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embeddedFontLs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Raleway" pitchFamily="2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6"/>
  </p:normalViewPr>
  <p:slideViewPr>
    <p:cSldViewPr snapToGrid="0">
      <p:cViewPr varScale="1">
        <p:scale>
          <a:sx n="103" d="100"/>
          <a:sy n="103" d="100"/>
        </p:scale>
        <p:origin x="896" y="1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4f0e686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9510a553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9510a553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c9510a553f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9510a553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9510a553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c9510a553f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9510a553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9510a553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c9510a553f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mparison">
  <p:cSld name="Heading and 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3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4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content and text">
  <p:cSld name="Heading, content and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3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hree columns">
  <p:cSld name="Heading, subheading and three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3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out heading">
  <p:cSld name="Content without heading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rot="10800000" flipH="1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inverse">
  <p:cSld name="SECTION_TITLE_AND_DESCRIPTION_1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, text – two columns">
  <p:cSld name="Images, text – two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">
  <p:cSld name="Empty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">
  <p:cSld name="Inverse slide with image">
    <p:bg>
      <p:bgPr>
        <a:solidFill>
          <a:srgbClr val="0000DC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ntent">
  <p:cSld name="Heading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 and tip">
  <p:cSld name="Inverse slide with image_2">
    <p:bg>
      <p:bgPr>
        <a:solidFill>
          <a:srgbClr val="0000D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2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note">
  <p:cSld name="Inverse slide with image_1">
    <p:bg>
      <p:bgPr>
        <a:solidFill>
          <a:srgbClr val="0000DC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sz="22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2286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">
  <p:cSld name="Inverse slide with image_1_1">
    <p:bg>
      <p:bgPr>
        <a:solidFill>
          <a:srgbClr val="0000DC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CJV slide">
  <p:cSld name="MUNI CJV slide">
    <p:bg>
      <p:bgPr>
        <a:solidFill>
          <a:srgbClr val="0000DC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– inverse">
  <p:cSld name="Title slide – inverse">
    <p:bg>
      <p:bgPr>
        <a:solidFill>
          <a:srgbClr val="0000DC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_AND_BODY_1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with text" type="titleOnly">
  <p:cSld name="TITLE_ONL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for image">
  <p:cSld name="TITLE_ONLY_1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rot="10800000" flipH="1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10800000" flipH="1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ext">
  <p:cSld name="Heading, subheading and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4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efe6458c-fa93-497a-a687-260f44cbcff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5592450/7l-nominativ-akuzativ-plur%c3%a1l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BTg43GKn5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resource/6171560/m%c4%9bs%c3%adce-v-roce-po%c5%99ad%c3%a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stepbystep.cz/coLm4dEPxQE9/uploads/2018/06/CD1_track_71.mp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576703311/learn" TargetMode="External"/><Relationship Id="rId2" Type="http://schemas.openxmlformats.org/officeDocument/2006/relationships/hyperlink" Target="https://quizlet.com/576703311/headhlava-flash-cards/?x=1qq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auth/el/med/jaro2021/aZLCJ0282/110611535/01_HLAVA__1_.xlsx?predmet=1332391,1332561,1332449;qurl=%2Fel%2Fmed%2Fjaro2021%2FaZLCJ0282%2Findex.qwar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5. </a:t>
            </a:r>
            <a:r>
              <a:rPr lang="cs-CZ" dirty="0" err="1"/>
              <a:t>week</a:t>
            </a:r>
            <a:r>
              <a:rPr lang="cs-CZ" dirty="0"/>
              <a:t> </a:t>
            </a:r>
            <a:endParaRPr dirty="0"/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cs-CZ" sz="2800" b="0" dirty="0" err="1"/>
              <a:t>Week</a:t>
            </a:r>
            <a:r>
              <a:rPr lang="cs-CZ" sz="2800" b="0" dirty="0"/>
              <a:t> 5: UNIT 7/2: </a:t>
            </a:r>
            <a:r>
              <a:rPr lang="cs-CZ" sz="2800" b="0" dirty="0" err="1"/>
              <a:t>Conversation</a:t>
            </a:r>
            <a:r>
              <a:rPr lang="cs-CZ" sz="2800" b="0" dirty="0"/>
              <a:t>: </a:t>
            </a:r>
            <a:r>
              <a:rPr lang="cs-CZ" sz="2800" b="0" dirty="0" err="1"/>
              <a:t>Looking</a:t>
            </a:r>
            <a:r>
              <a:rPr lang="cs-CZ" sz="2800" b="0" dirty="0"/>
              <a:t> </a:t>
            </a:r>
            <a:r>
              <a:rPr lang="cs-CZ" sz="2800" b="0" dirty="0" err="1"/>
              <a:t>for</a:t>
            </a:r>
            <a:r>
              <a:rPr lang="cs-CZ" sz="2800" b="0" dirty="0"/>
              <a:t> </a:t>
            </a:r>
            <a:r>
              <a:rPr lang="cs-CZ" sz="2800" b="0" dirty="0" err="1"/>
              <a:t>accommodation</a:t>
            </a:r>
            <a:r>
              <a:rPr lang="cs-CZ" sz="2800" b="0" dirty="0"/>
              <a:t>. </a:t>
            </a:r>
            <a:r>
              <a:rPr lang="cs-CZ" sz="2800" b="0" dirty="0" err="1"/>
              <a:t>Grammar</a:t>
            </a:r>
            <a:r>
              <a:rPr lang="cs-CZ" sz="2800" b="0" dirty="0"/>
              <a:t>: </a:t>
            </a:r>
            <a:r>
              <a:rPr lang="cs-CZ" sz="2800" b="0" dirty="0" err="1"/>
              <a:t>Numerals</a:t>
            </a:r>
            <a:r>
              <a:rPr lang="cs-CZ" sz="2800" b="0" dirty="0"/>
              <a:t> dva-dvě. </a:t>
            </a:r>
            <a:r>
              <a:rPr lang="cs-CZ" sz="2800" b="0" dirty="0" err="1"/>
              <a:t>The</a:t>
            </a:r>
            <a:r>
              <a:rPr lang="cs-CZ" sz="2800" b="0" dirty="0"/>
              <a:t> </a:t>
            </a:r>
            <a:r>
              <a:rPr lang="cs-CZ" sz="2800" b="0" dirty="0" err="1"/>
              <a:t>date</a:t>
            </a:r>
            <a:r>
              <a:rPr lang="cs-CZ" sz="2800" b="0" dirty="0"/>
              <a:t>: </a:t>
            </a:r>
            <a:r>
              <a:rPr lang="cs-CZ" sz="2800" b="0" dirty="0" err="1"/>
              <a:t>ordinal</a:t>
            </a:r>
            <a:r>
              <a:rPr lang="cs-CZ" sz="2800" b="0" dirty="0"/>
              <a:t> </a:t>
            </a:r>
            <a:r>
              <a:rPr lang="cs-CZ" sz="2800" b="0" dirty="0" err="1"/>
              <a:t>numbers</a:t>
            </a:r>
            <a:r>
              <a:rPr lang="cs-CZ" sz="2800" b="0" dirty="0"/>
              <a:t>, </a:t>
            </a:r>
            <a:r>
              <a:rPr lang="cs-CZ" sz="2800" b="0" dirty="0" err="1"/>
              <a:t>months</a:t>
            </a:r>
            <a:r>
              <a:rPr lang="cs-CZ" sz="2800" b="0" dirty="0"/>
              <a:t>, </a:t>
            </a:r>
            <a:r>
              <a:rPr lang="cs-CZ" sz="2800" b="0" dirty="0" err="1"/>
              <a:t>seasons</a:t>
            </a:r>
            <a:r>
              <a:rPr lang="cs-CZ" sz="2800" b="0" dirty="0"/>
              <a:t>. </a:t>
            </a:r>
            <a:r>
              <a:rPr lang="cs-CZ" sz="2800" b="0" dirty="0" err="1"/>
              <a:t>Medical</a:t>
            </a:r>
            <a:r>
              <a:rPr lang="cs-CZ" sz="2800" b="0" dirty="0"/>
              <a:t> Czech: </a:t>
            </a:r>
            <a:r>
              <a:rPr lang="cs-CZ" sz="2800" b="0" dirty="0" err="1"/>
              <a:t>Human</a:t>
            </a:r>
            <a:r>
              <a:rPr lang="cs-CZ" sz="2800" b="0" dirty="0"/>
              <a:t> body I (</a:t>
            </a:r>
            <a:r>
              <a:rPr lang="cs-CZ" sz="2800" b="0" dirty="0" err="1"/>
              <a:t>Head</a:t>
            </a:r>
            <a:r>
              <a:rPr lang="cs-CZ" sz="2800" b="0" dirty="0"/>
              <a:t>).</a:t>
            </a:r>
            <a:br>
              <a:rPr lang="cs-CZ" sz="2800" b="0" dirty="0"/>
            </a:br>
            <a:endParaRPr sz="2800" dirty="0"/>
          </a:p>
        </p:txBody>
      </p:sp>
      <p:sp>
        <p:nvSpPr>
          <p:cNvPr id="172" name="Google Shape;172;p29"/>
          <p:cNvSpPr txBox="1">
            <a:spLocks noGrp="1"/>
          </p:cNvSpPr>
          <p:nvPr>
            <p:ph type="body" idx="1"/>
          </p:nvPr>
        </p:nvSpPr>
        <p:spPr>
          <a:xfrm>
            <a:off x="230964" y="2656703"/>
            <a:ext cx="10753200" cy="31619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cs-CZ" b="1" dirty="0">
                <a:highlight>
                  <a:srgbClr val="FFFFFF"/>
                </a:highlight>
              </a:rPr>
              <a:t>1. REVISION</a:t>
            </a:r>
            <a:endParaRPr lang="cs-CZ" dirty="0">
              <a:highlight>
                <a:srgbClr val="FFFFFF"/>
              </a:highlight>
            </a:endParaRPr>
          </a:p>
          <a:p>
            <a:r>
              <a:rPr lang="cs-CZ" dirty="0">
                <a:highlight>
                  <a:srgbClr val="FFFFFF"/>
                </a:highlight>
              </a:rPr>
              <a:t>Play </a:t>
            </a:r>
            <a:r>
              <a:rPr lang="cs-CZ" dirty="0" err="1">
                <a:highlight>
                  <a:srgbClr val="FFFFFF"/>
                </a:highlight>
              </a:rPr>
              <a:t>the</a:t>
            </a:r>
            <a:r>
              <a:rPr lang="cs-CZ" dirty="0">
                <a:highlight>
                  <a:srgbClr val="FFFFFF"/>
                </a:highlight>
              </a:rPr>
              <a:t> </a:t>
            </a:r>
            <a:r>
              <a:rPr lang="cs-CZ" dirty="0" err="1">
                <a:highlight>
                  <a:srgbClr val="FFFFFF"/>
                </a:highlight>
              </a:rPr>
              <a:t>quiz</a:t>
            </a:r>
            <a:r>
              <a:rPr lang="cs-CZ" dirty="0">
                <a:highlight>
                  <a:srgbClr val="FFFFFF"/>
                </a:highlight>
              </a:rPr>
              <a:t> and revise house/</a:t>
            </a:r>
            <a:r>
              <a:rPr lang="cs-CZ" dirty="0" err="1">
                <a:highlight>
                  <a:srgbClr val="FFFFFF"/>
                </a:highlight>
              </a:rPr>
              <a:t>flat</a:t>
            </a:r>
            <a:r>
              <a:rPr lang="cs-CZ" dirty="0">
                <a:highlight>
                  <a:srgbClr val="FFFFFF"/>
                </a:highlight>
              </a:rPr>
              <a:t> </a:t>
            </a:r>
            <a:r>
              <a:rPr lang="cs-CZ" dirty="0" err="1">
                <a:highlight>
                  <a:srgbClr val="FFFFFF"/>
                </a:highlight>
              </a:rPr>
              <a:t>vocabulary</a:t>
            </a:r>
            <a:r>
              <a:rPr lang="cs-CZ" dirty="0">
                <a:highlight>
                  <a:srgbClr val="FFFFFF"/>
                </a:highlight>
              </a:rPr>
              <a:t>: </a:t>
            </a:r>
            <a:r>
              <a:rPr lang="cs-CZ" dirty="0">
                <a:highlight>
                  <a:srgbClr val="FFFFFF"/>
                </a:highlight>
                <a:hlinkClick r:id="rId3"/>
              </a:rPr>
              <a:t>Kahoot</a:t>
            </a:r>
            <a:r>
              <a:rPr lang="cs-CZ" dirty="0">
                <a:highlight>
                  <a:srgbClr val="FFFFFF"/>
                </a:highlight>
              </a:rPr>
              <a:t>  </a:t>
            </a:r>
          </a:p>
          <a:p>
            <a:r>
              <a:rPr lang="cs-CZ" b="1" dirty="0">
                <a:highlight>
                  <a:srgbClr val="FFFFFF"/>
                </a:highlight>
              </a:rPr>
              <a:t>2. WORKING IN GROUPS</a:t>
            </a:r>
            <a:endParaRPr lang="cs-CZ" dirty="0">
              <a:highlight>
                <a:srgbClr val="FFFFFF"/>
              </a:highlight>
            </a:endParaRPr>
          </a:p>
          <a:p>
            <a:r>
              <a:rPr lang="cs-CZ" b="1" dirty="0">
                <a:highlight>
                  <a:srgbClr val="FFFFFF"/>
                </a:highlight>
              </a:rPr>
              <a:t> </a:t>
            </a:r>
            <a:r>
              <a:rPr lang="cs-CZ" dirty="0" err="1">
                <a:highlight>
                  <a:srgbClr val="FFFFFF"/>
                </a:highlight>
              </a:rPr>
              <a:t>Find</a:t>
            </a:r>
            <a:r>
              <a:rPr lang="cs-CZ" dirty="0">
                <a:highlight>
                  <a:srgbClr val="FFFFFF"/>
                </a:highlight>
              </a:rPr>
              <a:t> a </a:t>
            </a:r>
            <a:r>
              <a:rPr lang="cs-CZ" dirty="0" err="1">
                <a:highlight>
                  <a:srgbClr val="FFFFFF"/>
                </a:highlight>
              </a:rPr>
              <a:t>picture</a:t>
            </a:r>
            <a:r>
              <a:rPr lang="cs-CZ" dirty="0">
                <a:highlight>
                  <a:srgbClr val="FFFFFF"/>
                </a:highlight>
              </a:rPr>
              <a:t> </a:t>
            </a:r>
            <a:r>
              <a:rPr lang="cs-CZ" dirty="0" err="1">
                <a:highlight>
                  <a:srgbClr val="FFFFFF"/>
                </a:highlight>
              </a:rPr>
              <a:t>of</a:t>
            </a:r>
            <a:r>
              <a:rPr lang="cs-CZ" dirty="0">
                <a:highlight>
                  <a:srgbClr val="FFFFFF"/>
                </a:highlight>
              </a:rPr>
              <a:t> a </a:t>
            </a:r>
            <a:r>
              <a:rPr lang="cs-CZ" dirty="0" err="1">
                <a:highlight>
                  <a:srgbClr val="FFFFFF"/>
                </a:highlight>
              </a:rPr>
              <a:t>famous</a:t>
            </a:r>
            <a:r>
              <a:rPr lang="cs-CZ" dirty="0">
                <a:highlight>
                  <a:srgbClr val="FFFFFF"/>
                </a:highlight>
              </a:rPr>
              <a:t> house/</a:t>
            </a:r>
            <a:r>
              <a:rPr lang="cs-CZ" dirty="0" err="1">
                <a:highlight>
                  <a:srgbClr val="FFFFFF"/>
                </a:highlight>
              </a:rPr>
              <a:t>room</a:t>
            </a:r>
            <a:r>
              <a:rPr lang="cs-CZ" dirty="0">
                <a:highlight>
                  <a:srgbClr val="FFFFFF"/>
                </a:highlight>
              </a:rPr>
              <a:t>/</a:t>
            </a:r>
            <a:r>
              <a:rPr lang="cs-CZ" dirty="0" err="1">
                <a:highlight>
                  <a:srgbClr val="FFFFFF"/>
                </a:highlight>
              </a:rPr>
              <a:t>flat</a:t>
            </a:r>
            <a:r>
              <a:rPr lang="cs-CZ" dirty="0">
                <a:highlight>
                  <a:srgbClr val="FFFFFF"/>
                </a:highlight>
              </a:rPr>
              <a:t> and </a:t>
            </a:r>
            <a:r>
              <a:rPr lang="cs-CZ" dirty="0" err="1">
                <a:highlight>
                  <a:srgbClr val="FFFFFF"/>
                </a:highlight>
              </a:rPr>
              <a:t>describe</a:t>
            </a:r>
            <a:r>
              <a:rPr lang="cs-CZ" dirty="0">
                <a:highlight>
                  <a:srgbClr val="FFFFFF"/>
                </a:highlight>
              </a:rPr>
              <a:t> </a:t>
            </a:r>
            <a:r>
              <a:rPr lang="cs-CZ" dirty="0" err="1">
                <a:highlight>
                  <a:srgbClr val="FFFFFF"/>
                </a:highlight>
              </a:rPr>
              <a:t>it</a:t>
            </a:r>
            <a:r>
              <a:rPr lang="cs-CZ" dirty="0">
                <a:highlight>
                  <a:srgbClr val="FFFFFF"/>
                </a:highlight>
              </a:rPr>
              <a:t>. </a:t>
            </a: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50" dirty="0">
              <a:solidFill>
                <a:srgbClr val="3A3A3A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719400" y="380189"/>
            <a:ext cx="10753200" cy="7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dirty="0"/>
              <a:t>2. </a:t>
            </a:r>
            <a:r>
              <a:rPr lang="cs-CZ" dirty="0" err="1"/>
              <a:t>Grammar</a:t>
            </a:r>
            <a:r>
              <a:rPr lang="cs-CZ" dirty="0"/>
              <a:t> - ČÍSLO 2: dva </a:t>
            </a:r>
            <a:r>
              <a:rPr lang="cs-CZ" dirty="0" err="1"/>
              <a:t>x</a:t>
            </a:r>
            <a:r>
              <a:rPr lang="cs-CZ" dirty="0"/>
              <a:t> dvě</a:t>
            </a:r>
            <a:r>
              <a:rPr lang="cs-CZ" b="0" dirty="0"/>
              <a:t> </a:t>
            </a:r>
            <a:endParaRPr dirty="0"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cs-CZ" dirty="0" err="1"/>
              <a:t>Observe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grey</a:t>
            </a:r>
            <a:r>
              <a:rPr lang="cs-CZ" dirty="0"/>
              <a:t> box in </a:t>
            </a:r>
            <a:r>
              <a:rPr lang="cs-CZ" dirty="0" err="1"/>
              <a:t>Textbook</a:t>
            </a:r>
            <a:r>
              <a:rPr lang="cs-CZ" dirty="0"/>
              <a:t> - </a:t>
            </a:r>
            <a:r>
              <a:rPr lang="cs-CZ" dirty="0" err="1"/>
              <a:t>page</a:t>
            </a:r>
            <a:r>
              <a:rPr lang="cs-CZ" dirty="0"/>
              <a:t> 61. </a:t>
            </a:r>
            <a:r>
              <a:rPr lang="cs-CZ" dirty="0" err="1"/>
              <a:t>Learn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 </a:t>
            </a:r>
            <a:r>
              <a:rPr lang="cs-CZ" i="1" dirty="0"/>
              <a:t>DVA</a:t>
            </a:r>
            <a:r>
              <a:rPr lang="cs-CZ" dirty="0"/>
              <a:t> (M </a:t>
            </a:r>
            <a:r>
              <a:rPr lang="cs-CZ" dirty="0" err="1"/>
              <a:t>pl</a:t>
            </a:r>
            <a:r>
              <a:rPr lang="cs-CZ" dirty="0"/>
              <a:t>.) and </a:t>
            </a:r>
            <a:r>
              <a:rPr lang="cs-CZ" i="1" dirty="0"/>
              <a:t>DVĚ</a:t>
            </a:r>
            <a:r>
              <a:rPr lang="cs-CZ" dirty="0"/>
              <a:t> (F + N </a:t>
            </a:r>
            <a:r>
              <a:rPr lang="cs-CZ" dirty="0" err="1"/>
              <a:t>pl</a:t>
            </a:r>
            <a:r>
              <a:rPr lang="cs-CZ" dirty="0"/>
              <a:t>.).</a:t>
            </a:r>
            <a:br>
              <a:rPr lang="cs-CZ" dirty="0"/>
            </a:br>
            <a:endParaRPr lang="cs-CZ" dirty="0"/>
          </a:p>
          <a:p>
            <a:r>
              <a:rPr lang="cs-CZ" dirty="0" err="1"/>
              <a:t>Practice</a:t>
            </a:r>
            <a:r>
              <a:rPr lang="cs-CZ" dirty="0"/>
              <a:t>: </a:t>
            </a:r>
            <a:r>
              <a:rPr lang="cs-CZ" dirty="0" err="1"/>
              <a:t>Textbook</a:t>
            </a:r>
            <a:r>
              <a:rPr lang="cs-CZ" dirty="0"/>
              <a:t> - </a:t>
            </a:r>
            <a:r>
              <a:rPr lang="cs-CZ" dirty="0" err="1"/>
              <a:t>page</a:t>
            </a:r>
            <a:r>
              <a:rPr lang="cs-CZ" dirty="0"/>
              <a:t> 61/ex. 15.</a:t>
            </a:r>
            <a:br>
              <a:rPr lang="cs-CZ" dirty="0"/>
            </a:br>
            <a:endParaRPr lang="cs-CZ" dirty="0"/>
          </a:p>
          <a:p>
            <a:r>
              <a:rPr lang="cs-CZ" dirty="0"/>
              <a:t>Online </a:t>
            </a:r>
            <a:r>
              <a:rPr lang="cs-CZ" dirty="0" err="1"/>
              <a:t>practice</a:t>
            </a:r>
            <a:r>
              <a:rPr lang="cs-CZ" dirty="0"/>
              <a:t> + </a:t>
            </a:r>
            <a:r>
              <a:rPr lang="cs-CZ" dirty="0" err="1"/>
              <a:t>plural</a:t>
            </a:r>
            <a:r>
              <a:rPr lang="cs-CZ" dirty="0"/>
              <a:t> </a:t>
            </a:r>
            <a:r>
              <a:rPr lang="cs-CZ" dirty="0" err="1"/>
              <a:t>revision</a:t>
            </a:r>
            <a:r>
              <a:rPr lang="cs-CZ" dirty="0"/>
              <a:t>: </a:t>
            </a:r>
            <a:r>
              <a:rPr lang="cs-CZ" dirty="0">
                <a:hlinkClick r:id="rId3"/>
              </a:rPr>
              <a:t>Link</a:t>
            </a:r>
            <a:endParaRPr lang="cs-CZ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40000"/>
              </a:lnSpc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cs-CZ" sz="3200" dirty="0"/>
              <a:t>4. THE DATE:</a:t>
            </a:r>
            <a:r>
              <a:rPr lang="cs-CZ" sz="3200" b="0" dirty="0"/>
              <a:t> </a:t>
            </a:r>
            <a:r>
              <a:rPr lang="cs-CZ" sz="3200" dirty="0" err="1"/>
              <a:t>ordinal</a:t>
            </a:r>
            <a:r>
              <a:rPr lang="cs-CZ" sz="3200" dirty="0"/>
              <a:t> </a:t>
            </a:r>
            <a:r>
              <a:rPr lang="cs-CZ" sz="3200" dirty="0" err="1"/>
              <a:t>numbers</a:t>
            </a:r>
            <a:r>
              <a:rPr lang="cs-CZ" sz="3200" dirty="0"/>
              <a:t>, </a:t>
            </a:r>
            <a:r>
              <a:rPr lang="cs-CZ" sz="3200" dirty="0" err="1"/>
              <a:t>months</a:t>
            </a:r>
            <a:r>
              <a:rPr lang="cs-CZ" sz="3200" dirty="0"/>
              <a:t>, </a:t>
            </a:r>
            <a:r>
              <a:rPr lang="cs-CZ" sz="3200" dirty="0" err="1"/>
              <a:t>seasons</a:t>
            </a:r>
            <a:endParaRPr sz="3200" dirty="0"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r>
              <a:rPr lang="cs-CZ" dirty="0">
                <a:highlight>
                  <a:srgbClr val="FFFFFF"/>
                </a:highlight>
              </a:rPr>
              <a:t>Online </a:t>
            </a:r>
            <a:r>
              <a:rPr lang="cs-CZ" dirty="0" err="1">
                <a:highlight>
                  <a:srgbClr val="FFFFFF"/>
                </a:highlight>
              </a:rPr>
              <a:t>tutorial</a:t>
            </a:r>
            <a:r>
              <a:rPr lang="cs-CZ" dirty="0">
                <a:highlight>
                  <a:srgbClr val="FFFFFF"/>
                </a:highlight>
              </a:rPr>
              <a:t>: </a:t>
            </a:r>
            <a:r>
              <a:rPr lang="cs-CZ" dirty="0">
                <a:highlight>
                  <a:srgbClr val="FFFFFF"/>
                </a:highlight>
                <a:hlinkClick r:id="rId3"/>
              </a:rPr>
              <a:t>Link</a:t>
            </a:r>
            <a:endParaRPr lang="cs-CZ" dirty="0">
              <a:highlight>
                <a:srgbClr val="FFFFFF"/>
              </a:highlight>
            </a:endParaRPr>
          </a:p>
          <a:p>
            <a:r>
              <a:rPr lang="cs-CZ" dirty="0" err="1">
                <a:highlight>
                  <a:srgbClr val="FFFFFF"/>
                </a:highlight>
              </a:rPr>
              <a:t>Learn</a:t>
            </a:r>
            <a:r>
              <a:rPr lang="cs-CZ" dirty="0">
                <a:highlight>
                  <a:srgbClr val="FFFFFF"/>
                </a:highlight>
              </a:rPr>
              <a:t> </a:t>
            </a:r>
            <a:r>
              <a:rPr lang="cs-CZ" dirty="0" err="1">
                <a:highlight>
                  <a:srgbClr val="FFFFFF"/>
                </a:highlight>
              </a:rPr>
              <a:t>how</a:t>
            </a:r>
            <a:r>
              <a:rPr lang="cs-CZ" dirty="0">
                <a:highlight>
                  <a:srgbClr val="FFFFFF"/>
                </a:highlight>
              </a:rPr>
              <a:t> to </a:t>
            </a:r>
            <a:r>
              <a:rPr lang="cs-CZ" dirty="0" err="1">
                <a:highlight>
                  <a:srgbClr val="FFFFFF"/>
                </a:highlight>
              </a:rPr>
              <a:t>speak</a:t>
            </a:r>
            <a:r>
              <a:rPr lang="cs-CZ" dirty="0">
                <a:highlight>
                  <a:srgbClr val="FFFFFF"/>
                </a:highlight>
              </a:rPr>
              <a:t> </a:t>
            </a:r>
            <a:r>
              <a:rPr lang="cs-CZ" dirty="0" err="1">
                <a:highlight>
                  <a:srgbClr val="FFFFFF"/>
                </a:highlight>
              </a:rPr>
              <a:t>about</a:t>
            </a:r>
            <a:r>
              <a:rPr lang="cs-CZ" dirty="0">
                <a:highlight>
                  <a:srgbClr val="FFFFFF"/>
                </a:highlight>
              </a:rPr>
              <a:t> </a:t>
            </a:r>
            <a:r>
              <a:rPr lang="cs-CZ" dirty="0" err="1">
                <a:highlight>
                  <a:srgbClr val="FFFFFF"/>
                </a:highlight>
              </a:rPr>
              <a:t>the</a:t>
            </a:r>
            <a:r>
              <a:rPr lang="cs-CZ" dirty="0">
                <a:highlight>
                  <a:srgbClr val="FFFFFF"/>
                </a:highlight>
              </a:rPr>
              <a:t> </a:t>
            </a:r>
            <a:r>
              <a:rPr lang="cs-CZ" dirty="0" err="1">
                <a:highlight>
                  <a:srgbClr val="FFFFFF"/>
                </a:highlight>
              </a:rPr>
              <a:t>date</a:t>
            </a:r>
            <a:r>
              <a:rPr lang="cs-CZ" dirty="0">
                <a:highlight>
                  <a:srgbClr val="FFFFFF"/>
                </a:highlight>
              </a:rPr>
              <a:t> in Czech, </a:t>
            </a:r>
            <a:r>
              <a:rPr lang="cs-CZ" dirty="0" err="1">
                <a:highlight>
                  <a:srgbClr val="FFFFFF"/>
                </a:highlight>
              </a:rPr>
              <a:t>observe</a:t>
            </a:r>
            <a:r>
              <a:rPr lang="cs-CZ" dirty="0">
                <a:highlight>
                  <a:srgbClr val="FFFFFF"/>
                </a:highlight>
              </a:rPr>
              <a:t> </a:t>
            </a:r>
            <a:r>
              <a:rPr lang="cs-CZ" dirty="0" err="1">
                <a:highlight>
                  <a:srgbClr val="FFFFFF"/>
                </a:highlight>
              </a:rPr>
              <a:t>the</a:t>
            </a:r>
            <a:r>
              <a:rPr lang="cs-CZ" dirty="0">
                <a:highlight>
                  <a:srgbClr val="FFFFFF"/>
                </a:highlight>
              </a:rPr>
              <a:t> </a:t>
            </a:r>
            <a:r>
              <a:rPr lang="cs-CZ" dirty="0" err="1">
                <a:highlight>
                  <a:srgbClr val="FFFFFF"/>
                </a:highlight>
              </a:rPr>
              <a:t>grey</a:t>
            </a:r>
            <a:r>
              <a:rPr lang="cs-CZ" dirty="0">
                <a:highlight>
                  <a:srgbClr val="FFFFFF"/>
                </a:highlight>
              </a:rPr>
              <a:t> box in </a:t>
            </a:r>
            <a:r>
              <a:rPr lang="cs-CZ" dirty="0" err="1">
                <a:highlight>
                  <a:srgbClr val="FFFFFF"/>
                </a:highlight>
              </a:rPr>
              <a:t>Textbook</a:t>
            </a:r>
            <a:r>
              <a:rPr lang="cs-CZ" dirty="0">
                <a:highlight>
                  <a:srgbClr val="FFFFFF"/>
                </a:highlight>
              </a:rPr>
              <a:t> - </a:t>
            </a:r>
            <a:r>
              <a:rPr lang="cs-CZ" dirty="0" err="1">
                <a:highlight>
                  <a:srgbClr val="FFFFFF"/>
                </a:highlight>
              </a:rPr>
              <a:t>page</a:t>
            </a:r>
            <a:r>
              <a:rPr lang="cs-CZ" dirty="0">
                <a:highlight>
                  <a:srgbClr val="FFFFFF"/>
                </a:highlight>
              </a:rPr>
              <a:t> 63.</a:t>
            </a:r>
          </a:p>
          <a:p>
            <a:r>
              <a:rPr lang="cs-CZ" dirty="0" err="1">
                <a:highlight>
                  <a:srgbClr val="FFFFFF"/>
                </a:highlight>
              </a:rPr>
              <a:t>Practice</a:t>
            </a:r>
            <a:r>
              <a:rPr lang="cs-CZ" dirty="0">
                <a:highlight>
                  <a:srgbClr val="FFFFFF"/>
                </a:highlight>
              </a:rPr>
              <a:t>: </a:t>
            </a:r>
            <a:r>
              <a:rPr lang="cs-CZ" dirty="0" err="1">
                <a:highlight>
                  <a:srgbClr val="FFFFFF"/>
                </a:highlight>
              </a:rPr>
              <a:t>Textbook</a:t>
            </a:r>
            <a:r>
              <a:rPr lang="cs-CZ" dirty="0">
                <a:highlight>
                  <a:srgbClr val="FFFFFF"/>
                </a:highlight>
              </a:rPr>
              <a:t> - </a:t>
            </a:r>
            <a:r>
              <a:rPr lang="cs-CZ" dirty="0" err="1">
                <a:highlight>
                  <a:srgbClr val="FFFFFF"/>
                </a:highlight>
              </a:rPr>
              <a:t>page</a:t>
            </a:r>
            <a:r>
              <a:rPr lang="cs-CZ" dirty="0">
                <a:highlight>
                  <a:srgbClr val="FFFFFF"/>
                </a:highlight>
              </a:rPr>
              <a:t> 63/ex. 9.</a:t>
            </a:r>
          </a:p>
          <a:p>
            <a:r>
              <a:rPr lang="cs-CZ" dirty="0">
                <a:highlight>
                  <a:srgbClr val="FFFFFF"/>
                </a:highlight>
              </a:rPr>
              <a:t>Online </a:t>
            </a:r>
            <a:r>
              <a:rPr lang="cs-CZ" dirty="0" err="1">
                <a:highlight>
                  <a:srgbClr val="FFFFFF"/>
                </a:highlight>
              </a:rPr>
              <a:t>practice</a:t>
            </a:r>
            <a:r>
              <a:rPr lang="cs-CZ" dirty="0">
                <a:highlight>
                  <a:srgbClr val="FFFFFF"/>
                </a:highlight>
              </a:rPr>
              <a:t>: </a:t>
            </a:r>
            <a:r>
              <a:rPr lang="cs-CZ" dirty="0">
                <a:highlight>
                  <a:srgbClr val="FFFFFF"/>
                </a:highlight>
                <a:hlinkClick r:id="rId4"/>
              </a:rPr>
              <a:t>Months of the year </a:t>
            </a:r>
            <a:endParaRPr lang="cs-CZ" dirty="0">
              <a:highlight>
                <a:srgbClr val="FFFFFF"/>
              </a:highlight>
            </a:endParaRPr>
          </a:p>
          <a:p>
            <a:br>
              <a:rPr lang="cs-CZ" dirty="0">
                <a:highlight>
                  <a:srgbClr val="FFFFFF"/>
                </a:highlight>
              </a:rPr>
            </a:b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C9C400-B6B4-E44D-838E-B227BA2E7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LISTENING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2B0EC3-C84C-2645-AC68-18510837E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Listen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dialogue</a:t>
            </a:r>
            <a:r>
              <a:rPr lang="cs-CZ" dirty="0"/>
              <a:t> and </a:t>
            </a:r>
            <a:r>
              <a:rPr lang="cs-CZ" dirty="0" err="1"/>
              <a:t>fill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gaps</a:t>
            </a:r>
            <a:r>
              <a:rPr lang="cs-CZ" dirty="0"/>
              <a:t>: </a:t>
            </a:r>
            <a:r>
              <a:rPr lang="cs-CZ" dirty="0" err="1"/>
              <a:t>Textbook</a:t>
            </a:r>
            <a:r>
              <a:rPr lang="cs-CZ" dirty="0"/>
              <a:t> - </a:t>
            </a:r>
            <a:r>
              <a:rPr lang="cs-CZ" dirty="0" err="1"/>
              <a:t>page</a:t>
            </a:r>
            <a:r>
              <a:rPr lang="cs-CZ" dirty="0"/>
              <a:t> 62/ex. 4: </a:t>
            </a:r>
            <a:r>
              <a:rPr lang="cs-CZ" dirty="0">
                <a:hlinkClick r:id="rId2"/>
              </a:rPr>
              <a:t>AUDIO LINK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376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03DC93-D0E0-B24C-BD2A-238447B04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Homework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FE2ADD-619F-8A48-8F2F-1C06CD12B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638" y="1037968"/>
            <a:ext cx="11312562" cy="4794032"/>
          </a:xfrm>
        </p:spPr>
        <p:txBody>
          <a:bodyPr/>
          <a:lstStyle/>
          <a:p>
            <a:pPr marL="50800" indent="0">
              <a:buNone/>
            </a:pPr>
            <a:r>
              <a:rPr lang="cs-CZ" sz="2000" b="1" dirty="0"/>
              <a:t>HOMEWORK </a:t>
            </a:r>
            <a:endParaRPr lang="cs-CZ" sz="2000" dirty="0"/>
          </a:p>
          <a:p>
            <a:r>
              <a:rPr lang="cs-CZ" sz="2000" b="1" dirty="0"/>
              <a:t>I. VOCABULARY: HEAD</a:t>
            </a:r>
            <a:endParaRPr lang="cs-CZ" sz="2000" dirty="0"/>
          </a:p>
          <a:p>
            <a:r>
              <a:rPr lang="cs-CZ" sz="2000" b="1" dirty="0" err="1"/>
              <a:t>Learn</a:t>
            </a:r>
            <a:r>
              <a:rPr lang="cs-CZ" sz="2000" b="1" dirty="0"/>
              <a:t> </a:t>
            </a:r>
            <a:r>
              <a:rPr lang="cs-CZ" sz="2000" b="1" dirty="0" err="1"/>
              <a:t>new</a:t>
            </a:r>
            <a:r>
              <a:rPr lang="cs-CZ" sz="2000" b="1" dirty="0"/>
              <a:t> </a:t>
            </a:r>
            <a:r>
              <a:rPr lang="cs-CZ" sz="2000" b="1" dirty="0" err="1"/>
              <a:t>vocabulary</a:t>
            </a:r>
            <a:r>
              <a:rPr lang="cs-CZ" sz="2000" b="1" dirty="0"/>
              <a:t>: HEAD</a:t>
            </a:r>
            <a:endParaRPr lang="cs-CZ" sz="2000" dirty="0"/>
          </a:p>
          <a:p>
            <a:r>
              <a:rPr lang="cs-CZ" sz="2000" dirty="0"/>
              <a:t>Online </a:t>
            </a:r>
            <a:r>
              <a:rPr lang="cs-CZ" sz="2000" dirty="0" err="1"/>
              <a:t>practice</a:t>
            </a:r>
            <a:r>
              <a:rPr lang="cs-CZ" sz="2000" dirty="0"/>
              <a:t>: </a:t>
            </a:r>
            <a:r>
              <a:rPr lang="cs-CZ" sz="2000" dirty="0">
                <a:hlinkClick r:id="rId2"/>
              </a:rPr>
              <a:t>Flashcards</a:t>
            </a:r>
            <a:endParaRPr lang="cs-CZ" sz="2000" dirty="0"/>
          </a:p>
          <a:p>
            <a:r>
              <a:rPr lang="cs-CZ" sz="2000" dirty="0"/>
              <a:t>Online </a:t>
            </a:r>
            <a:r>
              <a:rPr lang="cs-CZ" sz="2000" dirty="0" err="1"/>
              <a:t>learning</a:t>
            </a:r>
            <a:r>
              <a:rPr lang="cs-CZ" sz="2000" dirty="0"/>
              <a:t>: </a:t>
            </a:r>
            <a:r>
              <a:rPr lang="cs-CZ" sz="2000" dirty="0">
                <a:hlinkClick r:id="rId3"/>
              </a:rPr>
              <a:t>Link</a:t>
            </a:r>
            <a:endParaRPr lang="cs-CZ" sz="2000" dirty="0"/>
          </a:p>
          <a:p>
            <a:r>
              <a:rPr lang="cs-CZ" sz="2000" dirty="0">
                <a:hlinkClick r:id="rId4"/>
              </a:rPr>
              <a:t>01 HLAVA</a:t>
            </a:r>
            <a:endParaRPr lang="cs-CZ" sz="2000" dirty="0"/>
          </a:p>
          <a:p>
            <a:r>
              <a:rPr lang="cs-CZ" sz="2000" b="1" dirty="0"/>
              <a:t>II: VIDEO: apartment tour</a:t>
            </a:r>
            <a:endParaRPr lang="cs-CZ" sz="2000" dirty="0"/>
          </a:p>
          <a:p>
            <a:r>
              <a:rPr lang="cs-CZ" sz="2000" dirty="0"/>
              <a:t>Make a </a:t>
            </a:r>
            <a:r>
              <a:rPr lang="cs-CZ" sz="2000" b="1" dirty="0"/>
              <a:t>video</a:t>
            </a:r>
            <a:r>
              <a:rPr lang="cs-CZ" sz="2000" dirty="0"/>
              <a:t> </a:t>
            </a:r>
            <a:r>
              <a:rPr lang="cs-CZ" sz="2000" dirty="0" err="1"/>
              <a:t>presenting</a:t>
            </a:r>
            <a:r>
              <a:rPr lang="cs-CZ" sz="2000" dirty="0"/>
              <a:t> </a:t>
            </a:r>
            <a:r>
              <a:rPr lang="cs-CZ" sz="2000" dirty="0" err="1"/>
              <a:t>your</a:t>
            </a:r>
            <a:r>
              <a:rPr lang="cs-CZ" sz="2000" dirty="0"/>
              <a:t> apartment. Use </a:t>
            </a:r>
            <a:r>
              <a:rPr lang="cs-CZ" sz="2000" dirty="0" err="1"/>
              <a:t>your</a:t>
            </a:r>
            <a:r>
              <a:rPr lang="cs-CZ" sz="2000" dirty="0"/>
              <a:t> </a:t>
            </a:r>
            <a:r>
              <a:rPr lang="cs-CZ" sz="2000" dirty="0" err="1"/>
              <a:t>smartphone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any</a:t>
            </a:r>
            <a:r>
              <a:rPr lang="cs-CZ" sz="2000" dirty="0"/>
              <a:t> </a:t>
            </a:r>
            <a:r>
              <a:rPr lang="cs-CZ" sz="2000" dirty="0" err="1"/>
              <a:t>camera</a:t>
            </a:r>
            <a:r>
              <a:rPr lang="cs-CZ" sz="2000" dirty="0"/>
              <a:t> on </a:t>
            </a:r>
            <a:r>
              <a:rPr lang="cs-CZ" sz="2000" dirty="0" err="1"/>
              <a:t>selfie</a:t>
            </a:r>
            <a:r>
              <a:rPr lang="cs-CZ" sz="2000" dirty="0"/>
              <a:t> mode and shot a tour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your</a:t>
            </a:r>
            <a:r>
              <a:rPr lang="cs-CZ" sz="2000" dirty="0"/>
              <a:t> place. </a:t>
            </a:r>
            <a:r>
              <a:rPr lang="cs-CZ" sz="2000" dirty="0" err="1"/>
              <a:t>Describe</a:t>
            </a:r>
            <a:r>
              <a:rPr lang="cs-CZ" sz="2000" dirty="0"/>
              <a:t> </a:t>
            </a:r>
            <a:r>
              <a:rPr lang="cs-CZ" sz="2000" dirty="0" err="1"/>
              <a:t>your</a:t>
            </a:r>
            <a:r>
              <a:rPr lang="cs-CZ" sz="2000" dirty="0"/>
              <a:t> </a:t>
            </a:r>
            <a:r>
              <a:rPr lang="cs-CZ" sz="2000" dirty="0" err="1"/>
              <a:t>rooms</a:t>
            </a:r>
            <a:r>
              <a:rPr lang="cs-CZ" sz="2000" dirty="0"/>
              <a:t> and </a:t>
            </a:r>
            <a:r>
              <a:rPr lang="cs-CZ" sz="2000" dirty="0" err="1"/>
              <a:t>tell</a:t>
            </a:r>
            <a:r>
              <a:rPr lang="cs-CZ" sz="2000" dirty="0"/>
              <a:t> </a:t>
            </a:r>
            <a:r>
              <a:rPr lang="cs-CZ" sz="2000" dirty="0" err="1"/>
              <a:t>what</a:t>
            </a:r>
            <a:r>
              <a:rPr lang="cs-CZ" sz="2000" dirty="0"/>
              <a:t> </a:t>
            </a:r>
            <a:r>
              <a:rPr lang="cs-CZ" sz="2000" dirty="0" err="1"/>
              <a:t>you</a:t>
            </a:r>
            <a:r>
              <a:rPr lang="cs-CZ" sz="2000" dirty="0"/>
              <a:t> do </a:t>
            </a:r>
            <a:r>
              <a:rPr lang="cs-CZ" sz="2000" dirty="0" err="1"/>
              <a:t>there</a:t>
            </a:r>
            <a:r>
              <a:rPr lang="cs-CZ" sz="2000" dirty="0"/>
              <a:t>.</a:t>
            </a:r>
          </a:p>
          <a:p>
            <a:r>
              <a:rPr lang="cs-CZ" sz="2000" dirty="0" err="1"/>
              <a:t>Upload</a:t>
            </a:r>
            <a:r>
              <a:rPr lang="cs-CZ" sz="2000" dirty="0"/>
              <a:t> </a:t>
            </a:r>
            <a:r>
              <a:rPr lang="cs-CZ" sz="2000" dirty="0" err="1"/>
              <a:t>your</a:t>
            </a:r>
            <a:r>
              <a:rPr lang="cs-CZ" sz="2000" dirty="0"/>
              <a:t> </a:t>
            </a:r>
            <a:r>
              <a:rPr lang="cs-CZ" sz="2000" dirty="0" err="1"/>
              <a:t>homework</a:t>
            </a:r>
            <a:r>
              <a:rPr lang="cs-CZ" sz="2000" dirty="0"/>
              <a:t> </a:t>
            </a:r>
            <a:r>
              <a:rPr lang="cs-CZ" sz="2000" dirty="0" err="1"/>
              <a:t>into</a:t>
            </a:r>
            <a:r>
              <a:rPr lang="cs-CZ" sz="2000" dirty="0"/>
              <a:t> </a:t>
            </a:r>
            <a:r>
              <a:rPr lang="cs-CZ" sz="2000" dirty="0" err="1"/>
              <a:t>your</a:t>
            </a:r>
            <a:r>
              <a:rPr lang="cs-CZ" sz="2000" dirty="0"/>
              <a:t> </a:t>
            </a:r>
            <a:r>
              <a:rPr lang="cs-CZ" sz="2000" dirty="0" err="1"/>
              <a:t>homework</a:t>
            </a:r>
            <a:r>
              <a:rPr lang="cs-CZ" sz="2000" dirty="0"/>
              <a:t> </a:t>
            </a:r>
            <a:r>
              <a:rPr lang="cs-CZ" sz="2000" dirty="0" err="1"/>
              <a:t>vault</a:t>
            </a:r>
            <a:r>
              <a:rPr lang="cs-CZ" sz="2000" dirty="0"/>
              <a:t>.</a:t>
            </a:r>
          </a:p>
          <a:p>
            <a:r>
              <a:rPr lang="cs-CZ" sz="2000" b="1" dirty="0"/>
              <a:t>III: ROPOT</a:t>
            </a:r>
            <a:br>
              <a:rPr lang="cs-CZ" dirty="0"/>
            </a:br>
            <a:endParaRPr lang="cs-CZ" dirty="0"/>
          </a:p>
          <a:p>
            <a:br>
              <a:rPr lang="cs-CZ" dirty="0"/>
            </a:b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80571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293</Words>
  <Application>Microsoft Macintosh PowerPoint</Application>
  <PresentationFormat>Širokoúhlá obrazovka</PresentationFormat>
  <Paragraphs>37</Paragraphs>
  <Slides>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Tahoma</vt:lpstr>
      <vt:lpstr>Noto Sans Symbols</vt:lpstr>
      <vt:lpstr>Montserrat</vt:lpstr>
      <vt:lpstr>Raleway</vt:lpstr>
      <vt:lpstr>Presentation_MU_EN</vt:lpstr>
      <vt:lpstr>5. week </vt:lpstr>
      <vt:lpstr>Week 5: UNIT 7/2: Conversation: Looking for accommodation. Grammar: Numerals dva-dvě. The date: ordinal numbers, months, seasons. Medical Czech: Human body I (Head). </vt:lpstr>
      <vt:lpstr>2. Grammar - ČÍSLO 2: dva x dvě </vt:lpstr>
      <vt:lpstr>4. THE DATE: ordinal numbers, months, seasons</vt:lpstr>
      <vt:lpstr>5. LISTENING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week </dc:title>
  <cp:lastModifiedBy>Klára Staníková</cp:lastModifiedBy>
  <cp:revision>7</cp:revision>
  <dcterms:modified xsi:type="dcterms:W3CDTF">2021-03-29T09:39:48Z</dcterms:modified>
</cp:coreProperties>
</file>