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embeddedFontLst>
    <p:embeddedFont>
      <p:font typeface="Montserrat" pitchFamily="2" charset="0"/>
      <p:regular r:id="rId10"/>
      <p:bold r:id="rId11"/>
      <p:italic r:id="rId12"/>
      <p:boldItalic r:id="rId13"/>
    </p:embeddedFont>
    <p:embeddedFont>
      <p:font typeface="Raleway" pitchFamily="2" charset="0"/>
      <p:regular r:id="rId14"/>
      <p:bold r:id="rId15"/>
      <p:italic r:id="rId16"/>
      <p:boldItalic r:id="rId17"/>
    </p:embeddedFont>
    <p:embeddedFont>
      <p:font typeface="Roboto" panose="02000000000000000000" pitchFamily="2" charset="0"/>
      <p:regular r:id="rId18"/>
      <p:bold r:id="rId19"/>
      <p:italic r:id="rId20"/>
      <p:boldItalic r:id="rId21"/>
    </p:embeddedFont>
    <p:embeddedFont>
      <p:font typeface="Tahoma" panose="020B0604030504040204" pitchFamily="34" charset="0"/>
      <p:regular r:id="rId22"/>
      <p:bold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428">
          <p15:clr>
            <a:srgbClr val="A4A3A4"/>
          </p15:clr>
        </p15:guide>
        <p15:guide id="7" pos="7224">
          <p15:clr>
            <a:srgbClr val="A4A3A4"/>
          </p15:clr>
        </p15:guide>
        <p15:guide id="8" pos="909">
          <p15:clr>
            <a:srgbClr val="A4A3A4"/>
          </p15:clr>
        </p15:guide>
        <p15:guide id="9" pos="3688">
          <p15:clr>
            <a:srgbClr val="A4A3A4"/>
          </p15:clr>
        </p15:guide>
        <p15:guide id="10" pos="39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51"/>
    <p:restoredTop sz="94637"/>
  </p:normalViewPr>
  <p:slideViewPr>
    <p:cSldViewPr snapToGrid="0">
      <p:cViewPr>
        <p:scale>
          <a:sx n="120" d="100"/>
          <a:sy n="120" d="100"/>
        </p:scale>
        <p:origin x="256" y="2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4f0e686a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4f0e686a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g54f0e686a4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c21f804d4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c21f804d47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c21f804d47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c21f804d4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c21f804d47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gc21f804d47_0_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c21f804d47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c21f804d47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gc21f804d47_0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c21f804d4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c21f804d4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gc21f804d47_0_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c21f804d47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c21f804d47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gc21f804d47_0_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c21f804d47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c21f804d47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gc21f804d47_0_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7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algn="ctr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4000" y="414000"/>
            <a:ext cx="1534459" cy="105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 and comparison">
  <p:cSld name="Heading and comparis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720725" y="1219800"/>
            <a:ext cx="522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2"/>
          </p:nvPr>
        </p:nvSpPr>
        <p:spPr>
          <a:xfrm>
            <a:off x="6251275" y="1214328"/>
            <a:ext cx="522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Font typeface="Montserrat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body" idx="3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body" idx="4"/>
          </p:nvPr>
        </p:nvSpPr>
        <p:spPr>
          <a:xfrm>
            <a:off x="6251280" y="1690271"/>
            <a:ext cx="5220000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64" name="Google Shape;64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, content and text">
  <p:cSld name="Heading, content and 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>
            <a:spLocks noGrp="1"/>
          </p:cNvSpPr>
          <p:nvPr>
            <p:ph type="body" idx="1"/>
          </p:nvPr>
        </p:nvSpPr>
        <p:spPr>
          <a:xfrm>
            <a:off x="719137" y="1695074"/>
            <a:ext cx="5218413" cy="3896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body" idx="2"/>
          </p:nvPr>
        </p:nvSpPr>
        <p:spPr>
          <a:xfrm>
            <a:off x="720725" y="5599670"/>
            <a:ext cx="5218412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 b="0" i="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body" idx="3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 b="0"/>
            </a:lvl1pPr>
            <a:lvl2pPr marL="914400" lvl="1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̶"/>
              <a:defRPr sz="1600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, subheading and three columns">
  <p:cSld name="Heading, subheading and three column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body" idx="1"/>
          </p:nvPr>
        </p:nvSpPr>
        <p:spPr>
          <a:xfrm>
            <a:off x="4440000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ftr" idx="11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body" idx="2"/>
          </p:nvPr>
        </p:nvSpPr>
        <p:spPr>
          <a:xfrm>
            <a:off x="719999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body" idx="3"/>
          </p:nvPr>
        </p:nvSpPr>
        <p:spPr>
          <a:xfrm>
            <a:off x="4440000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4"/>
          </p:nvPr>
        </p:nvSpPr>
        <p:spPr>
          <a:xfrm>
            <a:off x="8161200" y="4414270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body" idx="5"/>
          </p:nvPr>
        </p:nvSpPr>
        <p:spPr>
          <a:xfrm>
            <a:off x="72072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000" b="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body" idx="6"/>
          </p:nvPr>
        </p:nvSpPr>
        <p:spPr>
          <a:xfrm>
            <a:off x="444047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000" b="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body" idx="7"/>
          </p:nvPr>
        </p:nvSpPr>
        <p:spPr>
          <a:xfrm>
            <a:off x="8161436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000" b="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8"/>
          </p:nvPr>
        </p:nvSpPr>
        <p:spPr>
          <a:xfrm>
            <a:off x="719999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body" idx="9"/>
          </p:nvPr>
        </p:nvSpPr>
        <p:spPr>
          <a:xfrm>
            <a:off x="8160001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13"/>
          </p:nvPr>
        </p:nvSpPr>
        <p:spPr>
          <a:xfrm>
            <a:off x="720725" y="1296000"/>
            <a:ext cx="10752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4" name="Google Shape;84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out heading">
  <p:cSld name="Content without heading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body"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7" name="Google Shape;87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dk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/>
        </p:nvSpPr>
        <p:spPr>
          <a:xfrm rot="10800000" flipH="1">
            <a:off x="4368800" y="33"/>
            <a:ext cx="78231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5"/>
          <p:cNvSpPr/>
          <p:nvPr/>
        </p:nvSpPr>
        <p:spPr>
          <a:xfrm rot="-5400000">
            <a:off x="1012250" y="3356550"/>
            <a:ext cx="6858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title"/>
          </p:nvPr>
        </p:nvSpPr>
        <p:spPr>
          <a:xfrm>
            <a:off x="301437" y="477067"/>
            <a:ext cx="3744000" cy="127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body" idx="1"/>
          </p:nvPr>
        </p:nvSpPr>
        <p:spPr>
          <a:xfrm>
            <a:off x="301433" y="1954400"/>
            <a:ext cx="3744000" cy="421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330200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6pPr>
            <a:lvl7pPr marL="3200400" lvl="6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6"/>
          <p:cNvSpPr/>
          <p:nvPr/>
        </p:nvSpPr>
        <p:spPr>
          <a:xfrm rot="5400000">
            <a:off x="2595233" y="3356900"/>
            <a:ext cx="6857100" cy="144900"/>
          </a:xfrm>
          <a:prstGeom prst="rect">
            <a:avLst/>
          </a:prstGeom>
          <a:gradFill>
            <a:gsLst>
              <a:gs pos="0">
                <a:srgbClr val="999999"/>
              </a:gs>
              <a:gs pos="32000">
                <a:srgbClr val="D9D9D9"/>
              </a:gs>
              <a:gs pos="69000">
                <a:srgbClr val="F3F3F3"/>
              </a:gs>
              <a:gs pos="100000">
                <a:srgbClr val="FFFFFF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None/>
              <a:defRPr sz="56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subTitle" idx="1"/>
          </p:nvPr>
        </p:nvSpPr>
        <p:spPr>
          <a:xfrm>
            <a:off x="354000" y="3705956"/>
            <a:ext cx="5393700" cy="164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2"/>
          </p:nvPr>
        </p:nvSpPr>
        <p:spPr>
          <a:xfrm>
            <a:off x="6586000" y="514300"/>
            <a:ext cx="5115900" cy="589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  <a:defRPr sz="22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pic>
        <p:nvPicPr>
          <p:cNvPr id="99" name="Google Shape;99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inverse">
  <p:cSld name="SECTION_TITLE_AND_DESCRIPTION_1">
    <p:bg>
      <p:bgPr>
        <a:solidFill>
          <a:schemeClr val="accent1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02" name="Google Shape;102;p17"/>
          <p:cNvSpPr/>
          <p:nvPr/>
        </p:nvSpPr>
        <p:spPr>
          <a:xfrm rot="5400000">
            <a:off x="2595233" y="3356900"/>
            <a:ext cx="6857100" cy="144900"/>
          </a:xfrm>
          <a:prstGeom prst="rect">
            <a:avLst/>
          </a:prstGeom>
          <a:gradFill>
            <a:gsLst>
              <a:gs pos="0">
                <a:srgbClr val="B7B7B7"/>
              </a:gs>
              <a:gs pos="100000">
                <a:srgbClr val="FFFFFF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subTitle" idx="1"/>
          </p:nvPr>
        </p:nvSpPr>
        <p:spPr>
          <a:xfrm>
            <a:off x="354000" y="3705956"/>
            <a:ext cx="5393700" cy="164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body" idx="2"/>
          </p:nvPr>
        </p:nvSpPr>
        <p:spPr>
          <a:xfrm>
            <a:off x="6586000" y="514300"/>
            <a:ext cx="5115900" cy="589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sz="2400">
                <a:solidFill>
                  <a:srgbClr val="FFFFFF"/>
                </a:solidFill>
              </a:defRPr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○"/>
              <a:defRPr sz="2200">
                <a:solidFill>
                  <a:srgbClr val="FFFFFF"/>
                </a:solidFill>
              </a:defRPr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■"/>
              <a:defRPr>
                <a:solidFill>
                  <a:srgbClr val="FFFFFF"/>
                </a:solidFill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106" name="Google Shape;106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13841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s, text – two columns">
  <p:cSld name="Images, text – two columns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>
            <a:spLocks noGrp="1"/>
          </p:cNvSpPr>
          <p:nvPr>
            <p:ph type="body" idx="1"/>
          </p:nvPr>
        </p:nvSpPr>
        <p:spPr>
          <a:xfrm>
            <a:off x="719997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8"/>
          <p:cNvSpPr txBox="1">
            <a:spLocks noGrp="1"/>
          </p:cNvSpPr>
          <p:nvPr>
            <p:ph type="body" idx="2"/>
          </p:nvPr>
        </p:nvSpPr>
        <p:spPr>
          <a:xfrm>
            <a:off x="719999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body" idx="3"/>
          </p:nvPr>
        </p:nvSpPr>
        <p:spPr>
          <a:xfrm>
            <a:off x="720724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body" idx="4"/>
          </p:nvPr>
        </p:nvSpPr>
        <p:spPr>
          <a:xfrm>
            <a:off x="6251278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body" idx="5"/>
          </p:nvPr>
        </p:nvSpPr>
        <p:spPr>
          <a:xfrm>
            <a:off x="6252003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body" idx="6"/>
          </p:nvPr>
        </p:nvSpPr>
        <p:spPr>
          <a:xfrm>
            <a:off x="6251278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14" name="Google Shape;114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ty slide">
  <p:cSld name="Empty slide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verse slide with title">
  <p:cSld name="Inverse slide with image">
    <p:bg>
      <p:bgPr>
        <a:solidFill>
          <a:srgbClr val="0000DC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0"/>
          <p:cNvSpPr txBox="1">
            <a:spLocks noGrp="1"/>
          </p:cNvSpPr>
          <p:nvPr>
            <p:ph type="title"/>
          </p:nvPr>
        </p:nvSpPr>
        <p:spPr>
          <a:xfrm>
            <a:off x="398502" y="2366965"/>
            <a:ext cx="11361600" cy="11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0"/>
          <p:cNvSpPr txBox="1">
            <a:spLocks noGrp="1"/>
          </p:cNvSpPr>
          <p:nvPr>
            <p:ph type="subTitle" idx="1"/>
          </p:nvPr>
        </p:nvSpPr>
        <p:spPr>
          <a:xfrm>
            <a:off x="398502" y="3583002"/>
            <a:ext cx="11361600" cy="6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algn="ctr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 and content">
  <p:cSld name="Heading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verse slide with title and tip">
  <p:cSld name="Inverse slide with image_2">
    <p:bg>
      <p:bgPr>
        <a:solidFill>
          <a:srgbClr val="0000DC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7303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 txBox="1">
            <a:spLocks noGrp="1"/>
          </p:cNvSpPr>
          <p:nvPr>
            <p:ph type="title"/>
          </p:nvPr>
        </p:nvSpPr>
        <p:spPr>
          <a:xfrm>
            <a:off x="398500" y="1452584"/>
            <a:ext cx="11361600" cy="22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9601" y="3286234"/>
            <a:ext cx="3388675" cy="3172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1" descr="Piece of duct tape sticking a note to the slide"/>
          <p:cNvPicPr preferRelativeResize="0"/>
          <p:nvPr/>
        </p:nvPicPr>
        <p:blipFill rotWithShape="1">
          <a:blip r:embed="rId4">
            <a:alphaModFix/>
          </a:blip>
          <a:srcRect l="9244" t="5926" r="2118" b="10011"/>
          <a:stretch/>
        </p:blipFill>
        <p:spPr>
          <a:xfrm rot="128040">
            <a:off x="9189056" y="3275956"/>
            <a:ext cx="1649762" cy="484938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1"/>
          <p:cNvSpPr txBox="1">
            <a:spLocks noGrp="1"/>
          </p:cNvSpPr>
          <p:nvPr>
            <p:ph type="body" idx="1"/>
          </p:nvPr>
        </p:nvSpPr>
        <p:spPr>
          <a:xfrm>
            <a:off x="8288250" y="4181725"/>
            <a:ext cx="3147300" cy="179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ts val="1800"/>
              <a:buNone/>
              <a:defRPr sz="1800">
                <a:solidFill>
                  <a:srgbClr val="37474F"/>
                </a:solidFill>
              </a:defRPr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subTitle" idx="2"/>
          </p:nvPr>
        </p:nvSpPr>
        <p:spPr>
          <a:xfrm>
            <a:off x="8591875" y="3697675"/>
            <a:ext cx="2751300" cy="363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verse slide with note">
  <p:cSld name="Inverse slide with image_1">
    <p:bg>
      <p:bgPr>
        <a:solidFill>
          <a:srgbClr val="0000DC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9950" y="480950"/>
            <a:ext cx="5699850" cy="564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2" descr="Piece of duct tape sticking a note to the slide"/>
          <p:cNvPicPr preferRelativeResize="0"/>
          <p:nvPr/>
        </p:nvPicPr>
        <p:blipFill rotWithShape="1">
          <a:blip r:embed="rId4">
            <a:alphaModFix/>
          </a:blip>
          <a:srcRect l="9244" t="5926" r="2118" b="10011"/>
          <a:stretch/>
        </p:blipFill>
        <p:spPr>
          <a:xfrm rot="154828">
            <a:off x="5060000" y="465526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2"/>
          <p:cNvSpPr txBox="1">
            <a:spLocks noGrp="1"/>
          </p:cNvSpPr>
          <p:nvPr>
            <p:ph type="title"/>
          </p:nvPr>
        </p:nvSpPr>
        <p:spPr>
          <a:xfrm>
            <a:off x="3769950" y="1027275"/>
            <a:ext cx="4731900" cy="726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Google Shape;133;p22"/>
          <p:cNvSpPr txBox="1">
            <a:spLocks noGrp="1"/>
          </p:cNvSpPr>
          <p:nvPr>
            <p:ph type="body" idx="1"/>
          </p:nvPr>
        </p:nvSpPr>
        <p:spPr>
          <a:xfrm>
            <a:off x="3554750" y="1869600"/>
            <a:ext cx="5052300" cy="398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Raleway"/>
              <a:buChar char="➔"/>
              <a:defRPr sz="22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228600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verse slide">
  <p:cSld name="Inverse slide with image_1_1">
    <p:bg>
      <p:bgPr>
        <a:solidFill>
          <a:srgbClr val="0000DC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UNI CJV slide">
  <p:cSld name="MUNI CJV slide">
    <p:bg>
      <p:bgPr>
        <a:solidFill>
          <a:srgbClr val="0000DC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48731" y="2025162"/>
            <a:ext cx="4069499" cy="2840972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4"/>
          <p:cNvSpPr txBox="1">
            <a:spLocks noGrp="1"/>
          </p:cNvSpPr>
          <p:nvPr>
            <p:ph type="ftr" idx="11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UNI slide">
  <p:cSld name="MUNI slide">
    <p:bg>
      <p:bgPr>
        <a:solidFill>
          <a:schemeClr val="dk2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44028" y="2285079"/>
            <a:ext cx="8890088" cy="2304838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5"/>
          <p:cNvSpPr txBox="1">
            <a:spLocks noGrp="1"/>
          </p:cNvSpPr>
          <p:nvPr>
            <p:ph type="ftr" idx="11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5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– inverse">
  <p:cSld name="Title slide – inverse">
    <p:bg>
      <p:bgPr>
        <a:solidFill>
          <a:srgbClr val="0000DC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4000" y="414000"/>
            <a:ext cx="1516626" cy="105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0" y="2247900"/>
            <a:ext cx="12192000" cy="461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629200" y="2558767"/>
            <a:ext cx="10962900" cy="361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marL="914400" lvl="1" indent="-2286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29" name="Google Shape;29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2 columns">
  <p:cSld name="TITLE_AND_BODY_1">
    <p:bg>
      <p:bgPr>
        <a:solidFill>
          <a:schemeClr val="dk2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/>
          <p:nvPr/>
        </p:nvSpPr>
        <p:spPr>
          <a:xfrm rot="10800000" flipH="1">
            <a:off x="0" y="2247900"/>
            <a:ext cx="12192000" cy="461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6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629200" y="2558775"/>
            <a:ext cx="5315400" cy="361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marL="914400" lvl="1" indent="-2286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6276700" y="2558775"/>
            <a:ext cx="5315400" cy="361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marL="914400" lvl="1" indent="-2286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6" name="Google Shape;3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title with text" type="titleOnly">
  <p:cSld name="TITLE_ONLY">
    <p:bg>
      <p:bgPr>
        <a:solidFill>
          <a:schemeClr val="dk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 rot="10800000" flipH="1">
            <a:off x="0" y="875100"/>
            <a:ext cx="12192000" cy="598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/>
          <p:nvPr/>
        </p:nvSpPr>
        <p:spPr>
          <a:xfrm>
            <a:off x="0" y="875133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marL="914400" lvl="1" indent="-2286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42" name="Google Shape;4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title for image">
  <p:cSld name="TITLE_ONLY_1">
    <p:bg>
      <p:bgPr>
        <a:solidFill>
          <a:schemeClr val="dk2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/>
          <p:nvPr/>
        </p:nvSpPr>
        <p:spPr>
          <a:xfrm rot="10800000" flipH="1">
            <a:off x="0" y="875100"/>
            <a:ext cx="12192000" cy="598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8"/>
          <p:cNvSpPr/>
          <p:nvPr/>
        </p:nvSpPr>
        <p:spPr>
          <a:xfrm>
            <a:off x="0" y="875133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pic>
        <p:nvPicPr>
          <p:cNvPr id="47" name="Google Shape;47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dk2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/>
        </p:nvSpPr>
        <p:spPr>
          <a:xfrm rot="10800000" flipH="1">
            <a:off x="0" y="-100"/>
            <a:ext cx="12192000" cy="6261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9"/>
          <p:cNvSpPr/>
          <p:nvPr/>
        </p:nvSpPr>
        <p:spPr>
          <a:xfrm rot="10800000" flipH="1">
            <a:off x="0" y="6163733"/>
            <a:ext cx="12192000" cy="987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body" idx="1"/>
          </p:nvPr>
        </p:nvSpPr>
        <p:spPr>
          <a:xfrm>
            <a:off x="76200" y="6262433"/>
            <a:ext cx="11175900" cy="59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pic>
        <p:nvPicPr>
          <p:cNvPr id="52" name="Google Shape;52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56041" y="2598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, subheading and text">
  <p:cSld name="Heading, subheading and 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body"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2"/>
          </p:nvPr>
        </p:nvSpPr>
        <p:spPr>
          <a:xfrm>
            <a:off x="720725" y="1219800"/>
            <a:ext cx="107520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7" name="Google Shape;57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40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718800" y="1567200"/>
            <a:ext cx="10753200" cy="44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s.muni.cz/auth/el/med/jaro2021/aZLCJ0282/index.qwarp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e.kahoot.it/details/e0d01d0e-bb2f-43cc-946f-09b80c3e749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lE8E5EneNo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g"/><Relationship Id="rId4" Type="http://schemas.openxmlformats.org/officeDocument/2006/relationships/hyperlink" Target="https://quizlet.com/538028383/minuly-cas-regular-flash-cards/?x=1qqt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zechstepbystep.cz/coLm4dEPxQE9/uploads/2018/06/CD1_track_57.mp3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s.muni.cz/auth/elearning/test_pruchod_el_ucitel?predmet=1332391,1332561,1332449;testurl=%2Fel%2Fmed%2Fjaro2021%2FaZLCJ0282%2Fodp%2FHW_week_01_revision.qre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is.muni.cz/auth/elearning/test_pruchod_el_ucitel?predmet=1332391,1332561,1332449;testurl=%2Fel%2Fmed%2Fjaro2021%2FaZLCJ0282%2Fodp%2FHW_week_01_past_tense_all_persons.qref" TargetMode="External"/><Relationship Id="rId4" Type="http://schemas.openxmlformats.org/officeDocument/2006/relationships/hyperlink" Target="https://is.muni.cz/auth/elearning/test_pruchod_el_ucitel?predmet=1332391,1332561,1332449;testurl=%2Fel%2Fmed%2Fjaro2021%2FaZLCJ0282%2Fodp%2FHW_week_01_past_tense_3rd_person_only.qre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title"/>
          </p:nvPr>
        </p:nvSpPr>
        <p:spPr>
          <a:xfrm>
            <a:off x="398502" y="2900365"/>
            <a:ext cx="11361600" cy="117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week 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CFF II.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"/>
          <p:cNvSpPr txBox="1">
            <a:spLocks noGrp="1"/>
          </p:cNvSpPr>
          <p:nvPr>
            <p:ph type="body" idx="1"/>
          </p:nvPr>
        </p:nvSpPr>
        <p:spPr>
          <a:xfrm>
            <a:off x="0" y="222300"/>
            <a:ext cx="11473200" cy="663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 b="1" dirty="0">
                <a:solidFill>
                  <a:srgbClr val="0000FF"/>
                </a:solidFill>
                <a:highlight>
                  <a:srgbClr val="FFFFFF"/>
                </a:highlight>
              </a:rPr>
              <a:t>INTRODUCTION AND CLASS EXPLANATION</a:t>
            </a:r>
            <a:endParaRPr sz="3600" b="1" dirty="0">
              <a:solidFill>
                <a:srgbClr val="0000FF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300" dirty="0" err="1">
                <a:solidFill>
                  <a:srgbClr val="000000"/>
                </a:solidFill>
                <a:highlight>
                  <a:srgbClr val="FFFFFF"/>
                </a:highlight>
              </a:rPr>
              <a:t>Interactive</a:t>
            </a:r>
            <a:r>
              <a:rPr lang="cs-CZ" sz="23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cs-CZ" sz="2300" dirty="0" err="1">
                <a:solidFill>
                  <a:srgbClr val="000000"/>
                </a:solidFill>
                <a:highlight>
                  <a:srgbClr val="FFFFFF"/>
                </a:highlight>
              </a:rPr>
              <a:t>syllabus</a:t>
            </a:r>
            <a:r>
              <a:rPr lang="cs-CZ" sz="2300" dirty="0">
                <a:solidFill>
                  <a:srgbClr val="000000"/>
                </a:solidFill>
                <a:highlight>
                  <a:srgbClr val="FFFFFF"/>
                </a:highlight>
              </a:rPr>
              <a:t>:  </a:t>
            </a:r>
            <a:r>
              <a:rPr lang="cs-CZ" sz="2300" u="sng" dirty="0">
                <a:solidFill>
                  <a:srgbClr val="000000"/>
                </a:solidFill>
                <a:highlight>
                  <a:srgbClr val="FFFFFF"/>
                </a:highligh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https://is.muni.cz/auth/el/med/jaro2021/aZLCJ0282/index.qwarp</a:t>
            </a:r>
            <a:endParaRPr sz="23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700" b="1" dirty="0" err="1">
                <a:solidFill>
                  <a:srgbClr val="141C4A"/>
                </a:solidFill>
                <a:highlight>
                  <a:srgbClr val="F9F9F9"/>
                </a:highlight>
                <a:latin typeface="Roboto"/>
                <a:ea typeface="Roboto"/>
                <a:cs typeface="Roboto"/>
                <a:sym typeface="Roboto"/>
              </a:rPr>
              <a:t>Passing</a:t>
            </a:r>
            <a:r>
              <a:rPr lang="cs-CZ" sz="1700" b="1" dirty="0">
                <a:solidFill>
                  <a:srgbClr val="141C4A"/>
                </a:solidFill>
                <a:highlight>
                  <a:srgbClr val="F9F9F9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cs-CZ" sz="1700" b="1" dirty="0" err="1">
                <a:solidFill>
                  <a:srgbClr val="141C4A"/>
                </a:solidFill>
                <a:highlight>
                  <a:srgbClr val="F9F9F9"/>
                </a:highlight>
                <a:latin typeface="Roboto"/>
                <a:ea typeface="Roboto"/>
                <a:cs typeface="Roboto"/>
                <a:sym typeface="Roboto"/>
              </a:rPr>
              <a:t>the</a:t>
            </a:r>
            <a:r>
              <a:rPr lang="cs-CZ" sz="1700" b="1" dirty="0">
                <a:solidFill>
                  <a:srgbClr val="141C4A"/>
                </a:solidFill>
                <a:highlight>
                  <a:srgbClr val="F9F9F9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cs-CZ" sz="1700" b="1" dirty="0" err="1">
                <a:solidFill>
                  <a:srgbClr val="141C4A"/>
                </a:solidFill>
                <a:highlight>
                  <a:srgbClr val="F9F9F9"/>
                </a:highlight>
                <a:latin typeface="Roboto"/>
                <a:ea typeface="Roboto"/>
                <a:cs typeface="Roboto"/>
                <a:sym typeface="Roboto"/>
              </a:rPr>
              <a:t>subject</a:t>
            </a:r>
            <a:endParaRPr sz="1050" b="1" dirty="0">
              <a:solidFill>
                <a:srgbClr val="3A3A3A"/>
              </a:solidFill>
              <a:highlight>
                <a:srgbClr val="F9F9F9"/>
              </a:highlight>
            </a:endParaRPr>
          </a:p>
          <a:p>
            <a:pPr marL="457200" lvl="0" indent="-295275" algn="l" rtl="0">
              <a:lnSpc>
                <a:spcPct val="160000"/>
              </a:lnSpc>
              <a:spcBef>
                <a:spcPts val="400"/>
              </a:spcBef>
              <a:spcAft>
                <a:spcPts val="0"/>
              </a:spcAft>
              <a:buClr>
                <a:srgbClr val="3A3A3A"/>
              </a:buClr>
              <a:buSzPts val="1050"/>
              <a:buChar char="●"/>
            </a:pPr>
            <a:r>
              <a:rPr lang="cs-CZ" sz="1050" b="1" dirty="0" err="1">
                <a:solidFill>
                  <a:srgbClr val="3A3A3A"/>
                </a:solidFill>
                <a:highlight>
                  <a:srgbClr val="F9F9F9"/>
                </a:highlight>
              </a:rPr>
              <a:t>attend</a:t>
            </a:r>
            <a:r>
              <a:rPr lang="cs-CZ" sz="1050" b="1" dirty="0">
                <a:solidFill>
                  <a:srgbClr val="3A3A3A"/>
                </a:solidFill>
                <a:highlight>
                  <a:srgbClr val="F9F9F9"/>
                </a:highlight>
              </a:rPr>
              <a:t> </a:t>
            </a:r>
            <a:r>
              <a:rPr lang="cs-CZ" sz="1050" b="1" dirty="0" err="1">
                <a:solidFill>
                  <a:srgbClr val="3A3A3A"/>
                </a:solidFill>
                <a:highlight>
                  <a:srgbClr val="F9F9F9"/>
                </a:highlight>
              </a:rPr>
              <a:t>the</a:t>
            </a:r>
            <a:r>
              <a:rPr lang="cs-CZ" sz="1050" b="1" dirty="0">
                <a:solidFill>
                  <a:srgbClr val="3A3A3A"/>
                </a:solidFill>
                <a:highlight>
                  <a:srgbClr val="F9F9F9"/>
                </a:highlight>
              </a:rPr>
              <a:t> </a:t>
            </a:r>
            <a:r>
              <a:rPr lang="cs-CZ" sz="1050" b="1" dirty="0" err="1">
                <a:solidFill>
                  <a:srgbClr val="3A3A3A"/>
                </a:solidFill>
                <a:highlight>
                  <a:srgbClr val="F9F9F9"/>
                </a:highlight>
              </a:rPr>
              <a:t>classes</a:t>
            </a:r>
            <a:r>
              <a:rPr lang="cs-CZ" sz="1050" b="1" dirty="0">
                <a:solidFill>
                  <a:srgbClr val="3A3A3A"/>
                </a:solidFill>
                <a:highlight>
                  <a:srgbClr val="F9F9F9"/>
                </a:highlight>
              </a:rPr>
              <a:t> (</a:t>
            </a:r>
            <a:r>
              <a:rPr lang="cs-CZ" sz="1050" b="1" dirty="0" err="1">
                <a:solidFill>
                  <a:srgbClr val="3A3A3A"/>
                </a:solidFill>
                <a:highlight>
                  <a:srgbClr val="F9F9F9"/>
                </a:highlight>
              </a:rPr>
              <a:t>you</a:t>
            </a:r>
            <a:r>
              <a:rPr lang="cs-CZ" sz="1050" b="1" dirty="0">
                <a:solidFill>
                  <a:srgbClr val="3A3A3A"/>
                </a:solidFill>
                <a:highlight>
                  <a:srgbClr val="F9F9F9"/>
                </a:highlight>
              </a:rPr>
              <a:t> </a:t>
            </a:r>
            <a:r>
              <a:rPr lang="cs-CZ" sz="1050" b="1" dirty="0" err="1">
                <a:solidFill>
                  <a:srgbClr val="3A3A3A"/>
                </a:solidFill>
                <a:highlight>
                  <a:srgbClr val="F9F9F9"/>
                </a:highlight>
              </a:rPr>
              <a:t>can</a:t>
            </a:r>
            <a:r>
              <a:rPr lang="cs-CZ" sz="1050" b="1" dirty="0">
                <a:solidFill>
                  <a:srgbClr val="3A3A3A"/>
                </a:solidFill>
                <a:highlight>
                  <a:srgbClr val="F9F9F9"/>
                </a:highlight>
              </a:rPr>
              <a:t> miss 2 </a:t>
            </a:r>
            <a:r>
              <a:rPr lang="cs-CZ" sz="1050" b="1" dirty="0" err="1">
                <a:solidFill>
                  <a:srgbClr val="3A3A3A"/>
                </a:solidFill>
                <a:highlight>
                  <a:srgbClr val="F9F9F9"/>
                </a:highlight>
              </a:rPr>
              <a:t>of</a:t>
            </a:r>
            <a:r>
              <a:rPr lang="cs-CZ" sz="1050" b="1" dirty="0">
                <a:solidFill>
                  <a:srgbClr val="3A3A3A"/>
                </a:solidFill>
                <a:highlight>
                  <a:srgbClr val="F9F9F9"/>
                </a:highlight>
              </a:rPr>
              <a:t> </a:t>
            </a:r>
            <a:r>
              <a:rPr lang="cs-CZ" sz="1050" b="1" dirty="0" err="1">
                <a:solidFill>
                  <a:srgbClr val="3A3A3A"/>
                </a:solidFill>
                <a:highlight>
                  <a:srgbClr val="F9F9F9"/>
                </a:highlight>
              </a:rPr>
              <a:t>them</a:t>
            </a:r>
            <a:r>
              <a:rPr lang="cs-CZ" sz="1050" b="1" dirty="0">
                <a:solidFill>
                  <a:srgbClr val="3A3A3A"/>
                </a:solidFill>
                <a:highlight>
                  <a:srgbClr val="F9F9F9"/>
                </a:highlight>
              </a:rPr>
              <a:t> </a:t>
            </a:r>
            <a:r>
              <a:rPr lang="cs-CZ" sz="1050" b="1" dirty="0" err="1">
                <a:solidFill>
                  <a:srgbClr val="3A3A3A"/>
                </a:solidFill>
                <a:highlight>
                  <a:srgbClr val="F9F9F9"/>
                </a:highlight>
              </a:rPr>
              <a:t>without</a:t>
            </a:r>
            <a:r>
              <a:rPr lang="cs-CZ" sz="1050" b="1" dirty="0">
                <a:solidFill>
                  <a:srgbClr val="3A3A3A"/>
                </a:solidFill>
                <a:highlight>
                  <a:srgbClr val="F9F9F9"/>
                </a:highlight>
              </a:rPr>
              <a:t> proper </a:t>
            </a:r>
            <a:r>
              <a:rPr lang="cs-CZ" sz="1050" b="1" dirty="0" err="1">
                <a:solidFill>
                  <a:srgbClr val="3A3A3A"/>
                </a:solidFill>
                <a:highlight>
                  <a:srgbClr val="F9F9F9"/>
                </a:highlight>
              </a:rPr>
              <a:t>excuse</a:t>
            </a:r>
            <a:r>
              <a:rPr lang="cs-CZ" sz="1050" b="1" dirty="0">
                <a:solidFill>
                  <a:srgbClr val="3A3A3A"/>
                </a:solidFill>
                <a:highlight>
                  <a:srgbClr val="F9F9F9"/>
                </a:highlight>
              </a:rPr>
              <a:t>)</a:t>
            </a:r>
            <a:endParaRPr sz="1050" b="1" dirty="0">
              <a:solidFill>
                <a:srgbClr val="3A3A3A"/>
              </a:solidFill>
              <a:highlight>
                <a:srgbClr val="F9F9F9"/>
              </a:highlight>
            </a:endParaRPr>
          </a:p>
          <a:p>
            <a:pPr marL="457200" lvl="0" indent="-295275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1050"/>
              <a:buChar char="●"/>
            </a:pPr>
            <a:r>
              <a:rPr lang="cs-CZ" sz="1050" b="1" dirty="0" err="1">
                <a:solidFill>
                  <a:srgbClr val="3A3A3A"/>
                </a:solidFill>
                <a:highlight>
                  <a:srgbClr val="F9F9F9"/>
                </a:highlight>
              </a:rPr>
              <a:t>pass</a:t>
            </a:r>
            <a:r>
              <a:rPr lang="cs-CZ" sz="1050" b="1" dirty="0">
                <a:solidFill>
                  <a:srgbClr val="3A3A3A"/>
                </a:solidFill>
                <a:highlight>
                  <a:srgbClr val="F9F9F9"/>
                </a:highlight>
              </a:rPr>
              <a:t> </a:t>
            </a:r>
            <a:r>
              <a:rPr lang="cs-CZ" sz="1050" b="1" dirty="0" err="1">
                <a:solidFill>
                  <a:srgbClr val="3A3A3A"/>
                </a:solidFill>
                <a:highlight>
                  <a:srgbClr val="F9F9F9"/>
                </a:highlight>
              </a:rPr>
              <a:t>the</a:t>
            </a:r>
            <a:r>
              <a:rPr lang="cs-CZ" sz="1050" b="1" dirty="0">
                <a:solidFill>
                  <a:srgbClr val="3A3A3A"/>
                </a:solidFill>
                <a:highlight>
                  <a:srgbClr val="F9F9F9"/>
                </a:highlight>
              </a:rPr>
              <a:t> </a:t>
            </a:r>
            <a:r>
              <a:rPr lang="cs-CZ" sz="1050" b="1" dirty="0" err="1">
                <a:solidFill>
                  <a:srgbClr val="3A3A3A"/>
                </a:solidFill>
                <a:highlight>
                  <a:srgbClr val="F9F9F9"/>
                </a:highlight>
              </a:rPr>
              <a:t>final</a:t>
            </a:r>
            <a:r>
              <a:rPr lang="cs-CZ" sz="1050" b="1" dirty="0">
                <a:solidFill>
                  <a:srgbClr val="3A3A3A"/>
                </a:solidFill>
                <a:highlight>
                  <a:srgbClr val="F9F9F9"/>
                </a:highlight>
              </a:rPr>
              <a:t> test: </a:t>
            </a:r>
            <a:r>
              <a:rPr lang="cs-CZ" sz="1050" b="1" dirty="0" err="1">
                <a:solidFill>
                  <a:srgbClr val="3A3A3A"/>
                </a:solidFill>
                <a:highlight>
                  <a:srgbClr val="F9F9F9"/>
                </a:highlight>
              </a:rPr>
              <a:t>passmark</a:t>
            </a:r>
            <a:r>
              <a:rPr lang="cs-CZ" sz="1050" b="1" dirty="0">
                <a:solidFill>
                  <a:srgbClr val="3A3A3A"/>
                </a:solidFill>
                <a:highlight>
                  <a:srgbClr val="F9F9F9"/>
                </a:highlight>
              </a:rPr>
              <a:t> 70 %</a:t>
            </a:r>
            <a:endParaRPr sz="1050" b="1" dirty="0">
              <a:solidFill>
                <a:srgbClr val="3A3A3A"/>
              </a:solidFill>
              <a:highlight>
                <a:srgbClr val="F9F9F9"/>
              </a:highlight>
            </a:endParaRPr>
          </a:p>
          <a:p>
            <a:pPr marL="457200" lvl="0" indent="-295275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1050"/>
              <a:buChar char="●"/>
            </a:pPr>
            <a:r>
              <a:rPr lang="cs-CZ" sz="1050" dirty="0" err="1">
                <a:solidFill>
                  <a:srgbClr val="3A3A3A"/>
                </a:solidFill>
                <a:highlight>
                  <a:srgbClr val="F9F9F9"/>
                </a:highlight>
              </a:rPr>
              <a:t>final</a:t>
            </a:r>
            <a:r>
              <a:rPr lang="cs-CZ" sz="1050" dirty="0">
                <a:solidFill>
                  <a:srgbClr val="3A3A3A"/>
                </a:solidFill>
                <a:highlight>
                  <a:srgbClr val="F9F9F9"/>
                </a:highlight>
              </a:rPr>
              <a:t> test </a:t>
            </a:r>
            <a:r>
              <a:rPr lang="cs-CZ" sz="1050" dirty="0" err="1">
                <a:solidFill>
                  <a:srgbClr val="3A3A3A"/>
                </a:solidFill>
                <a:highlight>
                  <a:srgbClr val="F9F9F9"/>
                </a:highlight>
              </a:rPr>
              <a:t>passmark</a:t>
            </a:r>
            <a:r>
              <a:rPr lang="cs-CZ" sz="1050" dirty="0">
                <a:solidFill>
                  <a:srgbClr val="3A3A3A"/>
                </a:solidFill>
                <a:highlight>
                  <a:srgbClr val="F9F9F9"/>
                </a:highlight>
              </a:rPr>
              <a:t> </a:t>
            </a:r>
            <a:r>
              <a:rPr lang="cs-CZ" sz="1050" dirty="0" err="1">
                <a:solidFill>
                  <a:srgbClr val="3A3A3A"/>
                </a:solidFill>
                <a:highlight>
                  <a:srgbClr val="F9F9F9"/>
                </a:highlight>
              </a:rPr>
              <a:t>can</a:t>
            </a:r>
            <a:r>
              <a:rPr lang="cs-CZ" sz="1050" dirty="0">
                <a:solidFill>
                  <a:srgbClr val="3A3A3A"/>
                </a:solidFill>
                <a:highlight>
                  <a:srgbClr val="F9F9F9"/>
                </a:highlight>
              </a:rPr>
              <a:t> </a:t>
            </a:r>
            <a:r>
              <a:rPr lang="cs-CZ" sz="1050" dirty="0" err="1">
                <a:solidFill>
                  <a:srgbClr val="3A3A3A"/>
                </a:solidFill>
                <a:highlight>
                  <a:srgbClr val="F9F9F9"/>
                </a:highlight>
              </a:rPr>
              <a:t>be</a:t>
            </a:r>
            <a:r>
              <a:rPr lang="cs-CZ" sz="1050" dirty="0">
                <a:solidFill>
                  <a:srgbClr val="3A3A3A"/>
                </a:solidFill>
                <a:highlight>
                  <a:srgbClr val="F9F9F9"/>
                </a:highlight>
              </a:rPr>
              <a:t> </a:t>
            </a:r>
            <a:r>
              <a:rPr lang="cs-CZ" sz="1050" dirty="0" err="1">
                <a:solidFill>
                  <a:srgbClr val="3A3A3A"/>
                </a:solidFill>
                <a:highlight>
                  <a:srgbClr val="F9F9F9"/>
                </a:highlight>
              </a:rPr>
              <a:t>reduced</a:t>
            </a:r>
            <a:r>
              <a:rPr lang="cs-CZ" sz="1050" dirty="0">
                <a:solidFill>
                  <a:srgbClr val="3A3A3A"/>
                </a:solidFill>
                <a:highlight>
                  <a:srgbClr val="F9F9F9"/>
                </a:highlight>
              </a:rPr>
              <a:t> by:</a:t>
            </a:r>
            <a:endParaRPr sz="1050" dirty="0">
              <a:solidFill>
                <a:srgbClr val="3A3A3A"/>
              </a:solidFill>
              <a:highlight>
                <a:srgbClr val="F9F9F9"/>
              </a:highlight>
            </a:endParaRPr>
          </a:p>
          <a:p>
            <a:pPr marL="914400" lvl="1" indent="-295275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1050"/>
              <a:buChar char="○"/>
            </a:pPr>
            <a:r>
              <a:rPr lang="cs-CZ" sz="1050" dirty="0" err="1">
                <a:solidFill>
                  <a:srgbClr val="3A3A3A"/>
                </a:solidFill>
                <a:highlight>
                  <a:srgbClr val="F9F9F9"/>
                </a:highlight>
              </a:rPr>
              <a:t>passing</a:t>
            </a:r>
            <a:r>
              <a:rPr lang="cs-CZ" sz="1050" dirty="0">
                <a:solidFill>
                  <a:srgbClr val="3A3A3A"/>
                </a:solidFill>
                <a:highlight>
                  <a:srgbClr val="F9F9F9"/>
                </a:highlight>
              </a:rPr>
              <a:t> </a:t>
            </a:r>
            <a:r>
              <a:rPr lang="cs-CZ" sz="1050" dirty="0" err="1">
                <a:solidFill>
                  <a:srgbClr val="3A3A3A"/>
                </a:solidFill>
                <a:highlight>
                  <a:srgbClr val="F9F9F9"/>
                </a:highlight>
              </a:rPr>
              <a:t>the</a:t>
            </a:r>
            <a:r>
              <a:rPr lang="cs-CZ" sz="1050" dirty="0">
                <a:solidFill>
                  <a:srgbClr val="3A3A3A"/>
                </a:solidFill>
                <a:highlight>
                  <a:srgbClr val="F9F9F9"/>
                </a:highlight>
              </a:rPr>
              <a:t> </a:t>
            </a:r>
            <a:r>
              <a:rPr lang="cs-CZ" sz="1050" dirty="0" err="1">
                <a:solidFill>
                  <a:srgbClr val="3A3A3A"/>
                </a:solidFill>
                <a:highlight>
                  <a:srgbClr val="F9F9F9"/>
                </a:highlight>
              </a:rPr>
              <a:t>progress</a:t>
            </a:r>
            <a:r>
              <a:rPr lang="cs-CZ" sz="1050" dirty="0">
                <a:solidFill>
                  <a:srgbClr val="3A3A3A"/>
                </a:solidFill>
                <a:highlight>
                  <a:srgbClr val="F9F9F9"/>
                </a:highlight>
              </a:rPr>
              <a:t> </a:t>
            </a:r>
            <a:r>
              <a:rPr lang="cs-CZ" sz="1050" dirty="0" err="1">
                <a:solidFill>
                  <a:srgbClr val="3A3A3A"/>
                </a:solidFill>
                <a:highlight>
                  <a:srgbClr val="F9F9F9"/>
                </a:highlight>
              </a:rPr>
              <a:t>tests</a:t>
            </a:r>
            <a:endParaRPr sz="1050" dirty="0">
              <a:solidFill>
                <a:srgbClr val="3A3A3A"/>
              </a:solidFill>
              <a:highlight>
                <a:srgbClr val="F9F9F9"/>
              </a:highlight>
            </a:endParaRPr>
          </a:p>
          <a:p>
            <a:pPr marL="1371600" lvl="2" indent="-295275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1050"/>
              <a:buChar char="■"/>
            </a:pPr>
            <a:r>
              <a:rPr lang="cs-CZ" sz="1050" b="1" dirty="0">
                <a:solidFill>
                  <a:srgbClr val="3A3A3A"/>
                </a:solidFill>
                <a:highlight>
                  <a:srgbClr val="F9F9F9"/>
                </a:highlight>
              </a:rPr>
              <a:t>1 </a:t>
            </a:r>
            <a:r>
              <a:rPr lang="cs-CZ" sz="1050" b="1" dirty="0" err="1">
                <a:solidFill>
                  <a:srgbClr val="3A3A3A"/>
                </a:solidFill>
                <a:highlight>
                  <a:srgbClr val="F9F9F9"/>
                </a:highlight>
              </a:rPr>
              <a:t>written</a:t>
            </a:r>
            <a:r>
              <a:rPr lang="cs-CZ" sz="1050" b="1" dirty="0">
                <a:solidFill>
                  <a:srgbClr val="3A3A3A"/>
                </a:solidFill>
                <a:highlight>
                  <a:srgbClr val="F9F9F9"/>
                </a:highlight>
              </a:rPr>
              <a:t> test (online): </a:t>
            </a:r>
            <a:r>
              <a:rPr lang="cs-CZ" sz="1050" b="1" dirty="0" err="1">
                <a:solidFill>
                  <a:srgbClr val="3A3A3A"/>
                </a:solidFill>
                <a:highlight>
                  <a:srgbClr val="F9F9F9"/>
                </a:highlight>
              </a:rPr>
              <a:t>if</a:t>
            </a:r>
            <a:r>
              <a:rPr lang="cs-CZ" sz="1050" b="1" dirty="0">
                <a:solidFill>
                  <a:srgbClr val="3A3A3A"/>
                </a:solidFill>
                <a:highlight>
                  <a:srgbClr val="F9F9F9"/>
                </a:highlight>
              </a:rPr>
              <a:t> </a:t>
            </a:r>
            <a:r>
              <a:rPr lang="cs-CZ" sz="1050" b="1" dirty="0" err="1">
                <a:solidFill>
                  <a:srgbClr val="3A3A3A"/>
                </a:solidFill>
                <a:highlight>
                  <a:srgbClr val="F9F9F9"/>
                </a:highlight>
              </a:rPr>
              <a:t>passed</a:t>
            </a:r>
            <a:r>
              <a:rPr lang="cs-CZ" sz="1050" b="1" dirty="0">
                <a:solidFill>
                  <a:srgbClr val="3A3A3A"/>
                </a:solidFill>
                <a:highlight>
                  <a:srgbClr val="F9F9F9"/>
                </a:highlight>
              </a:rPr>
              <a:t>, </a:t>
            </a:r>
            <a:r>
              <a:rPr lang="cs-CZ" sz="1050" b="1" dirty="0" err="1">
                <a:solidFill>
                  <a:srgbClr val="3A3A3A"/>
                </a:solidFill>
                <a:highlight>
                  <a:srgbClr val="F9F9F9"/>
                </a:highlight>
              </a:rPr>
              <a:t>will</a:t>
            </a:r>
            <a:r>
              <a:rPr lang="cs-CZ" sz="1050" b="1" dirty="0">
                <a:solidFill>
                  <a:srgbClr val="3A3A3A"/>
                </a:solidFill>
                <a:highlight>
                  <a:srgbClr val="F9F9F9"/>
                </a:highlight>
              </a:rPr>
              <a:t> </a:t>
            </a:r>
            <a:r>
              <a:rPr lang="cs-CZ" sz="1050" b="1" dirty="0" err="1">
                <a:solidFill>
                  <a:srgbClr val="3A3A3A"/>
                </a:solidFill>
                <a:highlight>
                  <a:srgbClr val="F9F9F9"/>
                </a:highlight>
              </a:rPr>
              <a:t>reduce</a:t>
            </a:r>
            <a:r>
              <a:rPr lang="cs-CZ" sz="1050" b="1" dirty="0">
                <a:solidFill>
                  <a:srgbClr val="3A3A3A"/>
                </a:solidFill>
                <a:highlight>
                  <a:srgbClr val="F9F9F9"/>
                </a:highlight>
              </a:rPr>
              <a:t> </a:t>
            </a:r>
            <a:r>
              <a:rPr lang="cs-CZ" sz="1050" b="1" dirty="0" err="1">
                <a:solidFill>
                  <a:srgbClr val="3A3A3A"/>
                </a:solidFill>
                <a:highlight>
                  <a:srgbClr val="F9F9F9"/>
                </a:highlight>
              </a:rPr>
              <a:t>your</a:t>
            </a:r>
            <a:r>
              <a:rPr lang="cs-CZ" sz="1050" b="1" dirty="0">
                <a:solidFill>
                  <a:srgbClr val="3A3A3A"/>
                </a:solidFill>
                <a:highlight>
                  <a:srgbClr val="F9F9F9"/>
                </a:highlight>
              </a:rPr>
              <a:t> </a:t>
            </a:r>
            <a:r>
              <a:rPr lang="cs-CZ" sz="1050" b="1" dirty="0" err="1">
                <a:solidFill>
                  <a:srgbClr val="3A3A3A"/>
                </a:solidFill>
                <a:highlight>
                  <a:srgbClr val="F9F9F9"/>
                </a:highlight>
              </a:rPr>
              <a:t>final</a:t>
            </a:r>
            <a:r>
              <a:rPr lang="cs-CZ" sz="1050" b="1" dirty="0">
                <a:solidFill>
                  <a:srgbClr val="3A3A3A"/>
                </a:solidFill>
                <a:highlight>
                  <a:srgbClr val="F9F9F9"/>
                </a:highlight>
              </a:rPr>
              <a:t> test </a:t>
            </a:r>
            <a:r>
              <a:rPr lang="cs-CZ" sz="1050" b="1" dirty="0" err="1">
                <a:solidFill>
                  <a:srgbClr val="3A3A3A"/>
                </a:solidFill>
                <a:highlight>
                  <a:srgbClr val="F9F9F9"/>
                </a:highlight>
              </a:rPr>
              <a:t>passmark</a:t>
            </a:r>
            <a:r>
              <a:rPr lang="cs-CZ" sz="1050" b="1" dirty="0">
                <a:solidFill>
                  <a:srgbClr val="3A3A3A"/>
                </a:solidFill>
                <a:highlight>
                  <a:srgbClr val="F9F9F9"/>
                </a:highlight>
              </a:rPr>
              <a:t> by 2 %</a:t>
            </a:r>
            <a:endParaRPr sz="1050" b="1" dirty="0">
              <a:solidFill>
                <a:srgbClr val="3A3A3A"/>
              </a:solidFill>
              <a:highlight>
                <a:srgbClr val="F9F9F9"/>
              </a:highlight>
            </a:endParaRPr>
          </a:p>
          <a:p>
            <a:pPr marL="1371600" lvl="2" indent="-295275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1050"/>
              <a:buChar char="■"/>
            </a:pPr>
            <a:r>
              <a:rPr lang="cs-CZ" sz="1050" b="1" dirty="0">
                <a:solidFill>
                  <a:srgbClr val="3A3A3A"/>
                </a:solidFill>
                <a:highlight>
                  <a:srgbClr val="F9F9F9"/>
                </a:highlight>
              </a:rPr>
              <a:t>1 oral test: </a:t>
            </a:r>
            <a:r>
              <a:rPr lang="cs-CZ" sz="1050" b="1" dirty="0" err="1">
                <a:solidFill>
                  <a:srgbClr val="3A3A3A"/>
                </a:solidFill>
                <a:highlight>
                  <a:srgbClr val="F9F9F9"/>
                </a:highlight>
              </a:rPr>
              <a:t>if</a:t>
            </a:r>
            <a:r>
              <a:rPr lang="cs-CZ" sz="1050" b="1" dirty="0">
                <a:solidFill>
                  <a:srgbClr val="3A3A3A"/>
                </a:solidFill>
                <a:highlight>
                  <a:srgbClr val="F9F9F9"/>
                </a:highlight>
              </a:rPr>
              <a:t> </a:t>
            </a:r>
            <a:r>
              <a:rPr lang="cs-CZ" sz="1050" b="1" dirty="0" err="1">
                <a:solidFill>
                  <a:srgbClr val="3A3A3A"/>
                </a:solidFill>
                <a:highlight>
                  <a:srgbClr val="F9F9F9"/>
                </a:highlight>
              </a:rPr>
              <a:t>passed</a:t>
            </a:r>
            <a:r>
              <a:rPr lang="cs-CZ" sz="1050" b="1" dirty="0">
                <a:solidFill>
                  <a:srgbClr val="3A3A3A"/>
                </a:solidFill>
                <a:highlight>
                  <a:srgbClr val="F9F9F9"/>
                </a:highlight>
              </a:rPr>
              <a:t>, </a:t>
            </a:r>
            <a:r>
              <a:rPr lang="cs-CZ" sz="1050" b="1" dirty="0" err="1">
                <a:solidFill>
                  <a:srgbClr val="3A3A3A"/>
                </a:solidFill>
                <a:highlight>
                  <a:srgbClr val="F9F9F9"/>
                </a:highlight>
              </a:rPr>
              <a:t>it</a:t>
            </a:r>
            <a:r>
              <a:rPr lang="cs-CZ" sz="1050" b="1" dirty="0">
                <a:solidFill>
                  <a:srgbClr val="3A3A3A"/>
                </a:solidFill>
                <a:highlight>
                  <a:srgbClr val="F9F9F9"/>
                </a:highlight>
              </a:rPr>
              <a:t> </a:t>
            </a:r>
            <a:r>
              <a:rPr lang="cs-CZ" sz="1050" b="1" dirty="0" err="1">
                <a:solidFill>
                  <a:srgbClr val="3A3A3A"/>
                </a:solidFill>
                <a:highlight>
                  <a:srgbClr val="F9F9F9"/>
                </a:highlight>
              </a:rPr>
              <a:t>will</a:t>
            </a:r>
            <a:r>
              <a:rPr lang="cs-CZ" sz="1050" b="1" dirty="0">
                <a:solidFill>
                  <a:srgbClr val="3A3A3A"/>
                </a:solidFill>
                <a:highlight>
                  <a:srgbClr val="F9F9F9"/>
                </a:highlight>
              </a:rPr>
              <a:t> </a:t>
            </a:r>
            <a:r>
              <a:rPr lang="cs-CZ" sz="1050" b="1" dirty="0" err="1">
                <a:solidFill>
                  <a:srgbClr val="3A3A3A"/>
                </a:solidFill>
                <a:highlight>
                  <a:srgbClr val="F9F9F9"/>
                </a:highlight>
              </a:rPr>
              <a:t>reduce</a:t>
            </a:r>
            <a:r>
              <a:rPr lang="cs-CZ" sz="1050" b="1" dirty="0">
                <a:solidFill>
                  <a:srgbClr val="3A3A3A"/>
                </a:solidFill>
                <a:highlight>
                  <a:srgbClr val="F9F9F9"/>
                </a:highlight>
              </a:rPr>
              <a:t> </a:t>
            </a:r>
            <a:r>
              <a:rPr lang="cs-CZ" sz="1050" b="1" dirty="0" err="1">
                <a:solidFill>
                  <a:srgbClr val="3A3A3A"/>
                </a:solidFill>
                <a:highlight>
                  <a:srgbClr val="F9F9F9"/>
                </a:highlight>
              </a:rPr>
              <a:t>your</a:t>
            </a:r>
            <a:r>
              <a:rPr lang="cs-CZ" sz="1050" b="1" dirty="0">
                <a:solidFill>
                  <a:srgbClr val="3A3A3A"/>
                </a:solidFill>
                <a:highlight>
                  <a:srgbClr val="F9F9F9"/>
                </a:highlight>
              </a:rPr>
              <a:t> </a:t>
            </a:r>
            <a:r>
              <a:rPr lang="cs-CZ" sz="1050" b="1" dirty="0" err="1">
                <a:solidFill>
                  <a:srgbClr val="3A3A3A"/>
                </a:solidFill>
                <a:highlight>
                  <a:srgbClr val="F9F9F9"/>
                </a:highlight>
              </a:rPr>
              <a:t>final</a:t>
            </a:r>
            <a:r>
              <a:rPr lang="cs-CZ" sz="1050" b="1" dirty="0">
                <a:solidFill>
                  <a:srgbClr val="3A3A3A"/>
                </a:solidFill>
                <a:highlight>
                  <a:srgbClr val="F9F9F9"/>
                </a:highlight>
              </a:rPr>
              <a:t> test </a:t>
            </a:r>
            <a:r>
              <a:rPr lang="cs-CZ" sz="1050" b="1" dirty="0" err="1">
                <a:solidFill>
                  <a:srgbClr val="3A3A3A"/>
                </a:solidFill>
                <a:highlight>
                  <a:srgbClr val="F9F9F9"/>
                </a:highlight>
              </a:rPr>
              <a:t>passmark</a:t>
            </a:r>
            <a:r>
              <a:rPr lang="cs-CZ" sz="1050" b="1" dirty="0">
                <a:solidFill>
                  <a:srgbClr val="3A3A3A"/>
                </a:solidFill>
                <a:highlight>
                  <a:srgbClr val="F9F9F9"/>
                </a:highlight>
              </a:rPr>
              <a:t> by 3 %</a:t>
            </a:r>
            <a:endParaRPr sz="1050" b="1" dirty="0">
              <a:solidFill>
                <a:srgbClr val="3A3A3A"/>
              </a:solidFill>
              <a:highlight>
                <a:srgbClr val="F9F9F9"/>
              </a:highlight>
            </a:endParaRPr>
          </a:p>
          <a:p>
            <a:pPr marL="1371600" lvl="2" indent="-295275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1050"/>
              <a:buChar char="■"/>
            </a:pPr>
            <a:r>
              <a:rPr lang="cs-CZ" sz="1050" b="1" dirty="0">
                <a:solidFill>
                  <a:srgbClr val="3A3A3A"/>
                </a:solidFill>
                <a:highlight>
                  <a:srgbClr val="F9F9F9"/>
                </a:highlight>
              </a:rPr>
              <a:t>1 </a:t>
            </a:r>
            <a:r>
              <a:rPr lang="cs-CZ" sz="1050" b="1" dirty="0" err="1">
                <a:solidFill>
                  <a:srgbClr val="3A3A3A"/>
                </a:solidFill>
                <a:highlight>
                  <a:srgbClr val="F9F9F9"/>
                </a:highlight>
              </a:rPr>
              <a:t>project</a:t>
            </a:r>
            <a:r>
              <a:rPr lang="cs-CZ" sz="1050" b="1" dirty="0">
                <a:solidFill>
                  <a:srgbClr val="3A3A3A"/>
                </a:solidFill>
                <a:highlight>
                  <a:srgbClr val="F9F9F9"/>
                </a:highlight>
              </a:rPr>
              <a:t>:  </a:t>
            </a:r>
            <a:r>
              <a:rPr lang="cs-CZ" sz="1050" b="1" dirty="0" err="1">
                <a:solidFill>
                  <a:srgbClr val="3A3A3A"/>
                </a:solidFill>
                <a:highlight>
                  <a:srgbClr val="F9F9F9"/>
                </a:highlight>
              </a:rPr>
              <a:t>if</a:t>
            </a:r>
            <a:r>
              <a:rPr lang="cs-CZ" sz="1050" b="1" dirty="0">
                <a:solidFill>
                  <a:srgbClr val="3A3A3A"/>
                </a:solidFill>
                <a:highlight>
                  <a:srgbClr val="F9F9F9"/>
                </a:highlight>
              </a:rPr>
              <a:t> </a:t>
            </a:r>
            <a:r>
              <a:rPr lang="cs-CZ" sz="1050" b="1" dirty="0" err="1">
                <a:solidFill>
                  <a:srgbClr val="3A3A3A"/>
                </a:solidFill>
                <a:highlight>
                  <a:srgbClr val="F9F9F9"/>
                </a:highlight>
              </a:rPr>
              <a:t>passed</a:t>
            </a:r>
            <a:r>
              <a:rPr lang="cs-CZ" sz="1050" b="1" dirty="0">
                <a:solidFill>
                  <a:srgbClr val="3A3A3A"/>
                </a:solidFill>
                <a:highlight>
                  <a:srgbClr val="F9F9F9"/>
                </a:highlight>
              </a:rPr>
              <a:t>, </a:t>
            </a:r>
            <a:r>
              <a:rPr lang="cs-CZ" sz="1050" b="1" dirty="0" err="1">
                <a:solidFill>
                  <a:srgbClr val="3A3A3A"/>
                </a:solidFill>
                <a:highlight>
                  <a:srgbClr val="F9F9F9"/>
                </a:highlight>
              </a:rPr>
              <a:t>it</a:t>
            </a:r>
            <a:r>
              <a:rPr lang="cs-CZ" sz="1050" b="1" dirty="0">
                <a:solidFill>
                  <a:srgbClr val="3A3A3A"/>
                </a:solidFill>
                <a:highlight>
                  <a:srgbClr val="F9F9F9"/>
                </a:highlight>
              </a:rPr>
              <a:t> </a:t>
            </a:r>
            <a:r>
              <a:rPr lang="cs-CZ" sz="1050" b="1" dirty="0" err="1">
                <a:solidFill>
                  <a:srgbClr val="3A3A3A"/>
                </a:solidFill>
                <a:highlight>
                  <a:srgbClr val="F9F9F9"/>
                </a:highlight>
              </a:rPr>
              <a:t>will</a:t>
            </a:r>
            <a:r>
              <a:rPr lang="cs-CZ" sz="1050" b="1" dirty="0">
                <a:solidFill>
                  <a:srgbClr val="3A3A3A"/>
                </a:solidFill>
                <a:highlight>
                  <a:srgbClr val="F9F9F9"/>
                </a:highlight>
              </a:rPr>
              <a:t> </a:t>
            </a:r>
            <a:r>
              <a:rPr lang="cs-CZ" sz="1050" b="1" dirty="0" err="1">
                <a:solidFill>
                  <a:srgbClr val="3A3A3A"/>
                </a:solidFill>
                <a:highlight>
                  <a:srgbClr val="F9F9F9"/>
                </a:highlight>
              </a:rPr>
              <a:t>reduce</a:t>
            </a:r>
            <a:r>
              <a:rPr lang="cs-CZ" sz="1050" b="1" dirty="0">
                <a:solidFill>
                  <a:srgbClr val="3A3A3A"/>
                </a:solidFill>
                <a:highlight>
                  <a:srgbClr val="F9F9F9"/>
                </a:highlight>
              </a:rPr>
              <a:t> </a:t>
            </a:r>
            <a:r>
              <a:rPr lang="cs-CZ" sz="1050" b="1" dirty="0" err="1">
                <a:solidFill>
                  <a:srgbClr val="3A3A3A"/>
                </a:solidFill>
                <a:highlight>
                  <a:srgbClr val="F9F9F9"/>
                </a:highlight>
              </a:rPr>
              <a:t>your</a:t>
            </a:r>
            <a:r>
              <a:rPr lang="cs-CZ" sz="1050" b="1" dirty="0">
                <a:solidFill>
                  <a:srgbClr val="3A3A3A"/>
                </a:solidFill>
                <a:highlight>
                  <a:srgbClr val="F9F9F9"/>
                </a:highlight>
              </a:rPr>
              <a:t> </a:t>
            </a:r>
            <a:r>
              <a:rPr lang="cs-CZ" sz="1050" b="1" dirty="0" err="1">
                <a:solidFill>
                  <a:srgbClr val="3A3A3A"/>
                </a:solidFill>
                <a:highlight>
                  <a:srgbClr val="F9F9F9"/>
                </a:highlight>
              </a:rPr>
              <a:t>final</a:t>
            </a:r>
            <a:r>
              <a:rPr lang="cs-CZ" sz="1050" b="1" dirty="0">
                <a:solidFill>
                  <a:srgbClr val="3A3A3A"/>
                </a:solidFill>
                <a:highlight>
                  <a:srgbClr val="F9F9F9"/>
                </a:highlight>
              </a:rPr>
              <a:t> test </a:t>
            </a:r>
            <a:r>
              <a:rPr lang="cs-CZ" sz="1050" b="1" dirty="0" err="1">
                <a:solidFill>
                  <a:srgbClr val="3A3A3A"/>
                </a:solidFill>
                <a:highlight>
                  <a:srgbClr val="F9F9F9"/>
                </a:highlight>
              </a:rPr>
              <a:t>passmark</a:t>
            </a:r>
            <a:r>
              <a:rPr lang="cs-CZ" sz="1050" b="1" dirty="0">
                <a:solidFill>
                  <a:srgbClr val="3A3A3A"/>
                </a:solidFill>
                <a:highlight>
                  <a:srgbClr val="F9F9F9"/>
                </a:highlight>
              </a:rPr>
              <a:t> by 3 %</a:t>
            </a:r>
            <a:endParaRPr sz="1050" b="1" dirty="0">
              <a:solidFill>
                <a:srgbClr val="3A3A3A"/>
              </a:solidFill>
              <a:highlight>
                <a:srgbClr val="F9F9F9"/>
              </a:highlight>
            </a:endParaRPr>
          </a:p>
          <a:p>
            <a:pPr marL="1371600" lvl="2" indent="-295275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1050"/>
              <a:buChar char="■"/>
            </a:pPr>
            <a:r>
              <a:rPr lang="cs-CZ" sz="1050" b="1" dirty="0" err="1">
                <a:solidFill>
                  <a:srgbClr val="3A3A3A"/>
                </a:solidFill>
                <a:highlight>
                  <a:srgbClr val="F9F9F9"/>
                </a:highlight>
              </a:rPr>
              <a:t>completing</a:t>
            </a:r>
            <a:r>
              <a:rPr lang="cs-CZ" sz="1050" b="1" dirty="0">
                <a:solidFill>
                  <a:srgbClr val="3A3A3A"/>
                </a:solidFill>
                <a:highlight>
                  <a:srgbClr val="F9F9F9"/>
                </a:highlight>
              </a:rPr>
              <a:t> </a:t>
            </a:r>
            <a:r>
              <a:rPr lang="cs-CZ" sz="1050" b="1" dirty="0" err="1">
                <a:solidFill>
                  <a:srgbClr val="3A3A3A"/>
                </a:solidFill>
                <a:highlight>
                  <a:srgbClr val="F9F9F9"/>
                </a:highlight>
              </a:rPr>
              <a:t>homeworks</a:t>
            </a:r>
            <a:r>
              <a:rPr lang="cs-CZ" sz="1050" b="1" dirty="0">
                <a:solidFill>
                  <a:srgbClr val="3A3A3A"/>
                </a:solidFill>
                <a:highlight>
                  <a:srgbClr val="F9F9F9"/>
                </a:highlight>
              </a:rPr>
              <a:t>: </a:t>
            </a:r>
            <a:r>
              <a:rPr lang="cs-CZ" sz="1050" b="1" dirty="0" err="1">
                <a:solidFill>
                  <a:srgbClr val="3A3A3A"/>
                </a:solidFill>
                <a:highlight>
                  <a:srgbClr val="F9F9F9"/>
                </a:highlight>
              </a:rPr>
              <a:t>if</a:t>
            </a:r>
            <a:r>
              <a:rPr lang="cs-CZ" sz="1050" b="1" dirty="0">
                <a:solidFill>
                  <a:srgbClr val="3A3A3A"/>
                </a:solidFill>
                <a:highlight>
                  <a:srgbClr val="F9F9F9"/>
                </a:highlight>
              </a:rPr>
              <a:t> </a:t>
            </a:r>
            <a:r>
              <a:rPr lang="cs-CZ" sz="1050" b="1" dirty="0" err="1">
                <a:solidFill>
                  <a:srgbClr val="3A3A3A"/>
                </a:solidFill>
                <a:highlight>
                  <a:srgbClr val="F9F9F9"/>
                </a:highlight>
              </a:rPr>
              <a:t>you</a:t>
            </a:r>
            <a:r>
              <a:rPr lang="cs-CZ" sz="1050" b="1" dirty="0">
                <a:solidFill>
                  <a:srgbClr val="3A3A3A"/>
                </a:solidFill>
                <a:highlight>
                  <a:srgbClr val="F9F9F9"/>
                </a:highlight>
              </a:rPr>
              <a:t> </a:t>
            </a:r>
            <a:r>
              <a:rPr lang="cs-CZ" sz="1050" b="1" dirty="0" err="1">
                <a:solidFill>
                  <a:srgbClr val="3A3A3A"/>
                </a:solidFill>
                <a:highlight>
                  <a:srgbClr val="F9F9F9"/>
                </a:highlight>
              </a:rPr>
              <a:t>complete</a:t>
            </a:r>
            <a:r>
              <a:rPr lang="cs-CZ" sz="1050" b="1" dirty="0">
                <a:solidFill>
                  <a:srgbClr val="3A3A3A"/>
                </a:solidFill>
                <a:highlight>
                  <a:srgbClr val="F9F9F9"/>
                </a:highlight>
              </a:rPr>
              <a:t> </a:t>
            </a:r>
            <a:r>
              <a:rPr lang="cs-CZ" sz="1050" b="1" dirty="0" err="1">
                <a:solidFill>
                  <a:srgbClr val="3A3A3A"/>
                </a:solidFill>
                <a:highlight>
                  <a:srgbClr val="F9F9F9"/>
                </a:highlight>
              </a:rPr>
              <a:t>over</a:t>
            </a:r>
            <a:r>
              <a:rPr lang="cs-CZ" sz="1050" b="1" dirty="0">
                <a:solidFill>
                  <a:srgbClr val="3A3A3A"/>
                </a:solidFill>
                <a:highlight>
                  <a:srgbClr val="F9F9F9"/>
                </a:highlight>
              </a:rPr>
              <a:t> 90 % </a:t>
            </a:r>
            <a:r>
              <a:rPr lang="cs-CZ" sz="1050" b="1" dirty="0" err="1">
                <a:solidFill>
                  <a:srgbClr val="3A3A3A"/>
                </a:solidFill>
                <a:highlight>
                  <a:srgbClr val="F9F9F9"/>
                </a:highlight>
              </a:rPr>
              <a:t>of</a:t>
            </a:r>
            <a:r>
              <a:rPr lang="cs-CZ" sz="1050" b="1" dirty="0">
                <a:solidFill>
                  <a:srgbClr val="3A3A3A"/>
                </a:solidFill>
                <a:highlight>
                  <a:srgbClr val="F9F9F9"/>
                </a:highlight>
              </a:rPr>
              <a:t> </a:t>
            </a:r>
            <a:r>
              <a:rPr lang="cs-CZ" sz="1050" b="1" dirty="0" err="1">
                <a:solidFill>
                  <a:srgbClr val="3A3A3A"/>
                </a:solidFill>
                <a:highlight>
                  <a:srgbClr val="F9F9F9"/>
                </a:highlight>
              </a:rPr>
              <a:t>the</a:t>
            </a:r>
            <a:r>
              <a:rPr lang="cs-CZ" sz="1050" b="1" dirty="0">
                <a:solidFill>
                  <a:srgbClr val="3A3A3A"/>
                </a:solidFill>
                <a:highlight>
                  <a:srgbClr val="F9F9F9"/>
                </a:highlight>
              </a:rPr>
              <a:t> </a:t>
            </a:r>
            <a:r>
              <a:rPr lang="cs-CZ" sz="1050" b="1" dirty="0" err="1">
                <a:solidFill>
                  <a:srgbClr val="3A3A3A"/>
                </a:solidFill>
                <a:highlight>
                  <a:srgbClr val="F9F9F9"/>
                </a:highlight>
              </a:rPr>
              <a:t>assigned</a:t>
            </a:r>
            <a:r>
              <a:rPr lang="cs-CZ" sz="1050" b="1" dirty="0">
                <a:solidFill>
                  <a:srgbClr val="3A3A3A"/>
                </a:solidFill>
                <a:highlight>
                  <a:srgbClr val="F9F9F9"/>
                </a:highlight>
              </a:rPr>
              <a:t> </a:t>
            </a:r>
            <a:r>
              <a:rPr lang="cs-CZ" sz="1050" b="1" dirty="0" err="1">
                <a:solidFill>
                  <a:srgbClr val="3A3A3A"/>
                </a:solidFill>
                <a:highlight>
                  <a:srgbClr val="F9F9F9"/>
                </a:highlight>
              </a:rPr>
              <a:t>homework</a:t>
            </a:r>
            <a:r>
              <a:rPr lang="cs-CZ" sz="1050" b="1" dirty="0">
                <a:solidFill>
                  <a:srgbClr val="3A3A3A"/>
                </a:solidFill>
                <a:highlight>
                  <a:srgbClr val="F9F9F9"/>
                </a:highlight>
              </a:rPr>
              <a:t>, </a:t>
            </a:r>
            <a:r>
              <a:rPr lang="cs-CZ" sz="1050" b="1" dirty="0" err="1">
                <a:solidFill>
                  <a:srgbClr val="3A3A3A"/>
                </a:solidFill>
                <a:highlight>
                  <a:srgbClr val="F9F9F9"/>
                </a:highlight>
              </a:rPr>
              <a:t>your</a:t>
            </a:r>
            <a:r>
              <a:rPr lang="cs-CZ" sz="1050" b="1" dirty="0">
                <a:solidFill>
                  <a:srgbClr val="3A3A3A"/>
                </a:solidFill>
                <a:highlight>
                  <a:srgbClr val="F9F9F9"/>
                </a:highlight>
              </a:rPr>
              <a:t> </a:t>
            </a:r>
            <a:r>
              <a:rPr lang="cs-CZ" sz="1050" b="1" dirty="0" err="1">
                <a:solidFill>
                  <a:srgbClr val="3A3A3A"/>
                </a:solidFill>
                <a:highlight>
                  <a:srgbClr val="F9F9F9"/>
                </a:highlight>
              </a:rPr>
              <a:t>final</a:t>
            </a:r>
            <a:r>
              <a:rPr lang="cs-CZ" sz="1050" b="1" dirty="0">
                <a:solidFill>
                  <a:srgbClr val="3A3A3A"/>
                </a:solidFill>
                <a:highlight>
                  <a:srgbClr val="F9F9F9"/>
                </a:highlight>
              </a:rPr>
              <a:t> test </a:t>
            </a:r>
            <a:r>
              <a:rPr lang="cs-CZ" sz="1050" b="1" dirty="0" err="1">
                <a:solidFill>
                  <a:srgbClr val="3A3A3A"/>
                </a:solidFill>
                <a:highlight>
                  <a:srgbClr val="F9F9F9"/>
                </a:highlight>
              </a:rPr>
              <a:t>passmark</a:t>
            </a:r>
            <a:r>
              <a:rPr lang="cs-CZ" sz="1050" b="1" dirty="0">
                <a:solidFill>
                  <a:srgbClr val="3A3A3A"/>
                </a:solidFill>
                <a:highlight>
                  <a:srgbClr val="F9F9F9"/>
                </a:highlight>
              </a:rPr>
              <a:t> </a:t>
            </a:r>
            <a:r>
              <a:rPr lang="cs-CZ" sz="1050" b="1" dirty="0" err="1">
                <a:solidFill>
                  <a:srgbClr val="3A3A3A"/>
                </a:solidFill>
                <a:highlight>
                  <a:srgbClr val="F9F9F9"/>
                </a:highlight>
              </a:rPr>
              <a:t>will</a:t>
            </a:r>
            <a:r>
              <a:rPr lang="cs-CZ" sz="1050" b="1" dirty="0">
                <a:solidFill>
                  <a:srgbClr val="3A3A3A"/>
                </a:solidFill>
                <a:highlight>
                  <a:srgbClr val="F9F9F9"/>
                </a:highlight>
              </a:rPr>
              <a:t> </a:t>
            </a:r>
            <a:r>
              <a:rPr lang="cs-CZ" sz="1050" b="1" dirty="0" err="1">
                <a:solidFill>
                  <a:srgbClr val="3A3A3A"/>
                </a:solidFill>
                <a:highlight>
                  <a:srgbClr val="F9F9F9"/>
                </a:highlight>
              </a:rPr>
              <a:t>be</a:t>
            </a:r>
            <a:r>
              <a:rPr lang="cs-CZ" sz="1050" b="1" dirty="0">
                <a:solidFill>
                  <a:srgbClr val="3A3A3A"/>
                </a:solidFill>
                <a:highlight>
                  <a:srgbClr val="F9F9F9"/>
                </a:highlight>
              </a:rPr>
              <a:t> </a:t>
            </a:r>
            <a:r>
              <a:rPr lang="cs-CZ" sz="1050" b="1" dirty="0" err="1">
                <a:solidFill>
                  <a:srgbClr val="3A3A3A"/>
                </a:solidFill>
                <a:highlight>
                  <a:srgbClr val="F9F9F9"/>
                </a:highlight>
              </a:rPr>
              <a:t>reduced</a:t>
            </a:r>
            <a:r>
              <a:rPr lang="cs-CZ" sz="1050" b="1" dirty="0">
                <a:solidFill>
                  <a:srgbClr val="3A3A3A"/>
                </a:solidFill>
                <a:highlight>
                  <a:srgbClr val="F9F9F9"/>
                </a:highlight>
              </a:rPr>
              <a:t> by 2 %</a:t>
            </a:r>
            <a:endParaRPr sz="1050" b="1" dirty="0">
              <a:solidFill>
                <a:srgbClr val="3A3A3A"/>
              </a:solidFill>
              <a:highlight>
                <a:srgbClr val="F9F9F9"/>
              </a:highlight>
            </a:endParaRPr>
          </a:p>
          <a:p>
            <a:pPr marL="0" lvl="0" indent="0" algn="l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700" b="1" dirty="0" err="1">
                <a:highlight>
                  <a:srgbClr val="F9F9F9"/>
                </a:highlight>
                <a:latin typeface="Roboto"/>
                <a:ea typeface="Roboto"/>
                <a:cs typeface="Roboto"/>
                <a:sym typeface="Roboto"/>
              </a:rPr>
              <a:t>Homework</a:t>
            </a:r>
            <a:endParaRPr sz="1700" b="1" dirty="0">
              <a:highlight>
                <a:srgbClr val="F9F9F9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295275" algn="l" rtl="0">
              <a:lnSpc>
                <a:spcPct val="160000"/>
              </a:lnSpc>
              <a:spcBef>
                <a:spcPts val="400"/>
              </a:spcBef>
              <a:spcAft>
                <a:spcPts val="0"/>
              </a:spcAft>
              <a:buClr>
                <a:srgbClr val="3A3A3A"/>
              </a:buClr>
              <a:buSzPts val="1050"/>
              <a:buChar char="●"/>
            </a:pPr>
            <a:r>
              <a:rPr lang="cs-CZ" sz="1050" dirty="0" err="1">
                <a:solidFill>
                  <a:srgbClr val="3A3A3A"/>
                </a:solidFill>
                <a:highlight>
                  <a:srgbClr val="F9F9F9"/>
                </a:highlight>
              </a:rPr>
              <a:t>homeworks</a:t>
            </a:r>
            <a:r>
              <a:rPr lang="cs-CZ" sz="1050" dirty="0">
                <a:solidFill>
                  <a:srgbClr val="3A3A3A"/>
                </a:solidFill>
                <a:highlight>
                  <a:srgbClr val="F9F9F9"/>
                </a:highlight>
              </a:rPr>
              <a:t> </a:t>
            </a:r>
            <a:r>
              <a:rPr lang="cs-CZ" sz="1050" dirty="0" err="1">
                <a:solidFill>
                  <a:srgbClr val="3A3A3A"/>
                </a:solidFill>
                <a:highlight>
                  <a:srgbClr val="F9F9F9"/>
                </a:highlight>
              </a:rPr>
              <a:t>can</a:t>
            </a:r>
            <a:r>
              <a:rPr lang="cs-CZ" sz="1050" dirty="0">
                <a:solidFill>
                  <a:srgbClr val="3A3A3A"/>
                </a:solidFill>
                <a:highlight>
                  <a:srgbClr val="F9F9F9"/>
                </a:highlight>
              </a:rPr>
              <a:t> </a:t>
            </a:r>
            <a:r>
              <a:rPr lang="cs-CZ" sz="1050" dirty="0" err="1">
                <a:solidFill>
                  <a:srgbClr val="3A3A3A"/>
                </a:solidFill>
                <a:highlight>
                  <a:srgbClr val="F9F9F9"/>
                </a:highlight>
              </a:rPr>
              <a:t>be</a:t>
            </a:r>
            <a:r>
              <a:rPr lang="cs-CZ" sz="1050" dirty="0">
                <a:solidFill>
                  <a:srgbClr val="3A3A3A"/>
                </a:solidFill>
                <a:highlight>
                  <a:srgbClr val="F9F9F9"/>
                </a:highlight>
              </a:rPr>
              <a:t> in a </a:t>
            </a:r>
            <a:r>
              <a:rPr lang="cs-CZ" sz="1050" dirty="0" err="1">
                <a:solidFill>
                  <a:srgbClr val="3A3A3A"/>
                </a:solidFill>
                <a:highlight>
                  <a:srgbClr val="F9F9F9"/>
                </a:highlight>
              </a:rPr>
              <a:t>form</a:t>
            </a:r>
            <a:r>
              <a:rPr lang="cs-CZ" sz="1050" dirty="0">
                <a:solidFill>
                  <a:srgbClr val="3A3A3A"/>
                </a:solidFill>
                <a:highlight>
                  <a:srgbClr val="F9F9F9"/>
                </a:highlight>
              </a:rPr>
              <a:t> </a:t>
            </a:r>
            <a:r>
              <a:rPr lang="cs-CZ" sz="1050" dirty="0" err="1">
                <a:solidFill>
                  <a:srgbClr val="3A3A3A"/>
                </a:solidFill>
                <a:highlight>
                  <a:srgbClr val="F9F9F9"/>
                </a:highlight>
              </a:rPr>
              <a:t>of</a:t>
            </a:r>
            <a:r>
              <a:rPr lang="cs-CZ" sz="1050" dirty="0">
                <a:solidFill>
                  <a:srgbClr val="3A3A3A"/>
                </a:solidFill>
                <a:highlight>
                  <a:srgbClr val="F9F9F9"/>
                </a:highlight>
              </a:rPr>
              <a:t> </a:t>
            </a:r>
            <a:endParaRPr sz="1050" dirty="0">
              <a:solidFill>
                <a:srgbClr val="3A3A3A"/>
              </a:solidFill>
              <a:highlight>
                <a:srgbClr val="F9F9F9"/>
              </a:highlight>
            </a:endParaRPr>
          </a:p>
          <a:p>
            <a:pPr marL="914400" lvl="1" indent="-295275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1050"/>
              <a:buChar char="○"/>
            </a:pPr>
            <a:r>
              <a:rPr lang="cs-CZ" sz="1050" dirty="0">
                <a:solidFill>
                  <a:srgbClr val="3A3A3A"/>
                </a:solidFill>
                <a:highlight>
                  <a:srgbClr val="F9F9F9"/>
                </a:highlight>
              </a:rPr>
              <a:t>ROPOT: feedback </a:t>
            </a:r>
            <a:r>
              <a:rPr lang="cs-CZ" sz="1050" dirty="0" err="1">
                <a:solidFill>
                  <a:srgbClr val="3A3A3A"/>
                </a:solidFill>
                <a:highlight>
                  <a:srgbClr val="F9F9F9"/>
                </a:highlight>
              </a:rPr>
              <a:t>given</a:t>
            </a:r>
            <a:r>
              <a:rPr lang="cs-CZ" sz="1050" dirty="0">
                <a:solidFill>
                  <a:srgbClr val="3A3A3A"/>
                </a:solidFill>
                <a:highlight>
                  <a:srgbClr val="F9F9F9"/>
                </a:highlight>
              </a:rPr>
              <a:t> </a:t>
            </a:r>
            <a:r>
              <a:rPr lang="cs-CZ" sz="1050" dirty="0" err="1">
                <a:solidFill>
                  <a:srgbClr val="3A3A3A"/>
                </a:solidFill>
                <a:highlight>
                  <a:srgbClr val="F9F9F9"/>
                </a:highlight>
              </a:rPr>
              <a:t>immediately</a:t>
            </a:r>
            <a:r>
              <a:rPr lang="cs-CZ" sz="1050" dirty="0">
                <a:solidFill>
                  <a:srgbClr val="3A3A3A"/>
                </a:solidFill>
                <a:highlight>
                  <a:srgbClr val="F9F9F9"/>
                </a:highlight>
              </a:rPr>
              <a:t> by ROPOT </a:t>
            </a:r>
            <a:r>
              <a:rPr lang="cs-CZ" sz="1050" dirty="0" err="1">
                <a:solidFill>
                  <a:srgbClr val="3A3A3A"/>
                </a:solidFill>
                <a:highlight>
                  <a:srgbClr val="F9F9F9"/>
                </a:highlight>
              </a:rPr>
              <a:t>app</a:t>
            </a:r>
            <a:endParaRPr sz="1050" dirty="0">
              <a:solidFill>
                <a:srgbClr val="3A3A3A"/>
              </a:solidFill>
              <a:highlight>
                <a:srgbClr val="F9F9F9"/>
              </a:highlight>
            </a:endParaRPr>
          </a:p>
          <a:p>
            <a:pPr marL="914400" lvl="1" indent="-295275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1050"/>
              <a:buChar char="○"/>
            </a:pPr>
            <a:r>
              <a:rPr lang="cs-CZ" sz="1050" dirty="0">
                <a:solidFill>
                  <a:srgbClr val="3A3A3A"/>
                </a:solidFill>
                <a:highlight>
                  <a:srgbClr val="F9F9F9"/>
                </a:highlight>
              </a:rPr>
              <a:t>handout: </a:t>
            </a:r>
            <a:r>
              <a:rPr lang="cs-CZ" sz="1050" dirty="0" err="1">
                <a:solidFill>
                  <a:srgbClr val="3A3A3A"/>
                </a:solidFill>
                <a:highlight>
                  <a:srgbClr val="F9F9F9"/>
                </a:highlight>
              </a:rPr>
              <a:t>you</a:t>
            </a:r>
            <a:r>
              <a:rPr lang="cs-CZ" sz="1050" dirty="0">
                <a:solidFill>
                  <a:srgbClr val="3A3A3A"/>
                </a:solidFill>
                <a:highlight>
                  <a:srgbClr val="F9F9F9"/>
                </a:highlight>
              </a:rPr>
              <a:t> </a:t>
            </a:r>
            <a:r>
              <a:rPr lang="cs-CZ" sz="1050" dirty="0" err="1">
                <a:solidFill>
                  <a:srgbClr val="3A3A3A"/>
                </a:solidFill>
                <a:highlight>
                  <a:srgbClr val="F9F9F9"/>
                </a:highlight>
              </a:rPr>
              <a:t>can</a:t>
            </a:r>
            <a:r>
              <a:rPr lang="cs-CZ" sz="1050" dirty="0">
                <a:solidFill>
                  <a:srgbClr val="3A3A3A"/>
                </a:solidFill>
                <a:highlight>
                  <a:srgbClr val="F9F9F9"/>
                </a:highlight>
              </a:rPr>
              <a:t> </a:t>
            </a:r>
            <a:r>
              <a:rPr lang="cs-CZ" sz="1050" dirty="0" err="1">
                <a:solidFill>
                  <a:srgbClr val="3A3A3A"/>
                </a:solidFill>
                <a:highlight>
                  <a:srgbClr val="F9F9F9"/>
                </a:highlight>
              </a:rPr>
              <a:t>check</a:t>
            </a:r>
            <a:r>
              <a:rPr lang="cs-CZ" sz="1050" dirty="0">
                <a:solidFill>
                  <a:srgbClr val="3A3A3A"/>
                </a:solidFill>
                <a:highlight>
                  <a:srgbClr val="F9F9F9"/>
                </a:highlight>
              </a:rPr>
              <a:t> </a:t>
            </a:r>
            <a:r>
              <a:rPr lang="cs-CZ" sz="1050" dirty="0" err="1">
                <a:solidFill>
                  <a:srgbClr val="3A3A3A"/>
                </a:solidFill>
                <a:highlight>
                  <a:srgbClr val="F9F9F9"/>
                </a:highlight>
              </a:rPr>
              <a:t>your</a:t>
            </a:r>
            <a:r>
              <a:rPr lang="cs-CZ" sz="1050" dirty="0">
                <a:solidFill>
                  <a:srgbClr val="3A3A3A"/>
                </a:solidFill>
                <a:highlight>
                  <a:srgbClr val="F9F9F9"/>
                </a:highlight>
              </a:rPr>
              <a:t> </a:t>
            </a:r>
            <a:r>
              <a:rPr lang="cs-CZ" sz="1050" dirty="0" err="1">
                <a:solidFill>
                  <a:srgbClr val="3A3A3A"/>
                </a:solidFill>
                <a:highlight>
                  <a:srgbClr val="F9F9F9"/>
                </a:highlight>
              </a:rPr>
              <a:t>answers</a:t>
            </a:r>
            <a:r>
              <a:rPr lang="cs-CZ" sz="1050" dirty="0">
                <a:solidFill>
                  <a:srgbClr val="3A3A3A"/>
                </a:solidFill>
                <a:highlight>
                  <a:srgbClr val="F9F9F9"/>
                </a:highlight>
              </a:rPr>
              <a:t> </a:t>
            </a:r>
            <a:r>
              <a:rPr lang="cs-CZ" sz="1050" dirty="0" err="1">
                <a:solidFill>
                  <a:srgbClr val="3A3A3A"/>
                </a:solidFill>
                <a:highlight>
                  <a:srgbClr val="F9F9F9"/>
                </a:highlight>
              </a:rPr>
              <a:t>with</a:t>
            </a:r>
            <a:r>
              <a:rPr lang="cs-CZ" sz="1050" dirty="0">
                <a:solidFill>
                  <a:srgbClr val="3A3A3A"/>
                </a:solidFill>
                <a:highlight>
                  <a:srgbClr val="F9F9F9"/>
                </a:highlight>
              </a:rPr>
              <a:t> </a:t>
            </a:r>
            <a:r>
              <a:rPr lang="cs-CZ" sz="1050" dirty="0" err="1">
                <a:solidFill>
                  <a:srgbClr val="3A3A3A"/>
                </a:solidFill>
                <a:highlight>
                  <a:srgbClr val="F9F9F9"/>
                </a:highlight>
              </a:rPr>
              <a:t>the</a:t>
            </a:r>
            <a:r>
              <a:rPr lang="cs-CZ" sz="1050" dirty="0">
                <a:solidFill>
                  <a:srgbClr val="3A3A3A"/>
                </a:solidFill>
                <a:highlight>
                  <a:srgbClr val="F9F9F9"/>
                </a:highlight>
              </a:rPr>
              <a:t> </a:t>
            </a:r>
            <a:r>
              <a:rPr lang="cs-CZ" sz="1050" dirty="0" err="1">
                <a:solidFill>
                  <a:srgbClr val="3A3A3A"/>
                </a:solidFill>
                <a:highlight>
                  <a:srgbClr val="F9F9F9"/>
                </a:highlight>
              </a:rPr>
              <a:t>key</a:t>
            </a:r>
            <a:r>
              <a:rPr lang="cs-CZ" sz="1050" dirty="0">
                <a:solidFill>
                  <a:srgbClr val="3A3A3A"/>
                </a:solidFill>
                <a:highlight>
                  <a:srgbClr val="F9F9F9"/>
                </a:highlight>
              </a:rPr>
              <a:t> (</a:t>
            </a:r>
            <a:r>
              <a:rPr lang="cs-CZ" sz="1050" dirty="0" err="1">
                <a:solidFill>
                  <a:srgbClr val="3A3A3A"/>
                </a:solidFill>
                <a:highlight>
                  <a:srgbClr val="F9F9F9"/>
                </a:highlight>
              </a:rPr>
              <a:t>will</a:t>
            </a:r>
            <a:r>
              <a:rPr lang="cs-CZ" sz="1050" dirty="0">
                <a:solidFill>
                  <a:srgbClr val="3A3A3A"/>
                </a:solidFill>
                <a:highlight>
                  <a:srgbClr val="F9F9F9"/>
                </a:highlight>
              </a:rPr>
              <a:t> </a:t>
            </a:r>
            <a:r>
              <a:rPr lang="cs-CZ" sz="1050" dirty="0" err="1">
                <a:solidFill>
                  <a:srgbClr val="3A3A3A"/>
                </a:solidFill>
                <a:highlight>
                  <a:srgbClr val="F9F9F9"/>
                </a:highlight>
              </a:rPr>
              <a:t>be</a:t>
            </a:r>
            <a:r>
              <a:rPr lang="cs-CZ" sz="1050" dirty="0">
                <a:solidFill>
                  <a:srgbClr val="3A3A3A"/>
                </a:solidFill>
                <a:highlight>
                  <a:srgbClr val="F9F9F9"/>
                </a:highlight>
              </a:rPr>
              <a:t> </a:t>
            </a:r>
            <a:r>
              <a:rPr lang="cs-CZ" sz="1050" dirty="0" err="1">
                <a:solidFill>
                  <a:srgbClr val="3A3A3A"/>
                </a:solidFill>
                <a:highlight>
                  <a:srgbClr val="F9F9F9"/>
                </a:highlight>
              </a:rPr>
              <a:t>uploaded</a:t>
            </a:r>
            <a:r>
              <a:rPr lang="cs-CZ" sz="1050" dirty="0">
                <a:solidFill>
                  <a:srgbClr val="3A3A3A"/>
                </a:solidFill>
                <a:highlight>
                  <a:srgbClr val="F9F9F9"/>
                </a:highlight>
              </a:rPr>
              <a:t> </a:t>
            </a:r>
            <a:r>
              <a:rPr lang="cs-CZ" sz="1050" dirty="0" err="1">
                <a:solidFill>
                  <a:srgbClr val="3A3A3A"/>
                </a:solidFill>
                <a:highlight>
                  <a:srgbClr val="F9F9F9"/>
                </a:highlight>
              </a:rPr>
              <a:t>after</a:t>
            </a:r>
            <a:r>
              <a:rPr lang="cs-CZ" sz="1050" dirty="0">
                <a:solidFill>
                  <a:srgbClr val="3A3A3A"/>
                </a:solidFill>
                <a:highlight>
                  <a:srgbClr val="F9F9F9"/>
                </a:highlight>
              </a:rPr>
              <a:t> </a:t>
            </a:r>
            <a:r>
              <a:rPr lang="cs-CZ" sz="1050" dirty="0" err="1">
                <a:solidFill>
                  <a:srgbClr val="3A3A3A"/>
                </a:solidFill>
                <a:highlight>
                  <a:srgbClr val="F9F9F9"/>
                </a:highlight>
              </a:rPr>
              <a:t>the</a:t>
            </a:r>
            <a:r>
              <a:rPr lang="cs-CZ" sz="1050" dirty="0">
                <a:solidFill>
                  <a:srgbClr val="3A3A3A"/>
                </a:solidFill>
                <a:highlight>
                  <a:srgbClr val="F9F9F9"/>
                </a:highlight>
              </a:rPr>
              <a:t> </a:t>
            </a:r>
            <a:r>
              <a:rPr lang="cs-CZ" sz="1050" dirty="0" err="1">
                <a:solidFill>
                  <a:srgbClr val="3A3A3A"/>
                </a:solidFill>
                <a:highlight>
                  <a:srgbClr val="F9F9F9"/>
                </a:highlight>
              </a:rPr>
              <a:t>HW's</a:t>
            </a:r>
            <a:r>
              <a:rPr lang="cs-CZ" sz="1050" dirty="0">
                <a:solidFill>
                  <a:srgbClr val="3A3A3A"/>
                </a:solidFill>
                <a:highlight>
                  <a:srgbClr val="F9F9F9"/>
                </a:highlight>
              </a:rPr>
              <a:t> </a:t>
            </a:r>
            <a:r>
              <a:rPr lang="cs-CZ" sz="1050" dirty="0" err="1">
                <a:solidFill>
                  <a:srgbClr val="3A3A3A"/>
                </a:solidFill>
                <a:highlight>
                  <a:srgbClr val="F9F9F9"/>
                </a:highlight>
              </a:rPr>
              <a:t>deadline</a:t>
            </a:r>
            <a:r>
              <a:rPr lang="cs-CZ" sz="1050" dirty="0">
                <a:solidFill>
                  <a:srgbClr val="3A3A3A"/>
                </a:solidFill>
                <a:highlight>
                  <a:srgbClr val="F9F9F9"/>
                </a:highlight>
              </a:rPr>
              <a:t>)</a:t>
            </a:r>
            <a:endParaRPr sz="1050" dirty="0">
              <a:solidFill>
                <a:srgbClr val="3A3A3A"/>
              </a:solidFill>
              <a:highlight>
                <a:srgbClr val="F9F9F9"/>
              </a:highlight>
            </a:endParaRPr>
          </a:p>
          <a:p>
            <a:pPr marL="914400" lvl="1" indent="-295275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1050"/>
              <a:buChar char="○"/>
            </a:pPr>
            <a:r>
              <a:rPr lang="cs-CZ" sz="1050" dirty="0" err="1">
                <a:solidFill>
                  <a:srgbClr val="3A3A3A"/>
                </a:solidFill>
                <a:highlight>
                  <a:srgbClr val="F9F9F9"/>
                </a:highlight>
              </a:rPr>
              <a:t>project</a:t>
            </a:r>
            <a:r>
              <a:rPr lang="cs-CZ" sz="1050" dirty="0">
                <a:solidFill>
                  <a:srgbClr val="3A3A3A"/>
                </a:solidFill>
                <a:highlight>
                  <a:srgbClr val="F9F9F9"/>
                </a:highlight>
              </a:rPr>
              <a:t>: </a:t>
            </a:r>
            <a:r>
              <a:rPr lang="cs-CZ" sz="1050" dirty="0" err="1">
                <a:solidFill>
                  <a:srgbClr val="3A3A3A"/>
                </a:solidFill>
                <a:highlight>
                  <a:srgbClr val="F9F9F9"/>
                </a:highlight>
              </a:rPr>
              <a:t>your</a:t>
            </a:r>
            <a:r>
              <a:rPr lang="cs-CZ" sz="1050" dirty="0">
                <a:solidFill>
                  <a:srgbClr val="3A3A3A"/>
                </a:solidFill>
                <a:highlight>
                  <a:srgbClr val="F9F9F9"/>
                </a:highlight>
              </a:rPr>
              <a:t> </a:t>
            </a:r>
            <a:r>
              <a:rPr lang="cs-CZ" sz="1050" dirty="0" err="1">
                <a:solidFill>
                  <a:srgbClr val="3A3A3A"/>
                </a:solidFill>
                <a:highlight>
                  <a:srgbClr val="F9F9F9"/>
                </a:highlight>
              </a:rPr>
              <a:t>teacher</a:t>
            </a:r>
            <a:r>
              <a:rPr lang="cs-CZ" sz="1050" dirty="0">
                <a:solidFill>
                  <a:srgbClr val="3A3A3A"/>
                </a:solidFill>
                <a:highlight>
                  <a:srgbClr val="F9F9F9"/>
                </a:highlight>
              </a:rPr>
              <a:t> </a:t>
            </a:r>
            <a:r>
              <a:rPr lang="cs-CZ" sz="1050" dirty="0" err="1">
                <a:solidFill>
                  <a:srgbClr val="3A3A3A"/>
                </a:solidFill>
                <a:highlight>
                  <a:srgbClr val="F9F9F9"/>
                </a:highlight>
              </a:rPr>
              <a:t>will</a:t>
            </a:r>
            <a:r>
              <a:rPr lang="cs-CZ" sz="1050" dirty="0">
                <a:solidFill>
                  <a:srgbClr val="3A3A3A"/>
                </a:solidFill>
                <a:highlight>
                  <a:srgbClr val="F9F9F9"/>
                </a:highlight>
              </a:rPr>
              <a:t> </a:t>
            </a:r>
            <a:r>
              <a:rPr lang="cs-CZ" sz="1050" dirty="0" err="1">
                <a:solidFill>
                  <a:srgbClr val="3A3A3A"/>
                </a:solidFill>
                <a:highlight>
                  <a:srgbClr val="F9F9F9"/>
                </a:highlight>
              </a:rPr>
              <a:t>give</a:t>
            </a:r>
            <a:r>
              <a:rPr lang="cs-CZ" sz="1050" dirty="0">
                <a:solidFill>
                  <a:srgbClr val="3A3A3A"/>
                </a:solidFill>
                <a:highlight>
                  <a:srgbClr val="F9F9F9"/>
                </a:highlight>
              </a:rPr>
              <a:t> </a:t>
            </a:r>
            <a:r>
              <a:rPr lang="cs-CZ" sz="1050" dirty="0" err="1">
                <a:solidFill>
                  <a:srgbClr val="3A3A3A"/>
                </a:solidFill>
                <a:highlight>
                  <a:srgbClr val="F9F9F9"/>
                </a:highlight>
              </a:rPr>
              <a:t>you</a:t>
            </a:r>
            <a:r>
              <a:rPr lang="cs-CZ" sz="1050" dirty="0">
                <a:solidFill>
                  <a:srgbClr val="3A3A3A"/>
                </a:solidFill>
                <a:highlight>
                  <a:srgbClr val="F9F9F9"/>
                </a:highlight>
              </a:rPr>
              <a:t> </a:t>
            </a:r>
            <a:r>
              <a:rPr lang="cs-CZ" sz="1050" dirty="0" err="1">
                <a:solidFill>
                  <a:srgbClr val="3A3A3A"/>
                </a:solidFill>
                <a:highlight>
                  <a:srgbClr val="F9F9F9"/>
                </a:highlight>
              </a:rPr>
              <a:t>the</a:t>
            </a:r>
            <a:r>
              <a:rPr lang="cs-CZ" sz="1050" dirty="0">
                <a:solidFill>
                  <a:srgbClr val="3A3A3A"/>
                </a:solidFill>
                <a:highlight>
                  <a:srgbClr val="F9F9F9"/>
                </a:highlight>
              </a:rPr>
              <a:t> feedback</a:t>
            </a:r>
            <a:endParaRPr sz="1050" dirty="0">
              <a:solidFill>
                <a:srgbClr val="3A3A3A"/>
              </a:solidFill>
              <a:highlight>
                <a:srgbClr val="F9F9F9"/>
              </a:highlight>
            </a:endParaRPr>
          </a:p>
          <a:p>
            <a:pPr marL="914400" lvl="1" indent="-295275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1050"/>
              <a:buChar char="○"/>
            </a:pPr>
            <a:r>
              <a:rPr lang="cs-CZ" sz="1050" dirty="0" err="1">
                <a:solidFill>
                  <a:srgbClr val="3A3A3A"/>
                </a:solidFill>
                <a:highlight>
                  <a:srgbClr val="F9F9F9"/>
                </a:highlight>
              </a:rPr>
              <a:t>exercices</a:t>
            </a:r>
            <a:r>
              <a:rPr lang="cs-CZ" sz="1050" dirty="0">
                <a:solidFill>
                  <a:srgbClr val="3A3A3A"/>
                </a:solidFill>
                <a:highlight>
                  <a:srgbClr val="F9F9F9"/>
                </a:highlight>
              </a:rPr>
              <a:t> </a:t>
            </a:r>
            <a:r>
              <a:rPr lang="cs-CZ" sz="1050" dirty="0" err="1">
                <a:solidFill>
                  <a:srgbClr val="3A3A3A"/>
                </a:solidFill>
                <a:highlight>
                  <a:srgbClr val="F9F9F9"/>
                </a:highlight>
              </a:rPr>
              <a:t>from</a:t>
            </a:r>
            <a:r>
              <a:rPr lang="cs-CZ" sz="1050" dirty="0">
                <a:solidFill>
                  <a:srgbClr val="3A3A3A"/>
                </a:solidFill>
                <a:highlight>
                  <a:srgbClr val="F9F9F9"/>
                </a:highlight>
              </a:rPr>
              <a:t> </a:t>
            </a:r>
            <a:r>
              <a:rPr lang="cs-CZ" sz="1050" dirty="0" err="1">
                <a:solidFill>
                  <a:srgbClr val="3A3A3A"/>
                </a:solidFill>
                <a:highlight>
                  <a:srgbClr val="F9F9F9"/>
                </a:highlight>
              </a:rPr>
              <a:t>textbook</a:t>
            </a:r>
            <a:r>
              <a:rPr lang="cs-CZ" sz="1050" dirty="0">
                <a:solidFill>
                  <a:srgbClr val="3A3A3A"/>
                </a:solidFill>
                <a:highlight>
                  <a:srgbClr val="F9F9F9"/>
                </a:highlight>
              </a:rPr>
              <a:t>: </a:t>
            </a:r>
            <a:r>
              <a:rPr lang="cs-CZ" sz="1050" dirty="0" err="1">
                <a:solidFill>
                  <a:srgbClr val="3A3A3A"/>
                </a:solidFill>
                <a:highlight>
                  <a:srgbClr val="F9F9F9"/>
                </a:highlight>
              </a:rPr>
              <a:t>check</a:t>
            </a:r>
            <a:r>
              <a:rPr lang="cs-CZ" sz="1050" dirty="0">
                <a:solidFill>
                  <a:srgbClr val="3A3A3A"/>
                </a:solidFill>
                <a:highlight>
                  <a:srgbClr val="F9F9F9"/>
                </a:highlight>
              </a:rPr>
              <a:t> </a:t>
            </a:r>
            <a:r>
              <a:rPr lang="cs-CZ" sz="1050" dirty="0" err="1">
                <a:solidFill>
                  <a:srgbClr val="3A3A3A"/>
                </a:solidFill>
                <a:highlight>
                  <a:srgbClr val="F9F9F9"/>
                </a:highlight>
              </a:rPr>
              <a:t>the</a:t>
            </a:r>
            <a:r>
              <a:rPr lang="cs-CZ" sz="1050" dirty="0">
                <a:solidFill>
                  <a:srgbClr val="3A3A3A"/>
                </a:solidFill>
                <a:highlight>
                  <a:srgbClr val="F9F9F9"/>
                </a:highlight>
              </a:rPr>
              <a:t> </a:t>
            </a:r>
            <a:r>
              <a:rPr lang="cs-CZ" sz="1050" dirty="0" err="1">
                <a:solidFill>
                  <a:srgbClr val="3A3A3A"/>
                </a:solidFill>
                <a:highlight>
                  <a:srgbClr val="F9F9F9"/>
                </a:highlight>
              </a:rPr>
              <a:t>key</a:t>
            </a:r>
            <a:endParaRPr sz="1050" dirty="0">
              <a:solidFill>
                <a:srgbClr val="3A3A3A"/>
              </a:solidFill>
              <a:highlight>
                <a:srgbClr val="F9F9F9"/>
              </a:highlight>
            </a:endParaRPr>
          </a:p>
          <a:p>
            <a:pPr marL="457200" lvl="0" indent="-295275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1050"/>
              <a:buChar char="●"/>
            </a:pPr>
            <a:r>
              <a:rPr lang="cs-CZ" sz="1050" dirty="0" err="1">
                <a:solidFill>
                  <a:srgbClr val="3A3A3A"/>
                </a:solidFill>
                <a:highlight>
                  <a:srgbClr val="F9F9F9"/>
                </a:highlight>
              </a:rPr>
              <a:t>homeworks</a:t>
            </a:r>
            <a:r>
              <a:rPr lang="cs-CZ" sz="1050" dirty="0">
                <a:solidFill>
                  <a:srgbClr val="3A3A3A"/>
                </a:solidFill>
                <a:highlight>
                  <a:srgbClr val="F9F9F9"/>
                </a:highlight>
              </a:rPr>
              <a:t> </a:t>
            </a:r>
            <a:r>
              <a:rPr lang="cs-CZ" sz="1050" dirty="0" err="1">
                <a:solidFill>
                  <a:srgbClr val="3A3A3A"/>
                </a:solidFill>
                <a:highlight>
                  <a:srgbClr val="F9F9F9"/>
                </a:highlight>
              </a:rPr>
              <a:t>must</a:t>
            </a:r>
            <a:r>
              <a:rPr lang="cs-CZ" sz="1050" b="1" dirty="0">
                <a:solidFill>
                  <a:srgbClr val="3A3A3A"/>
                </a:solidFill>
                <a:highlight>
                  <a:srgbClr val="F9F9F9"/>
                </a:highlight>
              </a:rPr>
              <a:t> </a:t>
            </a:r>
            <a:r>
              <a:rPr lang="cs-CZ" sz="1050" b="1" dirty="0" err="1">
                <a:solidFill>
                  <a:srgbClr val="3A3A3A"/>
                </a:solidFill>
                <a:highlight>
                  <a:srgbClr val="F9F9F9"/>
                </a:highlight>
              </a:rPr>
              <a:t>be</a:t>
            </a:r>
            <a:r>
              <a:rPr lang="cs-CZ" sz="1050" b="1" dirty="0">
                <a:solidFill>
                  <a:srgbClr val="3A3A3A"/>
                </a:solidFill>
                <a:highlight>
                  <a:srgbClr val="F9F9F9"/>
                </a:highlight>
              </a:rPr>
              <a:t> </a:t>
            </a:r>
            <a:r>
              <a:rPr lang="cs-CZ" sz="1050" b="1" dirty="0" err="1">
                <a:solidFill>
                  <a:srgbClr val="3A3A3A"/>
                </a:solidFill>
                <a:highlight>
                  <a:srgbClr val="F9F9F9"/>
                </a:highlight>
              </a:rPr>
              <a:t>submitted</a:t>
            </a:r>
            <a:r>
              <a:rPr lang="cs-CZ" sz="1050" b="1" dirty="0">
                <a:solidFill>
                  <a:srgbClr val="3A3A3A"/>
                </a:solidFill>
                <a:highlight>
                  <a:srgbClr val="F9F9F9"/>
                </a:highlight>
              </a:rPr>
              <a:t> </a:t>
            </a:r>
            <a:r>
              <a:rPr lang="cs-CZ" sz="1050" b="1" dirty="0" err="1">
                <a:solidFill>
                  <a:srgbClr val="3A3A3A"/>
                </a:solidFill>
                <a:highlight>
                  <a:srgbClr val="F9F9F9"/>
                </a:highlight>
              </a:rPr>
              <a:t>within</a:t>
            </a:r>
            <a:r>
              <a:rPr lang="cs-CZ" sz="1050" b="1" dirty="0">
                <a:solidFill>
                  <a:srgbClr val="3A3A3A"/>
                </a:solidFill>
                <a:highlight>
                  <a:srgbClr val="F9F9F9"/>
                </a:highlight>
              </a:rPr>
              <a:t> 7 </a:t>
            </a:r>
            <a:r>
              <a:rPr lang="cs-CZ" sz="1050" b="1" dirty="0" err="1">
                <a:solidFill>
                  <a:srgbClr val="3A3A3A"/>
                </a:solidFill>
                <a:highlight>
                  <a:srgbClr val="F9F9F9"/>
                </a:highlight>
              </a:rPr>
              <a:t>days</a:t>
            </a:r>
            <a:r>
              <a:rPr lang="cs-CZ" sz="1050" b="1" dirty="0">
                <a:solidFill>
                  <a:srgbClr val="3A3A3A"/>
                </a:solidFill>
                <a:highlight>
                  <a:srgbClr val="F9F9F9"/>
                </a:highlight>
              </a:rPr>
              <a:t> </a:t>
            </a:r>
            <a:r>
              <a:rPr lang="cs-CZ" sz="1050" b="1" dirty="0" err="1">
                <a:solidFill>
                  <a:srgbClr val="3A3A3A"/>
                </a:solidFill>
                <a:highlight>
                  <a:srgbClr val="F9F9F9"/>
                </a:highlight>
              </a:rPr>
              <a:t>after</a:t>
            </a:r>
            <a:r>
              <a:rPr lang="cs-CZ" sz="1050" b="1" dirty="0">
                <a:solidFill>
                  <a:srgbClr val="3A3A3A"/>
                </a:solidFill>
                <a:highlight>
                  <a:srgbClr val="F9F9F9"/>
                </a:highlight>
              </a:rPr>
              <a:t> </a:t>
            </a:r>
            <a:r>
              <a:rPr lang="cs-CZ" sz="1050" b="1" dirty="0" err="1">
                <a:solidFill>
                  <a:srgbClr val="3A3A3A"/>
                </a:solidFill>
                <a:highlight>
                  <a:srgbClr val="F9F9F9"/>
                </a:highlight>
              </a:rPr>
              <a:t>they</a:t>
            </a:r>
            <a:r>
              <a:rPr lang="cs-CZ" sz="1050" b="1" dirty="0">
                <a:solidFill>
                  <a:srgbClr val="3A3A3A"/>
                </a:solidFill>
                <a:highlight>
                  <a:srgbClr val="F9F9F9"/>
                </a:highlight>
              </a:rPr>
              <a:t> </a:t>
            </a:r>
            <a:r>
              <a:rPr lang="cs-CZ" sz="1050" b="1" dirty="0" err="1">
                <a:solidFill>
                  <a:srgbClr val="3A3A3A"/>
                </a:solidFill>
                <a:highlight>
                  <a:srgbClr val="F9F9F9"/>
                </a:highlight>
              </a:rPr>
              <a:t>were</a:t>
            </a:r>
            <a:r>
              <a:rPr lang="cs-CZ" sz="1050" b="1" dirty="0">
                <a:solidFill>
                  <a:srgbClr val="3A3A3A"/>
                </a:solidFill>
                <a:highlight>
                  <a:srgbClr val="F9F9F9"/>
                </a:highlight>
              </a:rPr>
              <a:t> </a:t>
            </a:r>
            <a:r>
              <a:rPr lang="cs-CZ" sz="1050" b="1" dirty="0" err="1">
                <a:solidFill>
                  <a:srgbClr val="3A3A3A"/>
                </a:solidFill>
                <a:highlight>
                  <a:srgbClr val="F9F9F9"/>
                </a:highlight>
              </a:rPr>
              <a:t>given</a:t>
            </a:r>
            <a:r>
              <a:rPr lang="cs-CZ" sz="1050" b="1" dirty="0">
                <a:solidFill>
                  <a:srgbClr val="3A3A3A"/>
                </a:solidFill>
                <a:highlight>
                  <a:srgbClr val="F9F9F9"/>
                </a:highlight>
              </a:rPr>
              <a:t> </a:t>
            </a:r>
            <a:r>
              <a:rPr lang="cs-CZ" sz="1050" dirty="0">
                <a:solidFill>
                  <a:srgbClr val="3A3A3A"/>
                </a:solidFill>
                <a:highlight>
                  <a:srgbClr val="F9F9F9"/>
                </a:highlight>
              </a:rPr>
              <a:t>(</a:t>
            </a:r>
            <a:r>
              <a:rPr lang="cs-CZ" sz="1050" dirty="0" err="1">
                <a:solidFill>
                  <a:srgbClr val="3A3A3A"/>
                </a:solidFill>
                <a:highlight>
                  <a:srgbClr val="F9F9F9"/>
                </a:highlight>
              </a:rPr>
              <a:t>example</a:t>
            </a:r>
            <a:r>
              <a:rPr lang="cs-CZ" sz="1050" dirty="0">
                <a:solidFill>
                  <a:srgbClr val="3A3A3A"/>
                </a:solidFill>
                <a:highlight>
                  <a:srgbClr val="F9F9F9"/>
                </a:highlight>
              </a:rPr>
              <a:t>: </a:t>
            </a:r>
            <a:r>
              <a:rPr lang="cs-CZ" sz="1050" dirty="0" err="1">
                <a:solidFill>
                  <a:srgbClr val="3A3A3A"/>
                </a:solidFill>
                <a:highlight>
                  <a:srgbClr val="F9F9F9"/>
                </a:highlight>
              </a:rPr>
              <a:t>if</a:t>
            </a:r>
            <a:r>
              <a:rPr lang="cs-CZ" sz="1050" dirty="0">
                <a:solidFill>
                  <a:srgbClr val="3A3A3A"/>
                </a:solidFill>
                <a:highlight>
                  <a:srgbClr val="F9F9F9"/>
                </a:highlight>
              </a:rPr>
              <a:t> </a:t>
            </a:r>
            <a:r>
              <a:rPr lang="cs-CZ" sz="1050" dirty="0" err="1">
                <a:solidFill>
                  <a:srgbClr val="3A3A3A"/>
                </a:solidFill>
                <a:highlight>
                  <a:srgbClr val="F9F9F9"/>
                </a:highlight>
              </a:rPr>
              <a:t>the</a:t>
            </a:r>
            <a:r>
              <a:rPr lang="cs-CZ" sz="1050" dirty="0">
                <a:solidFill>
                  <a:srgbClr val="3A3A3A"/>
                </a:solidFill>
                <a:highlight>
                  <a:srgbClr val="F9F9F9"/>
                </a:highlight>
              </a:rPr>
              <a:t> HW </a:t>
            </a:r>
            <a:r>
              <a:rPr lang="cs-CZ" sz="1050" dirty="0" err="1">
                <a:solidFill>
                  <a:srgbClr val="3A3A3A"/>
                </a:solidFill>
                <a:highlight>
                  <a:srgbClr val="F9F9F9"/>
                </a:highlight>
              </a:rPr>
              <a:t>is</a:t>
            </a:r>
            <a:r>
              <a:rPr lang="cs-CZ" sz="1050" dirty="0">
                <a:solidFill>
                  <a:srgbClr val="3A3A3A"/>
                </a:solidFill>
                <a:highlight>
                  <a:srgbClr val="F9F9F9"/>
                </a:highlight>
              </a:rPr>
              <a:t> </a:t>
            </a:r>
            <a:r>
              <a:rPr lang="cs-CZ" sz="1050" dirty="0" err="1">
                <a:solidFill>
                  <a:srgbClr val="3A3A3A"/>
                </a:solidFill>
                <a:highlight>
                  <a:srgbClr val="F9F9F9"/>
                </a:highlight>
              </a:rPr>
              <a:t>given</a:t>
            </a:r>
            <a:r>
              <a:rPr lang="cs-CZ" sz="1050" dirty="0">
                <a:solidFill>
                  <a:srgbClr val="3A3A3A"/>
                </a:solidFill>
                <a:highlight>
                  <a:srgbClr val="F9F9F9"/>
                </a:highlight>
              </a:rPr>
              <a:t> on </a:t>
            </a:r>
            <a:r>
              <a:rPr lang="cs-CZ" sz="1050" dirty="0" err="1">
                <a:solidFill>
                  <a:srgbClr val="3A3A3A"/>
                </a:solidFill>
                <a:highlight>
                  <a:srgbClr val="F9F9F9"/>
                </a:highlight>
              </a:rPr>
              <a:t>Monday</a:t>
            </a:r>
            <a:r>
              <a:rPr lang="cs-CZ" sz="1050" dirty="0">
                <a:solidFill>
                  <a:srgbClr val="3A3A3A"/>
                </a:solidFill>
                <a:highlight>
                  <a:srgbClr val="F9F9F9"/>
                </a:highlight>
              </a:rPr>
              <a:t> 1st, </a:t>
            </a:r>
            <a:r>
              <a:rPr lang="cs-CZ" sz="1050" dirty="0" err="1">
                <a:solidFill>
                  <a:srgbClr val="3A3A3A"/>
                </a:solidFill>
                <a:highlight>
                  <a:srgbClr val="F9F9F9"/>
                </a:highlight>
              </a:rPr>
              <a:t>then</a:t>
            </a:r>
            <a:r>
              <a:rPr lang="cs-CZ" sz="1050" dirty="0">
                <a:solidFill>
                  <a:srgbClr val="3A3A3A"/>
                </a:solidFill>
                <a:highlight>
                  <a:srgbClr val="F9F9F9"/>
                </a:highlight>
              </a:rPr>
              <a:t> </a:t>
            </a:r>
            <a:r>
              <a:rPr lang="cs-CZ" sz="1050" dirty="0" err="1">
                <a:solidFill>
                  <a:srgbClr val="3A3A3A"/>
                </a:solidFill>
                <a:highlight>
                  <a:srgbClr val="F9F9F9"/>
                </a:highlight>
              </a:rPr>
              <a:t>it</a:t>
            </a:r>
            <a:r>
              <a:rPr lang="cs-CZ" sz="1050" dirty="0">
                <a:solidFill>
                  <a:srgbClr val="3A3A3A"/>
                </a:solidFill>
                <a:highlight>
                  <a:srgbClr val="F9F9F9"/>
                </a:highlight>
              </a:rPr>
              <a:t> </a:t>
            </a:r>
            <a:r>
              <a:rPr lang="cs-CZ" sz="1050" dirty="0" err="1">
                <a:solidFill>
                  <a:srgbClr val="3A3A3A"/>
                </a:solidFill>
                <a:highlight>
                  <a:srgbClr val="F9F9F9"/>
                </a:highlight>
              </a:rPr>
              <a:t>must</a:t>
            </a:r>
            <a:r>
              <a:rPr lang="cs-CZ" sz="1050" dirty="0">
                <a:solidFill>
                  <a:srgbClr val="3A3A3A"/>
                </a:solidFill>
                <a:highlight>
                  <a:srgbClr val="F9F9F9"/>
                </a:highlight>
              </a:rPr>
              <a:t> </a:t>
            </a:r>
            <a:r>
              <a:rPr lang="cs-CZ" sz="1050" dirty="0" err="1">
                <a:solidFill>
                  <a:srgbClr val="3A3A3A"/>
                </a:solidFill>
                <a:highlight>
                  <a:srgbClr val="F9F9F9"/>
                </a:highlight>
              </a:rPr>
              <a:t>be</a:t>
            </a:r>
            <a:r>
              <a:rPr lang="cs-CZ" sz="1050" dirty="0">
                <a:solidFill>
                  <a:srgbClr val="3A3A3A"/>
                </a:solidFill>
                <a:highlight>
                  <a:srgbClr val="F9F9F9"/>
                </a:highlight>
              </a:rPr>
              <a:t> </a:t>
            </a:r>
            <a:r>
              <a:rPr lang="cs-CZ" sz="1050" dirty="0" err="1">
                <a:solidFill>
                  <a:srgbClr val="3A3A3A"/>
                </a:solidFill>
                <a:highlight>
                  <a:srgbClr val="F9F9F9"/>
                </a:highlight>
              </a:rPr>
              <a:t>subtmitted</a:t>
            </a:r>
            <a:r>
              <a:rPr lang="cs-CZ" sz="1050" dirty="0">
                <a:solidFill>
                  <a:srgbClr val="3A3A3A"/>
                </a:solidFill>
                <a:highlight>
                  <a:srgbClr val="F9F9F9"/>
                </a:highlight>
              </a:rPr>
              <a:t> by </a:t>
            </a:r>
            <a:r>
              <a:rPr lang="cs-CZ" sz="1050" dirty="0" err="1">
                <a:solidFill>
                  <a:srgbClr val="3A3A3A"/>
                </a:solidFill>
                <a:highlight>
                  <a:srgbClr val="F9F9F9"/>
                </a:highlight>
              </a:rPr>
              <a:t>Monday</a:t>
            </a:r>
            <a:r>
              <a:rPr lang="cs-CZ" sz="1050" dirty="0">
                <a:solidFill>
                  <a:srgbClr val="3A3A3A"/>
                </a:solidFill>
                <a:highlight>
                  <a:srgbClr val="F9F9F9"/>
                </a:highlight>
              </a:rPr>
              <a:t> 8th); HW </a:t>
            </a:r>
            <a:r>
              <a:rPr lang="cs-CZ" sz="1050" dirty="0" err="1">
                <a:solidFill>
                  <a:srgbClr val="3A3A3A"/>
                </a:solidFill>
                <a:highlight>
                  <a:srgbClr val="F9F9F9"/>
                </a:highlight>
              </a:rPr>
              <a:t>that</a:t>
            </a:r>
            <a:r>
              <a:rPr lang="cs-CZ" sz="1050" dirty="0">
                <a:solidFill>
                  <a:srgbClr val="3A3A3A"/>
                </a:solidFill>
                <a:highlight>
                  <a:srgbClr val="F9F9F9"/>
                </a:highlight>
              </a:rPr>
              <a:t> </a:t>
            </a:r>
            <a:r>
              <a:rPr lang="cs-CZ" sz="1050" dirty="0" err="1">
                <a:solidFill>
                  <a:srgbClr val="3A3A3A"/>
                </a:solidFill>
                <a:highlight>
                  <a:srgbClr val="F9F9F9"/>
                </a:highlight>
              </a:rPr>
              <a:t>will</a:t>
            </a:r>
            <a:r>
              <a:rPr lang="cs-CZ" sz="1050" dirty="0">
                <a:solidFill>
                  <a:srgbClr val="3A3A3A"/>
                </a:solidFill>
                <a:highlight>
                  <a:srgbClr val="F9F9F9"/>
                </a:highlight>
              </a:rPr>
              <a:t> </a:t>
            </a:r>
            <a:r>
              <a:rPr lang="cs-CZ" sz="1050" dirty="0" err="1">
                <a:solidFill>
                  <a:srgbClr val="3A3A3A"/>
                </a:solidFill>
                <a:highlight>
                  <a:srgbClr val="F9F9F9"/>
                </a:highlight>
              </a:rPr>
              <a:t>be</a:t>
            </a:r>
            <a:r>
              <a:rPr lang="cs-CZ" sz="1050" dirty="0">
                <a:solidFill>
                  <a:srgbClr val="3A3A3A"/>
                </a:solidFill>
                <a:highlight>
                  <a:srgbClr val="F9F9F9"/>
                </a:highlight>
              </a:rPr>
              <a:t> </a:t>
            </a:r>
            <a:r>
              <a:rPr lang="cs-CZ" sz="1050" dirty="0" err="1">
                <a:solidFill>
                  <a:srgbClr val="3A3A3A"/>
                </a:solidFill>
                <a:highlight>
                  <a:srgbClr val="F9F9F9"/>
                </a:highlight>
              </a:rPr>
              <a:t>submitted</a:t>
            </a:r>
            <a:r>
              <a:rPr lang="cs-CZ" sz="1050" dirty="0">
                <a:solidFill>
                  <a:srgbClr val="3A3A3A"/>
                </a:solidFill>
                <a:highlight>
                  <a:srgbClr val="F9F9F9"/>
                </a:highlight>
              </a:rPr>
              <a:t> </a:t>
            </a:r>
            <a:r>
              <a:rPr lang="cs-CZ" sz="1050" dirty="0" err="1">
                <a:solidFill>
                  <a:srgbClr val="3A3A3A"/>
                </a:solidFill>
                <a:highlight>
                  <a:srgbClr val="F9F9F9"/>
                </a:highlight>
              </a:rPr>
              <a:t>later</a:t>
            </a:r>
            <a:r>
              <a:rPr lang="cs-CZ" sz="1050" dirty="0">
                <a:solidFill>
                  <a:srgbClr val="3A3A3A"/>
                </a:solidFill>
                <a:highlight>
                  <a:srgbClr val="F9F9F9"/>
                </a:highlight>
              </a:rPr>
              <a:t> </a:t>
            </a:r>
            <a:r>
              <a:rPr lang="cs-CZ" sz="1050" dirty="0" err="1">
                <a:solidFill>
                  <a:srgbClr val="3A3A3A"/>
                </a:solidFill>
                <a:highlight>
                  <a:srgbClr val="F9F9F9"/>
                </a:highlight>
              </a:rPr>
              <a:t>will</a:t>
            </a:r>
            <a:r>
              <a:rPr lang="cs-CZ" sz="1050" dirty="0">
                <a:solidFill>
                  <a:srgbClr val="3A3A3A"/>
                </a:solidFill>
                <a:highlight>
                  <a:srgbClr val="F9F9F9"/>
                </a:highlight>
              </a:rPr>
              <a:t> not </a:t>
            </a:r>
            <a:r>
              <a:rPr lang="cs-CZ" sz="1050" dirty="0" err="1">
                <a:solidFill>
                  <a:srgbClr val="3A3A3A"/>
                </a:solidFill>
                <a:highlight>
                  <a:srgbClr val="F9F9F9"/>
                </a:highlight>
              </a:rPr>
              <a:t>be</a:t>
            </a:r>
            <a:r>
              <a:rPr lang="cs-CZ" sz="1050" dirty="0">
                <a:solidFill>
                  <a:srgbClr val="3A3A3A"/>
                </a:solidFill>
                <a:highlight>
                  <a:srgbClr val="F9F9F9"/>
                </a:highlight>
              </a:rPr>
              <a:t> </a:t>
            </a:r>
            <a:r>
              <a:rPr lang="cs-CZ" sz="1050" dirty="0" err="1">
                <a:solidFill>
                  <a:srgbClr val="3A3A3A"/>
                </a:solidFill>
                <a:highlight>
                  <a:srgbClr val="F9F9F9"/>
                </a:highlight>
              </a:rPr>
              <a:t>accepted</a:t>
            </a:r>
            <a:endParaRPr sz="1050" dirty="0">
              <a:solidFill>
                <a:srgbClr val="3A3A3A"/>
              </a:solidFill>
              <a:highlight>
                <a:srgbClr val="F9F9F9"/>
              </a:highlight>
            </a:endParaRPr>
          </a:p>
          <a:p>
            <a:pPr marL="457200" lvl="0" indent="-295275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1050"/>
              <a:buChar char="●"/>
            </a:pPr>
            <a:r>
              <a:rPr lang="cs-CZ" sz="1050" dirty="0">
                <a:solidFill>
                  <a:srgbClr val="3A3A3A"/>
                </a:solidFill>
                <a:highlight>
                  <a:srgbClr val="F9F9F9"/>
                </a:highlight>
              </a:rPr>
              <a:t>use </a:t>
            </a:r>
            <a:r>
              <a:rPr lang="cs-CZ" sz="1050" dirty="0" err="1">
                <a:solidFill>
                  <a:srgbClr val="3A3A3A"/>
                </a:solidFill>
                <a:highlight>
                  <a:srgbClr val="F9F9F9"/>
                </a:highlight>
              </a:rPr>
              <a:t>the</a:t>
            </a:r>
            <a:r>
              <a:rPr lang="cs-CZ" sz="1050" dirty="0">
                <a:solidFill>
                  <a:srgbClr val="3A3A3A"/>
                </a:solidFill>
                <a:highlight>
                  <a:srgbClr val="F9F9F9"/>
                </a:highlight>
              </a:rPr>
              <a:t> HW list to </a:t>
            </a:r>
            <a:r>
              <a:rPr lang="cs-CZ" sz="1050" dirty="0" err="1">
                <a:solidFill>
                  <a:srgbClr val="3A3A3A"/>
                </a:solidFill>
                <a:highlight>
                  <a:srgbClr val="F9F9F9"/>
                </a:highlight>
              </a:rPr>
              <a:t>see</a:t>
            </a:r>
            <a:r>
              <a:rPr lang="cs-CZ" sz="1050" dirty="0">
                <a:solidFill>
                  <a:srgbClr val="3A3A3A"/>
                </a:solidFill>
                <a:highlight>
                  <a:srgbClr val="F9F9F9"/>
                </a:highlight>
              </a:rPr>
              <a:t> </a:t>
            </a:r>
            <a:r>
              <a:rPr lang="cs-CZ" sz="1050" dirty="0" err="1">
                <a:solidFill>
                  <a:srgbClr val="3A3A3A"/>
                </a:solidFill>
                <a:highlight>
                  <a:srgbClr val="F9F9F9"/>
                </a:highlight>
              </a:rPr>
              <a:t>whether</a:t>
            </a:r>
            <a:r>
              <a:rPr lang="cs-CZ" sz="1050" dirty="0">
                <a:solidFill>
                  <a:srgbClr val="3A3A3A"/>
                </a:solidFill>
                <a:highlight>
                  <a:srgbClr val="F9F9F9"/>
                </a:highlight>
              </a:rPr>
              <a:t> </a:t>
            </a:r>
            <a:r>
              <a:rPr lang="cs-CZ" sz="1050" dirty="0" err="1">
                <a:solidFill>
                  <a:srgbClr val="3A3A3A"/>
                </a:solidFill>
                <a:highlight>
                  <a:srgbClr val="F9F9F9"/>
                </a:highlight>
              </a:rPr>
              <a:t>the</a:t>
            </a:r>
            <a:r>
              <a:rPr lang="cs-CZ" sz="1050" dirty="0">
                <a:solidFill>
                  <a:srgbClr val="3A3A3A"/>
                </a:solidFill>
                <a:highlight>
                  <a:srgbClr val="F9F9F9"/>
                </a:highlight>
              </a:rPr>
              <a:t> HW </a:t>
            </a:r>
            <a:r>
              <a:rPr lang="cs-CZ" sz="1050" dirty="0" err="1">
                <a:solidFill>
                  <a:srgbClr val="3A3A3A"/>
                </a:solidFill>
                <a:highlight>
                  <a:srgbClr val="F9F9F9"/>
                </a:highlight>
              </a:rPr>
              <a:t>is</a:t>
            </a:r>
            <a:r>
              <a:rPr lang="cs-CZ" sz="1050" dirty="0">
                <a:solidFill>
                  <a:srgbClr val="3A3A3A"/>
                </a:solidFill>
                <a:highlight>
                  <a:srgbClr val="F9F9F9"/>
                </a:highlight>
              </a:rPr>
              <a:t> </a:t>
            </a:r>
            <a:r>
              <a:rPr lang="cs-CZ" sz="1050" dirty="0" err="1">
                <a:solidFill>
                  <a:srgbClr val="3A3A3A"/>
                </a:solidFill>
                <a:highlight>
                  <a:srgbClr val="F9F9F9"/>
                </a:highlight>
              </a:rPr>
              <a:t>compulsory</a:t>
            </a:r>
            <a:r>
              <a:rPr lang="cs-CZ" sz="1050" dirty="0">
                <a:solidFill>
                  <a:srgbClr val="3A3A3A"/>
                </a:solidFill>
                <a:highlight>
                  <a:srgbClr val="F9F9F9"/>
                </a:highlight>
              </a:rPr>
              <a:t> (= </a:t>
            </a:r>
            <a:r>
              <a:rPr lang="cs-CZ" sz="1050" dirty="0" err="1">
                <a:solidFill>
                  <a:srgbClr val="3A3A3A"/>
                </a:solidFill>
                <a:highlight>
                  <a:srgbClr val="F9F9F9"/>
                </a:highlight>
              </a:rPr>
              <a:t>it</a:t>
            </a:r>
            <a:r>
              <a:rPr lang="cs-CZ" sz="1050" dirty="0">
                <a:solidFill>
                  <a:srgbClr val="3A3A3A"/>
                </a:solidFill>
                <a:highlight>
                  <a:srgbClr val="F9F9F9"/>
                </a:highlight>
              </a:rPr>
              <a:t> </a:t>
            </a:r>
            <a:r>
              <a:rPr lang="cs-CZ" sz="1050" dirty="0" err="1">
                <a:solidFill>
                  <a:srgbClr val="3A3A3A"/>
                </a:solidFill>
                <a:highlight>
                  <a:srgbClr val="F9F9F9"/>
                </a:highlight>
              </a:rPr>
              <a:t>counts</a:t>
            </a:r>
            <a:r>
              <a:rPr lang="cs-CZ" sz="1050" dirty="0">
                <a:solidFill>
                  <a:srgbClr val="3A3A3A"/>
                </a:solidFill>
                <a:highlight>
                  <a:srgbClr val="F9F9F9"/>
                </a:highlight>
              </a:rPr>
              <a:t> </a:t>
            </a:r>
            <a:r>
              <a:rPr lang="cs-CZ" sz="1050" dirty="0" err="1">
                <a:solidFill>
                  <a:srgbClr val="3A3A3A"/>
                </a:solidFill>
                <a:highlight>
                  <a:srgbClr val="F9F9F9"/>
                </a:highlight>
              </a:rPr>
              <a:t>for</a:t>
            </a:r>
            <a:r>
              <a:rPr lang="cs-CZ" sz="1050" dirty="0">
                <a:solidFill>
                  <a:srgbClr val="3A3A3A"/>
                </a:solidFill>
                <a:highlight>
                  <a:srgbClr val="F9F9F9"/>
                </a:highlight>
              </a:rPr>
              <a:t> </a:t>
            </a:r>
            <a:r>
              <a:rPr lang="cs-CZ" sz="1050" dirty="0" err="1">
                <a:solidFill>
                  <a:srgbClr val="3A3A3A"/>
                </a:solidFill>
                <a:highlight>
                  <a:srgbClr val="F9F9F9"/>
                </a:highlight>
              </a:rPr>
              <a:t>final</a:t>
            </a:r>
            <a:r>
              <a:rPr lang="cs-CZ" sz="1050" dirty="0">
                <a:solidFill>
                  <a:srgbClr val="3A3A3A"/>
                </a:solidFill>
                <a:highlight>
                  <a:srgbClr val="F9F9F9"/>
                </a:highlight>
              </a:rPr>
              <a:t> test </a:t>
            </a:r>
            <a:r>
              <a:rPr lang="cs-CZ" sz="1050" dirty="0" err="1">
                <a:solidFill>
                  <a:srgbClr val="3A3A3A"/>
                </a:solidFill>
                <a:highlight>
                  <a:srgbClr val="F9F9F9"/>
                </a:highlight>
              </a:rPr>
              <a:t>passmark</a:t>
            </a:r>
            <a:r>
              <a:rPr lang="cs-CZ" sz="1050" dirty="0">
                <a:solidFill>
                  <a:srgbClr val="3A3A3A"/>
                </a:solidFill>
                <a:highlight>
                  <a:srgbClr val="F9F9F9"/>
                </a:highlight>
              </a:rPr>
              <a:t> </a:t>
            </a:r>
            <a:r>
              <a:rPr lang="cs-CZ" sz="1050" dirty="0" err="1">
                <a:solidFill>
                  <a:srgbClr val="3A3A3A"/>
                </a:solidFill>
                <a:highlight>
                  <a:srgbClr val="F9F9F9"/>
                </a:highlight>
              </a:rPr>
              <a:t>reduction</a:t>
            </a:r>
            <a:r>
              <a:rPr lang="cs-CZ" sz="1050" dirty="0">
                <a:solidFill>
                  <a:srgbClr val="3A3A3A"/>
                </a:solidFill>
                <a:highlight>
                  <a:srgbClr val="F9F9F9"/>
                </a:highlight>
              </a:rPr>
              <a:t>), </a:t>
            </a:r>
            <a:r>
              <a:rPr lang="cs-CZ" sz="1050" dirty="0" err="1">
                <a:solidFill>
                  <a:srgbClr val="3A3A3A"/>
                </a:solidFill>
                <a:highlight>
                  <a:srgbClr val="F9F9F9"/>
                </a:highlight>
              </a:rPr>
              <a:t>or</a:t>
            </a:r>
            <a:r>
              <a:rPr lang="cs-CZ" sz="1050" dirty="0">
                <a:solidFill>
                  <a:srgbClr val="3A3A3A"/>
                </a:solidFill>
                <a:highlight>
                  <a:srgbClr val="F9F9F9"/>
                </a:highlight>
              </a:rPr>
              <a:t> just </a:t>
            </a:r>
            <a:r>
              <a:rPr lang="cs-CZ" sz="1050" dirty="0" err="1">
                <a:solidFill>
                  <a:srgbClr val="3A3A3A"/>
                </a:solidFill>
                <a:highlight>
                  <a:srgbClr val="F9F9F9"/>
                </a:highlight>
              </a:rPr>
              <a:t>complementary</a:t>
            </a:r>
            <a:r>
              <a:rPr lang="cs-CZ" sz="1050" dirty="0">
                <a:solidFill>
                  <a:srgbClr val="3A3A3A"/>
                </a:solidFill>
                <a:highlight>
                  <a:srgbClr val="F9F9F9"/>
                </a:highlight>
              </a:rPr>
              <a:t> (</a:t>
            </a:r>
            <a:r>
              <a:rPr lang="cs-CZ" sz="1050" dirty="0" err="1">
                <a:solidFill>
                  <a:srgbClr val="3A3A3A"/>
                </a:solidFill>
                <a:highlight>
                  <a:srgbClr val="F9F9F9"/>
                </a:highlight>
              </a:rPr>
              <a:t>it</a:t>
            </a:r>
            <a:r>
              <a:rPr lang="cs-CZ" sz="1050" dirty="0">
                <a:solidFill>
                  <a:srgbClr val="3A3A3A"/>
                </a:solidFill>
                <a:highlight>
                  <a:srgbClr val="F9F9F9"/>
                </a:highlight>
              </a:rPr>
              <a:t> </a:t>
            </a:r>
            <a:r>
              <a:rPr lang="cs-CZ" sz="1050" dirty="0" err="1">
                <a:solidFill>
                  <a:srgbClr val="3A3A3A"/>
                </a:solidFill>
                <a:highlight>
                  <a:srgbClr val="F9F9F9"/>
                </a:highlight>
              </a:rPr>
              <a:t>doesn't</a:t>
            </a:r>
            <a:r>
              <a:rPr lang="cs-CZ" sz="1050" dirty="0">
                <a:solidFill>
                  <a:srgbClr val="3A3A3A"/>
                </a:solidFill>
                <a:highlight>
                  <a:srgbClr val="F9F9F9"/>
                </a:highlight>
              </a:rPr>
              <a:t> </a:t>
            </a:r>
            <a:r>
              <a:rPr lang="cs-CZ" sz="1050" dirty="0" err="1">
                <a:solidFill>
                  <a:srgbClr val="3A3A3A"/>
                </a:solidFill>
                <a:highlight>
                  <a:srgbClr val="F9F9F9"/>
                </a:highlight>
              </a:rPr>
              <a:t>count</a:t>
            </a:r>
            <a:r>
              <a:rPr lang="cs-CZ" sz="1050" dirty="0">
                <a:solidFill>
                  <a:srgbClr val="3A3A3A"/>
                </a:solidFill>
                <a:highlight>
                  <a:srgbClr val="F9F9F9"/>
                </a:highlight>
              </a:rPr>
              <a:t>, but </a:t>
            </a:r>
            <a:r>
              <a:rPr lang="cs-CZ" sz="1050" dirty="0" err="1">
                <a:solidFill>
                  <a:srgbClr val="3A3A3A"/>
                </a:solidFill>
                <a:highlight>
                  <a:srgbClr val="F9F9F9"/>
                </a:highlight>
              </a:rPr>
              <a:t>it</a:t>
            </a:r>
            <a:r>
              <a:rPr lang="cs-CZ" sz="1050" dirty="0">
                <a:solidFill>
                  <a:srgbClr val="3A3A3A"/>
                </a:solidFill>
                <a:highlight>
                  <a:srgbClr val="F9F9F9"/>
                </a:highlight>
              </a:rPr>
              <a:t> </a:t>
            </a:r>
            <a:r>
              <a:rPr lang="cs-CZ" sz="1050" dirty="0" err="1">
                <a:solidFill>
                  <a:srgbClr val="3A3A3A"/>
                </a:solidFill>
                <a:highlight>
                  <a:srgbClr val="F9F9F9"/>
                </a:highlight>
              </a:rPr>
              <a:t>is</a:t>
            </a:r>
            <a:r>
              <a:rPr lang="cs-CZ" sz="1050" dirty="0">
                <a:solidFill>
                  <a:srgbClr val="3A3A3A"/>
                </a:solidFill>
                <a:highlight>
                  <a:srgbClr val="F9F9F9"/>
                </a:highlight>
              </a:rPr>
              <a:t> </a:t>
            </a:r>
            <a:r>
              <a:rPr lang="cs-CZ" sz="1050" dirty="0" err="1">
                <a:solidFill>
                  <a:srgbClr val="3A3A3A"/>
                </a:solidFill>
                <a:highlight>
                  <a:srgbClr val="F9F9F9"/>
                </a:highlight>
              </a:rPr>
              <a:t>useful</a:t>
            </a:r>
            <a:r>
              <a:rPr lang="cs-CZ" sz="1050" dirty="0">
                <a:solidFill>
                  <a:srgbClr val="3A3A3A"/>
                </a:solidFill>
                <a:highlight>
                  <a:srgbClr val="F9F9F9"/>
                </a:highlight>
              </a:rPr>
              <a:t> to do </a:t>
            </a:r>
            <a:r>
              <a:rPr lang="cs-CZ" sz="1050" dirty="0" err="1">
                <a:solidFill>
                  <a:srgbClr val="3A3A3A"/>
                </a:solidFill>
                <a:highlight>
                  <a:srgbClr val="F9F9F9"/>
                </a:highlight>
              </a:rPr>
              <a:t>it</a:t>
            </a:r>
            <a:r>
              <a:rPr lang="cs-CZ" sz="1050" dirty="0">
                <a:solidFill>
                  <a:srgbClr val="3A3A3A"/>
                </a:solidFill>
                <a:highlight>
                  <a:srgbClr val="F9F9F9"/>
                </a:highlight>
              </a:rPr>
              <a:t>)</a:t>
            </a:r>
            <a:endParaRPr sz="1050" dirty="0">
              <a:solidFill>
                <a:srgbClr val="3A3A3A"/>
              </a:solidFill>
              <a:highlight>
                <a:srgbClr val="F9F9F9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3600" b="1" dirty="0">
              <a:solidFill>
                <a:srgbClr val="0000FF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 dirty="0">
              <a:solidFill>
                <a:srgbClr val="0000FF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8"/>
          <p:cNvSpPr txBox="1">
            <a:spLocks noGrp="1"/>
          </p:cNvSpPr>
          <p:nvPr>
            <p:ph type="body" idx="1"/>
          </p:nvPr>
        </p:nvSpPr>
        <p:spPr>
          <a:xfrm>
            <a:off x="233916" y="692150"/>
            <a:ext cx="11239284" cy="616585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550" b="1" dirty="0">
                <a:solidFill>
                  <a:srgbClr val="0000FF"/>
                </a:solidFill>
                <a:highlight>
                  <a:srgbClr val="FFFFFF"/>
                </a:highlight>
              </a:rPr>
              <a:t>WARM UP: </a:t>
            </a:r>
            <a:r>
              <a:rPr lang="cs-CZ" sz="2550" b="1" dirty="0" err="1">
                <a:solidFill>
                  <a:srgbClr val="0000FF"/>
                </a:solidFill>
                <a:highlight>
                  <a:srgbClr val="FFFFFF"/>
                </a:highlight>
              </a:rPr>
              <a:t>Teacher’s</a:t>
            </a:r>
            <a:r>
              <a:rPr lang="cs-CZ" sz="2550" b="1" dirty="0">
                <a:solidFill>
                  <a:srgbClr val="0000FF"/>
                </a:solidFill>
                <a:highlight>
                  <a:srgbClr val="FFFFFF"/>
                </a:highlight>
              </a:rPr>
              <a:t> </a:t>
            </a:r>
            <a:r>
              <a:rPr lang="cs-CZ" sz="2550" b="1" dirty="0" err="1">
                <a:solidFill>
                  <a:srgbClr val="0000FF"/>
                </a:solidFill>
                <a:highlight>
                  <a:srgbClr val="FFFFFF"/>
                </a:highlight>
              </a:rPr>
              <a:t>choice</a:t>
            </a:r>
            <a:endParaRPr sz="2550" b="1" dirty="0">
              <a:solidFill>
                <a:srgbClr val="0000FF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-CZ" sz="2350" b="1" dirty="0">
                <a:solidFill>
                  <a:schemeClr val="tx1"/>
                </a:solidFill>
                <a:highlight>
                  <a:srgbClr val="FFFFFF"/>
                </a:highlight>
              </a:rPr>
              <a:t>Jak se máte? </a:t>
            </a:r>
          </a:p>
          <a:p>
            <a:pPr marL="0" lvl="0" indent="0" algn="l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-CZ" sz="2350" b="1" dirty="0">
                <a:solidFill>
                  <a:schemeClr val="tx1"/>
                </a:solidFill>
                <a:highlight>
                  <a:srgbClr val="FFFFFF"/>
                </a:highlight>
              </a:rPr>
              <a:t>- Mám se dobře </a:t>
            </a:r>
            <a:r>
              <a:rPr lang="cs-CZ" sz="2350" b="1" dirty="0">
                <a:solidFill>
                  <a:schemeClr val="tx1"/>
                </a:solidFill>
                <a:highlight>
                  <a:srgbClr val="FFFFFF"/>
                </a:highlight>
                <a:sym typeface="Wingdings" pitchFamily="2" charset="2"/>
              </a:rPr>
              <a:t></a:t>
            </a:r>
            <a:r>
              <a:rPr lang="cs-CZ" sz="2350" b="1" dirty="0">
                <a:solidFill>
                  <a:schemeClr val="tx1"/>
                </a:solidFill>
                <a:highlight>
                  <a:srgbClr val="FFFFFF"/>
                </a:highlight>
              </a:rPr>
              <a:t>, nic moc, jde to, špatně </a:t>
            </a:r>
            <a:r>
              <a:rPr lang="cs-CZ" sz="2350" b="1" dirty="0">
                <a:solidFill>
                  <a:schemeClr val="tx1"/>
                </a:solidFill>
                <a:highlight>
                  <a:srgbClr val="FFFFFF"/>
                </a:highlight>
                <a:sym typeface="Wingdings" pitchFamily="2" charset="2"/>
              </a:rPr>
              <a:t></a:t>
            </a:r>
            <a:r>
              <a:rPr lang="cs-CZ" sz="2350" b="1" dirty="0">
                <a:solidFill>
                  <a:schemeClr val="tx1"/>
                </a:solidFill>
                <a:highlight>
                  <a:srgbClr val="FFFFFF"/>
                </a:highlight>
              </a:rPr>
              <a:t>….</a:t>
            </a:r>
          </a:p>
          <a:p>
            <a:pPr marL="0" lvl="0" indent="0" algn="l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-CZ" sz="2350" b="1" dirty="0">
                <a:solidFill>
                  <a:schemeClr val="tx1"/>
                </a:solidFill>
                <a:highlight>
                  <a:srgbClr val="FFFFFF"/>
                </a:highlight>
              </a:rPr>
              <a:t>Jaké bylo (past tense) „zkouškové“?</a:t>
            </a:r>
          </a:p>
          <a:p>
            <a:pPr marL="0" lvl="0" indent="0" algn="l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-CZ" sz="2350" b="1" dirty="0">
                <a:solidFill>
                  <a:schemeClr val="tx1"/>
                </a:solidFill>
                <a:highlight>
                  <a:srgbClr val="FFFFFF"/>
                </a:highlight>
              </a:rPr>
              <a:t> – Bylo dobré, špatné, zkoušky byly lehké, zkoušky byly těžké.</a:t>
            </a:r>
            <a:endParaRPr sz="2350" b="1" dirty="0">
              <a:solidFill>
                <a:srgbClr val="0000FF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550" b="1" dirty="0">
                <a:solidFill>
                  <a:srgbClr val="0000FF"/>
                </a:solidFill>
                <a:highlight>
                  <a:srgbClr val="FFFFFF"/>
                </a:highlight>
              </a:rPr>
              <a:t>1. REVISION</a:t>
            </a:r>
            <a:endParaRPr sz="2550" b="1" dirty="0">
              <a:solidFill>
                <a:srgbClr val="0000FF"/>
              </a:solidFill>
              <a:highlight>
                <a:srgbClr val="FFFFFF"/>
              </a:highlight>
            </a:endParaRPr>
          </a:p>
          <a:p>
            <a:pPr marL="457200" marR="127000" lvl="0" indent="-352425" algn="l" rtl="0">
              <a:lnSpc>
                <a:spcPct val="160000"/>
              </a:lnSpc>
              <a:spcBef>
                <a:spcPts val="1200"/>
              </a:spcBef>
              <a:spcAft>
                <a:spcPts val="0"/>
              </a:spcAft>
              <a:buClr>
                <a:srgbClr val="3A3A3A"/>
              </a:buClr>
              <a:buSzPts val="1950"/>
              <a:buChar char="●"/>
            </a:pPr>
            <a:r>
              <a:rPr lang="cs-CZ" sz="1950" dirty="0" err="1">
                <a:solidFill>
                  <a:srgbClr val="3A3A3A"/>
                </a:solidFill>
                <a:highlight>
                  <a:srgbClr val="FFFFFF"/>
                </a:highlight>
              </a:rPr>
              <a:t>Quiz</a:t>
            </a:r>
            <a:r>
              <a:rPr lang="cs-CZ" sz="1950" dirty="0">
                <a:solidFill>
                  <a:srgbClr val="3A3A3A"/>
                </a:solidFill>
                <a:highlight>
                  <a:srgbClr val="FFFFFF"/>
                </a:highlight>
              </a:rPr>
              <a:t>: </a:t>
            </a:r>
            <a:r>
              <a:rPr lang="cs-CZ" sz="1950" dirty="0">
                <a:solidFill>
                  <a:srgbClr val="002776"/>
                </a:solidFill>
                <a:highlight>
                  <a:srgbClr val="FFFFFF"/>
                </a:highlight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Kahoot</a:t>
            </a:r>
            <a:endParaRPr sz="1950" dirty="0">
              <a:solidFill>
                <a:srgbClr val="002776"/>
              </a:solidFill>
              <a:highlight>
                <a:srgbClr val="FFFFFF"/>
              </a:highlight>
            </a:endParaRPr>
          </a:p>
          <a:p>
            <a:pPr marL="457200" lvl="0" indent="-352425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1950"/>
              <a:buChar char="●"/>
            </a:pPr>
            <a:r>
              <a:rPr lang="cs-CZ" sz="1950" dirty="0" err="1">
                <a:solidFill>
                  <a:srgbClr val="3A3A3A"/>
                </a:solidFill>
                <a:highlight>
                  <a:srgbClr val="FFFFFF"/>
                </a:highlight>
              </a:rPr>
              <a:t>Work</a:t>
            </a:r>
            <a:r>
              <a:rPr lang="cs-CZ" sz="1950" dirty="0">
                <a:solidFill>
                  <a:srgbClr val="3A3A3A"/>
                </a:solidFill>
                <a:highlight>
                  <a:srgbClr val="FFFFFF"/>
                </a:highlight>
              </a:rPr>
              <a:t> in </a:t>
            </a:r>
            <a:r>
              <a:rPr lang="cs-CZ" sz="1950" dirty="0" err="1">
                <a:solidFill>
                  <a:srgbClr val="3A3A3A"/>
                </a:solidFill>
                <a:highlight>
                  <a:srgbClr val="FFFFFF"/>
                </a:highlight>
              </a:rPr>
              <a:t>groups</a:t>
            </a:r>
            <a:r>
              <a:rPr lang="cs-CZ" sz="1950" dirty="0">
                <a:solidFill>
                  <a:srgbClr val="3A3A3A"/>
                </a:solidFill>
                <a:highlight>
                  <a:srgbClr val="FFFFFF"/>
                </a:highlight>
              </a:rPr>
              <a:t>: </a:t>
            </a:r>
            <a:r>
              <a:rPr lang="cs-CZ" sz="1950" dirty="0" err="1">
                <a:solidFill>
                  <a:srgbClr val="3A3A3A"/>
                </a:solidFill>
                <a:highlight>
                  <a:srgbClr val="FFFFFF"/>
                </a:highlight>
              </a:rPr>
              <a:t>speak</a:t>
            </a:r>
            <a:r>
              <a:rPr lang="cs-CZ" sz="1950" dirty="0">
                <a:solidFill>
                  <a:srgbClr val="3A3A3A"/>
                </a:solidFill>
                <a:highlight>
                  <a:srgbClr val="FFFFFF"/>
                </a:highlight>
              </a:rPr>
              <a:t> </a:t>
            </a:r>
            <a:r>
              <a:rPr lang="cs-CZ" sz="1950" dirty="0" err="1">
                <a:solidFill>
                  <a:srgbClr val="3A3A3A"/>
                </a:solidFill>
                <a:highlight>
                  <a:srgbClr val="FFFFFF"/>
                </a:highlight>
              </a:rPr>
              <a:t>about</a:t>
            </a:r>
            <a:r>
              <a:rPr lang="cs-CZ" sz="1950" dirty="0">
                <a:solidFill>
                  <a:srgbClr val="3A3A3A"/>
                </a:solidFill>
                <a:highlight>
                  <a:srgbClr val="FFFFFF"/>
                </a:highlight>
              </a:rPr>
              <a:t> </a:t>
            </a:r>
            <a:r>
              <a:rPr lang="cs-CZ" sz="1950" dirty="0" err="1">
                <a:solidFill>
                  <a:srgbClr val="3A3A3A"/>
                </a:solidFill>
                <a:highlight>
                  <a:srgbClr val="FFFFFF"/>
                </a:highlight>
              </a:rPr>
              <a:t>yourself</a:t>
            </a:r>
            <a:endParaRPr lang="cs-CZ" sz="1950" dirty="0">
              <a:solidFill>
                <a:srgbClr val="3A3A3A"/>
              </a:solidFill>
              <a:highlight>
                <a:srgbClr val="FFFFFF"/>
              </a:highlight>
            </a:endParaRPr>
          </a:p>
          <a:p>
            <a:pPr marL="457200" lvl="0" indent="-352425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1950"/>
              <a:buChar char="●"/>
            </a:pPr>
            <a:r>
              <a:rPr lang="cs-CZ" sz="1950" dirty="0">
                <a:solidFill>
                  <a:srgbClr val="3A3A3A"/>
                </a:solidFill>
                <a:highlight>
                  <a:srgbClr val="FFFFFF"/>
                </a:highlight>
              </a:rPr>
              <a:t> - Jmenuji se /moje jméno je …… Studuju na Masarykově </a:t>
            </a:r>
            <a:r>
              <a:rPr lang="cs-CZ" sz="1950" dirty="0" err="1">
                <a:solidFill>
                  <a:srgbClr val="3A3A3A"/>
                </a:solidFill>
                <a:highlight>
                  <a:srgbClr val="FFFFFF"/>
                </a:highlight>
              </a:rPr>
              <a:t>univerzite</a:t>
            </a:r>
            <a:r>
              <a:rPr lang="cs-CZ" sz="1950" dirty="0">
                <a:solidFill>
                  <a:srgbClr val="3A3A3A"/>
                </a:solidFill>
                <a:highlight>
                  <a:srgbClr val="FFFFFF"/>
                </a:highlight>
              </a:rPr>
              <a:t> / Jsme student (studentka).</a:t>
            </a:r>
          </a:p>
          <a:p>
            <a:pPr marL="457200" lvl="0" indent="-352425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1950"/>
              <a:buChar char="●"/>
            </a:pPr>
            <a:r>
              <a:rPr lang="cs-CZ" sz="1950" dirty="0">
                <a:solidFill>
                  <a:srgbClr val="3A3A3A"/>
                </a:solidFill>
                <a:highlight>
                  <a:srgbClr val="FFFFFF"/>
                </a:highlight>
              </a:rPr>
              <a:t>Jsem z Itálie, Norska,… Je mi 19 let. </a:t>
            </a:r>
            <a:endParaRPr sz="1950" dirty="0">
              <a:solidFill>
                <a:srgbClr val="3A3A3A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9"/>
          <p:cNvSpPr txBox="1">
            <a:spLocks noGrp="1"/>
          </p:cNvSpPr>
          <p:nvPr>
            <p:ph type="body" idx="1"/>
          </p:nvPr>
        </p:nvSpPr>
        <p:spPr>
          <a:xfrm>
            <a:off x="720000" y="692150"/>
            <a:ext cx="10753200" cy="513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550" b="1" dirty="0">
                <a:solidFill>
                  <a:srgbClr val="0000FF"/>
                </a:solidFill>
                <a:highlight>
                  <a:srgbClr val="FFFFFF"/>
                </a:highlight>
              </a:rPr>
              <a:t>2. GRAMMAR: past tense</a:t>
            </a:r>
            <a:endParaRPr sz="2550" b="1" dirty="0">
              <a:solidFill>
                <a:srgbClr val="0000FF"/>
              </a:solidFill>
              <a:highlight>
                <a:srgbClr val="FFFFFF"/>
              </a:highlight>
            </a:endParaRPr>
          </a:p>
          <a:p>
            <a:pPr marL="457200" marR="127000" lvl="0" indent="-346075" algn="l" rtl="0">
              <a:lnSpc>
                <a:spcPct val="160000"/>
              </a:lnSpc>
              <a:spcBef>
                <a:spcPts val="1200"/>
              </a:spcBef>
              <a:spcAft>
                <a:spcPts val="0"/>
              </a:spcAft>
              <a:buClr>
                <a:srgbClr val="3A3A3A"/>
              </a:buClr>
              <a:buSzPts val="1850"/>
              <a:buChar char="●"/>
            </a:pPr>
            <a:r>
              <a:rPr lang="cs-CZ" sz="1850" dirty="0" err="1">
                <a:solidFill>
                  <a:srgbClr val="3A3A3A"/>
                </a:solidFill>
                <a:highlight>
                  <a:srgbClr val="FFFFFF"/>
                </a:highlight>
              </a:rPr>
              <a:t>Watch</a:t>
            </a:r>
            <a:r>
              <a:rPr lang="cs-CZ" sz="1850" dirty="0">
                <a:solidFill>
                  <a:srgbClr val="3A3A3A"/>
                </a:solidFill>
                <a:highlight>
                  <a:srgbClr val="FFFFFF"/>
                </a:highlight>
              </a:rPr>
              <a:t> </a:t>
            </a:r>
            <a:r>
              <a:rPr lang="cs-CZ" sz="1850" dirty="0" err="1">
                <a:solidFill>
                  <a:srgbClr val="3A3A3A"/>
                </a:solidFill>
                <a:highlight>
                  <a:srgbClr val="FFFFFF"/>
                </a:highlight>
              </a:rPr>
              <a:t>the</a:t>
            </a:r>
            <a:r>
              <a:rPr lang="cs-CZ" sz="1850" dirty="0">
                <a:solidFill>
                  <a:srgbClr val="3A3A3A"/>
                </a:solidFill>
                <a:highlight>
                  <a:srgbClr val="FFFFFF"/>
                </a:highlight>
              </a:rPr>
              <a:t> </a:t>
            </a:r>
            <a:r>
              <a:rPr lang="cs-CZ" sz="1850" dirty="0">
                <a:solidFill>
                  <a:srgbClr val="002776"/>
                </a:solidFill>
                <a:highlight>
                  <a:srgbClr val="FFFFFF"/>
                </a:highlight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online tutorial</a:t>
            </a:r>
            <a:r>
              <a:rPr lang="cs-CZ" sz="1850" dirty="0">
                <a:solidFill>
                  <a:srgbClr val="3A3A3A"/>
                </a:solidFill>
                <a:highlight>
                  <a:srgbClr val="FFFFFF"/>
                </a:highlight>
              </a:rPr>
              <a:t> (to 4:40 min)</a:t>
            </a:r>
            <a:endParaRPr sz="1850" dirty="0">
              <a:solidFill>
                <a:srgbClr val="3A3A3A"/>
              </a:solidFill>
              <a:highlight>
                <a:srgbClr val="FFFFFF"/>
              </a:highlight>
            </a:endParaRPr>
          </a:p>
          <a:p>
            <a:pPr marL="457200" lvl="0" indent="-346075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1850"/>
              <a:buChar char="●"/>
            </a:pPr>
            <a:r>
              <a:rPr lang="cs-CZ" sz="1850" dirty="0" err="1">
                <a:solidFill>
                  <a:srgbClr val="3A3A3A"/>
                </a:solidFill>
                <a:highlight>
                  <a:srgbClr val="FFFFFF"/>
                </a:highlight>
              </a:rPr>
              <a:t>Observe</a:t>
            </a:r>
            <a:r>
              <a:rPr lang="cs-CZ" sz="1850" dirty="0">
                <a:solidFill>
                  <a:srgbClr val="3A3A3A"/>
                </a:solidFill>
                <a:highlight>
                  <a:srgbClr val="FFFFFF"/>
                </a:highlight>
              </a:rPr>
              <a:t> past tense </a:t>
            </a:r>
            <a:r>
              <a:rPr lang="cs-CZ" sz="1850" dirty="0" err="1">
                <a:solidFill>
                  <a:srgbClr val="3A3A3A"/>
                </a:solidFill>
                <a:highlight>
                  <a:srgbClr val="FFFFFF"/>
                </a:highlight>
              </a:rPr>
              <a:t>forms</a:t>
            </a:r>
            <a:r>
              <a:rPr lang="cs-CZ" sz="1850" dirty="0">
                <a:solidFill>
                  <a:srgbClr val="3A3A3A"/>
                </a:solidFill>
                <a:highlight>
                  <a:srgbClr val="FFFFFF"/>
                </a:highlight>
              </a:rPr>
              <a:t>: </a:t>
            </a:r>
            <a:r>
              <a:rPr lang="cs-CZ" sz="1850" dirty="0" err="1">
                <a:solidFill>
                  <a:srgbClr val="3A3A3A"/>
                </a:solidFill>
                <a:highlight>
                  <a:srgbClr val="FFFF00"/>
                </a:highlight>
              </a:rPr>
              <a:t>Textbook</a:t>
            </a:r>
            <a:r>
              <a:rPr lang="cs-CZ" sz="1850" dirty="0">
                <a:solidFill>
                  <a:srgbClr val="3A3A3A"/>
                </a:solidFill>
                <a:highlight>
                  <a:srgbClr val="FFFF00"/>
                </a:highlight>
              </a:rPr>
              <a:t> </a:t>
            </a:r>
            <a:r>
              <a:rPr lang="cs-CZ" sz="1850" dirty="0" err="1">
                <a:solidFill>
                  <a:srgbClr val="3A3A3A"/>
                </a:solidFill>
                <a:highlight>
                  <a:srgbClr val="FFFF00"/>
                </a:highlight>
              </a:rPr>
              <a:t>page</a:t>
            </a:r>
            <a:r>
              <a:rPr lang="cs-CZ" sz="1850" dirty="0">
                <a:solidFill>
                  <a:srgbClr val="3A3A3A"/>
                </a:solidFill>
                <a:highlight>
                  <a:srgbClr val="FFFF00"/>
                </a:highlight>
              </a:rPr>
              <a:t> 49, </a:t>
            </a:r>
            <a:r>
              <a:rPr lang="cs-CZ" sz="1850" dirty="0" err="1">
                <a:solidFill>
                  <a:srgbClr val="3A3A3A"/>
                </a:solidFill>
                <a:highlight>
                  <a:srgbClr val="FFFF00"/>
                </a:highlight>
              </a:rPr>
              <a:t>grey</a:t>
            </a:r>
            <a:r>
              <a:rPr lang="cs-CZ" sz="1850" dirty="0">
                <a:solidFill>
                  <a:srgbClr val="3A3A3A"/>
                </a:solidFill>
                <a:highlight>
                  <a:srgbClr val="FFFF00"/>
                </a:highlight>
              </a:rPr>
              <a:t> box (part I) + </a:t>
            </a:r>
            <a:r>
              <a:rPr lang="cs-CZ" sz="1850" dirty="0" err="1">
                <a:solidFill>
                  <a:srgbClr val="3A3A3A"/>
                </a:solidFill>
                <a:highlight>
                  <a:srgbClr val="FFFF00"/>
                </a:highlight>
              </a:rPr>
              <a:t>page</a:t>
            </a:r>
            <a:r>
              <a:rPr lang="cs-CZ" sz="1850" dirty="0">
                <a:solidFill>
                  <a:srgbClr val="3A3A3A"/>
                </a:solidFill>
                <a:highlight>
                  <a:srgbClr val="FFFF00"/>
                </a:highlight>
              </a:rPr>
              <a:t> 50, </a:t>
            </a:r>
            <a:r>
              <a:rPr lang="cs-CZ" sz="1850" dirty="0" err="1">
                <a:solidFill>
                  <a:srgbClr val="3A3A3A"/>
                </a:solidFill>
                <a:highlight>
                  <a:srgbClr val="FFFF00"/>
                </a:highlight>
              </a:rPr>
              <a:t>grey</a:t>
            </a:r>
            <a:r>
              <a:rPr lang="cs-CZ" sz="1850" dirty="0">
                <a:solidFill>
                  <a:srgbClr val="3A3A3A"/>
                </a:solidFill>
                <a:highlight>
                  <a:srgbClr val="FFFF00"/>
                </a:highlight>
              </a:rPr>
              <a:t> box (part II)</a:t>
            </a:r>
            <a:endParaRPr sz="1850" dirty="0">
              <a:solidFill>
                <a:srgbClr val="3A3A3A"/>
              </a:solidFill>
              <a:highlight>
                <a:srgbClr val="FFFF00"/>
              </a:highlight>
            </a:endParaRPr>
          </a:p>
          <a:p>
            <a:pPr marL="457200" lvl="0" indent="-346075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1850"/>
              <a:buChar char="●"/>
            </a:pPr>
            <a:r>
              <a:rPr lang="cs-CZ" sz="1850" dirty="0">
                <a:solidFill>
                  <a:srgbClr val="3A3A3A"/>
                </a:solidFill>
                <a:highlight>
                  <a:srgbClr val="FFFFFF"/>
                </a:highlight>
              </a:rPr>
              <a:t>Make </a:t>
            </a:r>
            <a:r>
              <a:rPr lang="cs-CZ" sz="1850" dirty="0" err="1">
                <a:solidFill>
                  <a:srgbClr val="3A3A3A"/>
                </a:solidFill>
                <a:highlight>
                  <a:srgbClr val="FFFFFF"/>
                </a:highlight>
              </a:rPr>
              <a:t>regular</a:t>
            </a:r>
            <a:r>
              <a:rPr lang="cs-CZ" sz="1850" dirty="0">
                <a:solidFill>
                  <a:srgbClr val="3A3A3A"/>
                </a:solidFill>
                <a:highlight>
                  <a:srgbClr val="FFFFFF"/>
                </a:highlight>
              </a:rPr>
              <a:t> </a:t>
            </a:r>
            <a:r>
              <a:rPr lang="cs-CZ" sz="1850" dirty="0" err="1">
                <a:solidFill>
                  <a:srgbClr val="3A3A3A"/>
                </a:solidFill>
                <a:highlight>
                  <a:srgbClr val="FFFFFF"/>
                </a:highlight>
              </a:rPr>
              <a:t>forms</a:t>
            </a:r>
            <a:r>
              <a:rPr lang="cs-CZ" sz="1850" dirty="0">
                <a:solidFill>
                  <a:srgbClr val="3A3A3A"/>
                </a:solidFill>
                <a:highlight>
                  <a:srgbClr val="FFFFFF"/>
                </a:highlight>
              </a:rPr>
              <a:t> </a:t>
            </a:r>
            <a:r>
              <a:rPr lang="cs-CZ" sz="1850" dirty="0" err="1">
                <a:solidFill>
                  <a:srgbClr val="3A3A3A"/>
                </a:solidFill>
                <a:highlight>
                  <a:srgbClr val="FFFFFF"/>
                </a:highlight>
              </a:rPr>
              <a:t>of</a:t>
            </a:r>
            <a:r>
              <a:rPr lang="cs-CZ" sz="1850" dirty="0">
                <a:solidFill>
                  <a:srgbClr val="3A3A3A"/>
                </a:solidFill>
                <a:highlight>
                  <a:srgbClr val="FFFFFF"/>
                </a:highlight>
              </a:rPr>
              <a:t> </a:t>
            </a:r>
            <a:r>
              <a:rPr lang="cs-CZ" sz="1850" dirty="0" err="1">
                <a:solidFill>
                  <a:srgbClr val="3A3A3A"/>
                </a:solidFill>
                <a:highlight>
                  <a:srgbClr val="FFFFFF"/>
                </a:highlight>
              </a:rPr>
              <a:t>the</a:t>
            </a:r>
            <a:r>
              <a:rPr lang="cs-CZ" sz="1850" dirty="0">
                <a:solidFill>
                  <a:srgbClr val="3A3A3A"/>
                </a:solidFill>
                <a:highlight>
                  <a:srgbClr val="FFFFFF"/>
                </a:highlight>
              </a:rPr>
              <a:t> past tense: </a:t>
            </a:r>
            <a:r>
              <a:rPr lang="cs-CZ" sz="1850" dirty="0" err="1">
                <a:solidFill>
                  <a:srgbClr val="3A3A3A"/>
                </a:solidFill>
                <a:highlight>
                  <a:srgbClr val="FFFFFF"/>
                </a:highlight>
              </a:rPr>
              <a:t>Textbook</a:t>
            </a:r>
            <a:r>
              <a:rPr lang="cs-CZ" sz="1850" dirty="0">
                <a:solidFill>
                  <a:srgbClr val="3A3A3A"/>
                </a:solidFill>
                <a:highlight>
                  <a:srgbClr val="FFFFFF"/>
                </a:highlight>
              </a:rPr>
              <a:t>, </a:t>
            </a:r>
            <a:r>
              <a:rPr lang="cs-CZ" sz="1850" dirty="0" err="1">
                <a:solidFill>
                  <a:srgbClr val="3A3A3A"/>
                </a:solidFill>
                <a:highlight>
                  <a:srgbClr val="FFFFFF"/>
                </a:highlight>
              </a:rPr>
              <a:t>page</a:t>
            </a:r>
            <a:r>
              <a:rPr lang="cs-CZ" sz="1850" dirty="0">
                <a:solidFill>
                  <a:srgbClr val="3A3A3A"/>
                </a:solidFill>
                <a:highlight>
                  <a:srgbClr val="FFFFFF"/>
                </a:highlight>
              </a:rPr>
              <a:t> 50, ex. 4 + 5</a:t>
            </a:r>
            <a:endParaRPr sz="1850" dirty="0">
              <a:solidFill>
                <a:srgbClr val="3A3A3A"/>
              </a:solidFill>
              <a:highlight>
                <a:srgbClr val="FFFFFF"/>
              </a:highlight>
            </a:endParaRPr>
          </a:p>
          <a:p>
            <a:pPr marL="457200" lvl="0" indent="-346075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1850"/>
              <a:buChar char="●"/>
            </a:pPr>
            <a:r>
              <a:rPr lang="cs-CZ" sz="1850" dirty="0">
                <a:solidFill>
                  <a:srgbClr val="3A3A3A"/>
                </a:solidFill>
                <a:highlight>
                  <a:srgbClr val="FFFFFF"/>
                </a:highlight>
              </a:rPr>
              <a:t>Online </a:t>
            </a:r>
            <a:r>
              <a:rPr lang="cs-CZ" sz="1850" dirty="0" err="1">
                <a:solidFill>
                  <a:srgbClr val="3A3A3A"/>
                </a:solidFill>
                <a:highlight>
                  <a:srgbClr val="FFFFFF"/>
                </a:highlight>
              </a:rPr>
              <a:t>practice</a:t>
            </a:r>
            <a:r>
              <a:rPr lang="cs-CZ" sz="1850" dirty="0">
                <a:solidFill>
                  <a:srgbClr val="3A3A3A"/>
                </a:solidFill>
                <a:highlight>
                  <a:srgbClr val="FFFFFF"/>
                </a:highlight>
              </a:rPr>
              <a:t> </a:t>
            </a:r>
            <a:r>
              <a:rPr lang="cs-CZ" sz="1850" dirty="0" err="1">
                <a:solidFill>
                  <a:srgbClr val="3A3A3A"/>
                </a:solidFill>
                <a:highlight>
                  <a:srgbClr val="FFFFFF"/>
                </a:highlight>
              </a:rPr>
              <a:t>with</a:t>
            </a:r>
            <a:r>
              <a:rPr lang="cs-CZ" sz="1850" dirty="0">
                <a:solidFill>
                  <a:srgbClr val="3A3A3A"/>
                </a:solidFill>
                <a:highlight>
                  <a:srgbClr val="FFFFFF"/>
                </a:highlight>
              </a:rPr>
              <a:t> </a:t>
            </a:r>
            <a:r>
              <a:rPr lang="cs-CZ" sz="1850" dirty="0" err="1">
                <a:solidFill>
                  <a:srgbClr val="3A3A3A"/>
                </a:solidFill>
                <a:highlight>
                  <a:srgbClr val="FFFFFF"/>
                </a:highlight>
              </a:rPr>
              <a:t>flashcards</a:t>
            </a:r>
            <a:r>
              <a:rPr lang="cs-CZ" sz="1850" dirty="0">
                <a:solidFill>
                  <a:srgbClr val="3A3A3A"/>
                </a:solidFill>
                <a:highlight>
                  <a:srgbClr val="FFFFFF"/>
                </a:highlight>
              </a:rPr>
              <a:t>: </a:t>
            </a:r>
            <a:r>
              <a:rPr lang="cs-CZ" sz="1850" dirty="0">
                <a:solidFill>
                  <a:srgbClr val="002776"/>
                </a:solidFill>
                <a:highlight>
                  <a:srgbClr val="FFFFFF"/>
                </a:highlight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endParaRPr sz="1850" dirty="0">
              <a:solidFill>
                <a:srgbClr val="002776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69" name="Google Shape;169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48716" y="2813559"/>
            <a:ext cx="4123284" cy="346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0"/>
          <p:cNvSpPr txBox="1">
            <a:spLocks noGrp="1"/>
          </p:cNvSpPr>
          <p:nvPr>
            <p:ph type="body" idx="1"/>
          </p:nvPr>
        </p:nvSpPr>
        <p:spPr>
          <a:xfrm>
            <a:off x="720000" y="692150"/>
            <a:ext cx="10753200" cy="513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550" b="1">
                <a:solidFill>
                  <a:srgbClr val="0000FF"/>
                </a:solidFill>
                <a:highlight>
                  <a:srgbClr val="FFFFFF"/>
                </a:highlight>
              </a:rPr>
              <a:t>3. LISTENING</a:t>
            </a:r>
            <a:endParaRPr sz="2550" b="1">
              <a:solidFill>
                <a:srgbClr val="0000FF"/>
              </a:solidFill>
              <a:highlight>
                <a:srgbClr val="FFFFFF"/>
              </a:highlight>
            </a:endParaRPr>
          </a:p>
          <a:p>
            <a:pPr marL="457200" lvl="0" indent="-346075" algn="l" rtl="0">
              <a:lnSpc>
                <a:spcPct val="160000"/>
              </a:lnSpc>
              <a:spcBef>
                <a:spcPts val="1200"/>
              </a:spcBef>
              <a:spcAft>
                <a:spcPts val="0"/>
              </a:spcAft>
              <a:buClr>
                <a:srgbClr val="3A3A3A"/>
              </a:buClr>
              <a:buSzPts val="1850"/>
              <a:buChar char="●"/>
            </a:pPr>
            <a:r>
              <a:rPr lang="cs-CZ" sz="1850">
                <a:solidFill>
                  <a:srgbClr val="3A3A3A"/>
                </a:solidFill>
                <a:highlight>
                  <a:srgbClr val="FFFFFF"/>
                </a:highlight>
              </a:rPr>
              <a:t>Listen to the dialogue, observe the past tense and </a:t>
            </a:r>
            <a:r>
              <a:rPr lang="cs-CZ" sz="1850">
                <a:solidFill>
                  <a:srgbClr val="0000FF"/>
                </a:solidFill>
                <a:highlight>
                  <a:srgbClr val="FFFFFF"/>
                </a:highlight>
              </a:rPr>
              <a:t>notice the second position in Czech sentences </a:t>
            </a:r>
            <a:r>
              <a:rPr lang="cs-CZ" sz="1850">
                <a:solidFill>
                  <a:srgbClr val="3A3A3A"/>
                </a:solidFill>
                <a:highlight>
                  <a:srgbClr val="FFFFFF"/>
                </a:highlight>
              </a:rPr>
              <a:t>(Textbook, page 51/ex. 9): </a:t>
            </a:r>
            <a:r>
              <a:rPr lang="cs-CZ" sz="1850">
                <a:solidFill>
                  <a:srgbClr val="002776"/>
                </a:solidFill>
                <a:highlight>
                  <a:srgbClr val="FFFFFF"/>
                </a:highlight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AUDIO link</a:t>
            </a:r>
            <a:endParaRPr sz="1850">
              <a:solidFill>
                <a:srgbClr val="002776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1"/>
          <p:cNvSpPr txBox="1">
            <a:spLocks noGrp="1"/>
          </p:cNvSpPr>
          <p:nvPr>
            <p:ph type="body" idx="1"/>
          </p:nvPr>
        </p:nvSpPr>
        <p:spPr>
          <a:xfrm>
            <a:off x="720000" y="692150"/>
            <a:ext cx="10753200" cy="513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450" b="1" dirty="0">
                <a:solidFill>
                  <a:srgbClr val="0000FF"/>
                </a:solidFill>
                <a:highlight>
                  <a:srgbClr val="FFFFFF"/>
                </a:highlight>
              </a:rPr>
              <a:t>4. SPEAKING: “</a:t>
            </a:r>
            <a:r>
              <a:rPr lang="cs-CZ" sz="2450" b="1" dirty="0" err="1">
                <a:solidFill>
                  <a:srgbClr val="0000FF"/>
                </a:solidFill>
                <a:highlight>
                  <a:srgbClr val="FFFFFF"/>
                </a:highlight>
              </a:rPr>
              <a:t>What</a:t>
            </a:r>
            <a:r>
              <a:rPr lang="cs-CZ" sz="2450" b="1" dirty="0">
                <a:solidFill>
                  <a:srgbClr val="0000FF"/>
                </a:solidFill>
                <a:highlight>
                  <a:srgbClr val="FFFFFF"/>
                </a:highlight>
              </a:rPr>
              <a:t> </a:t>
            </a:r>
            <a:r>
              <a:rPr lang="cs-CZ" sz="2450" b="1" dirty="0" err="1">
                <a:solidFill>
                  <a:srgbClr val="0000FF"/>
                </a:solidFill>
                <a:highlight>
                  <a:srgbClr val="FFFFFF"/>
                </a:highlight>
              </a:rPr>
              <a:t>did</a:t>
            </a:r>
            <a:r>
              <a:rPr lang="cs-CZ" sz="2450" b="1" dirty="0">
                <a:solidFill>
                  <a:srgbClr val="0000FF"/>
                </a:solidFill>
                <a:highlight>
                  <a:srgbClr val="FFFFFF"/>
                </a:highlight>
              </a:rPr>
              <a:t> </a:t>
            </a:r>
            <a:r>
              <a:rPr lang="cs-CZ" sz="2450" b="1" dirty="0" err="1">
                <a:solidFill>
                  <a:srgbClr val="0000FF"/>
                </a:solidFill>
                <a:highlight>
                  <a:srgbClr val="FFFFFF"/>
                </a:highlight>
              </a:rPr>
              <a:t>you</a:t>
            </a:r>
            <a:r>
              <a:rPr lang="cs-CZ" sz="2450" b="1" dirty="0">
                <a:solidFill>
                  <a:srgbClr val="0000FF"/>
                </a:solidFill>
                <a:highlight>
                  <a:srgbClr val="FFFFFF"/>
                </a:highlight>
              </a:rPr>
              <a:t> do </a:t>
            </a:r>
            <a:r>
              <a:rPr lang="cs-CZ" sz="2450" b="1" dirty="0" err="1">
                <a:solidFill>
                  <a:srgbClr val="0000FF"/>
                </a:solidFill>
                <a:highlight>
                  <a:srgbClr val="FFFFFF"/>
                </a:highlight>
              </a:rPr>
              <a:t>today</a:t>
            </a:r>
            <a:r>
              <a:rPr lang="cs-CZ" sz="2450" b="1" dirty="0">
                <a:solidFill>
                  <a:srgbClr val="0000FF"/>
                </a:solidFill>
                <a:highlight>
                  <a:srgbClr val="FFFFFF"/>
                </a:highlight>
              </a:rPr>
              <a:t>?” =  “Co jsi dnes dělal/a?”</a:t>
            </a:r>
            <a:endParaRPr sz="2450" b="1" dirty="0">
              <a:solidFill>
                <a:srgbClr val="0000FF"/>
              </a:solidFill>
              <a:highlight>
                <a:srgbClr val="FFFFFF"/>
              </a:highlight>
            </a:endParaRPr>
          </a:p>
          <a:p>
            <a:pPr marL="457200" lvl="0" indent="-371475" algn="l" rtl="0">
              <a:lnSpc>
                <a:spcPct val="160000"/>
              </a:lnSpc>
              <a:spcBef>
                <a:spcPts val="1200"/>
              </a:spcBef>
              <a:spcAft>
                <a:spcPts val="0"/>
              </a:spcAft>
              <a:buClr>
                <a:srgbClr val="3A3A3A"/>
              </a:buClr>
              <a:buSzPts val="2250"/>
              <a:buChar char="●"/>
            </a:pPr>
            <a:r>
              <a:rPr lang="cs-CZ" sz="2250" dirty="0" err="1">
                <a:solidFill>
                  <a:srgbClr val="3A3A3A"/>
                </a:solidFill>
                <a:highlight>
                  <a:srgbClr val="FFFFFF"/>
                </a:highlight>
              </a:rPr>
              <a:t>Work</a:t>
            </a:r>
            <a:r>
              <a:rPr lang="cs-CZ" sz="2250" dirty="0">
                <a:solidFill>
                  <a:srgbClr val="3A3A3A"/>
                </a:solidFill>
                <a:highlight>
                  <a:srgbClr val="FFFFFF"/>
                </a:highlight>
              </a:rPr>
              <a:t> in </a:t>
            </a:r>
            <a:r>
              <a:rPr lang="cs-CZ" sz="2250" dirty="0" err="1">
                <a:solidFill>
                  <a:srgbClr val="3A3A3A"/>
                </a:solidFill>
                <a:highlight>
                  <a:srgbClr val="FFFFFF"/>
                </a:highlight>
              </a:rPr>
              <a:t>groups</a:t>
            </a:r>
            <a:r>
              <a:rPr lang="cs-CZ" sz="2250" dirty="0">
                <a:solidFill>
                  <a:srgbClr val="3A3A3A"/>
                </a:solidFill>
                <a:highlight>
                  <a:srgbClr val="FFFFFF"/>
                </a:highlight>
              </a:rPr>
              <a:t> and </a:t>
            </a:r>
            <a:r>
              <a:rPr lang="cs-CZ" sz="2250" dirty="0" err="1">
                <a:solidFill>
                  <a:srgbClr val="3A3A3A"/>
                </a:solidFill>
                <a:highlight>
                  <a:srgbClr val="FFFFFF"/>
                </a:highlight>
              </a:rPr>
              <a:t>speak</a:t>
            </a:r>
            <a:r>
              <a:rPr lang="cs-CZ" sz="2250" dirty="0">
                <a:solidFill>
                  <a:srgbClr val="3A3A3A"/>
                </a:solidFill>
                <a:highlight>
                  <a:srgbClr val="FFFFFF"/>
                </a:highlight>
              </a:rPr>
              <a:t> </a:t>
            </a:r>
            <a:r>
              <a:rPr lang="cs-CZ" sz="2250" dirty="0" err="1">
                <a:solidFill>
                  <a:srgbClr val="3A3A3A"/>
                </a:solidFill>
                <a:highlight>
                  <a:srgbClr val="FFFFFF"/>
                </a:highlight>
              </a:rPr>
              <a:t>about</a:t>
            </a:r>
            <a:r>
              <a:rPr lang="cs-CZ" sz="2250" dirty="0">
                <a:solidFill>
                  <a:srgbClr val="3A3A3A"/>
                </a:solidFill>
                <a:highlight>
                  <a:srgbClr val="FFFFFF"/>
                </a:highlight>
              </a:rPr>
              <a:t> </a:t>
            </a:r>
            <a:r>
              <a:rPr lang="cs-CZ" sz="2250" dirty="0" err="1">
                <a:solidFill>
                  <a:srgbClr val="3A3A3A"/>
                </a:solidFill>
                <a:highlight>
                  <a:srgbClr val="FFFFFF"/>
                </a:highlight>
              </a:rPr>
              <a:t>your</a:t>
            </a:r>
            <a:r>
              <a:rPr lang="cs-CZ" sz="2250" dirty="0">
                <a:solidFill>
                  <a:srgbClr val="3A3A3A"/>
                </a:solidFill>
                <a:highlight>
                  <a:srgbClr val="FFFFFF"/>
                </a:highlight>
              </a:rPr>
              <a:t> </a:t>
            </a:r>
            <a:r>
              <a:rPr lang="cs-CZ" sz="2250" dirty="0" err="1">
                <a:solidFill>
                  <a:srgbClr val="3A3A3A"/>
                </a:solidFill>
                <a:highlight>
                  <a:srgbClr val="FFFFFF"/>
                </a:highlight>
              </a:rPr>
              <a:t>weekend</a:t>
            </a:r>
            <a:r>
              <a:rPr lang="cs-CZ" sz="2250" dirty="0">
                <a:solidFill>
                  <a:srgbClr val="3A3A3A"/>
                </a:solidFill>
                <a:highlight>
                  <a:srgbClr val="FFFFFF"/>
                </a:highlight>
              </a:rPr>
              <a:t> in </a:t>
            </a:r>
            <a:r>
              <a:rPr lang="cs-CZ" sz="2250" dirty="0" err="1">
                <a:solidFill>
                  <a:srgbClr val="3A3A3A"/>
                </a:solidFill>
                <a:highlight>
                  <a:srgbClr val="FFFFFF"/>
                </a:highlight>
              </a:rPr>
              <a:t>the</a:t>
            </a:r>
            <a:r>
              <a:rPr lang="cs-CZ" sz="2250" dirty="0">
                <a:solidFill>
                  <a:srgbClr val="3A3A3A"/>
                </a:solidFill>
                <a:highlight>
                  <a:srgbClr val="FFFFFF"/>
                </a:highlight>
              </a:rPr>
              <a:t> past tense. 5 s. </a:t>
            </a:r>
          </a:p>
          <a:p>
            <a:pPr marL="457200" lvl="0" indent="-371475" algn="l" rtl="0">
              <a:lnSpc>
                <a:spcPct val="160000"/>
              </a:lnSpc>
              <a:spcBef>
                <a:spcPts val="1200"/>
              </a:spcBef>
              <a:spcAft>
                <a:spcPts val="0"/>
              </a:spcAft>
              <a:buClr>
                <a:srgbClr val="3A3A3A"/>
              </a:buClr>
              <a:buSzPts val="2250"/>
              <a:buChar char="●"/>
            </a:pPr>
            <a:r>
              <a:rPr lang="cs-CZ" sz="2250" dirty="0">
                <a:solidFill>
                  <a:srgbClr val="3A3A3A"/>
                </a:solidFill>
                <a:highlight>
                  <a:srgbClr val="FFFFFF"/>
                </a:highlight>
              </a:rPr>
              <a:t>Já jsem odpočívala. Odpočívala jsem. </a:t>
            </a:r>
          </a:p>
          <a:p>
            <a:pPr marL="457200" lvl="0" indent="-371475" algn="l" rtl="0">
              <a:lnSpc>
                <a:spcPct val="160000"/>
              </a:lnSpc>
              <a:spcBef>
                <a:spcPts val="1200"/>
              </a:spcBef>
              <a:spcAft>
                <a:spcPts val="0"/>
              </a:spcAft>
              <a:buClr>
                <a:srgbClr val="3A3A3A"/>
              </a:buClr>
              <a:buSzPts val="2250"/>
              <a:buChar char="●"/>
            </a:pPr>
            <a:r>
              <a:rPr lang="cs-CZ" sz="2250" dirty="0">
                <a:solidFill>
                  <a:srgbClr val="3A3A3A"/>
                </a:solidFill>
                <a:highlight>
                  <a:srgbClr val="FFFFFF"/>
                </a:highlight>
              </a:rPr>
              <a:t>Já jsem četla. </a:t>
            </a:r>
          </a:p>
          <a:p>
            <a:pPr marL="457200" lvl="0" indent="-371475" algn="l" rtl="0">
              <a:lnSpc>
                <a:spcPct val="160000"/>
              </a:lnSpc>
              <a:spcBef>
                <a:spcPts val="1200"/>
              </a:spcBef>
              <a:spcAft>
                <a:spcPts val="0"/>
              </a:spcAft>
              <a:buClr>
                <a:srgbClr val="3A3A3A"/>
              </a:buClr>
              <a:buSzPts val="2250"/>
              <a:buChar char="●"/>
            </a:pPr>
            <a:r>
              <a:rPr lang="cs-CZ" sz="2250" dirty="0">
                <a:solidFill>
                  <a:srgbClr val="3A3A3A"/>
                </a:solidFill>
                <a:highlight>
                  <a:srgbClr val="FFFFFF"/>
                </a:highlight>
              </a:rPr>
              <a:t>Já jsem se dívala na </a:t>
            </a:r>
            <a:r>
              <a:rPr lang="cs-CZ" sz="2250" dirty="0" err="1">
                <a:solidFill>
                  <a:srgbClr val="3A3A3A"/>
                </a:solidFill>
                <a:highlight>
                  <a:srgbClr val="FFFFFF"/>
                </a:highlight>
              </a:rPr>
              <a:t>Netflix</a:t>
            </a:r>
            <a:r>
              <a:rPr lang="cs-CZ" sz="2250" dirty="0">
                <a:solidFill>
                  <a:srgbClr val="3A3A3A"/>
                </a:solidFill>
                <a:highlight>
                  <a:srgbClr val="FFFFFF"/>
                </a:highlight>
              </a:rPr>
              <a:t>. </a:t>
            </a:r>
          </a:p>
          <a:p>
            <a:pPr marL="457200" lvl="0" indent="-371475" algn="l" rtl="0">
              <a:lnSpc>
                <a:spcPct val="160000"/>
              </a:lnSpc>
              <a:spcBef>
                <a:spcPts val="1200"/>
              </a:spcBef>
              <a:spcAft>
                <a:spcPts val="0"/>
              </a:spcAft>
              <a:buClr>
                <a:srgbClr val="3A3A3A"/>
              </a:buClr>
              <a:buSzPts val="2250"/>
              <a:buChar char="●"/>
            </a:pPr>
            <a:r>
              <a:rPr lang="cs-CZ" sz="2250" dirty="0">
                <a:solidFill>
                  <a:srgbClr val="3A3A3A"/>
                </a:solidFill>
                <a:highlight>
                  <a:srgbClr val="FFFFFF"/>
                </a:highlight>
              </a:rPr>
              <a:t>Já jsem spala. </a:t>
            </a:r>
          </a:p>
          <a:p>
            <a:pPr marL="457200" lvl="0" indent="-371475" algn="l" rtl="0">
              <a:lnSpc>
                <a:spcPct val="160000"/>
              </a:lnSpc>
              <a:spcBef>
                <a:spcPts val="1200"/>
              </a:spcBef>
              <a:spcAft>
                <a:spcPts val="0"/>
              </a:spcAft>
              <a:buClr>
                <a:srgbClr val="3A3A3A"/>
              </a:buClr>
              <a:buSzPts val="2250"/>
              <a:buChar char="●"/>
            </a:pPr>
            <a:r>
              <a:rPr lang="cs-CZ" sz="2250" dirty="0">
                <a:solidFill>
                  <a:srgbClr val="3A3A3A"/>
                </a:solidFill>
                <a:highlight>
                  <a:srgbClr val="FFFFFF"/>
                </a:highlight>
              </a:rPr>
              <a:t>Já jsem uklízela.</a:t>
            </a:r>
            <a:endParaRPr sz="2250" dirty="0">
              <a:solidFill>
                <a:srgbClr val="3A3A3A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2"/>
          <p:cNvSpPr txBox="1">
            <a:spLocks noGrp="1"/>
          </p:cNvSpPr>
          <p:nvPr>
            <p:ph type="body" idx="1"/>
          </p:nvPr>
        </p:nvSpPr>
        <p:spPr>
          <a:xfrm>
            <a:off x="720000" y="692150"/>
            <a:ext cx="10753200" cy="513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>
                <a:solidFill>
                  <a:srgbClr val="0000FF"/>
                </a:solidFill>
              </a:rPr>
              <a:t>Homework</a:t>
            </a:r>
            <a:endParaRPr b="1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50">
                <a:solidFill>
                  <a:srgbClr val="3A3A3A"/>
                </a:solidFill>
                <a:highlight>
                  <a:srgbClr val="FFFFFF"/>
                </a:highlight>
              </a:rPr>
              <a:t>(must be submitted before your lesson in week 2!)</a:t>
            </a:r>
            <a:endParaRPr sz="2050">
              <a:solidFill>
                <a:srgbClr val="3A3A3A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50">
                <a:solidFill>
                  <a:srgbClr val="3A3A3A"/>
                </a:solidFill>
                <a:highlight>
                  <a:srgbClr val="FFFFFF"/>
                </a:highlight>
              </a:rPr>
              <a:t>ROPOT</a:t>
            </a:r>
            <a:endParaRPr sz="2050">
              <a:solidFill>
                <a:srgbClr val="3A3A3A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50">
              <a:solidFill>
                <a:srgbClr val="3A3A3A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50">
                <a:solidFill>
                  <a:srgbClr val="002776"/>
                </a:solidFill>
                <a:highlight>
                  <a:srgbClr val="FFFFFF"/>
                </a:highlight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HW (week 01): revision</a:t>
            </a:r>
            <a:endParaRPr sz="2050">
              <a:solidFill>
                <a:srgbClr val="002776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50">
                <a:solidFill>
                  <a:srgbClr val="002776"/>
                </a:solidFill>
                <a:highlight>
                  <a:srgbClr val="FFFFFF"/>
                </a:highlight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HW (week 01): past tense (3rd person only, regular forms)</a:t>
            </a:r>
            <a:endParaRPr sz="2050">
              <a:solidFill>
                <a:srgbClr val="002776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50">
                <a:solidFill>
                  <a:srgbClr val="002776"/>
                </a:solidFill>
                <a:highlight>
                  <a:srgbClr val="FFFFFF"/>
                </a:highlight>
                <a:uFill>
                  <a:noFill/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HW (week 01): past tense (all persons, regular forms)</a:t>
            </a:r>
            <a:endParaRPr sz="2050">
              <a:solidFill>
                <a:srgbClr val="002776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579</Words>
  <Application>Microsoft Macintosh PowerPoint</Application>
  <PresentationFormat>Širokoúhlá obrazovka</PresentationFormat>
  <Paragraphs>60</Paragraphs>
  <Slides>7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4" baseType="lpstr">
      <vt:lpstr>Arial</vt:lpstr>
      <vt:lpstr>Raleway</vt:lpstr>
      <vt:lpstr>Montserrat</vt:lpstr>
      <vt:lpstr>Noto Sans Symbols</vt:lpstr>
      <vt:lpstr>Tahoma</vt:lpstr>
      <vt:lpstr>Roboto</vt:lpstr>
      <vt:lpstr>Presentation_MU_EN</vt:lpstr>
      <vt:lpstr>week 1 CFF II.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1 CFF II. </dc:title>
  <cp:lastModifiedBy>Klára Staníková</cp:lastModifiedBy>
  <cp:revision>6</cp:revision>
  <dcterms:modified xsi:type="dcterms:W3CDTF">2021-03-01T09:01:20Z</dcterms:modified>
</cp:coreProperties>
</file>