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82" r:id="rId1"/>
  </p:sldMasterIdLst>
  <p:notesMasterIdLst>
    <p:notesMasterId r:id="rId9"/>
  </p:notesMasterIdLst>
  <p:handoutMasterIdLst>
    <p:handoutMasterId r:id="rId10"/>
  </p:handoutMasterIdLst>
  <p:sldIdLst>
    <p:sldId id="256" r:id="rId2"/>
    <p:sldId id="270" r:id="rId3"/>
    <p:sldId id="271" r:id="rId4"/>
    <p:sldId id="275" r:id="rId5"/>
    <p:sldId id="289" r:id="rId6"/>
    <p:sldId id="277" r:id="rId7"/>
    <p:sldId id="286" r:id="rId8"/>
  </p:sldIdLst>
  <p:sldSz cx="12188825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19" autoAdjust="0"/>
    <p:restoredTop sz="94434" autoAdjust="0"/>
  </p:normalViewPr>
  <p:slideViewPr>
    <p:cSldViewPr>
      <p:cViewPr varScale="1">
        <p:scale>
          <a:sx n="108" d="100"/>
          <a:sy n="108" d="100"/>
        </p:scale>
        <p:origin x="1068" y="96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-1276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17D018E-7FB1-4340-A888-48C9E907BE9A}" type="datetimeFigureOut">
              <a:rPr lang="cs-CZ"/>
              <a:pPr>
                <a:defRPr/>
              </a:pPr>
              <a:t>30.03.2021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87C9929-DF7C-4AA5-A3E0-D61A35168C2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646840F-54AF-4610-BF82-0372C05423C1}" type="datetimeFigureOut">
              <a:rPr lang="cs-CZ"/>
              <a:pPr>
                <a:defRPr/>
              </a:pPr>
              <a:t>30.03.2021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63DB17C-8DE1-4DE9-8D75-BCB2C22A076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369011-8965-4B33-917E-8A3E4D3CBE72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807C12-F9E3-46D1-AED2-84DED5B22A30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4F28B9-4A54-4DE6-9C8B-3E82770C8CCA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2FD8B1-F606-4C6A-95E9-0B3FB95E1FBC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222198-991C-4774-A53F-6F7BBD51D6CB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443191" y="2565402"/>
            <a:ext cx="1002192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6BFAC56A-2472-4892-8430-3F7F475CD9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D2824-A067-4D25-9013-7F222F72A6D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94524" y="1125540"/>
            <a:ext cx="2270591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79274" y="1125540"/>
            <a:ext cx="8048385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4AA47-9EC0-448E-9120-F42D845220A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544" y="758952"/>
            <a:ext cx="9415867" cy="4041648"/>
          </a:xfrm>
        </p:spPr>
        <p:txBody>
          <a:bodyPr>
            <a:normAutofit/>
          </a:bodyPr>
          <a:lstStyle>
            <a:lvl1pPr algn="l">
              <a:lnSpc>
                <a:spcPct val="85000"/>
              </a:lnSpc>
              <a:defRPr sz="7198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544" y="4800600"/>
            <a:ext cx="9415867" cy="1691640"/>
          </a:xfrm>
        </p:spPr>
        <p:txBody>
          <a:bodyPr>
            <a:normAutofit/>
          </a:bodyPr>
          <a:lstStyle>
            <a:lvl1pPr marL="0" indent="0" algn="l">
              <a:buNone/>
              <a:defRPr sz="2199" baseline="0">
                <a:solidFill>
                  <a:schemeClr val="tx1">
                    <a:lumMod val="75000"/>
                  </a:schemeClr>
                </a:solidFill>
              </a:defRPr>
            </a:lvl1pPr>
            <a:lvl2pPr marL="457063" indent="0" algn="ctr">
              <a:buNone/>
              <a:defRPr sz="2199"/>
            </a:lvl2pPr>
            <a:lvl3pPr marL="914126" indent="0" algn="ctr">
              <a:buNone/>
              <a:defRPr sz="2199"/>
            </a:lvl3pPr>
            <a:lvl4pPr marL="1371189" indent="0" algn="ctr">
              <a:buNone/>
              <a:defRPr sz="1999"/>
            </a:lvl4pPr>
            <a:lvl5pPr marL="1828251" indent="0" algn="ctr">
              <a:buNone/>
              <a:defRPr sz="1999"/>
            </a:lvl5pPr>
            <a:lvl6pPr marL="2285314" indent="0" algn="ctr">
              <a:buNone/>
              <a:defRPr sz="1999"/>
            </a:lvl6pPr>
            <a:lvl7pPr marL="2742377" indent="0" algn="ctr">
              <a:buNone/>
              <a:defRPr sz="1999"/>
            </a:lvl7pPr>
            <a:lvl8pPr marL="3199440" indent="0" algn="ctr">
              <a:buNone/>
              <a:defRPr sz="1999"/>
            </a:lvl8pPr>
            <a:lvl9pPr marL="3656503" indent="0" algn="ctr">
              <a:buNone/>
              <a:defRPr sz="1999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fld id="{D483C2E5-9162-4ECE-9240-97871AA57AB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AB09F-F7AD-4611-AD1C-39640AF9E0F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276" y="4406902"/>
            <a:ext cx="1078584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9276" y="2906713"/>
            <a:ext cx="1078584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3D472-B1D6-4C8D-996E-C7ADD789505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9273" y="2019302"/>
            <a:ext cx="5167913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7201" y="2019302"/>
            <a:ext cx="5167913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A0F5B-FD81-4CE1-8081-59578810657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276" y="1134534"/>
            <a:ext cx="10785840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2981" y="2019301"/>
            <a:ext cx="5170196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79274" y="2915729"/>
            <a:ext cx="5164364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95853" y="2019301"/>
            <a:ext cx="516926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95645" y="2938735"/>
            <a:ext cx="5169471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785DC-4197-4904-BFC7-FE78AD6D82B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274" y="2019300"/>
            <a:ext cx="10785840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93AA8-A053-4A80-8466-CF84798A9A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0C21-9319-4ACE-B73D-C0683E4DAF2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274" y="1134535"/>
            <a:ext cx="10785840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494" y="2019300"/>
            <a:ext cx="6699622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274" y="2019300"/>
            <a:ext cx="3661558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5FBB3-7BC1-47D9-BE47-9F10C79815E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095" y="5087508"/>
            <a:ext cx="7313295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095" y="1134533"/>
            <a:ext cx="7313295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095" y="5654247"/>
            <a:ext cx="7313295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EE263-F0D1-43EF-BA6C-30022AC4632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79450" y="1125538"/>
            <a:ext cx="107791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2017713"/>
            <a:ext cx="107727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563" y="6248400"/>
            <a:ext cx="8405812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Cambria" panose="02040503050406030204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2413" y="6248400"/>
            <a:ext cx="245427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Cambria" panose="02040503050406030204" pitchFamily="18" charset="0"/>
                <a:cs typeface="+mn-cs"/>
              </a:defRPr>
            </a:lvl1pPr>
          </a:lstStyle>
          <a:p>
            <a:pPr>
              <a:defRPr/>
            </a:pPr>
            <a:fld id="{DA7A09CC-7AA5-4053-BE9D-376368E9AD2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  <p:sldLayoutId id="2147483696" r:id="rId12"/>
  </p:sldLayoutIdLst>
  <p:transition spd="med">
    <p:fade/>
  </p:transition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Cambria" panose="02040503050406030204" pitchFamily="18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Cambr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Cambria" panose="02040503050406030204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ctrTitle"/>
          </p:nvPr>
        </p:nvSpPr>
        <p:spPr>
          <a:xfrm>
            <a:off x="1125538" y="1557338"/>
            <a:ext cx="9937750" cy="2667000"/>
          </a:xfrm>
        </p:spPr>
        <p:txBody>
          <a:bodyPr/>
          <a:lstStyle/>
          <a:p>
            <a:pPr eaLnBrk="1" hangingPunct="1"/>
            <a:r>
              <a:rPr lang="cs-CZ" sz="6500">
                <a:latin typeface="Arial" charset="0"/>
              </a:rPr>
              <a:t>Date</a:t>
            </a:r>
          </a:p>
        </p:txBody>
      </p:sp>
      <p:sp>
        <p:nvSpPr>
          <p:cNvPr id="16386" name="Podnadpis 2"/>
          <p:cNvSpPr>
            <a:spLocks noGrp="1"/>
          </p:cNvSpPr>
          <p:nvPr>
            <p:ph type="subTitle" idx="1"/>
          </p:nvPr>
        </p:nvSpPr>
        <p:spPr>
          <a:xfrm>
            <a:off x="1262063" y="4800600"/>
            <a:ext cx="9415462" cy="1692275"/>
          </a:xfrm>
        </p:spPr>
        <p:txBody>
          <a:bodyPr/>
          <a:lstStyle/>
          <a:p>
            <a:pPr eaLnBrk="1" hangingPunct="1"/>
            <a:endParaRPr lang="cs-CZ" sz="2100">
              <a:solidFill>
                <a:srgbClr val="BFBFBF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>
          <a:xfrm>
            <a:off x="1522413" y="274638"/>
            <a:ext cx="9467850" cy="1020762"/>
          </a:xfrm>
        </p:spPr>
        <p:txBody>
          <a:bodyPr/>
          <a:lstStyle/>
          <a:p>
            <a:pPr eaLnBrk="1" hangingPunct="1"/>
            <a:r>
              <a:rPr lang="cs-CZ" dirty="0" err="1"/>
              <a:t>Ordinal</a:t>
            </a:r>
            <a:r>
              <a:rPr lang="cs-CZ" dirty="0"/>
              <a:t> </a:t>
            </a:r>
            <a:r>
              <a:rPr lang="cs-CZ" dirty="0" err="1"/>
              <a:t>numbers</a:t>
            </a:r>
            <a:r>
              <a:rPr lang="cs-CZ" dirty="0"/>
              <a:t> I. — </a:t>
            </a:r>
            <a:r>
              <a:rPr lang="en-GB" dirty="0"/>
              <a:t>IREGULAR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i="1" dirty="0" err="1"/>
              <a:t>Ordinal</a:t>
            </a:r>
            <a:r>
              <a:rPr lang="cs-CZ" i="1" dirty="0"/>
              <a:t> </a:t>
            </a:r>
            <a:r>
              <a:rPr lang="cs-CZ" i="1" dirty="0" err="1"/>
              <a:t>numbers</a:t>
            </a:r>
            <a:r>
              <a:rPr lang="cs-CZ" i="1" dirty="0"/>
              <a:t> are </a:t>
            </a:r>
            <a:r>
              <a:rPr lang="cs-CZ" i="1" dirty="0" err="1"/>
              <a:t>adjectives</a:t>
            </a:r>
            <a:r>
              <a:rPr lang="cs-CZ" i="1" dirty="0"/>
              <a:t> (= to </a:t>
            </a:r>
            <a:r>
              <a:rPr lang="cs-CZ" i="1" dirty="0" err="1"/>
              <a:t>be</a:t>
            </a:r>
            <a:r>
              <a:rPr lang="cs-CZ" i="1" dirty="0"/>
              <a:t> </a:t>
            </a:r>
            <a:r>
              <a:rPr lang="cs-CZ" i="1" dirty="0" err="1"/>
              <a:t>used</a:t>
            </a:r>
            <a:r>
              <a:rPr lang="cs-CZ" i="1" dirty="0"/>
              <a:t> </a:t>
            </a:r>
            <a:r>
              <a:rPr lang="cs-CZ" i="1" dirty="0" err="1"/>
              <a:t>with</a:t>
            </a:r>
            <a:r>
              <a:rPr lang="cs-CZ" i="1" dirty="0"/>
              <a:t> </a:t>
            </a:r>
            <a:r>
              <a:rPr lang="cs-CZ" i="1" dirty="0" err="1"/>
              <a:t>nouns</a:t>
            </a:r>
            <a:r>
              <a:rPr lang="cs-CZ" i="1" dirty="0"/>
              <a:t>) </a:t>
            </a:r>
            <a:r>
              <a:rPr lang="cs-CZ" i="1" dirty="0" err="1"/>
              <a:t>that</a:t>
            </a:r>
            <a:r>
              <a:rPr lang="cs-CZ" i="1" dirty="0"/>
              <a:t> are </a:t>
            </a:r>
            <a:r>
              <a:rPr lang="cs-CZ" i="1" dirty="0" err="1"/>
              <a:t>created</a:t>
            </a:r>
            <a:r>
              <a:rPr lang="cs-CZ" i="1" dirty="0"/>
              <a:t> </a:t>
            </a:r>
            <a:r>
              <a:rPr lang="cs-CZ" i="1" dirty="0" err="1"/>
              <a:t>from</a:t>
            </a:r>
            <a:r>
              <a:rPr lang="cs-CZ" i="1" dirty="0"/>
              <a:t> </a:t>
            </a:r>
            <a:r>
              <a:rPr lang="cs-CZ" i="1" dirty="0" err="1"/>
              <a:t>regular</a:t>
            </a:r>
            <a:r>
              <a:rPr lang="cs-CZ" i="1" dirty="0"/>
              <a:t> </a:t>
            </a:r>
            <a:r>
              <a:rPr lang="cs-CZ" i="1" dirty="0" err="1"/>
              <a:t>numbers</a:t>
            </a:r>
            <a:r>
              <a:rPr lang="cs-CZ" i="1" dirty="0"/>
              <a:t> to express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order</a:t>
            </a:r>
            <a:r>
              <a:rPr lang="cs-CZ" i="1" dirty="0"/>
              <a:t>.</a:t>
            </a:r>
          </a:p>
          <a:p>
            <a:pPr eaLnBrk="1" hangingPunct="1">
              <a:defRPr/>
            </a:pPr>
            <a:endParaRPr lang="cs-CZ" i="1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b="1" dirty="0"/>
              <a:t>IREGULAR</a:t>
            </a:r>
            <a:endParaRPr lang="cs-CZ" dirty="0"/>
          </a:p>
          <a:p>
            <a:pPr eaLnBrk="1" hangingPunct="1">
              <a:defRPr/>
            </a:pPr>
            <a:r>
              <a:rPr lang="cs-CZ" dirty="0"/>
              <a:t>1</a:t>
            </a:r>
            <a:r>
              <a:rPr lang="cs-CZ" baseline="30000" dirty="0"/>
              <a:t>st</a:t>
            </a:r>
            <a:r>
              <a:rPr lang="cs-CZ" dirty="0"/>
              <a:t>: prvn</a:t>
            </a:r>
            <a:r>
              <a:rPr lang="cs-CZ" dirty="0">
                <a:solidFill>
                  <a:srgbClr val="FF0000"/>
                </a:solidFill>
              </a:rPr>
              <a:t>í</a:t>
            </a:r>
            <a:r>
              <a:rPr lang="cs-CZ" dirty="0"/>
              <a:t>		(</a:t>
            </a:r>
            <a:r>
              <a:rPr lang="cs-CZ" dirty="0" err="1"/>
              <a:t>notice</a:t>
            </a:r>
            <a:r>
              <a:rPr lang="cs-CZ" dirty="0"/>
              <a:t>: soft, unisex </a:t>
            </a:r>
            <a:r>
              <a:rPr lang="cs-CZ" dirty="0" err="1"/>
              <a:t>ending</a:t>
            </a:r>
            <a:r>
              <a:rPr lang="cs-CZ" dirty="0"/>
              <a:t>)</a:t>
            </a:r>
          </a:p>
          <a:p>
            <a:pPr eaLnBrk="1" hangingPunct="1">
              <a:defRPr/>
            </a:pPr>
            <a:r>
              <a:rPr lang="cs-CZ" dirty="0"/>
              <a:t>2</a:t>
            </a:r>
            <a:r>
              <a:rPr lang="cs-CZ" baseline="30000" dirty="0"/>
              <a:t>nd</a:t>
            </a:r>
            <a:r>
              <a:rPr lang="cs-CZ" dirty="0"/>
              <a:t>: druh</a:t>
            </a:r>
            <a:r>
              <a:rPr lang="cs-CZ" dirty="0">
                <a:solidFill>
                  <a:srgbClr val="0070C0"/>
                </a:solidFill>
              </a:rPr>
              <a:t>ý</a:t>
            </a:r>
          </a:p>
          <a:p>
            <a:pPr eaLnBrk="1" hangingPunct="1">
              <a:defRPr/>
            </a:pPr>
            <a:r>
              <a:rPr lang="cs-CZ" dirty="0"/>
              <a:t>3</a:t>
            </a:r>
            <a:r>
              <a:rPr lang="cs-CZ" baseline="30000" dirty="0"/>
              <a:t>rd</a:t>
            </a:r>
            <a:r>
              <a:rPr lang="cs-CZ" dirty="0"/>
              <a:t>: třet</a:t>
            </a:r>
            <a:r>
              <a:rPr lang="cs-CZ" dirty="0">
                <a:solidFill>
                  <a:srgbClr val="FF0000"/>
                </a:solidFill>
              </a:rPr>
              <a:t>í</a:t>
            </a:r>
            <a:r>
              <a:rPr lang="cs-CZ" dirty="0"/>
              <a:t>		(</a:t>
            </a:r>
            <a:r>
              <a:rPr lang="cs-CZ" dirty="0" err="1"/>
              <a:t>notice</a:t>
            </a:r>
            <a:r>
              <a:rPr lang="cs-CZ" dirty="0"/>
              <a:t>: soft, unisex </a:t>
            </a:r>
            <a:r>
              <a:rPr lang="cs-CZ" dirty="0" err="1"/>
              <a:t>ending</a:t>
            </a:r>
            <a:r>
              <a:rPr lang="cs-CZ" dirty="0"/>
              <a:t>)</a:t>
            </a:r>
          </a:p>
          <a:p>
            <a:pPr eaLnBrk="1" hangingPunct="1">
              <a:defRPr/>
            </a:pPr>
            <a:r>
              <a:rPr lang="cs-CZ" dirty="0"/>
              <a:t>4</a:t>
            </a:r>
            <a:r>
              <a:rPr lang="cs-CZ" baseline="30000" dirty="0"/>
              <a:t>th</a:t>
            </a:r>
            <a:r>
              <a:rPr lang="cs-CZ" dirty="0"/>
              <a:t>: čtvrt</a:t>
            </a:r>
            <a:r>
              <a:rPr lang="cs-CZ" dirty="0">
                <a:solidFill>
                  <a:srgbClr val="0070C0"/>
                </a:solidFill>
              </a:rPr>
              <a:t>ý</a:t>
            </a:r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253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cs typeface="Arial" charset="0"/>
              </a:rPr>
              <a:t>Czech Language for Foreigners </a:t>
            </a:r>
            <a:r>
              <a:rPr lang="cs-CZ">
                <a:latin typeface="Arial" charset="0"/>
                <a:cs typeface="Arial" charset="0"/>
              </a:rPr>
              <a:t>II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Ordinal numbers II. — SEMIREGULAR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None/>
              <a:defRPr/>
            </a:pP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SEMIREGULAR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"/>
              <a:defRPr/>
            </a:pP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those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-E- (p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ě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t, dev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ě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t, des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t, dvac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t, třic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t, čtyřic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t) </a:t>
            </a:r>
          </a:p>
          <a:p>
            <a:pPr eaLnBrk="1" hangingPunct="1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"/>
              <a:defRPr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E &gt; Á + Ý (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end = „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adjectivisation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“)</a:t>
            </a:r>
          </a:p>
          <a:p>
            <a:pPr marL="0" indent="0" eaLnBrk="1" hangingPunct="1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ě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 &gt; p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b="1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, dev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ě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 &gt; dev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b="1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, des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 &gt; des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b="1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</a:p>
          <a:p>
            <a:pPr marL="0" indent="0" eaLnBrk="1" hangingPunct="1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dvac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 &gt; dvac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b="1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, třic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 &gt; třic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b="1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, čtyřic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 &gt; čtyřic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b="1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  <a:endParaRPr lang="en-GB" dirty="0">
              <a:solidFill>
                <a:prstClr val="white"/>
              </a:solidFill>
            </a:endParaRPr>
          </a:p>
          <a:p>
            <a:pPr marL="0" indent="0" eaLnBrk="1" hangingPunct="1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7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cs typeface="Arial" charset="0"/>
              </a:rPr>
              <a:t>Czech Language for Foreigners II</a:t>
            </a:r>
          </a:p>
        </p:txBody>
      </p:sp>
      <p:sp>
        <p:nvSpPr>
          <p:cNvPr id="24580" name="Obdélník 4"/>
          <p:cNvSpPr>
            <a:spLocks noChangeArrowheads="1"/>
          </p:cNvSpPr>
          <p:nvPr/>
        </p:nvSpPr>
        <p:spPr bwMode="auto">
          <a:xfrm>
            <a:off x="4941888" y="3860800"/>
            <a:ext cx="60928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07000"/>
              </a:lnSpc>
              <a:spcBef>
                <a:spcPts val="1800"/>
              </a:spcBef>
              <a:buSzPct val="80000"/>
              <a:buFont typeface="Symbol" pitchFamily="18" charset="2"/>
              <a:buChar char=""/>
            </a:pPr>
            <a:endParaRPr lang="en-GB">
              <a:solidFill>
                <a:srgbClr val="FFFFFF"/>
              </a:solidFill>
              <a:latin typeface="Corbel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Ordinal numbers III. — REGULAR</a:t>
            </a:r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>
          <a:xfrm>
            <a:off x="1522413" y="1905000"/>
            <a:ext cx="6659562" cy="4267200"/>
          </a:xfrm>
        </p:spPr>
        <p:txBody>
          <a:bodyPr/>
          <a:lstStyle/>
          <a:p>
            <a:pPr eaLnBrk="1" hangingPunct="1">
              <a:lnSpc>
                <a:spcPct val="107000"/>
              </a:lnSpc>
              <a:buFont typeface="Symbol" pitchFamily="18" charset="2"/>
              <a:buChar char=""/>
            </a:pPr>
            <a:r>
              <a:rPr lang="cs-CZ">
                <a:ea typeface="Calibri" pitchFamily="34" charset="0"/>
                <a:cs typeface="Times New Roman" pitchFamily="18" charset="0"/>
              </a:rPr>
              <a:t>others (6, 7, 8, 11–19)</a:t>
            </a:r>
          </a:p>
          <a:p>
            <a:pPr eaLnBrk="1" hangingPunct="1">
              <a:lnSpc>
                <a:spcPct val="107000"/>
              </a:lnSpc>
              <a:buFont typeface="Symbol" pitchFamily="18" charset="2"/>
              <a:buChar char=""/>
            </a:pPr>
            <a:r>
              <a:rPr lang="cs-CZ">
                <a:ea typeface="Calibri" pitchFamily="34" charset="0"/>
                <a:cs typeface="Times New Roman" pitchFamily="18" charset="0"/>
              </a:rPr>
              <a:t>just + Ý (at the end = „adjectivisation“)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buFont typeface="Symbol" pitchFamily="18" charset="2"/>
              <a:buChar char=""/>
            </a:pPr>
            <a:r>
              <a:rPr lang="cs-CZ">
                <a:ea typeface="Calibri" pitchFamily="34" charset="0"/>
                <a:cs typeface="Times New Roman" pitchFamily="18" charset="0"/>
              </a:rPr>
              <a:t>šest &gt; šest</a:t>
            </a:r>
            <a:r>
              <a:rPr lang="cs-CZ" b="1">
                <a:solidFill>
                  <a:srgbClr val="00B050"/>
                </a:solidFill>
                <a:ea typeface="Calibri" pitchFamily="34" charset="0"/>
                <a:cs typeface="Times New Roman" pitchFamily="18" charset="0"/>
              </a:rPr>
              <a:t>ý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5603" name="Zástupný symbol pro zápatí 4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cs typeface="Arial" charset="0"/>
              </a:rPr>
              <a:t>Czech Language for Foreigners </a:t>
            </a:r>
            <a:r>
              <a:rPr lang="cs-CZ">
                <a:latin typeface="Arial" charset="0"/>
                <a:cs typeface="Arial" charset="0"/>
              </a:rPr>
              <a:t>I</a:t>
            </a:r>
            <a:r>
              <a:rPr lang="cs-CZ">
                <a:cs typeface="Arial" charset="0"/>
              </a:rPr>
              <a:t>I</a:t>
            </a: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Expressing date: numbers 20+</a:t>
            </a:r>
          </a:p>
        </p:txBody>
      </p:sp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eaLnBrk="1" hangingPunct="1">
              <a:lnSpc>
                <a:spcPct val="107000"/>
              </a:lnSpc>
              <a:buFont typeface="Wingdings" panose="05000000000000000000" pitchFamily="2" charset="2"/>
              <a:buNone/>
              <a:tabLst>
                <a:tab pos="2430463" algn="l"/>
              </a:tabLst>
            </a:pPr>
            <a:endParaRPr lang="cs-CZ">
              <a:ea typeface="Calibri" pitchFamily="34" charset="0"/>
              <a:cs typeface="Times New Roman" pitchFamily="18" charset="0"/>
            </a:endParaRPr>
          </a:p>
          <a:p>
            <a:pPr marL="457200" lvl="1" indent="0" eaLnBrk="1" hangingPunct="1">
              <a:lnSpc>
                <a:spcPct val="107000"/>
              </a:lnSpc>
              <a:buFont typeface="Wingdings" panose="05000000000000000000" pitchFamily="2" charset="2"/>
              <a:buNone/>
              <a:tabLst>
                <a:tab pos="2430463" algn="l"/>
              </a:tabLst>
            </a:pPr>
            <a:r>
              <a:rPr lang="cs-CZ">
                <a:ea typeface="Calibri" pitchFamily="34" charset="0"/>
                <a:cs typeface="Times New Roman" pitchFamily="18" charset="0"/>
              </a:rPr>
              <a:t>Usual way: 21 = 20 + 1 = dvacet jedna &gt; dvacát</a:t>
            </a:r>
            <a:r>
              <a:rPr lang="cs-CZ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ého</a:t>
            </a:r>
            <a:r>
              <a:rPr lang="cs-CZ">
                <a:ea typeface="Calibri" pitchFamily="34" charset="0"/>
                <a:cs typeface="Times New Roman" pitchFamily="18" charset="0"/>
              </a:rPr>
              <a:t> prvn</a:t>
            </a:r>
            <a:r>
              <a:rPr lang="cs-CZ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ího</a:t>
            </a:r>
          </a:p>
          <a:p>
            <a:pPr marL="457200" lvl="1" indent="0" eaLnBrk="1" hangingPunct="1">
              <a:lnSpc>
                <a:spcPct val="107000"/>
              </a:lnSpc>
              <a:buFont typeface="Wingdings" panose="05000000000000000000" pitchFamily="2" charset="2"/>
              <a:buNone/>
              <a:tabLst>
                <a:tab pos="2430463" algn="l"/>
              </a:tabLst>
            </a:pPr>
            <a:r>
              <a:rPr lang="cs-CZ">
                <a:ea typeface="Calibri" pitchFamily="34" charset="0"/>
                <a:cs typeface="Times New Roman" pitchFamily="18" charset="0"/>
              </a:rPr>
              <a:t>(two words)</a:t>
            </a:r>
          </a:p>
          <a:p>
            <a:pPr marL="457200" lvl="1" indent="0" eaLnBrk="1" hangingPunct="1">
              <a:lnSpc>
                <a:spcPct val="107000"/>
              </a:lnSpc>
              <a:buFont typeface="Wingdings" panose="05000000000000000000" pitchFamily="2" charset="2"/>
              <a:buNone/>
              <a:tabLst>
                <a:tab pos="2430463" algn="l"/>
              </a:tabLst>
            </a:pPr>
            <a:endParaRPr lang="cs-CZ">
              <a:ea typeface="Calibri" pitchFamily="34" charset="0"/>
              <a:cs typeface="Times New Roman" pitchFamily="18" charset="0"/>
            </a:endParaRPr>
          </a:p>
          <a:p>
            <a:pPr marL="457200" lvl="1" indent="0" eaLnBrk="1" hangingPunct="1">
              <a:lnSpc>
                <a:spcPct val="107000"/>
              </a:lnSpc>
              <a:buFont typeface="Wingdings" panose="05000000000000000000" pitchFamily="2" charset="2"/>
              <a:buNone/>
              <a:tabLst>
                <a:tab pos="2430463" algn="l"/>
              </a:tabLst>
            </a:pPr>
            <a:r>
              <a:rPr lang="cs-CZ">
                <a:ea typeface="Calibri" pitchFamily="34" charset="0"/>
                <a:cs typeface="Times New Roman" pitchFamily="18" charset="0"/>
              </a:rPr>
              <a:t>„German way“: 21 = 1 + 20 = jednadvacet &gt; jednadvacát</a:t>
            </a:r>
            <a:r>
              <a:rPr lang="cs-CZ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ého</a:t>
            </a:r>
          </a:p>
          <a:p>
            <a:pPr marL="457200" lvl="1" indent="0" eaLnBrk="1" hangingPunct="1">
              <a:lnSpc>
                <a:spcPct val="107000"/>
              </a:lnSpc>
              <a:buFont typeface="Wingdings" panose="05000000000000000000" pitchFamily="2" charset="2"/>
              <a:buNone/>
              <a:tabLst>
                <a:tab pos="2430463" algn="l"/>
              </a:tabLst>
            </a:pPr>
            <a:r>
              <a:rPr lang="cs-CZ">
                <a:ea typeface="Calibri" pitchFamily="34" charset="0"/>
                <a:cs typeface="Times New Roman" pitchFamily="18" charset="0"/>
              </a:rPr>
              <a:t>(one word)</a:t>
            </a:r>
          </a:p>
          <a:p>
            <a:pPr marL="457200" lvl="1" indent="0" eaLnBrk="1" hangingPunct="1">
              <a:lnSpc>
                <a:spcPct val="107000"/>
              </a:lnSpc>
              <a:buFont typeface="Wingdings" panose="05000000000000000000" pitchFamily="2" charset="2"/>
              <a:buNone/>
              <a:tabLst>
                <a:tab pos="2430463" algn="l"/>
              </a:tabLst>
            </a:pP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662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cs typeface="Arial" charset="0"/>
              </a:rPr>
              <a:t>Czech Language for Foreigners </a:t>
            </a:r>
            <a:r>
              <a:rPr lang="cs-CZ">
                <a:latin typeface="Arial" charset="0"/>
                <a:cs typeface="Arial" charset="0"/>
              </a:rPr>
              <a:t>I</a:t>
            </a:r>
            <a:r>
              <a:rPr lang="cs-CZ">
                <a:cs typeface="Arial" charset="0"/>
              </a:rPr>
              <a:t>I</a:t>
            </a: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Expressing date: theory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Kolikát</a:t>
            </a:r>
            <a:r>
              <a:rPr lang="cs-CZ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je dneska? – Dneska je </a:t>
            </a: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dvacát</a:t>
            </a:r>
            <a:r>
              <a:rPr lang="cs-CZ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únor</a:t>
            </a:r>
            <a:r>
              <a:rPr lang="cs-CZ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eaLnBrk="1" hangingPunct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None/>
              <a:defRPr/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EXPLANATION.</a:t>
            </a:r>
          </a:p>
          <a:p>
            <a:pPr eaLnBrk="1" hangingPunct="1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say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Czech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necessary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use a)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ordinal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number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(in genitive case) and b)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month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genitive case).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defRPr/>
            </a:pP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looks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like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šestnáct</a:t>
            </a: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únor</a:t>
            </a: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sixteenth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February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43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cs typeface="Arial" charset="0"/>
              </a:rPr>
              <a:t>Czech Language for Foreigners </a:t>
            </a:r>
            <a:r>
              <a:rPr lang="cs-CZ">
                <a:latin typeface="Arial" charset="0"/>
                <a:cs typeface="Arial" charset="0"/>
              </a:rPr>
              <a:t>II</a:t>
            </a: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Expressing date: whole months‘ table</a:t>
            </a:r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107000"/>
              </a:lnSpc>
              <a:buFont typeface="Arial" charset="0"/>
              <a:buAutoNum type="arabicPeriod"/>
              <a:tabLst>
                <a:tab pos="2430463" algn="l"/>
              </a:tabLst>
            </a:pP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Prvn</a:t>
            </a:r>
            <a:r>
              <a:rPr lang="cs-CZ" sz="180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í</a:t>
            </a:r>
            <a:r>
              <a:rPr lang="cs-CZ" sz="18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ho</a:t>
            </a: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 ledna. 				&lt; +A | -E &lt; led</a:t>
            </a:r>
            <a:r>
              <a:rPr lang="cs-CZ" sz="18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e</a:t>
            </a: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n</a:t>
            </a:r>
          </a:p>
          <a:p>
            <a:pPr lvl="1" eaLnBrk="1" hangingPunct="1">
              <a:lnSpc>
                <a:spcPct val="107000"/>
              </a:lnSpc>
              <a:buFont typeface="Arial" charset="0"/>
              <a:buAutoNum type="arabicPeriod"/>
              <a:tabLst>
                <a:tab pos="2430463" algn="l"/>
              </a:tabLst>
            </a:pP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Druh</a:t>
            </a:r>
            <a:r>
              <a:rPr lang="cs-CZ" sz="18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ého</a:t>
            </a: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 února. 				&lt; +A &lt; únor</a:t>
            </a:r>
          </a:p>
          <a:p>
            <a:pPr lvl="1" eaLnBrk="1" hangingPunct="1">
              <a:lnSpc>
                <a:spcPct val="107000"/>
              </a:lnSpc>
              <a:buFont typeface="Arial" charset="0"/>
              <a:buAutoNum type="arabicPeriod"/>
              <a:tabLst>
                <a:tab pos="2430463" algn="l"/>
              </a:tabLst>
            </a:pP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Třet</a:t>
            </a:r>
            <a:r>
              <a:rPr lang="cs-CZ" sz="180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í</a:t>
            </a:r>
            <a:r>
              <a:rPr lang="cs-CZ" sz="18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ho</a:t>
            </a: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 března. 				&lt; +A | -E &lt; břez</a:t>
            </a:r>
            <a:r>
              <a:rPr lang="cs-CZ" sz="18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e</a:t>
            </a: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n</a:t>
            </a:r>
          </a:p>
          <a:p>
            <a:pPr lvl="1" eaLnBrk="1" hangingPunct="1">
              <a:lnSpc>
                <a:spcPct val="107000"/>
              </a:lnSpc>
              <a:buFont typeface="Arial" charset="0"/>
              <a:buAutoNum type="arabicPeriod"/>
              <a:tabLst>
                <a:tab pos="2430463" algn="l"/>
              </a:tabLst>
            </a:pP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Čtvrt</a:t>
            </a:r>
            <a:r>
              <a:rPr lang="cs-CZ" sz="18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ého</a:t>
            </a: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 dubna. 				&lt; +A | -E &lt; dub</a:t>
            </a:r>
            <a:r>
              <a:rPr lang="cs-CZ" sz="18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e</a:t>
            </a: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n</a:t>
            </a:r>
          </a:p>
          <a:p>
            <a:pPr lvl="1" eaLnBrk="1" hangingPunct="1">
              <a:lnSpc>
                <a:spcPct val="107000"/>
              </a:lnSpc>
              <a:buFont typeface="Arial" charset="0"/>
              <a:buAutoNum type="arabicPeriod"/>
              <a:tabLst>
                <a:tab pos="2430463" algn="l"/>
              </a:tabLst>
            </a:pP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Pát</a:t>
            </a:r>
            <a:r>
              <a:rPr lang="cs-CZ" sz="18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ého</a:t>
            </a: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 května. 				&lt; +A | -E &lt; květ</a:t>
            </a:r>
            <a:r>
              <a:rPr lang="cs-CZ" sz="18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e</a:t>
            </a: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n</a:t>
            </a:r>
          </a:p>
          <a:p>
            <a:pPr lvl="1" eaLnBrk="1" hangingPunct="1">
              <a:lnSpc>
                <a:spcPct val="107000"/>
              </a:lnSpc>
              <a:buFont typeface="Arial" charset="0"/>
              <a:buAutoNum type="arabicPeriod"/>
              <a:tabLst>
                <a:tab pos="2430463" algn="l"/>
              </a:tabLst>
            </a:pP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Šest</a:t>
            </a:r>
            <a:r>
              <a:rPr lang="cs-CZ" sz="18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ého</a:t>
            </a: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 června. 				&lt; +A | -E &lt; červ</a:t>
            </a:r>
            <a:r>
              <a:rPr lang="cs-CZ" sz="18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e</a:t>
            </a: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n</a:t>
            </a:r>
          </a:p>
          <a:p>
            <a:pPr lvl="1" eaLnBrk="1" hangingPunct="1">
              <a:lnSpc>
                <a:spcPct val="107000"/>
              </a:lnSpc>
              <a:buFont typeface="Arial" charset="0"/>
              <a:buAutoNum type="arabicPeriod"/>
              <a:tabLst>
                <a:tab pos="2430463" algn="l"/>
              </a:tabLst>
            </a:pP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Sedm</a:t>
            </a:r>
            <a:r>
              <a:rPr lang="cs-CZ" sz="18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ého</a:t>
            </a: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 července. 			&lt; +E | -E &lt; červen</a:t>
            </a:r>
            <a:r>
              <a:rPr lang="cs-CZ" sz="18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e</a:t>
            </a: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c</a:t>
            </a:r>
          </a:p>
          <a:p>
            <a:pPr lvl="1" eaLnBrk="1" hangingPunct="1">
              <a:lnSpc>
                <a:spcPct val="107000"/>
              </a:lnSpc>
              <a:buFont typeface="Arial" charset="0"/>
              <a:buAutoNum type="arabicPeriod"/>
              <a:tabLst>
                <a:tab pos="2430463" algn="l"/>
              </a:tabLst>
            </a:pP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Osm</a:t>
            </a:r>
            <a:r>
              <a:rPr lang="cs-CZ" sz="18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ého</a:t>
            </a: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 srpna. 				&lt; +A | -E &lt; srp</a:t>
            </a:r>
            <a:r>
              <a:rPr lang="cs-CZ" sz="18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e</a:t>
            </a: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n</a:t>
            </a:r>
          </a:p>
          <a:p>
            <a:pPr lvl="1" eaLnBrk="1" hangingPunct="1">
              <a:lnSpc>
                <a:spcPct val="107000"/>
              </a:lnSpc>
              <a:buFont typeface="Arial" charset="0"/>
              <a:buAutoNum type="arabicPeriod"/>
              <a:tabLst>
                <a:tab pos="2430463" algn="l"/>
              </a:tabLst>
            </a:pP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 Devát</a:t>
            </a:r>
            <a:r>
              <a:rPr lang="cs-CZ" sz="18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ého</a:t>
            </a: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 září. 				= září</a:t>
            </a:r>
          </a:p>
          <a:p>
            <a:pPr lvl="1" eaLnBrk="1" hangingPunct="1">
              <a:lnSpc>
                <a:spcPct val="107000"/>
              </a:lnSpc>
              <a:buFont typeface="Arial" charset="0"/>
              <a:buAutoNum type="arabicPeriod"/>
              <a:tabLst>
                <a:tab pos="2430463" algn="l"/>
              </a:tabLst>
            </a:pP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 Desát</a:t>
            </a:r>
            <a:r>
              <a:rPr lang="cs-CZ" sz="18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ého</a:t>
            </a: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 října. 				&lt; +A | -E &lt; říj</a:t>
            </a:r>
            <a:r>
              <a:rPr lang="cs-CZ" sz="18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e</a:t>
            </a: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n</a:t>
            </a:r>
          </a:p>
          <a:p>
            <a:pPr lvl="1" eaLnBrk="1" hangingPunct="1">
              <a:lnSpc>
                <a:spcPct val="107000"/>
              </a:lnSpc>
              <a:spcAft>
                <a:spcPts val="800"/>
              </a:spcAft>
              <a:buFont typeface="Arial" charset="0"/>
              <a:buAutoNum type="arabicPeriod"/>
              <a:tabLst>
                <a:tab pos="2430463" algn="l"/>
              </a:tabLst>
            </a:pP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 Jedenáct</a:t>
            </a:r>
            <a:r>
              <a:rPr lang="cs-CZ" sz="18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ého</a:t>
            </a: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 listopadu. 		&lt; +U &lt; listopad</a:t>
            </a:r>
          </a:p>
          <a:p>
            <a:pPr lvl="1" eaLnBrk="1" hangingPunct="1">
              <a:lnSpc>
                <a:spcPct val="107000"/>
              </a:lnSpc>
              <a:spcAft>
                <a:spcPts val="800"/>
              </a:spcAft>
              <a:buFont typeface="Arial" charset="0"/>
              <a:buAutoNum type="arabicPeriod"/>
              <a:tabLst>
                <a:tab pos="2430463" algn="l"/>
              </a:tabLst>
            </a:pP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 Dvanáct</a:t>
            </a:r>
            <a:r>
              <a:rPr lang="cs-CZ" sz="18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ého</a:t>
            </a: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 prosince. 		&lt; +E | -E &lt; prosin</a:t>
            </a:r>
            <a:r>
              <a:rPr lang="cs-CZ" sz="18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e</a:t>
            </a:r>
            <a:r>
              <a:rPr lang="cs-CZ" sz="1800">
                <a:latin typeface="Calibri" pitchFamily="34" charset="0"/>
                <a:ea typeface="Calibri" pitchFamily="34" charset="0"/>
                <a:cs typeface="Times New Roman" pitchFamily="18" charset="0"/>
              </a:rPr>
              <a:t>c</a:t>
            </a:r>
            <a:endParaRPr lang="cs-CZ" sz="18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48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cs typeface="Arial" charset="0"/>
              </a:rPr>
              <a:t>Czech Language for Foreigners </a:t>
            </a:r>
            <a:r>
              <a:rPr lang="cs-CZ">
                <a:latin typeface="Arial" charset="0"/>
                <a:cs typeface="Arial" charset="0"/>
              </a:rPr>
              <a:t>II</a:t>
            </a: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měsi 2">
    <a:dk1>
      <a:srgbClr val="000000"/>
    </a:dk1>
    <a:lt1>
      <a:srgbClr val="FFFFFF"/>
    </a:lt1>
    <a:dk2>
      <a:srgbClr val="333399"/>
    </a:dk2>
    <a:lt2>
      <a:srgbClr val="1C1C1C"/>
    </a:lt2>
    <a:accent1>
      <a:srgbClr val="00E4A8"/>
    </a:accent1>
    <a:accent2>
      <a:srgbClr val="FFCF01"/>
    </a:accent2>
    <a:accent3>
      <a:srgbClr val="FFFFFF"/>
    </a:accent3>
    <a:accent4>
      <a:srgbClr val="000000"/>
    </a:accent4>
    <a:accent5>
      <a:srgbClr val="AAEFD1"/>
    </a:accent5>
    <a:accent6>
      <a:srgbClr val="E7BB01"/>
    </a:accent6>
    <a:hlink>
      <a:srgbClr val="FF0000"/>
    </a:hlink>
    <a:folHlink>
      <a:srgbClr val="3333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07-possessivity</Template>
  <TotalTime>0</TotalTime>
  <Words>465</Words>
  <Application>Microsoft Office PowerPoint</Application>
  <PresentationFormat>Vlastní</PresentationFormat>
  <Paragraphs>55</Paragraphs>
  <Slides>7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5" baseType="lpstr">
      <vt:lpstr>Arial</vt:lpstr>
      <vt:lpstr>Calibri</vt:lpstr>
      <vt:lpstr>Cambria</vt:lpstr>
      <vt:lpstr>Corbel</vt:lpstr>
      <vt:lpstr>Symbol</vt:lpstr>
      <vt:lpstr>Tahoma</vt:lpstr>
      <vt:lpstr>Wingdings</vt:lpstr>
      <vt:lpstr>Prezentace_MU_CZ</vt:lpstr>
      <vt:lpstr>Date</vt:lpstr>
      <vt:lpstr>Ordinal numbers I. — IREGULAR</vt:lpstr>
      <vt:lpstr>Ordinal numbers II. — SEMIREGULAR</vt:lpstr>
      <vt:lpstr>Ordinal numbers III. — REGULAR</vt:lpstr>
      <vt:lpstr>Expressing date: numbers 20+</vt:lpstr>
      <vt:lpstr>Expressing date: theory</vt:lpstr>
      <vt:lpstr>Expressing date: whole months‘ table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Čeština: 1. lekce Czech language: 1st lesson</dc:title>
  <dc:creator/>
  <cp:lastModifiedBy/>
  <cp:revision>6</cp:revision>
  <dcterms:created xsi:type="dcterms:W3CDTF">2015-09-08T18:40:27Z</dcterms:created>
  <dcterms:modified xsi:type="dcterms:W3CDTF">2021-03-30T12:52:48Z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