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75" r:id="rId5"/>
    <p:sldId id="289" r:id="rId6"/>
    <p:sldId id="277" r:id="rId7"/>
    <p:sldId id="286" r:id="rId8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1068" y="9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7D018E-7FB1-4340-A888-48C9E907BE9A}" type="datetimeFigureOut">
              <a:rPr lang="cs-CZ"/>
              <a:pPr>
                <a:defRPr/>
              </a:pPr>
              <a:t>30.03.2021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7C9929-DF7C-4AA5-A3E0-D61A35168C2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46840F-54AF-4610-BF82-0372C05423C1}" type="datetimeFigureOut">
              <a:rPr lang="cs-CZ"/>
              <a:pPr>
                <a:defRPr/>
              </a:pPr>
              <a:t>30.03.2021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3DB17C-8DE1-4DE9-8D75-BCB2C22A076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69011-8965-4B33-917E-8A3E4D3CBE7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07C12-F9E3-46D1-AED2-84DED5B22A30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4F28B9-4A54-4DE6-9C8B-3E82770C8CCA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2FD8B1-F606-4C6A-95E9-0B3FB95E1FBC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22198-991C-4774-A53F-6F7BBD51D6C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191" y="2565402"/>
            <a:ext cx="1002192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6BFAC56A-2472-4892-8430-3F7F475CD9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D2824-A067-4D25-9013-7F222F72A6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4524" y="1125540"/>
            <a:ext cx="2270591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274" y="1125540"/>
            <a:ext cx="8048385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4AA47-9EC0-448E-9120-F42D845220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544" y="758952"/>
            <a:ext cx="9415867" cy="404164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7198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544" y="4800600"/>
            <a:ext cx="9415867" cy="1691640"/>
          </a:xfrm>
        </p:spPr>
        <p:txBody>
          <a:bodyPr>
            <a:normAutofit/>
          </a:bodyPr>
          <a:lstStyle>
            <a:lvl1pPr marL="0" indent="0" algn="l">
              <a:buNone/>
              <a:defRPr sz="2199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D483C2E5-9162-4ECE-9240-97871AA57A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AB09F-F7AD-4611-AD1C-39640AF9E0F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4406902"/>
            <a:ext cx="107858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276" y="2906713"/>
            <a:ext cx="107858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3D472-B1D6-4C8D-996E-C7ADD789505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273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7201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A0F5B-FD81-4CE1-8081-5957881065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1134534"/>
            <a:ext cx="10785840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981" y="2019301"/>
            <a:ext cx="51701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274" y="2915729"/>
            <a:ext cx="5164364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5853" y="2019301"/>
            <a:ext cx="51692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5645" y="2938735"/>
            <a:ext cx="5169471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85DC-4197-4904-BFC7-FE78AD6D82B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10785840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93AA8-A053-4A80-8466-CF84798A9A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0C21-9319-4ACE-B73D-C0683E4DAF2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4" y="1134535"/>
            <a:ext cx="10785840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4" y="2019300"/>
            <a:ext cx="6699622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3661558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5FBB3-7BC1-47D9-BE47-9F10C79815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5087508"/>
            <a:ext cx="7313295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1134533"/>
            <a:ext cx="7313295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654247"/>
            <a:ext cx="7313295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EE263-F0D1-43EF-BA6C-30022AC463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1125538"/>
            <a:ext cx="10779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2017713"/>
            <a:ext cx="10772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63" y="6248400"/>
            <a:ext cx="8405812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Cambria" panose="02040503050406030204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2413" y="6248400"/>
            <a:ext cx="24542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Cambria" panose="02040503050406030204" pitchFamily="18" charset="0"/>
                <a:cs typeface="+mn-cs"/>
              </a:defRPr>
            </a:lvl1pPr>
          </a:lstStyle>
          <a:p>
            <a:pPr>
              <a:defRPr/>
            </a:pPr>
            <a:fld id="{DA7A09CC-7AA5-4053-BE9D-376368E9AD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96" r:id="rId12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pPr eaLnBrk="1" hangingPunct="1"/>
            <a:r>
              <a:rPr lang="cs-CZ" sz="6500">
                <a:latin typeface="Arial" charset="0"/>
              </a:rPr>
              <a:t>Date</a:t>
            </a:r>
          </a:p>
        </p:txBody>
      </p:sp>
      <p:sp>
        <p:nvSpPr>
          <p:cNvPr id="16386" name="Podnadpis 2"/>
          <p:cNvSpPr>
            <a:spLocks noGrp="1"/>
          </p:cNvSpPr>
          <p:nvPr>
            <p:ph type="subTitle" idx="1"/>
          </p:nvPr>
        </p:nvSpPr>
        <p:spPr>
          <a:xfrm>
            <a:off x="1262063" y="4800600"/>
            <a:ext cx="9415462" cy="1692275"/>
          </a:xfrm>
        </p:spPr>
        <p:txBody>
          <a:bodyPr/>
          <a:lstStyle/>
          <a:p>
            <a:pPr eaLnBrk="1" hangingPunct="1"/>
            <a:endParaRPr lang="cs-CZ" sz="2100">
              <a:solidFill>
                <a:srgbClr val="BFBFB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467850" cy="1020762"/>
          </a:xfrm>
        </p:spPr>
        <p:txBody>
          <a:bodyPr/>
          <a:lstStyle/>
          <a:p>
            <a:pPr eaLnBrk="1" hangingPunct="1"/>
            <a:r>
              <a:rPr lang="cs-CZ" dirty="0" err="1"/>
              <a:t>Ordinal</a:t>
            </a:r>
            <a:r>
              <a:rPr lang="cs-CZ" dirty="0"/>
              <a:t> </a:t>
            </a:r>
            <a:r>
              <a:rPr lang="cs-CZ" dirty="0" err="1"/>
              <a:t>numbers</a:t>
            </a:r>
            <a:r>
              <a:rPr lang="cs-CZ" dirty="0"/>
              <a:t> I. — </a:t>
            </a:r>
            <a:r>
              <a:rPr lang="en-GB" dirty="0"/>
              <a:t>IREGULAR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 err="1"/>
              <a:t>Ordinal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 are </a:t>
            </a:r>
            <a:r>
              <a:rPr lang="cs-CZ" i="1" dirty="0" err="1"/>
              <a:t>adjectives</a:t>
            </a:r>
            <a:r>
              <a:rPr lang="cs-CZ" i="1" dirty="0"/>
              <a:t> (= to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used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nouns</a:t>
            </a:r>
            <a:r>
              <a:rPr lang="cs-CZ" i="1" dirty="0"/>
              <a:t>) </a:t>
            </a:r>
            <a:r>
              <a:rPr lang="cs-CZ" i="1" dirty="0" err="1"/>
              <a:t>that</a:t>
            </a:r>
            <a:r>
              <a:rPr lang="cs-CZ" i="1" dirty="0"/>
              <a:t> are </a:t>
            </a:r>
            <a:r>
              <a:rPr lang="cs-CZ" i="1" dirty="0" err="1"/>
              <a:t>created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regular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 to express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order</a:t>
            </a:r>
            <a:r>
              <a:rPr lang="cs-CZ" i="1" dirty="0"/>
              <a:t>.</a:t>
            </a:r>
          </a:p>
          <a:p>
            <a:pPr eaLnBrk="1" hangingPunct="1">
              <a:defRPr/>
            </a:pPr>
            <a:endParaRPr lang="cs-CZ" i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IREGULAR</a:t>
            </a:r>
            <a:endParaRPr lang="cs-CZ" dirty="0"/>
          </a:p>
          <a:p>
            <a:pPr eaLnBrk="1" hangingPunct="1">
              <a:defRPr/>
            </a:pPr>
            <a:r>
              <a:rPr lang="cs-CZ" dirty="0"/>
              <a:t>1</a:t>
            </a:r>
            <a:r>
              <a:rPr lang="cs-CZ" baseline="30000" dirty="0"/>
              <a:t>st</a:t>
            </a:r>
            <a:r>
              <a:rPr lang="cs-CZ" dirty="0"/>
              <a:t>: prvn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		(</a:t>
            </a:r>
            <a:r>
              <a:rPr lang="cs-CZ" dirty="0" err="1"/>
              <a:t>notice</a:t>
            </a:r>
            <a:r>
              <a:rPr lang="cs-CZ" dirty="0"/>
              <a:t>: soft, unisex 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pPr eaLnBrk="1" hangingPunct="1">
              <a:defRPr/>
            </a:pPr>
            <a:r>
              <a:rPr lang="cs-CZ" dirty="0"/>
              <a:t>2</a:t>
            </a:r>
            <a:r>
              <a:rPr lang="cs-CZ" baseline="30000" dirty="0"/>
              <a:t>nd</a:t>
            </a:r>
            <a:r>
              <a:rPr lang="cs-CZ" dirty="0"/>
              <a:t>: druh</a:t>
            </a:r>
            <a:r>
              <a:rPr lang="cs-CZ" dirty="0">
                <a:solidFill>
                  <a:srgbClr val="0070C0"/>
                </a:solidFill>
              </a:rPr>
              <a:t>ý</a:t>
            </a:r>
          </a:p>
          <a:p>
            <a:pPr eaLnBrk="1" hangingPunct="1">
              <a:defRPr/>
            </a:pPr>
            <a:r>
              <a:rPr lang="cs-CZ" dirty="0"/>
              <a:t>3</a:t>
            </a:r>
            <a:r>
              <a:rPr lang="cs-CZ" baseline="30000" dirty="0"/>
              <a:t>rd</a:t>
            </a:r>
            <a:r>
              <a:rPr lang="cs-CZ" dirty="0"/>
              <a:t>: třet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		(</a:t>
            </a:r>
            <a:r>
              <a:rPr lang="cs-CZ" dirty="0" err="1"/>
              <a:t>notice</a:t>
            </a:r>
            <a:r>
              <a:rPr lang="cs-CZ" dirty="0"/>
              <a:t>: soft, unisex 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pPr eaLnBrk="1" hangingPunct="1">
              <a:defRPr/>
            </a:pPr>
            <a:r>
              <a:rPr lang="cs-CZ" dirty="0"/>
              <a:t>4</a:t>
            </a:r>
            <a:r>
              <a:rPr lang="cs-CZ" baseline="30000" dirty="0"/>
              <a:t>th</a:t>
            </a:r>
            <a:r>
              <a:rPr lang="cs-CZ" dirty="0"/>
              <a:t>: čtvrt</a:t>
            </a:r>
            <a:r>
              <a:rPr lang="cs-CZ" dirty="0">
                <a:solidFill>
                  <a:srgbClr val="0070C0"/>
                </a:solidFill>
              </a:rPr>
              <a:t>ý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25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Arial" charset="0"/>
              </a:rPr>
              <a:t>Czech Language for Foreigners </a:t>
            </a:r>
            <a:r>
              <a:rPr lang="cs-CZ">
                <a:latin typeface="Arial" charset="0"/>
                <a:cs typeface="Arial" charset="0"/>
              </a:rPr>
              <a:t>II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Ordinal numbers II. — SEMIREGULAR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SEMIREGULAR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  <a:defRPr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-E- (p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dvac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třic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čtyřic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t) </a:t>
            </a:r>
          </a:p>
          <a:p>
            <a:pPr eaLnBrk="1" hangingPunct="1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E &gt; Á + Ý (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end = „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adjectivisation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“)</a:t>
            </a:r>
          </a:p>
          <a:p>
            <a:pPr marL="0" indent="0" eaLnBrk="1" hangingPunct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</a:p>
          <a:p>
            <a:pPr marL="0" indent="0" eaLnBrk="1" hangingPunct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dvac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dvac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třic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třic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čtyřic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čtyřic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en-GB" dirty="0">
              <a:solidFill>
                <a:prstClr val="white"/>
              </a:solidFill>
            </a:endParaRPr>
          </a:p>
          <a:p>
            <a:pPr marL="0" indent="0" eaLnBrk="1" hangingPunct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Arial" charset="0"/>
              </a:rPr>
              <a:t>Czech Language for Foreigners II</a:t>
            </a:r>
          </a:p>
        </p:txBody>
      </p:sp>
      <p:sp>
        <p:nvSpPr>
          <p:cNvPr id="24580" name="Obdélník 4"/>
          <p:cNvSpPr>
            <a:spLocks noChangeArrowheads="1"/>
          </p:cNvSpPr>
          <p:nvPr/>
        </p:nvSpPr>
        <p:spPr bwMode="auto">
          <a:xfrm>
            <a:off x="4941888" y="3860800"/>
            <a:ext cx="60928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800"/>
              </a:spcBef>
              <a:buSzPct val="80000"/>
              <a:buFont typeface="Symbol" pitchFamily="18" charset="2"/>
              <a:buChar char=""/>
            </a:pPr>
            <a:endParaRPr lang="en-GB">
              <a:solidFill>
                <a:srgbClr val="FFFFFF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Ordinal numbers III. — REGULAR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5000"/>
            <a:ext cx="6659562" cy="4267200"/>
          </a:xfrm>
        </p:spPr>
        <p:txBody>
          <a:bodyPr/>
          <a:lstStyle/>
          <a:p>
            <a:pPr eaLnBrk="1" hangingPunct="1">
              <a:lnSpc>
                <a:spcPct val="107000"/>
              </a:lnSpc>
              <a:buFont typeface="Symbol" pitchFamily="18" charset="2"/>
              <a:buChar char=""/>
            </a:pPr>
            <a:r>
              <a:rPr lang="cs-CZ">
                <a:ea typeface="Calibri" pitchFamily="34" charset="0"/>
                <a:cs typeface="Times New Roman" pitchFamily="18" charset="0"/>
              </a:rPr>
              <a:t>others (6, 7, 8, 11–19)</a:t>
            </a:r>
          </a:p>
          <a:p>
            <a:pPr eaLnBrk="1" hangingPunct="1">
              <a:lnSpc>
                <a:spcPct val="107000"/>
              </a:lnSpc>
              <a:buFont typeface="Symbol" pitchFamily="18" charset="2"/>
              <a:buChar char=""/>
            </a:pPr>
            <a:r>
              <a:rPr lang="cs-CZ">
                <a:ea typeface="Calibri" pitchFamily="34" charset="0"/>
                <a:cs typeface="Times New Roman" pitchFamily="18" charset="0"/>
              </a:rPr>
              <a:t>just + Ý (at the end = „adjectivisation“)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buFont typeface="Symbol" pitchFamily="18" charset="2"/>
              <a:buChar char=""/>
            </a:pPr>
            <a:r>
              <a:rPr lang="cs-CZ">
                <a:ea typeface="Calibri" pitchFamily="34" charset="0"/>
                <a:cs typeface="Times New Roman" pitchFamily="18" charset="0"/>
              </a:rPr>
              <a:t>šest &gt; šest</a:t>
            </a:r>
            <a:r>
              <a:rPr lang="cs-CZ" b="1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ý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Arial" charset="0"/>
              </a:rPr>
              <a:t>Czech Language for Foreigners </a:t>
            </a:r>
            <a:r>
              <a:rPr lang="cs-CZ">
                <a:latin typeface="Arial" charset="0"/>
                <a:cs typeface="Arial" charset="0"/>
              </a:rPr>
              <a:t>I</a:t>
            </a:r>
            <a:r>
              <a:rPr lang="cs-CZ">
                <a:cs typeface="Arial" charset="0"/>
              </a:rPr>
              <a:t>I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Expressing date: numbers 20+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endParaRPr lang="cs-CZ">
              <a:ea typeface="Calibri" pitchFamily="34" charset="0"/>
              <a:cs typeface="Times New Roman" pitchFamily="18" charset="0"/>
            </a:endParaRPr>
          </a:p>
          <a:p>
            <a:pPr marL="457200" lvl="1" indent="0" eaLnBrk="1" hangingPunct="1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r>
              <a:rPr lang="cs-CZ">
                <a:ea typeface="Calibri" pitchFamily="34" charset="0"/>
                <a:cs typeface="Times New Roman" pitchFamily="18" charset="0"/>
              </a:rPr>
              <a:t>Usual way: 21 = 20 + 1 = dvacet jedna &gt; dvacát</a:t>
            </a:r>
            <a:r>
              <a:rPr lang="cs-CZ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ého</a:t>
            </a:r>
            <a:r>
              <a:rPr lang="cs-CZ">
                <a:ea typeface="Calibri" pitchFamily="34" charset="0"/>
                <a:cs typeface="Times New Roman" pitchFamily="18" charset="0"/>
              </a:rPr>
              <a:t> prvn</a:t>
            </a:r>
            <a:r>
              <a:rPr lang="cs-CZ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ího</a:t>
            </a:r>
          </a:p>
          <a:p>
            <a:pPr marL="457200" lvl="1" indent="0" eaLnBrk="1" hangingPunct="1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r>
              <a:rPr lang="cs-CZ">
                <a:ea typeface="Calibri" pitchFamily="34" charset="0"/>
                <a:cs typeface="Times New Roman" pitchFamily="18" charset="0"/>
              </a:rPr>
              <a:t>(two words)</a:t>
            </a:r>
          </a:p>
          <a:p>
            <a:pPr marL="457200" lvl="1" indent="0" eaLnBrk="1" hangingPunct="1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endParaRPr lang="cs-CZ">
              <a:ea typeface="Calibri" pitchFamily="34" charset="0"/>
              <a:cs typeface="Times New Roman" pitchFamily="18" charset="0"/>
            </a:endParaRPr>
          </a:p>
          <a:p>
            <a:pPr marL="457200" lvl="1" indent="0" eaLnBrk="1" hangingPunct="1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r>
              <a:rPr lang="cs-CZ">
                <a:ea typeface="Calibri" pitchFamily="34" charset="0"/>
                <a:cs typeface="Times New Roman" pitchFamily="18" charset="0"/>
              </a:rPr>
              <a:t>„German way“: 21 = 1 + 20 = jednadvacet &gt; jednadvacát</a:t>
            </a:r>
            <a:r>
              <a:rPr lang="cs-CZ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ého</a:t>
            </a:r>
          </a:p>
          <a:p>
            <a:pPr marL="457200" lvl="1" indent="0" eaLnBrk="1" hangingPunct="1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r>
              <a:rPr lang="cs-CZ">
                <a:ea typeface="Calibri" pitchFamily="34" charset="0"/>
                <a:cs typeface="Times New Roman" pitchFamily="18" charset="0"/>
              </a:rPr>
              <a:t>(one word)</a:t>
            </a:r>
          </a:p>
          <a:p>
            <a:pPr marL="457200" lvl="1" indent="0" eaLnBrk="1" hangingPunct="1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Arial" charset="0"/>
              </a:rPr>
              <a:t>Czech Language for Foreigners </a:t>
            </a:r>
            <a:r>
              <a:rPr lang="cs-CZ">
                <a:latin typeface="Arial" charset="0"/>
                <a:cs typeface="Arial" charset="0"/>
              </a:rPr>
              <a:t>I</a:t>
            </a:r>
            <a:r>
              <a:rPr lang="cs-CZ">
                <a:cs typeface="Arial" charset="0"/>
              </a:rPr>
              <a:t>I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Expressing date: theory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Kolikát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je dneska? – Dneska je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dvacát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únor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EXPLANATION.</a:t>
            </a:r>
          </a:p>
          <a:p>
            <a:pPr eaLnBrk="1" hangingPunct="1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Czech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use a)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 genitive case) and b)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genitive case).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šestnáct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únor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sixteenth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Arial" charset="0"/>
              </a:rPr>
              <a:t>Czech Language for Foreigners </a:t>
            </a:r>
            <a:r>
              <a:rPr lang="cs-CZ">
                <a:latin typeface="Arial" charset="0"/>
                <a:cs typeface="Arial" charset="0"/>
              </a:rPr>
              <a:t>II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Expressing date: whole months‘ table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Prvn</a:t>
            </a:r>
            <a:r>
              <a:rPr lang="cs-CZ" sz="180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ledna. 				&lt; +A | -E &lt; led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Druh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února. 				&lt; +A &lt; únor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Třet</a:t>
            </a:r>
            <a:r>
              <a:rPr lang="cs-CZ" sz="180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března. 				&lt; +A | -E &lt; břez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Čtvrt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dubna. 				&lt; +A | -E &lt; dub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Pát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května. 				&lt; +A | -E &lt; květ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Šest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června. 				&lt; +A | -E &lt; červ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Sedm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července. 			&lt; +E | -E &lt; červen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Osm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srpna. 				&lt; +A | -E &lt; srp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Devát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září. 				= září</a:t>
            </a:r>
          </a:p>
          <a:p>
            <a:pPr lvl="1" eaLnBrk="1" hangingPunct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Desát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října. 				&lt; +A | -E &lt; říj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 eaLnBrk="1" hangingPunct="1">
              <a:lnSpc>
                <a:spcPct val="107000"/>
              </a:lnSpc>
              <a:spcAft>
                <a:spcPts val="800"/>
              </a:spcAft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Jedenáct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listopadu. 		&lt; +U &lt; listopad</a:t>
            </a:r>
          </a:p>
          <a:p>
            <a:pPr lvl="1" eaLnBrk="1" hangingPunct="1">
              <a:lnSpc>
                <a:spcPct val="107000"/>
              </a:lnSpc>
              <a:spcAft>
                <a:spcPts val="800"/>
              </a:spcAft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Dvanáct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 prosince. 		&lt; +E | -E &lt; prosin</a:t>
            </a:r>
            <a:r>
              <a:rPr lang="cs-CZ" sz="1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endParaRPr lang="cs-CZ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Arial" charset="0"/>
              </a:rPr>
              <a:t>Czech Language for Foreigners </a:t>
            </a:r>
            <a:r>
              <a:rPr lang="cs-CZ">
                <a:latin typeface="Arial" charset="0"/>
                <a:cs typeface="Arial" charset="0"/>
              </a:rPr>
              <a:t>II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měsi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07-possessivity</Template>
  <TotalTime>0</TotalTime>
  <Words>465</Words>
  <Application>Microsoft Office PowerPoint</Application>
  <PresentationFormat>Vlastní</PresentationFormat>
  <Paragraphs>55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</vt:lpstr>
      <vt:lpstr>Corbel</vt:lpstr>
      <vt:lpstr>Symbol</vt:lpstr>
      <vt:lpstr>Tahoma</vt:lpstr>
      <vt:lpstr>Wingdings</vt:lpstr>
      <vt:lpstr>Prezentace_MU_CZ</vt:lpstr>
      <vt:lpstr>Date</vt:lpstr>
      <vt:lpstr>Ordinal numbers I. — IREGULAR</vt:lpstr>
      <vt:lpstr>Ordinal numbers II. — SEMIREGULAR</vt:lpstr>
      <vt:lpstr>Ordinal numbers III. — REGULAR</vt:lpstr>
      <vt:lpstr>Expressing date: numbers 20+</vt:lpstr>
      <vt:lpstr>Expressing date: theory</vt:lpstr>
      <vt:lpstr>Expressing date: whole months‘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6</cp:revision>
  <dcterms:created xsi:type="dcterms:W3CDTF">2015-09-08T18:40:27Z</dcterms:created>
  <dcterms:modified xsi:type="dcterms:W3CDTF">2021-03-30T12:52:48Z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