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0"/>
  </p:notesMasterIdLst>
  <p:handoutMasterIdLst>
    <p:handoutMasterId r:id="rId31"/>
  </p:handoutMasterIdLst>
  <p:sldIdLst>
    <p:sldId id="258" r:id="rId5"/>
    <p:sldId id="373" r:id="rId6"/>
    <p:sldId id="310" r:id="rId7"/>
    <p:sldId id="311" r:id="rId8"/>
    <p:sldId id="312" r:id="rId9"/>
    <p:sldId id="349" r:id="rId10"/>
    <p:sldId id="350" r:id="rId11"/>
    <p:sldId id="355" r:id="rId12"/>
    <p:sldId id="356" r:id="rId13"/>
    <p:sldId id="357" r:id="rId14"/>
    <p:sldId id="358" r:id="rId15"/>
    <p:sldId id="359" r:id="rId16"/>
    <p:sldId id="360" r:id="rId17"/>
    <p:sldId id="361" r:id="rId18"/>
    <p:sldId id="363" r:id="rId19"/>
    <p:sldId id="343" r:id="rId20"/>
    <p:sldId id="364" r:id="rId21"/>
    <p:sldId id="365" r:id="rId22"/>
    <p:sldId id="366" r:id="rId23"/>
    <p:sldId id="367" r:id="rId24"/>
    <p:sldId id="368" r:id="rId25"/>
    <p:sldId id="369" r:id="rId26"/>
    <p:sldId id="370" r:id="rId27"/>
    <p:sldId id="371" r:id="rId28"/>
    <p:sldId id="372" r:id="rId29"/>
  </p:sldIdLst>
  <p:sldSz cx="12192000" cy="6858000"/>
  <p:notesSz cx="6858000" cy="9144000"/>
  <p:custDataLst>
    <p:tags r:id="rId32"/>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928"/>
    <a:srgbClr val="0000DC"/>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2" autoAdjust="0"/>
    <p:restoredTop sz="92632" autoAdjust="0"/>
  </p:normalViewPr>
  <p:slideViewPr>
    <p:cSldViewPr snapToGrid="0">
      <p:cViewPr varScale="1">
        <p:scale>
          <a:sx n="106" d="100"/>
          <a:sy n="106" d="100"/>
        </p:scale>
        <p:origin x="498" y="10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102738"/>
    </p:cViewPr>
  </p:outlineViewPr>
  <p:notesTextViewPr>
    <p:cViewPr>
      <p:scale>
        <a:sx n="3" d="2"/>
        <a:sy n="3" d="2"/>
      </p:scale>
      <p:origin x="0" y="0"/>
    </p:cViewPr>
  </p:notesTextViewPr>
  <p:sorterViewPr>
    <p:cViewPr>
      <p:scale>
        <a:sx n="120" d="100"/>
        <a:sy n="120" d="100"/>
      </p:scale>
      <p:origin x="0" y="-2421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1" y="2019300"/>
            <a:ext cx="4106255" cy="2833315"/>
          </a:xfrm>
          <a:prstGeom prst="rect">
            <a:avLst/>
          </a:prstGeom>
        </p:spPr>
      </p:pic>
      <p:sp>
        <p:nvSpPr>
          <p:cNvPr id="4" name="Zástupný symbol pro zápatí 1"/>
          <p:cNvSpPr>
            <a:spLocks noGrp="1"/>
          </p:cNvSpPr>
          <p:nvPr>
            <p:ph type="ftr" sz="quarter" idx="10"/>
          </p:nvPr>
        </p:nvSpPr>
        <p:spPr>
          <a:xfrm>
            <a:off x="720000" y="6228000"/>
            <a:ext cx="7920000" cy="252000"/>
          </a:xfrm>
        </p:spPr>
        <p:txBody>
          <a:bodyPr/>
          <a:lstStyle>
            <a:lvl1pPr>
              <a:defRPr>
                <a:solidFill>
                  <a:srgbClr val="F01928"/>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F01928"/>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82330877-15CC-4407-8FF1-75EB5074EA35}"/>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225ADAA-BAB5-47B6-A5E0-6A14E2AE709E}"/>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p:txBody>
          <a:bodyPr/>
          <a:lstStyle>
            <a:lvl1pPr>
              <a:defRPr/>
            </a:lvl1pPr>
          </a:lstStyle>
          <a:p>
            <a:pPr>
              <a:defRPr/>
            </a:pPr>
            <a:endParaRPr lang="en-GB"/>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p:txBody>
          <a:bodyPr/>
          <a:lstStyle>
            <a:lvl1pPr>
              <a:defRPr/>
            </a:lvl1pPr>
          </a:lstStyle>
          <a:p>
            <a:pPr>
              <a:defRPr/>
            </a:pPr>
            <a:fld id="{2E31FDD1-69D3-4FA6-880F-B8B7C87CE3C3}" type="slidenum">
              <a:rPr lang="en-GB" altLang="cs-CZ"/>
              <a:pPr>
                <a:defRPr/>
              </a:pPr>
              <a:t>‹#›</a:t>
            </a:fld>
            <a:endParaRPr lang="en-GB" altLang="cs-CZ"/>
          </a:p>
        </p:txBody>
      </p:sp>
    </p:spTree>
    <p:extLst>
      <p:ext uri="{BB962C8B-B14F-4D97-AF65-F5344CB8AC3E}">
        <p14:creationId xmlns:p14="http://schemas.microsoft.com/office/powerpoint/2010/main" val="2310800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Espace réservé de la date 3"/>
          <p:cNvSpPr>
            <a:spLocks noGrp="1"/>
          </p:cNvSpPr>
          <p:nvPr>
            <p:ph type="dt" sz="half" idx="10"/>
          </p:nvPr>
        </p:nvSpPr>
        <p:spPr/>
        <p:txBody>
          <a:bodyPr/>
          <a:lstStyle>
            <a:lvl1pPr>
              <a:defRPr/>
            </a:lvl1pPr>
          </a:lstStyle>
          <a:p>
            <a:pPr>
              <a:defRPr/>
            </a:pPr>
            <a:fld id="{904C9024-0D85-41F4-B644-89B1828675A7}" type="datetimeFigureOut">
              <a:rPr lang="fr-FR"/>
              <a:pPr>
                <a:defRPr/>
              </a:pPr>
              <a:t>24/02/2021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8854967-2A68-449A-9805-0B774A6E66DB}" type="slidenum">
              <a:rPr lang="fr-FR" altLang="en-US"/>
              <a:pPr>
                <a:defRPr/>
              </a:pPr>
              <a:t>‹#›</a:t>
            </a:fld>
            <a:endParaRPr lang="fr-FR" altLang="en-US"/>
          </a:p>
        </p:txBody>
      </p:sp>
    </p:spTree>
    <p:extLst>
      <p:ext uri="{BB962C8B-B14F-4D97-AF65-F5344CB8AC3E}">
        <p14:creationId xmlns:p14="http://schemas.microsoft.com/office/powerpoint/2010/main" val="3151004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cs-CZ"/>
              <a:t>Kliknutím lze upravit styl.</a:t>
            </a:r>
            <a:endParaRPr lang="en-US" dirty="0"/>
          </a:p>
        </p:txBody>
      </p:sp>
      <p:sp>
        <p:nvSpPr>
          <p:cNvPr id="3" name="Date Placeholder 3"/>
          <p:cNvSpPr>
            <a:spLocks noGrp="1"/>
          </p:cNvSpPr>
          <p:nvPr>
            <p:ph type="dt" sz="half" idx="10"/>
          </p:nvPr>
        </p:nvSpPr>
        <p:spPr/>
        <p:txBody>
          <a:bodyPr/>
          <a:lstStyle>
            <a:lvl1pPr>
              <a:defRPr/>
            </a:lvl1pPr>
          </a:lstStyle>
          <a:p>
            <a:pPr>
              <a:defRPr/>
            </a:pPr>
            <a:endParaRPr lang="cs-CZ"/>
          </a:p>
        </p:txBody>
      </p:sp>
      <p:sp>
        <p:nvSpPr>
          <p:cNvPr id="4" name="Footer Placeholder 4"/>
          <p:cNvSpPr>
            <a:spLocks noGrp="1"/>
          </p:cNvSpPr>
          <p:nvPr>
            <p:ph type="ftr" sz="quarter" idx="11"/>
          </p:nvPr>
        </p:nvSpPr>
        <p:spPr/>
        <p:txBody>
          <a:bodyPr/>
          <a:lstStyle>
            <a:lvl1pPr>
              <a:defRPr/>
            </a:lvl1pPr>
          </a:lstStyle>
          <a:p>
            <a:pPr>
              <a:defRPr/>
            </a:pPr>
            <a:endParaRPr lang="cs-CZ"/>
          </a:p>
        </p:txBody>
      </p:sp>
      <p:sp>
        <p:nvSpPr>
          <p:cNvPr id="5" name="Slide Number Placeholder 5"/>
          <p:cNvSpPr>
            <a:spLocks noGrp="1"/>
          </p:cNvSpPr>
          <p:nvPr>
            <p:ph type="sldNum" sz="quarter" idx="12"/>
          </p:nvPr>
        </p:nvSpPr>
        <p:spPr/>
        <p:txBody>
          <a:bodyPr/>
          <a:lstStyle>
            <a:lvl1pPr>
              <a:defRPr/>
            </a:lvl1pPr>
          </a:lstStyle>
          <a:p>
            <a:pPr>
              <a:defRPr/>
            </a:pPr>
            <a:fld id="{2838503B-F5DD-425D-86DF-186F4E7126E3}" type="slidenum">
              <a:rPr lang="cs-CZ" altLang="cs-CZ"/>
              <a:pPr>
                <a:defRPr/>
              </a:pPr>
              <a:t>‹#›</a:t>
            </a:fld>
            <a:endParaRPr lang="cs-CZ" altLang="cs-CZ"/>
          </a:p>
        </p:txBody>
      </p:sp>
    </p:spTree>
    <p:extLst>
      <p:ext uri="{BB962C8B-B14F-4D97-AF65-F5344CB8AC3E}">
        <p14:creationId xmlns:p14="http://schemas.microsoft.com/office/powerpoint/2010/main" val="604337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A7DF0EF-B6BA-4375-BC10-3997B16FB61B}"/>
              </a:ext>
            </a:extLst>
          </p:cNvPr>
          <p:cNvSpPr>
            <a:spLocks noGrp="1"/>
          </p:cNvSpPr>
          <p:nvPr>
            <p:ph type="dt" sz="half" idx="10"/>
          </p:nvPr>
        </p:nvSpPr>
        <p:spPr/>
        <p:txBody>
          <a:bodyPr/>
          <a:lstStyle/>
          <a:p>
            <a:fld id="{60C4648D-C406-4291-B47D-3DAC1538B808}" type="datetimeFigureOut">
              <a:rPr lang="cs-CZ" smtClean="0"/>
              <a:t>24.02.2021</a:t>
            </a:fld>
            <a:endParaRPr lang="cs-CZ"/>
          </a:p>
        </p:txBody>
      </p:sp>
      <p:sp>
        <p:nvSpPr>
          <p:cNvPr id="3" name="Zástupný symbol pro zápatí 2">
            <a:extLst>
              <a:ext uri="{FF2B5EF4-FFF2-40B4-BE49-F238E27FC236}">
                <a16:creationId xmlns:a16="http://schemas.microsoft.com/office/drawing/2014/main" id="{094B16FC-5B06-4DD2-A0E6-7097F874AFB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236FC5C-2BBC-418E-8AA7-A3096FFD0063}"/>
              </a:ext>
            </a:extLst>
          </p:cNvPr>
          <p:cNvSpPr>
            <a:spLocks noGrp="1"/>
          </p:cNvSpPr>
          <p:nvPr>
            <p:ph type="sldNum" sz="quarter" idx="12"/>
          </p:nvPr>
        </p:nvSpPr>
        <p:spPr/>
        <p:txBody>
          <a:bodyPr/>
          <a:lstStyle/>
          <a:p>
            <a:fld id="{F52DA6C5-7727-4EBE-91EA-48DDB9EE8A46}" type="slidenum">
              <a:t>‹#›</a:t>
            </a:fld>
            <a:endParaRPr lang="cs-CZ"/>
          </a:p>
        </p:txBody>
      </p:sp>
    </p:spTree>
    <p:extLst>
      <p:ext uri="{BB962C8B-B14F-4D97-AF65-F5344CB8AC3E}">
        <p14:creationId xmlns:p14="http://schemas.microsoft.com/office/powerpoint/2010/main" val="184337820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9" name="Obrázek 8">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9566" cy="1069200"/>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6" r:id="rId15"/>
    <p:sldLayoutId id="2147483697" r:id="rId16"/>
    <p:sldLayoutId id="2147483698" r:id="rId17"/>
    <p:sldLayoutId id="2147483699" r:id="rId18"/>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hyperlink" Target="http://web.b.ebscohost.com/ehost/ebookviewer/ebook/bmxlYmtfXzExNjA0OTNfX0FO0?sid=82e7fdcf-dd4c-43d3-b3a3-7b4b24c21b8e@sessionmgr103&amp;vid=0&amp;format=EB&amp;lpid=lp_1&amp;rid=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ABE8E8A-6D98-4444-ACEF-4548E897D0BC}"/>
              </a:ext>
            </a:extLst>
          </p:cNvPr>
          <p:cNvSpPr>
            <a:spLocks noGrp="1"/>
          </p:cNvSpPr>
          <p:nvPr>
            <p:ph type="ftr" sz="quarter" idx="10"/>
          </p:nvPr>
        </p:nvSpPr>
        <p:spPr/>
        <p:txBody>
          <a:bodyPr/>
          <a:lstStyle/>
          <a:p>
            <a:r>
              <a:rPr lang="cs-CZ" dirty="0"/>
              <a:t>Department </a:t>
            </a:r>
            <a:r>
              <a:rPr lang="cs-CZ" dirty="0" err="1"/>
              <a:t>of</a:t>
            </a:r>
            <a:r>
              <a:rPr lang="cs-CZ" dirty="0"/>
              <a:t> </a:t>
            </a:r>
            <a:r>
              <a:rPr lang="cs-CZ" dirty="0" err="1"/>
              <a:t>Pharmacology</a:t>
            </a:r>
            <a:endParaRPr lang="cs-CZ" dirty="0"/>
          </a:p>
        </p:txBody>
      </p:sp>
      <p:sp>
        <p:nvSpPr>
          <p:cNvPr id="3" name="Zástupný symbol pro číslo snímku 2">
            <a:extLst>
              <a:ext uri="{FF2B5EF4-FFF2-40B4-BE49-F238E27FC236}">
                <a16:creationId xmlns:a16="http://schemas.microsoft.com/office/drawing/2014/main" id="{27D8943A-8E3B-481C-B0FE-26D47FCD8730}"/>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Rectangle 2">
            <a:extLst>
              <a:ext uri="{FF2B5EF4-FFF2-40B4-BE49-F238E27FC236}">
                <a16:creationId xmlns:a16="http://schemas.microsoft.com/office/drawing/2014/main" id="{98B44BBF-3634-4030-A036-3B64F1B751AD}"/>
              </a:ext>
            </a:extLst>
          </p:cNvPr>
          <p:cNvSpPr txBox="1">
            <a:spLocks noChangeArrowheads="1"/>
          </p:cNvSpPr>
          <p:nvPr/>
        </p:nvSpPr>
        <p:spPr>
          <a:xfrm>
            <a:off x="685800" y="1819275"/>
            <a:ext cx="11036300" cy="147002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10000"/>
              </a:lnSpc>
              <a:defRPr/>
            </a:pPr>
            <a:r>
              <a:rPr lang="en-GB" kern="0" dirty="0">
                <a:solidFill>
                  <a:srgbClr val="000000"/>
                </a:solidFill>
                <a:effectLst>
                  <a:outerShdw blurRad="38100" dist="38100" dir="2700000" algn="tl">
                    <a:srgbClr val="FFFFFF"/>
                  </a:outerShdw>
                </a:effectLst>
                <a:latin typeface="Calibri" panose="020F0502020204030204" pitchFamily="34" charset="0"/>
                <a:cs typeface="Calibri" panose="020F0502020204030204" pitchFamily="34" charset="0"/>
              </a:rPr>
              <a:t>INTRODUCTION TO THE STUDY OF PHARMACOLOGY</a:t>
            </a:r>
            <a:r>
              <a:rPr lang="en-GB" kern="0" dirty="0">
                <a:solidFill>
                  <a:srgbClr val="000000"/>
                </a:solidFill>
                <a:latin typeface="Calibri" panose="020F0502020204030204" pitchFamily="34" charset="0"/>
                <a:cs typeface="Calibri" panose="020F0502020204030204" pitchFamily="34" charset="0"/>
              </a:rPr>
              <a:t> </a:t>
            </a:r>
            <a:endParaRPr lang="cs-CZ" kern="0" dirty="0">
              <a:solidFill>
                <a:srgbClr val="000000"/>
              </a:solidFill>
              <a:latin typeface="Calibri" panose="020F0502020204030204" pitchFamily="34" charset="0"/>
              <a:cs typeface="Calibri" panose="020F0502020204030204" pitchFamily="34" charset="0"/>
            </a:endParaRPr>
          </a:p>
        </p:txBody>
      </p:sp>
      <p:sp>
        <p:nvSpPr>
          <p:cNvPr id="5" name="Rectangle 1031">
            <a:extLst>
              <a:ext uri="{FF2B5EF4-FFF2-40B4-BE49-F238E27FC236}">
                <a16:creationId xmlns:a16="http://schemas.microsoft.com/office/drawing/2014/main" id="{00DF06CC-D7F4-4BD2-97E7-2252954B68C6}"/>
              </a:ext>
            </a:extLst>
          </p:cNvPr>
          <p:cNvSpPr>
            <a:spLocks noChangeArrowheads="1"/>
          </p:cNvSpPr>
          <p:nvPr/>
        </p:nvSpPr>
        <p:spPr bwMode="auto">
          <a:xfrm>
            <a:off x="1543050" y="3958550"/>
            <a:ext cx="88566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cs-CZ" sz="1800" b="1" dirty="0">
                <a:solidFill>
                  <a:srgbClr val="000000"/>
                </a:solidFill>
                <a:latin typeface="Calibri" panose="020F0502020204030204" pitchFamily="34" charset="0"/>
                <a:cs typeface="Calibri" panose="020F0502020204030204" pitchFamily="34" charset="0"/>
              </a:rPr>
              <a:t>Notes for </a:t>
            </a:r>
            <a:r>
              <a:rPr lang="cs-CZ" altLang="cs-CZ" sz="1800" b="1" dirty="0" err="1">
                <a:solidFill>
                  <a:srgbClr val="000000"/>
                </a:solidFill>
                <a:latin typeface="Calibri" panose="020F0502020204030204" pitchFamily="34" charset="0"/>
                <a:cs typeface="Calibri" panose="020F0502020204030204" pitchFamily="34" charset="0"/>
              </a:rPr>
              <a:t>Students</a:t>
            </a:r>
            <a:endParaRPr lang="cs-CZ" altLang="cs-CZ" sz="1800" b="1" dirty="0">
              <a:solidFill>
                <a:srgbClr val="000000"/>
              </a:solidFill>
              <a:latin typeface="Calibri" panose="020F0502020204030204" pitchFamily="34" charset="0"/>
              <a:cs typeface="Calibri" panose="020F0502020204030204" pitchFamily="34" charset="0"/>
            </a:endParaRPr>
          </a:p>
          <a:p>
            <a:pPr algn="ctr">
              <a:spcBef>
                <a:spcPct val="0"/>
              </a:spcBef>
              <a:buFontTx/>
              <a:buNone/>
            </a:pPr>
            <a:r>
              <a:rPr lang="cs-CZ" altLang="cs-CZ" sz="1600" b="1" dirty="0">
                <a:solidFill>
                  <a:srgbClr val="000000"/>
                </a:solidFill>
                <a:latin typeface="Calibri" panose="020F0502020204030204" pitchFamily="34" charset="0"/>
                <a:cs typeface="Calibri" panose="020F0502020204030204" pitchFamily="34" charset="0"/>
              </a:rPr>
              <a:t>T</a:t>
            </a:r>
            <a:r>
              <a:rPr lang="en-GB" altLang="cs-CZ" sz="1600" b="1" dirty="0">
                <a:solidFill>
                  <a:srgbClr val="000000"/>
                </a:solidFill>
                <a:latin typeface="Calibri" panose="020F0502020204030204" pitchFamily="34" charset="0"/>
                <a:cs typeface="Calibri" panose="020F0502020204030204" pitchFamily="34" charset="0"/>
              </a:rPr>
              <a:t>his study material is exclusively for students of general medicine and </a:t>
            </a:r>
            <a:r>
              <a:rPr lang="cs-CZ" altLang="cs-CZ" sz="1600" b="1" dirty="0" err="1">
                <a:solidFill>
                  <a:srgbClr val="000000"/>
                </a:solidFill>
                <a:latin typeface="Calibri" panose="020F0502020204030204" pitchFamily="34" charset="0"/>
                <a:cs typeface="Calibri" panose="020F0502020204030204" pitchFamily="34" charset="0"/>
              </a:rPr>
              <a:t>densistry</a:t>
            </a:r>
            <a:r>
              <a:rPr lang="cs-CZ" altLang="cs-CZ" sz="1600" b="1" dirty="0">
                <a:solidFill>
                  <a:srgbClr val="000000"/>
                </a:solidFill>
                <a:latin typeface="Calibri" panose="020F0502020204030204" pitchFamily="34" charset="0"/>
                <a:cs typeface="Calibri" panose="020F0502020204030204" pitchFamily="34" charset="0"/>
              </a:rPr>
              <a:t> </a:t>
            </a:r>
            <a:r>
              <a:rPr lang="en-GB" altLang="cs-CZ" sz="1600" b="1" dirty="0">
                <a:solidFill>
                  <a:srgbClr val="000000"/>
                </a:solidFill>
                <a:latin typeface="Calibri" panose="020F0502020204030204" pitchFamily="34" charset="0"/>
                <a:cs typeface="Calibri" panose="020F0502020204030204" pitchFamily="34" charset="0"/>
              </a:rPr>
              <a:t>in Pharmacology I course. It contains only basic notes of discussed topics, which should be completed with more details and actual information during practical courses to make a complete material for test or exam studies. Which means that without your own notes from the lesson this presentation IS NOT SUFFICIENT for proper preparation for neither tests in </a:t>
            </a:r>
            <a:r>
              <a:rPr lang="en-GB" altLang="cs-CZ" sz="1600" b="1" dirty="0" err="1">
                <a:solidFill>
                  <a:srgbClr val="000000"/>
                </a:solidFill>
                <a:latin typeface="Calibri" panose="020F0502020204030204" pitchFamily="34" charset="0"/>
                <a:cs typeface="Calibri" panose="020F0502020204030204" pitchFamily="34" charset="0"/>
              </a:rPr>
              <a:t>practicals</a:t>
            </a:r>
            <a:r>
              <a:rPr lang="en-GB" altLang="cs-CZ" sz="1600" b="1" dirty="0">
                <a:solidFill>
                  <a:srgbClr val="000000"/>
                </a:solidFill>
                <a:latin typeface="Calibri" panose="020F0502020204030204" pitchFamily="34" charset="0"/>
                <a:cs typeface="Calibri" panose="020F0502020204030204" pitchFamily="34" charset="0"/>
              </a:rPr>
              <a:t> nor the final exam.</a:t>
            </a:r>
            <a:endParaRPr lang="en-GB" altLang="cs-CZ" sz="18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45347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73F6158-75D4-491C-AE97-86DB3DF3489F}"/>
              </a:ext>
            </a:extLst>
          </p:cNvPr>
          <p:cNvSpPr txBox="1">
            <a:spLocks noChangeArrowheads="1"/>
          </p:cNvSpPr>
          <p:nvPr/>
        </p:nvSpPr>
        <p:spPr>
          <a:xfrm>
            <a:off x="1571625" y="190500"/>
            <a:ext cx="8686800" cy="83820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altLang="cs-CZ" kern="0" dirty="0">
                <a:solidFill>
                  <a:srgbClr val="003300"/>
                </a:solidFill>
                <a:latin typeface="Calibri" panose="020F0502020204030204" pitchFamily="34" charset="0"/>
                <a:cs typeface="Calibri" panose="020F0502020204030204" pitchFamily="34" charset="0"/>
              </a:rPr>
              <a:t>Definition</a:t>
            </a:r>
            <a:endParaRPr lang="cs-CZ" altLang="cs-CZ" kern="0" dirty="0">
              <a:solidFill>
                <a:srgbClr val="003300"/>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8922D53-EDBB-4AF8-83C2-775E050B2DC6}"/>
              </a:ext>
            </a:extLst>
          </p:cNvPr>
          <p:cNvSpPr txBox="1">
            <a:spLocks noChangeArrowheads="1"/>
          </p:cNvSpPr>
          <p:nvPr/>
        </p:nvSpPr>
        <p:spPr>
          <a:xfrm>
            <a:off x="228600" y="1196975"/>
            <a:ext cx="11785600" cy="5051425"/>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ctr"/>
            <a:r>
              <a:rPr lang="en-US" altLang="cs-CZ" kern="0" dirty="0">
                <a:solidFill>
                  <a:srgbClr val="000000"/>
                </a:solidFill>
                <a:latin typeface="Calibri" panose="020F0502020204030204" pitchFamily="34" charset="0"/>
                <a:cs typeface="Calibri" panose="020F0502020204030204" pitchFamily="34" charset="0"/>
              </a:rPr>
              <a:t>basic reference work for pharmaceutical drug specifications</a:t>
            </a:r>
          </a:p>
          <a:p>
            <a:pPr algn="ctr"/>
            <a:r>
              <a:rPr lang="en-US" altLang="cs-CZ" kern="0" dirty="0">
                <a:solidFill>
                  <a:srgbClr val="000000"/>
                </a:solidFill>
                <a:latin typeface="Calibri" panose="020F0502020204030204" pitchFamily="34" charset="0"/>
                <a:cs typeface="Calibri" panose="020F0502020204030204" pitchFamily="34" charset="0"/>
              </a:rPr>
              <a:t>published by the authority of a government or a medical or pharmaceutical society</a:t>
            </a:r>
            <a:endParaRPr lang="cs-CZ" altLang="cs-CZ" kern="0" dirty="0">
              <a:solidFill>
                <a:srgbClr val="000000"/>
              </a:solidFill>
              <a:latin typeface="Calibri" panose="020F0502020204030204" pitchFamily="34" charset="0"/>
              <a:cs typeface="Calibri" panose="020F0502020204030204" pitchFamily="34" charset="0"/>
            </a:endParaRPr>
          </a:p>
          <a:p>
            <a:pPr algn="ctr"/>
            <a:endParaRPr lang="en-US" altLang="cs-CZ" kern="0" dirty="0">
              <a:solidFill>
                <a:srgbClr val="000000"/>
              </a:solidFill>
              <a:latin typeface="Calibri" panose="020F0502020204030204" pitchFamily="34" charset="0"/>
              <a:cs typeface="Calibri" panose="020F0502020204030204" pitchFamily="34" charset="0"/>
            </a:endParaRPr>
          </a:p>
          <a:p>
            <a:pPr algn="ctr"/>
            <a:r>
              <a:rPr lang="en-US" altLang="cs-CZ" kern="0" dirty="0">
                <a:solidFill>
                  <a:srgbClr val="000000"/>
                </a:solidFill>
                <a:latin typeface="Calibri" panose="020F0502020204030204" pitchFamily="34" charset="0"/>
                <a:cs typeface="Calibri" panose="020F0502020204030204" pitchFamily="34" charset="0"/>
              </a:rPr>
              <a:t>book containing directions for the identification of samples and the preparation of compound medicines</a:t>
            </a:r>
          </a:p>
          <a:p>
            <a:pPr algn="ctr"/>
            <a:r>
              <a:rPr lang="en-US" altLang="cs-CZ" kern="0" dirty="0">
                <a:solidFill>
                  <a:srgbClr val="000000"/>
                </a:solidFill>
                <a:latin typeface="Calibri" panose="020F0502020204030204" pitchFamily="34" charset="0"/>
                <a:cs typeface="Calibri" panose="020F0502020204030204" pitchFamily="34" charset="0"/>
              </a:rPr>
              <a:t>assures quality, efficacy, safety, standards</a:t>
            </a:r>
            <a:endParaRPr lang="cs-CZ" altLang="cs-CZ" kern="0"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2551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8CDA0F-7F88-451C-AF40-8CDFEA819CDC}"/>
              </a:ext>
            </a:extLst>
          </p:cNvPr>
          <p:cNvSpPr>
            <a:spLocks noChangeArrowheads="1"/>
          </p:cNvSpPr>
          <p:nvPr/>
        </p:nvSpPr>
        <p:spPr bwMode="auto">
          <a:xfrm>
            <a:off x="441325" y="354013"/>
            <a:ext cx="108235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3600" b="1" dirty="0" err="1">
                <a:solidFill>
                  <a:srgbClr val="000000"/>
                </a:solidFill>
                <a:latin typeface="Calibri" panose="020F0502020204030204" pitchFamily="34" charset="0"/>
                <a:cs typeface="Calibri" panose="020F0502020204030204" pitchFamily="34" charset="0"/>
              </a:rPr>
              <a:t>Pharmacopoeias</a:t>
            </a:r>
            <a:r>
              <a:rPr lang="cs-CZ" altLang="cs-CZ" sz="3600" b="1" dirty="0">
                <a:solidFill>
                  <a:srgbClr val="000000"/>
                </a:solidFill>
                <a:latin typeface="Calibri" panose="020F0502020204030204" pitchFamily="34" charset="0"/>
                <a:cs typeface="Calibri" panose="020F0502020204030204" pitchFamily="34" charset="0"/>
              </a:rPr>
              <a:t> </a:t>
            </a:r>
            <a:r>
              <a:rPr lang="cs-CZ" altLang="cs-CZ" sz="3600" b="1" dirty="0" err="1">
                <a:solidFill>
                  <a:srgbClr val="000000"/>
                </a:solidFill>
                <a:latin typeface="Calibri" panose="020F0502020204030204" pitchFamily="34" charset="0"/>
                <a:cs typeface="Calibri" panose="020F0502020204030204" pitchFamily="34" charset="0"/>
              </a:rPr>
              <a:t>may</a:t>
            </a:r>
            <a:r>
              <a:rPr lang="cs-CZ" altLang="cs-CZ" sz="3600" b="1" dirty="0">
                <a:solidFill>
                  <a:srgbClr val="000000"/>
                </a:solidFill>
                <a:latin typeface="Calibri" panose="020F0502020204030204" pitchFamily="34" charset="0"/>
                <a:cs typeface="Calibri" panose="020F0502020204030204" pitchFamily="34" charset="0"/>
              </a:rPr>
              <a:t> </a:t>
            </a:r>
            <a:r>
              <a:rPr lang="cs-CZ" altLang="cs-CZ" sz="3600" b="1" dirty="0" err="1">
                <a:solidFill>
                  <a:srgbClr val="000000"/>
                </a:solidFill>
                <a:latin typeface="Calibri" panose="020F0502020204030204" pitchFamily="34" charset="0"/>
                <a:cs typeface="Calibri" panose="020F0502020204030204" pitchFamily="34" charset="0"/>
              </a:rPr>
              <a:t>be</a:t>
            </a:r>
            <a:r>
              <a:rPr lang="cs-CZ" altLang="cs-CZ" sz="3600" b="1" dirty="0">
                <a:solidFill>
                  <a:srgbClr val="000000"/>
                </a:solidFill>
                <a:latin typeface="Calibri" panose="020F0502020204030204" pitchFamily="34" charset="0"/>
                <a:cs typeface="Calibri" panose="020F0502020204030204" pitchFamily="34" charset="0"/>
              </a:rPr>
              <a:t>:</a:t>
            </a:r>
          </a:p>
          <a:p>
            <a:pPr algn="ctr">
              <a:spcBef>
                <a:spcPct val="0"/>
              </a:spcBef>
            </a:pPr>
            <a:endParaRPr lang="cs-CZ" altLang="cs-CZ" sz="3600" b="1" dirty="0">
              <a:solidFill>
                <a:srgbClr val="000000"/>
              </a:solidFill>
              <a:latin typeface="Calibri" panose="020F0502020204030204" pitchFamily="34" charset="0"/>
              <a:cs typeface="Calibri" panose="020F0502020204030204" pitchFamily="34" charset="0"/>
            </a:endParaRPr>
          </a:p>
          <a:p>
            <a:pPr algn="ctr">
              <a:spcBef>
                <a:spcPct val="0"/>
              </a:spcBef>
            </a:pPr>
            <a:endParaRPr lang="cs-CZ" altLang="cs-CZ" sz="2600" dirty="0">
              <a:solidFill>
                <a:srgbClr val="000000"/>
              </a:solidFill>
              <a:latin typeface="Calibri" panose="020F0502020204030204" pitchFamily="34" charset="0"/>
              <a:cs typeface="Calibri" panose="020F0502020204030204" pitchFamily="34" charset="0"/>
            </a:endParaRPr>
          </a:p>
          <a:p>
            <a:pPr algn="ctr">
              <a:spcBef>
                <a:spcPct val="0"/>
              </a:spcBef>
            </a:pPr>
            <a:r>
              <a:rPr lang="cs-CZ" altLang="cs-CZ" sz="2600" dirty="0" err="1">
                <a:solidFill>
                  <a:srgbClr val="000000"/>
                </a:solidFill>
                <a:latin typeface="Calibri" panose="020F0502020204030204" pitchFamily="34" charset="0"/>
                <a:cs typeface="Calibri" panose="020F0502020204030204" pitchFamily="34" charset="0"/>
              </a:rPr>
              <a:t>National</a:t>
            </a:r>
            <a:r>
              <a:rPr lang="cs-CZ" altLang="cs-CZ" sz="2600" dirty="0">
                <a:solidFill>
                  <a:srgbClr val="000000"/>
                </a:solidFill>
                <a:latin typeface="Calibri" panose="020F0502020204030204" pitchFamily="34" charset="0"/>
                <a:cs typeface="Calibri" panose="020F0502020204030204" pitchFamily="34" charset="0"/>
              </a:rPr>
              <a:t> </a:t>
            </a:r>
            <a:r>
              <a:rPr lang="cs-CZ" altLang="cs-CZ" sz="2600" dirty="0" err="1">
                <a:solidFill>
                  <a:srgbClr val="000000"/>
                </a:solidFill>
                <a:latin typeface="Calibri" panose="020F0502020204030204" pitchFamily="34" charset="0"/>
                <a:cs typeface="Calibri" panose="020F0502020204030204" pitchFamily="34" charset="0"/>
              </a:rPr>
              <a:t>e.g</a:t>
            </a:r>
            <a:r>
              <a:rPr lang="cs-CZ" altLang="cs-CZ" sz="2600" dirty="0">
                <a:solidFill>
                  <a:srgbClr val="000000"/>
                </a:solidFill>
                <a:latin typeface="Calibri" panose="020F0502020204030204" pitchFamily="34" charset="0"/>
                <a:cs typeface="Calibri" panose="020F0502020204030204" pitchFamily="34" charset="0"/>
              </a:rPr>
              <a:t>. </a:t>
            </a:r>
            <a:r>
              <a:rPr lang="cs-CZ" altLang="cs-CZ" sz="2600" dirty="0" err="1">
                <a:solidFill>
                  <a:srgbClr val="000000"/>
                </a:solidFill>
                <a:latin typeface="Calibri" panose="020F0502020204030204" pitchFamily="34" charset="0"/>
                <a:cs typeface="Calibri" panose="020F0502020204030204" pitchFamily="34" charset="0"/>
              </a:rPr>
              <a:t>Brazilian</a:t>
            </a:r>
            <a:r>
              <a:rPr lang="cs-CZ" altLang="cs-CZ" sz="2600" dirty="0">
                <a:solidFill>
                  <a:srgbClr val="000000"/>
                </a:solidFill>
                <a:latin typeface="Calibri" panose="020F0502020204030204" pitchFamily="34" charset="0"/>
                <a:cs typeface="Calibri" panose="020F0502020204030204" pitchFamily="34" charset="0"/>
              </a:rPr>
              <a:t>, </a:t>
            </a:r>
            <a:r>
              <a:rPr lang="cs-CZ" altLang="cs-CZ" sz="2600" dirty="0" err="1">
                <a:solidFill>
                  <a:srgbClr val="000000"/>
                </a:solidFill>
                <a:latin typeface="Calibri" panose="020F0502020204030204" pitchFamily="34" charset="0"/>
                <a:cs typeface="Calibri" panose="020F0502020204030204" pitchFamily="34" charset="0"/>
              </a:rPr>
              <a:t>British</a:t>
            </a:r>
            <a:r>
              <a:rPr lang="cs-CZ" altLang="cs-CZ" sz="2600" dirty="0">
                <a:solidFill>
                  <a:srgbClr val="000000"/>
                </a:solidFill>
                <a:latin typeface="Calibri" panose="020F0502020204030204" pitchFamily="34" charset="0"/>
                <a:cs typeface="Calibri" panose="020F0502020204030204" pitchFamily="34" charset="0"/>
              </a:rPr>
              <a:t>, </a:t>
            </a:r>
            <a:r>
              <a:rPr lang="cs-CZ" altLang="cs-CZ" sz="2600" dirty="0" err="1">
                <a:solidFill>
                  <a:srgbClr val="000000"/>
                </a:solidFill>
                <a:latin typeface="Calibri" panose="020F0502020204030204" pitchFamily="34" charset="0"/>
                <a:cs typeface="Calibri" panose="020F0502020204030204" pitchFamily="34" charset="0"/>
              </a:rPr>
              <a:t>Chinese</a:t>
            </a:r>
            <a:r>
              <a:rPr lang="cs-CZ" altLang="cs-CZ" sz="2600" dirty="0">
                <a:solidFill>
                  <a:srgbClr val="000000"/>
                </a:solidFill>
                <a:latin typeface="Calibri" panose="020F0502020204030204" pitchFamily="34" charset="0"/>
                <a:cs typeface="Calibri" panose="020F0502020204030204" pitchFamily="34" charset="0"/>
              </a:rPr>
              <a:t>, Indian, </a:t>
            </a:r>
            <a:r>
              <a:rPr lang="cs-CZ" altLang="cs-CZ" sz="2600" dirty="0" err="1">
                <a:solidFill>
                  <a:srgbClr val="000000"/>
                </a:solidFill>
                <a:latin typeface="Calibri" panose="020F0502020204030204" pitchFamily="34" charset="0"/>
                <a:cs typeface="Calibri" panose="020F0502020204030204" pitchFamily="34" charset="0"/>
              </a:rPr>
              <a:t>Japanese</a:t>
            </a:r>
            <a:r>
              <a:rPr lang="cs-CZ" altLang="cs-CZ" sz="2600" dirty="0">
                <a:solidFill>
                  <a:srgbClr val="000000"/>
                </a:solidFill>
                <a:latin typeface="Calibri" panose="020F0502020204030204" pitchFamily="34" charset="0"/>
                <a:cs typeface="Calibri" panose="020F0502020204030204" pitchFamily="34" charset="0"/>
              </a:rPr>
              <a:t>, 	</a:t>
            </a:r>
            <a:r>
              <a:rPr lang="cs-CZ" altLang="cs-CZ" sz="2600" dirty="0" err="1">
                <a:solidFill>
                  <a:srgbClr val="000000"/>
                </a:solidFill>
                <a:latin typeface="Calibri" panose="020F0502020204030204" pitchFamily="34" charset="0"/>
                <a:cs typeface="Calibri" panose="020F0502020204030204" pitchFamily="34" charset="0"/>
              </a:rPr>
              <a:t>Mexican</a:t>
            </a:r>
            <a:r>
              <a:rPr lang="cs-CZ" altLang="cs-CZ" sz="2600" dirty="0">
                <a:solidFill>
                  <a:srgbClr val="000000"/>
                </a:solidFill>
                <a:latin typeface="Calibri" panose="020F0502020204030204" pitchFamily="34" charset="0"/>
                <a:cs typeface="Calibri" panose="020F0502020204030204" pitchFamily="34" charset="0"/>
              </a:rPr>
              <a:t>, </a:t>
            </a:r>
            <a:r>
              <a:rPr lang="cs-CZ" altLang="cs-CZ" sz="2600" dirty="0" err="1">
                <a:solidFill>
                  <a:srgbClr val="000000"/>
                </a:solidFill>
                <a:latin typeface="Calibri" panose="020F0502020204030204" pitchFamily="34" charset="0"/>
                <a:cs typeface="Calibri" panose="020F0502020204030204" pitchFamily="34" charset="0"/>
              </a:rPr>
              <a:t>Spanish</a:t>
            </a:r>
            <a:r>
              <a:rPr lang="cs-CZ" altLang="cs-CZ" sz="2600" dirty="0">
                <a:solidFill>
                  <a:srgbClr val="000000"/>
                </a:solidFill>
                <a:latin typeface="Calibri" panose="020F0502020204030204" pitchFamily="34" charset="0"/>
                <a:cs typeface="Calibri" panose="020F0502020204030204" pitchFamily="34" charset="0"/>
              </a:rPr>
              <a:t>, United </a:t>
            </a:r>
            <a:r>
              <a:rPr lang="cs-CZ" altLang="cs-CZ" sz="2600" dirty="0" err="1">
                <a:solidFill>
                  <a:srgbClr val="000000"/>
                </a:solidFill>
                <a:latin typeface="Calibri" panose="020F0502020204030204" pitchFamily="34" charset="0"/>
                <a:cs typeface="Calibri" panose="020F0502020204030204" pitchFamily="34" charset="0"/>
              </a:rPr>
              <a:t>States</a:t>
            </a:r>
            <a:endParaRPr lang="cs-CZ" altLang="cs-CZ" sz="2600" dirty="0">
              <a:solidFill>
                <a:srgbClr val="000000"/>
              </a:solidFill>
              <a:latin typeface="Calibri" panose="020F0502020204030204" pitchFamily="34" charset="0"/>
              <a:cs typeface="Calibri" panose="020F0502020204030204" pitchFamily="34" charset="0"/>
            </a:endParaRPr>
          </a:p>
          <a:p>
            <a:pPr algn="ctr">
              <a:spcBef>
                <a:spcPct val="0"/>
              </a:spcBef>
            </a:pPr>
            <a:endParaRPr lang="cs-CZ" altLang="cs-CZ" sz="2600" dirty="0">
              <a:solidFill>
                <a:srgbClr val="000000"/>
              </a:solidFill>
              <a:latin typeface="Calibri" panose="020F0502020204030204" pitchFamily="34" charset="0"/>
              <a:cs typeface="Calibri" panose="020F0502020204030204" pitchFamily="34" charset="0"/>
            </a:endParaRPr>
          </a:p>
          <a:p>
            <a:pPr algn="ctr">
              <a:spcBef>
                <a:spcPct val="0"/>
              </a:spcBef>
            </a:pPr>
            <a:r>
              <a:rPr lang="cs-CZ" altLang="cs-CZ" sz="2600" dirty="0" err="1">
                <a:solidFill>
                  <a:srgbClr val="000000"/>
                </a:solidFill>
                <a:latin typeface="Calibri" panose="020F0502020204030204" pitchFamily="34" charset="0"/>
                <a:cs typeface="Calibri" panose="020F0502020204030204" pitchFamily="34" charset="0"/>
              </a:rPr>
              <a:t>Regional</a:t>
            </a:r>
            <a:r>
              <a:rPr lang="cs-CZ" altLang="cs-CZ" sz="2600" dirty="0">
                <a:solidFill>
                  <a:srgbClr val="000000"/>
                </a:solidFill>
                <a:latin typeface="Calibri" panose="020F0502020204030204" pitchFamily="34" charset="0"/>
                <a:cs typeface="Calibri" panose="020F0502020204030204" pitchFamily="34" charset="0"/>
              </a:rPr>
              <a:t> </a:t>
            </a:r>
            <a:r>
              <a:rPr lang="cs-CZ" altLang="cs-CZ" sz="2600" dirty="0" err="1">
                <a:solidFill>
                  <a:srgbClr val="000000"/>
                </a:solidFill>
                <a:latin typeface="Calibri" panose="020F0502020204030204" pitchFamily="34" charset="0"/>
                <a:cs typeface="Calibri" panose="020F0502020204030204" pitchFamily="34" charset="0"/>
              </a:rPr>
              <a:t>e.g</a:t>
            </a:r>
            <a:r>
              <a:rPr lang="cs-CZ" altLang="cs-CZ" sz="2600" dirty="0">
                <a:solidFill>
                  <a:srgbClr val="000000"/>
                </a:solidFill>
                <a:latin typeface="Calibri" panose="020F0502020204030204" pitchFamily="34" charset="0"/>
                <a:cs typeface="Calibri" panose="020F0502020204030204" pitchFamily="34" charset="0"/>
              </a:rPr>
              <a:t>. </a:t>
            </a:r>
            <a:r>
              <a:rPr lang="cs-CZ" altLang="cs-CZ" sz="2600" dirty="0" err="1">
                <a:solidFill>
                  <a:srgbClr val="000000"/>
                </a:solidFill>
                <a:latin typeface="Calibri" panose="020F0502020204030204" pitchFamily="34" charset="0"/>
                <a:cs typeface="Calibri" panose="020F0502020204030204" pitchFamily="34" charset="0"/>
              </a:rPr>
              <a:t>European</a:t>
            </a:r>
            <a:r>
              <a:rPr lang="cs-CZ" altLang="cs-CZ" sz="2600" dirty="0">
                <a:solidFill>
                  <a:srgbClr val="000000"/>
                </a:solidFill>
                <a:latin typeface="Calibri" panose="020F0502020204030204" pitchFamily="34" charset="0"/>
                <a:cs typeface="Calibri" panose="020F0502020204030204" pitchFamily="34" charset="0"/>
              </a:rPr>
              <a:t> (</a:t>
            </a:r>
            <a:r>
              <a:rPr lang="cs-CZ" altLang="cs-CZ" sz="2600" dirty="0" err="1">
                <a:solidFill>
                  <a:srgbClr val="000000"/>
                </a:solidFill>
                <a:latin typeface="Calibri" panose="020F0502020204030204" pitchFamily="34" charset="0"/>
                <a:cs typeface="Calibri" panose="020F0502020204030204" pitchFamily="34" charset="0"/>
              </a:rPr>
              <a:t>Ph.Eur</a:t>
            </a:r>
            <a:r>
              <a:rPr lang="cs-CZ" altLang="cs-CZ" sz="2600" dirty="0">
                <a:solidFill>
                  <a:srgbClr val="000000"/>
                </a:solidFill>
                <a:latin typeface="Calibri" panose="020F0502020204030204" pitchFamily="34" charset="0"/>
                <a:cs typeface="Calibri" panose="020F0502020204030204" pitchFamily="34" charset="0"/>
              </a:rPr>
              <a:t>.)</a:t>
            </a:r>
          </a:p>
          <a:p>
            <a:pPr lvl="2" algn="ctr">
              <a:spcBef>
                <a:spcPct val="0"/>
              </a:spcBef>
              <a:buFontTx/>
              <a:buNone/>
            </a:pPr>
            <a:r>
              <a:rPr lang="cs-CZ" altLang="cs-CZ" sz="2600" dirty="0" err="1">
                <a:solidFill>
                  <a:srgbClr val="000000"/>
                </a:solidFill>
                <a:latin typeface="Calibri" panose="020F0502020204030204" pitchFamily="34" charset="0"/>
                <a:cs typeface="Calibri" panose="020F0502020204030204" pitchFamily="34" charset="0"/>
              </a:rPr>
              <a:t>The</a:t>
            </a:r>
            <a:r>
              <a:rPr lang="cs-CZ" altLang="cs-CZ" sz="2600" dirty="0">
                <a:solidFill>
                  <a:srgbClr val="000000"/>
                </a:solidFill>
                <a:latin typeface="Calibri" panose="020F0502020204030204" pitchFamily="34" charset="0"/>
                <a:cs typeface="Calibri" panose="020F0502020204030204" pitchFamily="34" charset="0"/>
              </a:rPr>
              <a:t> 7th </a:t>
            </a:r>
            <a:r>
              <a:rPr lang="cs-CZ" altLang="cs-CZ" sz="2600" dirty="0" err="1">
                <a:solidFill>
                  <a:srgbClr val="000000"/>
                </a:solidFill>
                <a:latin typeface="Calibri" panose="020F0502020204030204" pitchFamily="34" charset="0"/>
                <a:cs typeface="Calibri" panose="020F0502020204030204" pitchFamily="34" charset="0"/>
              </a:rPr>
              <a:t>Edition</a:t>
            </a:r>
            <a:r>
              <a:rPr lang="cs-CZ" altLang="cs-CZ" sz="2600" dirty="0">
                <a:solidFill>
                  <a:srgbClr val="000000"/>
                </a:solidFill>
                <a:latin typeface="Calibri" panose="020F0502020204030204" pitchFamily="34" charset="0"/>
                <a:cs typeface="Calibri" panose="020F0502020204030204" pitchFamily="34" charset="0"/>
              </a:rPr>
              <a:t> </a:t>
            </a:r>
            <a:r>
              <a:rPr lang="cs-CZ" altLang="cs-CZ" sz="2600" dirty="0" err="1">
                <a:solidFill>
                  <a:srgbClr val="000000"/>
                </a:solidFill>
                <a:latin typeface="Calibri" panose="020F0502020204030204" pitchFamily="34" charset="0"/>
                <a:cs typeface="Calibri" panose="020F0502020204030204" pitchFamily="34" charset="0"/>
              </a:rPr>
              <a:t>of</a:t>
            </a:r>
            <a:r>
              <a:rPr lang="cs-CZ" altLang="cs-CZ" sz="2600" dirty="0">
                <a:solidFill>
                  <a:srgbClr val="000000"/>
                </a:solidFill>
                <a:latin typeface="Calibri" panose="020F0502020204030204" pitchFamily="34" charset="0"/>
                <a:cs typeface="Calibri" panose="020F0502020204030204" pitchFamily="34" charset="0"/>
              </a:rPr>
              <a:t> </a:t>
            </a:r>
            <a:r>
              <a:rPr lang="cs-CZ" altLang="cs-CZ" sz="2600" dirty="0" err="1">
                <a:solidFill>
                  <a:srgbClr val="000000"/>
                </a:solidFill>
                <a:latin typeface="Calibri" panose="020F0502020204030204" pitchFamily="34" charset="0"/>
                <a:cs typeface="Calibri" panose="020F0502020204030204" pitchFamily="34" charset="0"/>
              </a:rPr>
              <a:t>the</a:t>
            </a:r>
            <a:r>
              <a:rPr lang="cs-CZ" altLang="cs-CZ" sz="2600" dirty="0">
                <a:solidFill>
                  <a:srgbClr val="000000"/>
                </a:solidFill>
                <a:latin typeface="Calibri" panose="020F0502020204030204" pitchFamily="34" charset="0"/>
                <a:cs typeface="Calibri" panose="020F0502020204030204" pitchFamily="34" charset="0"/>
              </a:rPr>
              <a:t> </a:t>
            </a:r>
            <a:r>
              <a:rPr lang="cs-CZ" altLang="cs-CZ" sz="2600" dirty="0" err="1">
                <a:solidFill>
                  <a:srgbClr val="000000"/>
                </a:solidFill>
                <a:latin typeface="Calibri" panose="020F0502020204030204" pitchFamily="34" charset="0"/>
                <a:cs typeface="Calibri" panose="020F0502020204030204" pitchFamily="34" charset="0"/>
              </a:rPr>
              <a:t>European</a:t>
            </a:r>
            <a:r>
              <a:rPr lang="cs-CZ" altLang="cs-CZ" sz="2600" dirty="0">
                <a:solidFill>
                  <a:srgbClr val="000000"/>
                </a:solidFill>
                <a:latin typeface="Calibri" panose="020F0502020204030204" pitchFamily="34" charset="0"/>
                <a:cs typeface="Calibri" panose="020F0502020204030204" pitchFamily="34" charset="0"/>
              </a:rPr>
              <a:t> </a:t>
            </a:r>
            <a:r>
              <a:rPr lang="cs-CZ" altLang="cs-CZ" sz="2600" dirty="0" err="1">
                <a:solidFill>
                  <a:srgbClr val="000000"/>
                </a:solidFill>
                <a:latin typeface="Calibri" panose="020F0502020204030204" pitchFamily="34" charset="0"/>
                <a:cs typeface="Calibri" panose="020F0502020204030204" pitchFamily="34" charset="0"/>
              </a:rPr>
              <a:t>Pharmacopoeia</a:t>
            </a:r>
            <a:r>
              <a:rPr lang="cs-CZ" altLang="cs-CZ" sz="1800" dirty="0">
                <a:solidFill>
                  <a:srgbClr val="000000"/>
                </a:solidFill>
                <a:latin typeface="Calibri" panose="020F0502020204030204" pitchFamily="34" charset="0"/>
                <a:cs typeface="Calibri" panose="020F0502020204030204" pitchFamily="34" charset="0"/>
              </a:rPr>
              <a:t> </a:t>
            </a:r>
            <a:endParaRPr lang="cs-CZ" altLang="cs-CZ" sz="2600" dirty="0">
              <a:solidFill>
                <a:srgbClr val="000000"/>
              </a:solidFill>
              <a:latin typeface="Calibri" panose="020F0502020204030204" pitchFamily="34" charset="0"/>
              <a:cs typeface="Calibri" panose="020F0502020204030204" pitchFamily="34" charset="0"/>
            </a:endParaRPr>
          </a:p>
          <a:p>
            <a:pPr algn="ctr">
              <a:spcBef>
                <a:spcPct val="0"/>
              </a:spcBef>
            </a:pPr>
            <a:endParaRPr lang="cs-CZ" altLang="cs-CZ" sz="2600" dirty="0">
              <a:solidFill>
                <a:srgbClr val="000000"/>
              </a:solidFill>
              <a:latin typeface="Calibri" panose="020F0502020204030204" pitchFamily="34" charset="0"/>
              <a:cs typeface="Calibri" panose="020F0502020204030204" pitchFamily="34" charset="0"/>
            </a:endParaRPr>
          </a:p>
          <a:p>
            <a:pPr algn="ctr">
              <a:spcBef>
                <a:spcPct val="0"/>
              </a:spcBef>
            </a:pPr>
            <a:endParaRPr lang="cs-CZ" altLang="cs-CZ" sz="2600" dirty="0">
              <a:solidFill>
                <a:srgbClr val="000000"/>
              </a:solidFill>
              <a:latin typeface="Calibri" panose="020F0502020204030204" pitchFamily="34" charset="0"/>
              <a:cs typeface="Calibri" panose="020F0502020204030204" pitchFamily="34" charset="0"/>
            </a:endParaRPr>
          </a:p>
          <a:p>
            <a:pPr algn="ctr">
              <a:spcBef>
                <a:spcPct val="0"/>
              </a:spcBef>
            </a:pPr>
            <a:r>
              <a:rPr lang="cs-CZ" altLang="cs-CZ" sz="2600" dirty="0">
                <a:solidFill>
                  <a:srgbClr val="000000"/>
                </a:solidFill>
                <a:latin typeface="Calibri" panose="020F0502020204030204" pitchFamily="34" charset="0"/>
                <a:cs typeface="Calibri" panose="020F0502020204030204" pitchFamily="34" charset="0"/>
              </a:rPr>
              <a:t>International </a:t>
            </a:r>
            <a:r>
              <a:rPr lang="cs-CZ" altLang="cs-CZ" sz="2600" i="1" dirty="0" err="1">
                <a:solidFill>
                  <a:srgbClr val="000000"/>
                </a:solidFill>
                <a:latin typeface="Calibri" panose="020F0502020204030204" pitchFamily="34" charset="0"/>
                <a:cs typeface="Calibri" panose="020F0502020204030204" pitchFamily="34" charset="0"/>
              </a:rPr>
              <a:t>The</a:t>
            </a:r>
            <a:r>
              <a:rPr lang="cs-CZ" altLang="cs-CZ" sz="2600" i="1" dirty="0">
                <a:solidFill>
                  <a:srgbClr val="000000"/>
                </a:solidFill>
                <a:latin typeface="Calibri" panose="020F0502020204030204" pitchFamily="34" charset="0"/>
                <a:cs typeface="Calibri" panose="020F0502020204030204" pitchFamily="34" charset="0"/>
              </a:rPr>
              <a:t> International </a:t>
            </a:r>
            <a:r>
              <a:rPr lang="cs-CZ" altLang="cs-CZ" sz="2600" i="1" dirty="0" err="1">
                <a:solidFill>
                  <a:srgbClr val="000000"/>
                </a:solidFill>
                <a:latin typeface="Calibri" panose="020F0502020204030204" pitchFamily="34" charset="0"/>
                <a:cs typeface="Calibri" panose="020F0502020204030204" pitchFamily="34" charset="0"/>
              </a:rPr>
              <a:t>Pharmacopoeia</a:t>
            </a:r>
            <a:endParaRPr lang="cs-CZ" altLang="cs-CZ" sz="2600" i="1"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43376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8BE396F-73C1-4B9E-BD37-543438AB78F4}"/>
              </a:ext>
            </a:extLst>
          </p:cNvPr>
          <p:cNvSpPr txBox="1">
            <a:spLocks noChangeArrowheads="1"/>
          </p:cNvSpPr>
          <p:nvPr/>
        </p:nvSpPr>
        <p:spPr>
          <a:xfrm>
            <a:off x="1752600" y="692696"/>
            <a:ext cx="8686800" cy="4572000"/>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gn="ctr">
              <a:buNone/>
            </a:pPr>
            <a:r>
              <a:rPr lang="cs-CZ" altLang="cs-CZ" kern="0">
                <a:solidFill>
                  <a:srgbClr val="000000"/>
                </a:solidFill>
                <a:latin typeface="Calibri" panose="020F0502020204030204" pitchFamily="34" charset="0"/>
              </a:rPr>
              <a:t>National and regional pharmacopoeias</a:t>
            </a:r>
          </a:p>
          <a:p>
            <a:pPr marL="72000" indent="0" algn="ctr">
              <a:buNone/>
            </a:pPr>
            <a:endParaRPr lang="cs-CZ" altLang="cs-CZ" kern="0">
              <a:solidFill>
                <a:srgbClr val="000000"/>
              </a:solidFill>
              <a:latin typeface="Calibri" panose="020F0502020204030204" pitchFamily="34" charset="0"/>
            </a:endParaRPr>
          </a:p>
          <a:p>
            <a:pPr marL="72000" indent="0" algn="ctr">
              <a:buNone/>
            </a:pPr>
            <a:r>
              <a:rPr lang="cs-CZ" altLang="cs-CZ" kern="0">
                <a:solidFill>
                  <a:srgbClr val="000000"/>
                </a:solidFill>
                <a:latin typeface="Calibri" panose="020F0502020204030204" pitchFamily="34" charset="0"/>
              </a:rPr>
              <a:t> Cover medicines used in the relevant country or region</a:t>
            </a:r>
          </a:p>
          <a:p>
            <a:pPr marL="72000" indent="0" algn="ctr">
              <a:buNone/>
            </a:pPr>
            <a:r>
              <a:rPr lang="cs-CZ" altLang="cs-CZ" kern="0">
                <a:solidFill>
                  <a:srgbClr val="000000"/>
                </a:solidFill>
                <a:latin typeface="Calibri" panose="020F0502020204030204" pitchFamily="34" charset="0"/>
              </a:rPr>
              <a:t>Are legally binding "official" in the relevant country or region</a:t>
            </a:r>
          </a:p>
          <a:p>
            <a:pPr marL="72000" indent="0" algn="ctr">
              <a:buNone/>
            </a:pPr>
            <a:r>
              <a:rPr lang="cs-CZ" altLang="cs-CZ" kern="0">
                <a:solidFill>
                  <a:srgbClr val="000000"/>
                </a:solidFill>
                <a:latin typeface="Calibri" panose="020F0502020204030204" pitchFamily="34" charset="0"/>
              </a:rPr>
              <a:t>Are prepared by a national or regional authority</a:t>
            </a:r>
            <a:endParaRPr lang="cs-CZ" altLang="cs-CZ" kern="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553293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9355732-8712-422D-AF3B-A435AE9E8150}"/>
              </a:ext>
            </a:extLst>
          </p:cNvPr>
          <p:cNvSpPr txBox="1">
            <a:spLocks noChangeArrowheads="1"/>
          </p:cNvSpPr>
          <p:nvPr/>
        </p:nvSpPr>
        <p:spPr>
          <a:xfrm>
            <a:off x="228600" y="549275"/>
            <a:ext cx="11341100" cy="5699125"/>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gn="ctr">
              <a:lnSpc>
                <a:spcPct val="90000"/>
              </a:lnSpc>
              <a:buNone/>
            </a:pPr>
            <a:r>
              <a:rPr lang="cs-CZ" altLang="cs-CZ" b="1" i="1" kern="0" dirty="0">
                <a:solidFill>
                  <a:srgbClr val="000000"/>
                </a:solidFill>
                <a:latin typeface="Calibri" panose="020F0502020204030204" pitchFamily="34" charset="0"/>
              </a:rPr>
              <a:t>International </a:t>
            </a:r>
            <a:r>
              <a:rPr lang="cs-CZ" altLang="cs-CZ" b="1" i="1" kern="0" dirty="0" err="1">
                <a:solidFill>
                  <a:srgbClr val="000000"/>
                </a:solidFill>
                <a:latin typeface="Calibri" panose="020F0502020204030204" pitchFamily="34" charset="0"/>
              </a:rPr>
              <a:t>Pharmacopoeia</a:t>
            </a:r>
            <a:endParaRPr lang="cs-CZ" altLang="cs-CZ" b="1" i="1" kern="0" dirty="0">
              <a:solidFill>
                <a:srgbClr val="000000"/>
              </a:solidFill>
              <a:latin typeface="Calibri" panose="020F0502020204030204" pitchFamily="34" charset="0"/>
            </a:endParaRPr>
          </a:p>
          <a:p>
            <a:pPr marL="72000" indent="0" algn="ctr">
              <a:lnSpc>
                <a:spcPct val="90000"/>
              </a:lnSpc>
              <a:buNone/>
            </a:pPr>
            <a:r>
              <a:rPr lang="cs-CZ" altLang="cs-CZ" b="1" i="1" kern="0" dirty="0">
                <a:solidFill>
                  <a:srgbClr val="000000"/>
                </a:solidFill>
                <a:latin typeface="Calibri" panose="020F0502020204030204" pitchFamily="34" charset="0"/>
              </a:rPr>
              <a:t>A </a:t>
            </a:r>
            <a:r>
              <a:rPr lang="cs-CZ" altLang="cs-CZ" b="1" i="1" kern="0" dirty="0" err="1">
                <a:solidFill>
                  <a:srgbClr val="000000"/>
                </a:solidFill>
                <a:latin typeface="Calibri" panose="020F0502020204030204" pitchFamily="34" charset="0"/>
              </a:rPr>
              <a:t>few</a:t>
            </a:r>
            <a:r>
              <a:rPr lang="cs-CZ" altLang="cs-CZ" b="1" i="1" kern="0" dirty="0">
                <a:solidFill>
                  <a:srgbClr val="000000"/>
                </a:solidFill>
                <a:latin typeface="Calibri" panose="020F0502020204030204" pitchFamily="34" charset="0"/>
              </a:rPr>
              <a:t> </a:t>
            </a:r>
            <a:r>
              <a:rPr lang="cs-CZ" altLang="cs-CZ" b="1" i="1" kern="0" dirty="0" err="1">
                <a:solidFill>
                  <a:srgbClr val="000000"/>
                </a:solidFill>
                <a:latin typeface="Calibri" panose="020F0502020204030204" pitchFamily="34" charset="0"/>
              </a:rPr>
              <a:t>dates</a:t>
            </a:r>
            <a:r>
              <a:rPr lang="cs-CZ" altLang="cs-CZ" b="1" i="1" kern="0" dirty="0">
                <a:solidFill>
                  <a:srgbClr val="000000"/>
                </a:solidFill>
                <a:latin typeface="Calibri" panose="020F0502020204030204" pitchFamily="34" charset="0"/>
              </a:rPr>
              <a:t>…</a:t>
            </a:r>
          </a:p>
          <a:p>
            <a:pPr marL="72000" indent="0" algn="ctr">
              <a:lnSpc>
                <a:spcPct val="90000"/>
              </a:lnSpc>
              <a:buNone/>
            </a:pPr>
            <a:endParaRPr lang="cs-CZ" altLang="cs-CZ" kern="0" dirty="0">
              <a:solidFill>
                <a:srgbClr val="000000"/>
              </a:solidFill>
              <a:latin typeface="Calibri" panose="020F0502020204030204" pitchFamily="34" charset="0"/>
            </a:endParaRPr>
          </a:p>
          <a:p>
            <a:pPr marL="72000" indent="0" algn="ctr">
              <a:lnSpc>
                <a:spcPct val="90000"/>
              </a:lnSpc>
              <a:buNone/>
            </a:pPr>
            <a:r>
              <a:rPr lang="cs-CZ" altLang="cs-CZ" kern="0" dirty="0" err="1">
                <a:solidFill>
                  <a:srgbClr val="000000"/>
                </a:solidFill>
                <a:latin typeface="Calibri" panose="020F0502020204030204" pitchFamily="34" charset="0"/>
              </a:rPr>
              <a:t>The</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history</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of</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the</a:t>
            </a:r>
            <a:r>
              <a:rPr lang="cs-CZ" altLang="cs-CZ" kern="0" dirty="0">
                <a:solidFill>
                  <a:srgbClr val="000000"/>
                </a:solidFill>
                <a:latin typeface="Calibri" panose="020F0502020204030204" pitchFamily="34" charset="0"/>
              </a:rPr>
              <a:t> </a:t>
            </a:r>
            <a:r>
              <a:rPr lang="cs-CZ" altLang="cs-CZ" i="1" kern="0" dirty="0">
                <a:solidFill>
                  <a:srgbClr val="000000"/>
                </a:solidFill>
                <a:latin typeface="Calibri" panose="020F0502020204030204" pitchFamily="34" charset="0"/>
              </a:rPr>
              <a:t>International </a:t>
            </a:r>
            <a:r>
              <a:rPr lang="cs-CZ" altLang="cs-CZ" i="1" kern="0" dirty="0" err="1">
                <a:solidFill>
                  <a:srgbClr val="000000"/>
                </a:solidFill>
                <a:latin typeface="Calibri" panose="020F0502020204030204" pitchFamily="34" charset="0"/>
              </a:rPr>
              <a:t>Pharmacopoeia</a:t>
            </a:r>
            <a:r>
              <a:rPr lang="cs-CZ" altLang="cs-CZ" i="1"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dates</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back</a:t>
            </a:r>
            <a:r>
              <a:rPr lang="cs-CZ" altLang="cs-CZ" kern="0" dirty="0">
                <a:solidFill>
                  <a:srgbClr val="000000"/>
                </a:solidFill>
                <a:latin typeface="Calibri" panose="020F0502020204030204" pitchFamily="34" charset="0"/>
              </a:rPr>
              <a:t> 1874…</a:t>
            </a:r>
          </a:p>
          <a:p>
            <a:pPr marL="72000" indent="0" algn="ctr">
              <a:lnSpc>
                <a:spcPct val="90000"/>
              </a:lnSpc>
              <a:buNone/>
            </a:pPr>
            <a:endParaRPr lang="cs-CZ" altLang="cs-CZ" kern="0" dirty="0">
              <a:solidFill>
                <a:srgbClr val="000000"/>
              </a:solidFill>
              <a:latin typeface="Calibri" panose="020F0502020204030204" pitchFamily="34" charset="0"/>
            </a:endParaRPr>
          </a:p>
          <a:p>
            <a:pPr marL="72000" indent="0" algn="ctr">
              <a:lnSpc>
                <a:spcPct val="90000"/>
              </a:lnSpc>
              <a:buNone/>
            </a:pPr>
            <a:r>
              <a:rPr lang="cs-CZ" altLang="cs-CZ" kern="0" dirty="0">
                <a:solidFill>
                  <a:srgbClr val="000000"/>
                </a:solidFill>
                <a:latin typeface="Calibri" panose="020F0502020204030204" pitchFamily="34" charset="0"/>
              </a:rPr>
              <a:t>→ </a:t>
            </a:r>
            <a:r>
              <a:rPr lang="cs-CZ" altLang="cs-CZ" b="1" kern="0" dirty="0">
                <a:solidFill>
                  <a:srgbClr val="000000"/>
                </a:solidFill>
                <a:latin typeface="Calibri" panose="020F0502020204030204" pitchFamily="34" charset="0"/>
              </a:rPr>
              <a:t>1948 </a:t>
            </a:r>
            <a:r>
              <a:rPr lang="cs-CZ" altLang="cs-CZ" kern="0" dirty="0" err="1">
                <a:solidFill>
                  <a:srgbClr val="000000"/>
                </a:solidFill>
                <a:latin typeface="Calibri" panose="020F0502020204030204" pitchFamily="34" charset="0"/>
              </a:rPr>
              <a:t>First</a:t>
            </a:r>
            <a:r>
              <a:rPr lang="cs-CZ" altLang="cs-CZ" kern="0" dirty="0">
                <a:solidFill>
                  <a:srgbClr val="000000"/>
                </a:solidFill>
                <a:latin typeface="Calibri" panose="020F0502020204030204" pitchFamily="34" charset="0"/>
              </a:rPr>
              <a:t> </a:t>
            </a:r>
            <a:r>
              <a:rPr lang="cs-CZ" altLang="cs-CZ" b="1" i="1" kern="0" dirty="0" err="1">
                <a:solidFill>
                  <a:srgbClr val="000000"/>
                </a:solidFill>
                <a:latin typeface="Calibri" panose="020F0502020204030204" pitchFamily="34" charset="0"/>
              </a:rPr>
              <a:t>World</a:t>
            </a:r>
            <a:r>
              <a:rPr lang="cs-CZ" altLang="cs-CZ" b="1" i="1" kern="0" dirty="0">
                <a:solidFill>
                  <a:srgbClr val="000000"/>
                </a:solidFill>
                <a:latin typeface="Calibri" panose="020F0502020204030204" pitchFamily="34" charset="0"/>
              </a:rPr>
              <a:t> </a:t>
            </a:r>
            <a:r>
              <a:rPr lang="cs-CZ" altLang="cs-CZ" b="1" i="1" kern="0" dirty="0" err="1">
                <a:solidFill>
                  <a:srgbClr val="000000"/>
                </a:solidFill>
                <a:latin typeface="Calibri" panose="020F0502020204030204" pitchFamily="34" charset="0"/>
              </a:rPr>
              <a:t>Health</a:t>
            </a:r>
            <a:r>
              <a:rPr lang="cs-CZ" altLang="cs-CZ" b="1" i="1" kern="0" dirty="0">
                <a:solidFill>
                  <a:srgbClr val="000000"/>
                </a:solidFill>
                <a:latin typeface="Calibri" panose="020F0502020204030204" pitchFamily="34" charset="0"/>
              </a:rPr>
              <a:t> </a:t>
            </a:r>
            <a:r>
              <a:rPr lang="cs-CZ" altLang="cs-CZ" b="1" i="1" kern="0" dirty="0" err="1">
                <a:solidFill>
                  <a:srgbClr val="000000"/>
                </a:solidFill>
                <a:latin typeface="Calibri" panose="020F0502020204030204" pitchFamily="34" charset="0"/>
              </a:rPr>
              <a:t>Assembly</a:t>
            </a:r>
            <a:r>
              <a:rPr lang="cs-CZ" altLang="cs-CZ" b="1" i="1"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established</a:t>
            </a:r>
            <a:endParaRPr lang="cs-CZ" altLang="cs-CZ" kern="0" dirty="0">
              <a:solidFill>
                <a:srgbClr val="000000"/>
              </a:solidFill>
              <a:latin typeface="Calibri" panose="020F0502020204030204" pitchFamily="34" charset="0"/>
            </a:endParaRPr>
          </a:p>
          <a:p>
            <a:pPr marL="72000" indent="0" algn="ctr">
              <a:lnSpc>
                <a:spcPct val="90000"/>
              </a:lnSpc>
              <a:buNone/>
            </a:pPr>
            <a:r>
              <a:rPr lang="cs-CZ" altLang="cs-CZ" kern="0" dirty="0">
                <a:solidFill>
                  <a:srgbClr val="000000"/>
                </a:solidFill>
                <a:latin typeface="Calibri" panose="020F0502020204030204" pitchFamily="34" charset="0"/>
              </a:rPr>
              <a:t>	Expert </a:t>
            </a:r>
            <a:r>
              <a:rPr lang="cs-CZ" altLang="cs-CZ" kern="0" dirty="0" err="1">
                <a:solidFill>
                  <a:srgbClr val="000000"/>
                </a:solidFill>
                <a:latin typeface="Calibri" panose="020F0502020204030204" pitchFamily="34" charset="0"/>
              </a:rPr>
              <a:t>Committee</a:t>
            </a:r>
            <a:r>
              <a:rPr lang="cs-CZ" altLang="cs-CZ" kern="0" dirty="0">
                <a:solidFill>
                  <a:srgbClr val="000000"/>
                </a:solidFill>
                <a:latin typeface="Calibri" panose="020F0502020204030204" pitchFamily="34" charset="0"/>
              </a:rPr>
              <a:t> on </a:t>
            </a:r>
            <a:r>
              <a:rPr lang="cs-CZ" altLang="cs-CZ" kern="0" dirty="0" err="1">
                <a:solidFill>
                  <a:srgbClr val="000000"/>
                </a:solidFill>
                <a:latin typeface="Calibri" panose="020F0502020204030204" pitchFamily="34" charset="0"/>
              </a:rPr>
              <a:t>Unification</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of</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Pharmacopoeia</a:t>
            </a:r>
            <a:endParaRPr lang="cs-CZ" altLang="cs-CZ" kern="0" dirty="0">
              <a:solidFill>
                <a:srgbClr val="000000"/>
              </a:solidFill>
              <a:latin typeface="Calibri" panose="020F0502020204030204" pitchFamily="34" charset="0"/>
            </a:endParaRPr>
          </a:p>
          <a:p>
            <a:pPr marL="72000" indent="0" algn="ctr">
              <a:lnSpc>
                <a:spcPct val="90000"/>
              </a:lnSpc>
              <a:buNone/>
            </a:pPr>
            <a:endParaRPr lang="cs-CZ" altLang="cs-CZ" kern="0" dirty="0">
              <a:solidFill>
                <a:srgbClr val="000000"/>
              </a:solidFill>
              <a:latin typeface="Calibri" panose="020F0502020204030204" pitchFamily="34" charset="0"/>
            </a:endParaRPr>
          </a:p>
          <a:p>
            <a:pPr marL="72000" indent="0" algn="ctr">
              <a:lnSpc>
                <a:spcPct val="90000"/>
              </a:lnSpc>
              <a:buNone/>
            </a:pPr>
            <a:r>
              <a:rPr lang="cs-CZ" altLang="cs-CZ" kern="0" dirty="0">
                <a:solidFill>
                  <a:srgbClr val="000000"/>
                </a:solidFill>
                <a:latin typeface="Calibri" panose="020F0502020204030204" pitchFamily="34" charset="0"/>
              </a:rPr>
              <a:t>→ </a:t>
            </a:r>
            <a:r>
              <a:rPr lang="cs-CZ" altLang="cs-CZ" b="1" kern="0" dirty="0">
                <a:solidFill>
                  <a:srgbClr val="000000"/>
                </a:solidFill>
                <a:latin typeface="Calibri" panose="020F0502020204030204" pitchFamily="34" charset="0"/>
              </a:rPr>
              <a:t>1950 </a:t>
            </a:r>
            <a:r>
              <a:rPr lang="cs-CZ" altLang="cs-CZ" kern="0" dirty="0">
                <a:solidFill>
                  <a:srgbClr val="000000"/>
                </a:solidFill>
                <a:latin typeface="Calibri" panose="020F0502020204030204" pitchFamily="34" charset="0"/>
              </a:rPr>
              <a:t>WHA </a:t>
            </a:r>
            <a:r>
              <a:rPr lang="cs-CZ" altLang="cs-CZ" kern="0" dirty="0" err="1">
                <a:solidFill>
                  <a:srgbClr val="000000"/>
                </a:solidFill>
                <a:latin typeface="Calibri" panose="020F0502020204030204" pitchFamily="34" charset="0"/>
              </a:rPr>
              <a:t>approved</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publication</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of</a:t>
            </a:r>
            <a:r>
              <a:rPr lang="cs-CZ" altLang="cs-CZ" kern="0" dirty="0">
                <a:solidFill>
                  <a:srgbClr val="000000"/>
                </a:solidFill>
                <a:latin typeface="Calibri" panose="020F0502020204030204" pitchFamily="34" charset="0"/>
              </a:rPr>
              <a:t> </a:t>
            </a:r>
            <a:r>
              <a:rPr lang="cs-CZ" altLang="cs-CZ" i="1" kern="0" dirty="0" err="1">
                <a:solidFill>
                  <a:srgbClr val="000000"/>
                </a:solidFill>
                <a:latin typeface="Calibri" panose="020F0502020204030204" pitchFamily="34" charset="0"/>
              </a:rPr>
              <a:t>Pharmacopoeia</a:t>
            </a:r>
            <a:r>
              <a:rPr lang="cs-CZ" altLang="cs-CZ" i="1" kern="0" dirty="0">
                <a:solidFill>
                  <a:srgbClr val="000000"/>
                </a:solidFill>
                <a:latin typeface="Calibri" panose="020F0502020204030204" pitchFamily="34" charset="0"/>
              </a:rPr>
              <a:t> </a:t>
            </a:r>
            <a:r>
              <a:rPr lang="cs-CZ" altLang="cs-CZ" i="1" kern="0" dirty="0" err="1">
                <a:solidFill>
                  <a:srgbClr val="000000"/>
                </a:solidFill>
                <a:latin typeface="Calibri" panose="020F0502020204030204" pitchFamily="34" charset="0"/>
              </a:rPr>
              <a:t>Internationalis</a:t>
            </a:r>
            <a:endParaRPr lang="cs-CZ" altLang="cs-CZ" i="1" kern="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7068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A0943C-C834-49EA-B0C6-0EB623A3D727}"/>
              </a:ext>
            </a:extLst>
          </p:cNvPr>
          <p:cNvSpPr txBox="1">
            <a:spLocks noChangeArrowheads="1"/>
          </p:cNvSpPr>
          <p:nvPr/>
        </p:nvSpPr>
        <p:spPr>
          <a:xfrm>
            <a:off x="178594" y="133350"/>
            <a:ext cx="11834812" cy="6381750"/>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ctr">
              <a:buFontTx/>
              <a:buNone/>
            </a:pPr>
            <a:r>
              <a:rPr lang="cs-CZ" altLang="cs-CZ" b="1" i="1" kern="0">
                <a:solidFill>
                  <a:srgbClr val="000000"/>
                </a:solidFill>
                <a:latin typeface="Calibri" panose="020F0502020204030204" pitchFamily="34" charset="0"/>
              </a:rPr>
              <a:t>International Pharmacopoeia</a:t>
            </a:r>
          </a:p>
          <a:p>
            <a:pPr algn="ctr">
              <a:buFontTx/>
              <a:buNone/>
            </a:pPr>
            <a:r>
              <a:rPr lang="cs-CZ" altLang="cs-CZ" kern="0">
                <a:solidFill>
                  <a:srgbClr val="000000"/>
                </a:solidFill>
                <a:latin typeface="Calibri" panose="020F0502020204030204" pitchFamily="34" charset="0"/>
              </a:rPr>
              <a:t>→</a:t>
            </a:r>
            <a:r>
              <a:rPr lang="cs-CZ" altLang="cs-CZ" i="1" kern="0">
                <a:solidFill>
                  <a:srgbClr val="000000"/>
                </a:solidFill>
                <a:latin typeface="Calibri" panose="020F0502020204030204" pitchFamily="34" charset="0"/>
              </a:rPr>
              <a:t>implementation: </a:t>
            </a:r>
            <a:r>
              <a:rPr lang="cs-CZ" altLang="cs-CZ" b="1" kern="0">
                <a:solidFill>
                  <a:srgbClr val="000000"/>
                </a:solidFill>
                <a:latin typeface="Calibri" panose="020F0502020204030204" pitchFamily="34" charset="0"/>
              </a:rPr>
              <a:t>“ready for use” by Member States</a:t>
            </a:r>
          </a:p>
          <a:p>
            <a:pPr algn="ctr">
              <a:buFontTx/>
              <a:buNone/>
            </a:pPr>
            <a:r>
              <a:rPr lang="cs-CZ" altLang="cs-CZ" i="1" kern="0">
                <a:solidFill>
                  <a:srgbClr val="000000"/>
                </a:solidFill>
                <a:latin typeface="Calibri" panose="020F0502020204030204" pitchFamily="34" charset="0"/>
              </a:rPr>
              <a:t>"The Ph.Int [… ] is intended to serve as source material for</a:t>
            </a:r>
          </a:p>
          <a:p>
            <a:pPr algn="ctr">
              <a:buFontTx/>
              <a:buNone/>
            </a:pPr>
            <a:r>
              <a:rPr lang="cs-CZ" altLang="cs-CZ" i="1" kern="0">
                <a:solidFill>
                  <a:srgbClr val="000000"/>
                </a:solidFill>
                <a:latin typeface="Calibri" panose="020F0502020204030204" pitchFamily="34" charset="0"/>
              </a:rPr>
              <a:t>	reference or adaptation by any WHO Member State wishing to establish pharmaceutical requirements. The pharmacopoeia, or any part of it, shall have legal status, whenever a national or regional authority expressly introduces it into appropriate legislation."</a:t>
            </a:r>
          </a:p>
          <a:p>
            <a:pPr algn="ctr">
              <a:buFontTx/>
              <a:buNone/>
            </a:pPr>
            <a:endParaRPr lang="cs-CZ" altLang="cs-CZ" i="1" kern="0">
              <a:solidFill>
                <a:srgbClr val="000000"/>
              </a:solidFill>
              <a:latin typeface="Calibri" panose="020F0502020204030204" pitchFamily="34" charset="0"/>
            </a:endParaRPr>
          </a:p>
          <a:p>
            <a:pPr algn="ctr">
              <a:buFontTx/>
              <a:buNone/>
            </a:pPr>
            <a:r>
              <a:rPr lang="cs-CZ" altLang="cs-CZ" i="1" kern="0">
                <a:solidFill>
                  <a:srgbClr val="000000"/>
                </a:solidFill>
                <a:latin typeface="Calibri" panose="020F0502020204030204" pitchFamily="34" charset="0"/>
              </a:rPr>
              <a:t>[</a:t>
            </a:r>
            <a:r>
              <a:rPr lang="cs-CZ" altLang="cs-CZ" b="1" i="1" kern="0">
                <a:solidFill>
                  <a:srgbClr val="000000"/>
                </a:solidFill>
                <a:latin typeface="Calibri" panose="020F0502020204030204" pitchFamily="34" charset="0"/>
              </a:rPr>
              <a:t>World Health Assembly resolution WHA3.10</a:t>
            </a:r>
            <a:r>
              <a:rPr lang="cs-CZ" altLang="cs-CZ" i="1" kern="0">
                <a:solidFill>
                  <a:srgbClr val="000000"/>
                </a:solidFill>
                <a:latin typeface="Calibri" panose="020F0502020204030204" pitchFamily="34" charset="0"/>
              </a:rPr>
              <a:t>, WHO Handbook of Resolutions and Decisions, Vol. 1, 1977, p. 127]</a:t>
            </a:r>
            <a:endParaRPr lang="cs-CZ" altLang="cs-CZ" i="1" kern="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857791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299E037-DDFB-4D15-B126-6C76F824EF04}"/>
              </a:ext>
            </a:extLst>
          </p:cNvPr>
          <p:cNvSpPr txBox="1">
            <a:spLocks noChangeArrowheads="1"/>
          </p:cNvSpPr>
          <p:nvPr/>
        </p:nvSpPr>
        <p:spPr>
          <a:xfrm>
            <a:off x="800100" y="512762"/>
            <a:ext cx="10020300" cy="5832475"/>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ctr">
              <a:lnSpc>
                <a:spcPct val="80000"/>
              </a:lnSpc>
              <a:buFontTx/>
              <a:buNone/>
            </a:pPr>
            <a:r>
              <a:rPr lang="cs-CZ" altLang="cs-CZ" b="1" i="1" kern="0">
                <a:solidFill>
                  <a:srgbClr val="000000"/>
                </a:solidFill>
                <a:latin typeface="Calibri" panose="020F0502020204030204" pitchFamily="34" charset="0"/>
              </a:rPr>
              <a:t>International Pharmacopoeia</a:t>
            </a:r>
          </a:p>
          <a:p>
            <a:pPr algn="ctr">
              <a:lnSpc>
                <a:spcPct val="80000"/>
              </a:lnSpc>
              <a:buFontTx/>
              <a:buNone/>
            </a:pPr>
            <a:r>
              <a:rPr lang="cs-CZ" altLang="cs-CZ" kern="0">
                <a:solidFill>
                  <a:srgbClr val="000000"/>
                </a:solidFill>
                <a:latin typeface="Calibri" panose="020F0502020204030204" pitchFamily="34" charset="0"/>
              </a:rPr>
              <a:t>A collection of monographs and requirements for:</a:t>
            </a:r>
          </a:p>
          <a:p>
            <a:pPr algn="ctr">
              <a:lnSpc>
                <a:spcPct val="80000"/>
              </a:lnSpc>
              <a:buFontTx/>
              <a:buNone/>
            </a:pPr>
            <a:endParaRPr lang="cs-CZ" altLang="cs-CZ" kern="0">
              <a:solidFill>
                <a:srgbClr val="000000"/>
              </a:solidFill>
              <a:latin typeface="Calibri" panose="020F0502020204030204" pitchFamily="34" charset="0"/>
            </a:endParaRPr>
          </a:p>
          <a:p>
            <a:pPr algn="ctr">
              <a:lnSpc>
                <a:spcPct val="80000"/>
              </a:lnSpc>
              <a:buFontTx/>
              <a:buNone/>
            </a:pPr>
            <a:r>
              <a:rPr lang="cs-CZ" altLang="cs-CZ" kern="0">
                <a:solidFill>
                  <a:srgbClr val="000000"/>
                </a:solidFill>
                <a:latin typeface="Calibri" panose="020F0502020204030204" pitchFamily="34" charset="0"/>
              </a:rPr>
              <a:t>→ </a:t>
            </a:r>
            <a:r>
              <a:rPr lang="cs-CZ" altLang="cs-CZ" b="1" kern="0">
                <a:solidFill>
                  <a:srgbClr val="000000"/>
                </a:solidFill>
                <a:latin typeface="Calibri" panose="020F0502020204030204" pitchFamily="34" charset="0"/>
              </a:rPr>
              <a:t>Drug substances</a:t>
            </a:r>
          </a:p>
          <a:p>
            <a:pPr algn="ctr">
              <a:lnSpc>
                <a:spcPct val="80000"/>
              </a:lnSpc>
              <a:buFontTx/>
              <a:buNone/>
            </a:pPr>
            <a:r>
              <a:rPr lang="cs-CZ" altLang="cs-CZ" kern="0">
                <a:solidFill>
                  <a:srgbClr val="000000"/>
                </a:solidFill>
                <a:latin typeface="Calibri" panose="020F0502020204030204" pitchFamily="34" charset="0"/>
              </a:rPr>
              <a:t>→ </a:t>
            </a:r>
            <a:r>
              <a:rPr lang="cs-CZ" altLang="cs-CZ" b="1" kern="0">
                <a:solidFill>
                  <a:srgbClr val="000000"/>
                </a:solidFill>
                <a:latin typeface="Calibri" panose="020F0502020204030204" pitchFamily="34" charset="0"/>
              </a:rPr>
              <a:t>Excipients</a:t>
            </a:r>
          </a:p>
          <a:p>
            <a:pPr algn="ctr">
              <a:lnSpc>
                <a:spcPct val="80000"/>
              </a:lnSpc>
              <a:buFontTx/>
              <a:buNone/>
            </a:pPr>
            <a:r>
              <a:rPr lang="cs-CZ" altLang="cs-CZ" kern="0">
                <a:solidFill>
                  <a:srgbClr val="000000"/>
                </a:solidFill>
                <a:latin typeface="Calibri" panose="020F0502020204030204" pitchFamily="34" charset="0"/>
              </a:rPr>
              <a:t>→ </a:t>
            </a:r>
            <a:r>
              <a:rPr lang="cs-CZ" altLang="cs-CZ" b="1" kern="0">
                <a:solidFill>
                  <a:srgbClr val="000000"/>
                </a:solidFill>
                <a:latin typeface="Calibri" panose="020F0502020204030204" pitchFamily="34" charset="0"/>
              </a:rPr>
              <a:t>Finished dosage forms</a:t>
            </a:r>
          </a:p>
          <a:p>
            <a:pPr algn="ctr">
              <a:lnSpc>
                <a:spcPct val="80000"/>
              </a:lnSpc>
              <a:buFontTx/>
              <a:buNone/>
            </a:pPr>
            <a:r>
              <a:rPr lang="cs-CZ" altLang="cs-CZ" kern="0">
                <a:solidFill>
                  <a:srgbClr val="000000"/>
                </a:solidFill>
                <a:latin typeface="Calibri" panose="020F0502020204030204" pitchFamily="34" charset="0"/>
              </a:rPr>
              <a:t>→ </a:t>
            </a:r>
            <a:r>
              <a:rPr lang="cs-CZ" altLang="cs-CZ" b="1" kern="0">
                <a:solidFill>
                  <a:srgbClr val="000000"/>
                </a:solidFill>
                <a:latin typeface="Calibri" panose="020F0502020204030204" pitchFamily="34" charset="0"/>
              </a:rPr>
              <a:t>General methods and requirements:</a:t>
            </a:r>
          </a:p>
          <a:p>
            <a:pPr algn="ctr">
              <a:lnSpc>
                <a:spcPct val="80000"/>
              </a:lnSpc>
              <a:buFontTx/>
              <a:buNone/>
            </a:pPr>
            <a:r>
              <a:rPr lang="cs-CZ" altLang="cs-CZ" sz="2600" kern="0">
                <a:solidFill>
                  <a:srgbClr val="000000"/>
                </a:solidFill>
                <a:latin typeface="Calibri" panose="020F0502020204030204" pitchFamily="34" charset="0"/>
              </a:rPr>
              <a:t>	 dosage forms, </a:t>
            </a:r>
            <a:r>
              <a:rPr lang="cs-CZ" altLang="cs-CZ" sz="2600" i="1" kern="0">
                <a:solidFill>
                  <a:srgbClr val="000000"/>
                </a:solidFill>
                <a:latin typeface="Calibri" panose="020F0502020204030204" pitchFamily="34" charset="0"/>
              </a:rPr>
              <a:t>e.g. tablets, liquid preparation for oral use</a:t>
            </a:r>
          </a:p>
          <a:p>
            <a:pPr algn="ctr">
              <a:lnSpc>
                <a:spcPct val="80000"/>
              </a:lnSpc>
              <a:buFontTx/>
              <a:buNone/>
            </a:pPr>
            <a:r>
              <a:rPr lang="cs-CZ" altLang="cs-CZ" kern="0">
                <a:solidFill>
                  <a:srgbClr val="000000"/>
                </a:solidFill>
                <a:latin typeface="Calibri" panose="020F0502020204030204" pitchFamily="34" charset="0"/>
              </a:rPr>
              <a:t>	 </a:t>
            </a:r>
            <a:r>
              <a:rPr lang="cs-CZ" altLang="cs-CZ" i="1" kern="0">
                <a:solidFill>
                  <a:srgbClr val="000000"/>
                </a:solidFill>
                <a:latin typeface="Calibri" panose="020F0502020204030204" pitchFamily="34" charset="0"/>
              </a:rPr>
              <a:t>dissolution testing</a:t>
            </a:r>
          </a:p>
          <a:p>
            <a:pPr algn="ctr">
              <a:lnSpc>
                <a:spcPct val="80000"/>
              </a:lnSpc>
              <a:buFontTx/>
              <a:buNone/>
            </a:pPr>
            <a:r>
              <a:rPr lang="cs-CZ" altLang="cs-CZ" kern="0">
                <a:solidFill>
                  <a:srgbClr val="000000"/>
                </a:solidFill>
                <a:latin typeface="Calibri" panose="020F0502020204030204" pitchFamily="34" charset="0"/>
              </a:rPr>
              <a:t>→ </a:t>
            </a:r>
            <a:r>
              <a:rPr lang="cs-CZ" altLang="cs-CZ" b="1" kern="0">
                <a:solidFill>
                  <a:srgbClr val="000000"/>
                </a:solidFill>
                <a:latin typeface="Calibri" panose="020F0502020204030204" pitchFamily="34" charset="0"/>
              </a:rPr>
              <a:t>Supplementary information, </a:t>
            </a:r>
            <a:r>
              <a:rPr lang="cs-CZ" altLang="cs-CZ" i="1" kern="0">
                <a:solidFill>
                  <a:srgbClr val="000000"/>
                </a:solidFill>
                <a:latin typeface="Calibri" panose="020F0502020204030204" pitchFamily="34" charset="0"/>
              </a:rPr>
              <a:t>e.g. General guidelines for Chemical Reference Substances</a:t>
            </a:r>
          </a:p>
          <a:p>
            <a:pPr algn="ctr">
              <a:lnSpc>
                <a:spcPct val="80000"/>
              </a:lnSpc>
              <a:buFontTx/>
              <a:buNone/>
            </a:pPr>
            <a:endParaRPr lang="cs-CZ" altLang="cs-CZ" kern="0">
              <a:solidFill>
                <a:srgbClr val="000000"/>
              </a:solidFill>
              <a:latin typeface="Calibri" panose="020F0502020204030204" pitchFamily="34" charset="0"/>
            </a:endParaRPr>
          </a:p>
          <a:p>
            <a:pPr algn="ctr">
              <a:lnSpc>
                <a:spcPct val="80000"/>
              </a:lnSpc>
              <a:buFontTx/>
              <a:buNone/>
            </a:pPr>
            <a:r>
              <a:rPr lang="cs-CZ" altLang="cs-CZ" kern="0">
                <a:solidFill>
                  <a:srgbClr val="000000"/>
                </a:solidFill>
                <a:latin typeface="Calibri" panose="020F0502020204030204" pitchFamily="34" charset="0"/>
              </a:rPr>
              <a:t>→ </a:t>
            </a:r>
            <a:r>
              <a:rPr lang="cs-CZ" altLang="cs-CZ" b="1" kern="0">
                <a:solidFill>
                  <a:srgbClr val="000000"/>
                </a:solidFill>
                <a:latin typeface="Calibri" panose="020F0502020204030204" pitchFamily="34" charset="0"/>
              </a:rPr>
              <a:t>Infrared reference spectra</a:t>
            </a:r>
            <a:endParaRPr lang="cs-CZ" altLang="cs-CZ" b="1" kern="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855054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B29E748-476C-4AB8-9B09-C4DF23F707DC}"/>
              </a:ext>
            </a:extLst>
          </p:cNvPr>
          <p:cNvSpPr txBox="1">
            <a:spLocks noChangeArrowheads="1"/>
          </p:cNvSpPr>
          <p:nvPr/>
        </p:nvSpPr>
        <p:spPr>
          <a:xfrm>
            <a:off x="635000" y="471487"/>
            <a:ext cx="10731500" cy="5915025"/>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gn="ctr">
              <a:lnSpc>
                <a:spcPct val="90000"/>
              </a:lnSpc>
              <a:buNone/>
            </a:pPr>
            <a:r>
              <a:rPr lang="cs-CZ" altLang="cs-CZ" b="1" i="1" kern="0" dirty="0" err="1">
                <a:solidFill>
                  <a:srgbClr val="000000"/>
                </a:solidFill>
                <a:latin typeface="Calibri" panose="020F0502020204030204" pitchFamily="34" charset="0"/>
              </a:rPr>
              <a:t>Specifications</a:t>
            </a:r>
            <a:r>
              <a:rPr lang="cs-CZ" altLang="cs-CZ" b="1" i="1" kern="0" dirty="0">
                <a:solidFill>
                  <a:srgbClr val="000000"/>
                </a:solidFill>
                <a:latin typeface="Calibri" panose="020F0502020204030204" pitchFamily="34" charset="0"/>
              </a:rPr>
              <a:t> </a:t>
            </a:r>
            <a:r>
              <a:rPr lang="cs-CZ" altLang="cs-CZ" b="1" i="1" kern="0" dirty="0" err="1">
                <a:solidFill>
                  <a:srgbClr val="000000"/>
                </a:solidFill>
                <a:latin typeface="Calibri" panose="020F0502020204030204" pitchFamily="34" charset="0"/>
              </a:rPr>
              <a:t>of</a:t>
            </a:r>
            <a:r>
              <a:rPr lang="cs-CZ" altLang="cs-CZ" b="1" i="1" kern="0" dirty="0">
                <a:solidFill>
                  <a:srgbClr val="000000"/>
                </a:solidFill>
                <a:latin typeface="Calibri" panose="020F0502020204030204" pitchFamily="34" charset="0"/>
              </a:rPr>
              <a:t> </a:t>
            </a:r>
            <a:r>
              <a:rPr lang="cs-CZ" altLang="cs-CZ" b="1" i="1" kern="0" dirty="0" err="1">
                <a:solidFill>
                  <a:srgbClr val="000000"/>
                </a:solidFill>
                <a:latin typeface="Calibri" panose="020F0502020204030204" pitchFamily="34" charset="0"/>
              </a:rPr>
              <a:t>substances</a:t>
            </a:r>
            <a:endParaRPr lang="cs-CZ" altLang="cs-CZ" b="1" i="1" kern="0" dirty="0">
              <a:solidFill>
                <a:srgbClr val="000000"/>
              </a:solidFill>
              <a:latin typeface="Calibri" panose="020F0502020204030204" pitchFamily="34" charset="0"/>
            </a:endParaRPr>
          </a:p>
          <a:p>
            <a:pPr marL="72000" indent="0" algn="ctr">
              <a:lnSpc>
                <a:spcPct val="90000"/>
              </a:lnSpc>
              <a:buNone/>
            </a:pPr>
            <a:endParaRPr lang="cs-CZ" altLang="cs-CZ" b="1" i="1" kern="0" dirty="0">
              <a:solidFill>
                <a:srgbClr val="000000"/>
              </a:solidFill>
              <a:latin typeface="Calibri" panose="020F0502020204030204" pitchFamily="34" charset="0"/>
            </a:endParaRPr>
          </a:p>
          <a:p>
            <a:pPr marL="72000" indent="0" algn="ctr">
              <a:lnSpc>
                <a:spcPct val="90000"/>
              </a:lnSpc>
              <a:buNone/>
            </a:pPr>
            <a:r>
              <a:rPr lang="cs-CZ" altLang="cs-CZ" b="1" kern="0" dirty="0" err="1">
                <a:solidFill>
                  <a:srgbClr val="000000"/>
                </a:solidFill>
                <a:latin typeface="Calibri" panose="020F0502020204030204" pitchFamily="34" charset="0"/>
              </a:rPr>
              <a:t>Description</a:t>
            </a: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Chemistry</a:t>
            </a: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Solubility</a:t>
            </a: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Storage</a:t>
            </a: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Labelling</a:t>
            </a:r>
            <a:endParaRPr lang="cs-CZ" altLang="cs-CZ" b="1" kern="0" dirty="0">
              <a:solidFill>
                <a:srgbClr val="000000"/>
              </a:solidFill>
              <a:latin typeface="Calibri" panose="020F0502020204030204" pitchFamily="34" charset="0"/>
            </a:endParaRPr>
          </a:p>
          <a:p>
            <a:pPr marL="72000" indent="0" algn="ctr">
              <a:lnSpc>
                <a:spcPct val="90000"/>
              </a:lnSpc>
              <a:buNone/>
            </a:pPr>
            <a:r>
              <a:rPr lang="cs-CZ" altLang="cs-CZ" kern="0" dirty="0">
                <a:solidFill>
                  <a:srgbClr val="000000"/>
                </a:solidFill>
                <a:latin typeface="Calibri" panose="020F0502020204030204" pitchFamily="34" charset="0"/>
              </a:rPr>
              <a:t> </a:t>
            </a:r>
          </a:p>
          <a:p>
            <a:pPr marL="72000" indent="0" algn="ctr">
              <a:lnSpc>
                <a:spcPct val="90000"/>
              </a:lnSpc>
              <a:buNone/>
            </a:pPr>
            <a:r>
              <a:rPr lang="cs-CZ" altLang="cs-CZ" b="1" kern="0" dirty="0" err="1">
                <a:solidFill>
                  <a:srgbClr val="000000"/>
                </a:solidFill>
                <a:latin typeface="Calibri" panose="020F0502020204030204" pitchFamily="34" charset="0"/>
              </a:rPr>
              <a:t>Definition</a:t>
            </a:r>
            <a:r>
              <a:rPr lang="cs-CZ" altLang="cs-CZ" b="1"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with</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information</a:t>
            </a:r>
            <a:r>
              <a:rPr lang="cs-CZ" altLang="cs-CZ" kern="0" dirty="0">
                <a:solidFill>
                  <a:srgbClr val="000000"/>
                </a:solidFill>
                <a:latin typeface="Calibri" panose="020F0502020204030204" pitchFamily="34" charset="0"/>
              </a:rPr>
              <a:t> on </a:t>
            </a:r>
            <a:r>
              <a:rPr lang="cs-CZ" altLang="cs-CZ" b="1" kern="0" dirty="0" err="1">
                <a:solidFill>
                  <a:srgbClr val="000000"/>
                </a:solidFill>
                <a:latin typeface="Calibri" panose="020F0502020204030204" pitchFamily="34" charset="0"/>
              </a:rPr>
              <a:t>polymorphism</a:t>
            </a:r>
            <a:r>
              <a:rPr lang="cs-CZ" altLang="cs-CZ" b="1"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if</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relevant</a:t>
            </a:r>
            <a:endParaRPr lang="cs-CZ" altLang="cs-CZ" kern="0" dirty="0">
              <a:solidFill>
                <a:srgbClr val="000000"/>
              </a:solidFill>
              <a:latin typeface="Calibri" panose="020F0502020204030204" pitchFamily="34" charset="0"/>
            </a:endParaRPr>
          </a:p>
          <a:p>
            <a:pPr marL="72000" indent="0" algn="ctr">
              <a:lnSpc>
                <a:spcPct val="90000"/>
              </a:lnSpc>
              <a:buNone/>
            </a:pPr>
            <a:endParaRPr lang="cs-CZ" altLang="cs-CZ" kern="0" dirty="0">
              <a:solidFill>
                <a:srgbClr val="000000"/>
              </a:solidFill>
              <a:latin typeface="Calibri" panose="020F0502020204030204" pitchFamily="34" charset="0"/>
            </a:endParaRPr>
          </a:p>
          <a:p>
            <a:pPr marL="72000" indent="0" algn="ctr">
              <a:lnSpc>
                <a:spcPct val="90000"/>
              </a:lnSpc>
              <a:buNone/>
            </a:pPr>
            <a:r>
              <a:rPr lang="cs-CZ" altLang="cs-CZ"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Identification</a:t>
            </a:r>
            <a:endParaRPr lang="cs-CZ" altLang="cs-CZ" b="1" kern="0" dirty="0">
              <a:solidFill>
                <a:srgbClr val="000000"/>
              </a:solidFill>
              <a:latin typeface="Calibri" panose="020F0502020204030204" pitchFamily="34" charset="0"/>
            </a:endParaRPr>
          </a:p>
          <a:p>
            <a:pPr marL="72000" indent="0" algn="ctr">
              <a:lnSpc>
                <a:spcPct val="90000"/>
              </a:lnSpc>
              <a:buNone/>
            </a:pPr>
            <a:endParaRPr lang="cs-CZ" altLang="cs-CZ" kern="0" dirty="0">
              <a:solidFill>
                <a:srgbClr val="000000"/>
              </a:solidFill>
              <a:latin typeface="Calibri" panose="020F0502020204030204" pitchFamily="34" charset="0"/>
            </a:endParaRPr>
          </a:p>
          <a:p>
            <a:pPr marL="72000" indent="0" algn="ctr">
              <a:lnSpc>
                <a:spcPct val="90000"/>
              </a:lnSpc>
              <a:buNone/>
            </a:pPr>
            <a:r>
              <a:rPr lang="cs-CZ" altLang="cs-CZ"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Assay</a:t>
            </a:r>
            <a:endParaRPr lang="cs-CZ" altLang="cs-CZ" b="1" kern="0" dirty="0">
              <a:solidFill>
                <a:srgbClr val="000000"/>
              </a:solidFill>
              <a:latin typeface="Calibri" panose="020F0502020204030204" pitchFamily="34" charset="0"/>
            </a:endParaRPr>
          </a:p>
          <a:p>
            <a:pPr marL="72000" indent="0" algn="ctr">
              <a:lnSpc>
                <a:spcPct val="90000"/>
              </a:lnSpc>
              <a:buNone/>
            </a:pPr>
            <a:endParaRPr lang="cs-CZ" altLang="cs-CZ" b="1" kern="0" dirty="0">
              <a:solidFill>
                <a:srgbClr val="000000"/>
              </a:solidFill>
              <a:latin typeface="Calibri" panose="020F0502020204030204" pitchFamily="34" charset="0"/>
            </a:endParaRPr>
          </a:p>
          <a:p>
            <a:pPr marL="72000" indent="0" algn="ctr">
              <a:lnSpc>
                <a:spcPct val="90000"/>
              </a:lnSpc>
              <a:buNone/>
            </a:pPr>
            <a:r>
              <a:rPr lang="cs-CZ" altLang="cs-CZ"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Specific</a:t>
            </a: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tests</a:t>
            </a:r>
            <a:r>
              <a:rPr lang="cs-CZ" altLang="cs-CZ" b="1" kern="0" dirty="0">
                <a:solidFill>
                  <a:srgbClr val="000000"/>
                </a:solidFill>
                <a:latin typeface="Calibri" panose="020F0502020204030204" pitchFamily="34" charset="0"/>
              </a:rPr>
              <a:t> </a:t>
            </a:r>
            <a:r>
              <a:rPr lang="cs-CZ" altLang="cs-CZ" kern="0" dirty="0">
                <a:solidFill>
                  <a:srgbClr val="000000"/>
                </a:solidFill>
                <a:latin typeface="Calibri" panose="020F0502020204030204" pitchFamily="34" charset="0"/>
              </a:rPr>
              <a:t>(</a:t>
            </a:r>
            <a:r>
              <a:rPr lang="cs-CZ" altLang="cs-CZ" kern="0" dirty="0" err="1">
                <a:solidFill>
                  <a:srgbClr val="000000"/>
                </a:solidFill>
                <a:latin typeface="Calibri" panose="020F0502020204030204" pitchFamily="34" charset="0"/>
              </a:rPr>
              <a:t>sulphated</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ash</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optical</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rotation</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loss</a:t>
            </a:r>
            <a:r>
              <a:rPr lang="cs-CZ" altLang="cs-CZ" kern="0" dirty="0">
                <a:solidFill>
                  <a:srgbClr val="000000"/>
                </a:solidFill>
                <a:latin typeface="Calibri" panose="020F0502020204030204" pitchFamily="34" charset="0"/>
              </a:rPr>
              <a:t> on </a:t>
            </a:r>
            <a:r>
              <a:rPr lang="cs-CZ" altLang="cs-CZ" kern="0" dirty="0" err="1">
                <a:solidFill>
                  <a:srgbClr val="000000"/>
                </a:solidFill>
                <a:latin typeface="Calibri" panose="020F0502020204030204" pitchFamily="34" charset="0"/>
              </a:rPr>
              <a:t>drying</a:t>
            </a:r>
            <a:r>
              <a:rPr lang="cs-CZ" altLang="cs-CZ" kern="0" dirty="0">
                <a:solidFill>
                  <a:srgbClr val="000000"/>
                </a:solidFill>
                <a:latin typeface="Calibri" panose="020F0502020204030204" pitchFamily="34" charset="0"/>
              </a:rPr>
              <a:t>…)</a:t>
            </a:r>
          </a:p>
          <a:p>
            <a:pPr marL="72000" indent="0" algn="ctr">
              <a:lnSpc>
                <a:spcPct val="90000"/>
              </a:lnSpc>
              <a:buNone/>
            </a:pPr>
            <a:endParaRPr lang="cs-CZ" altLang="cs-CZ" kern="0" dirty="0">
              <a:solidFill>
                <a:srgbClr val="000000"/>
              </a:solidFill>
              <a:latin typeface="Calibri" panose="020F0502020204030204" pitchFamily="34" charset="0"/>
            </a:endParaRPr>
          </a:p>
          <a:p>
            <a:pPr marL="72000" indent="0" algn="ctr">
              <a:lnSpc>
                <a:spcPct val="90000"/>
              </a:lnSpc>
              <a:buNone/>
            </a:pPr>
            <a:r>
              <a:rPr lang="cs-CZ" altLang="cs-CZ"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Related</a:t>
            </a: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substances</a:t>
            </a:r>
            <a:endParaRPr lang="cs-CZ" altLang="cs-CZ" b="1" kern="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499297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7EE945-2A63-4FC5-8C71-8153A34DEBF2}"/>
              </a:ext>
            </a:extLst>
          </p:cNvPr>
          <p:cNvSpPr txBox="1">
            <a:spLocks noChangeArrowheads="1"/>
          </p:cNvSpPr>
          <p:nvPr/>
        </p:nvSpPr>
        <p:spPr>
          <a:xfrm>
            <a:off x="228600" y="333375"/>
            <a:ext cx="11442700" cy="5915025"/>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gn="ctr">
              <a:buNone/>
            </a:pPr>
            <a:r>
              <a:rPr lang="cs-CZ" altLang="cs-CZ" b="1" i="1" kern="0" dirty="0" err="1">
                <a:solidFill>
                  <a:srgbClr val="000000"/>
                </a:solidFill>
                <a:latin typeface="Calibri" panose="020F0502020204030204" pitchFamily="34" charset="0"/>
              </a:rPr>
              <a:t>Specifications</a:t>
            </a:r>
            <a:r>
              <a:rPr lang="cs-CZ" altLang="cs-CZ" b="1" i="1" kern="0" dirty="0">
                <a:solidFill>
                  <a:srgbClr val="000000"/>
                </a:solidFill>
                <a:latin typeface="Calibri" panose="020F0502020204030204" pitchFamily="34" charset="0"/>
              </a:rPr>
              <a:t> </a:t>
            </a:r>
            <a:r>
              <a:rPr lang="cs-CZ" altLang="cs-CZ" b="1" i="1" kern="0" dirty="0" err="1">
                <a:solidFill>
                  <a:srgbClr val="000000"/>
                </a:solidFill>
                <a:latin typeface="Calibri" panose="020F0502020204030204" pitchFamily="34" charset="0"/>
              </a:rPr>
              <a:t>of</a:t>
            </a:r>
            <a:r>
              <a:rPr lang="cs-CZ" altLang="cs-CZ" b="1" i="1" kern="0" dirty="0">
                <a:solidFill>
                  <a:srgbClr val="000000"/>
                </a:solidFill>
                <a:latin typeface="Calibri" panose="020F0502020204030204" pitchFamily="34" charset="0"/>
              </a:rPr>
              <a:t> </a:t>
            </a:r>
            <a:r>
              <a:rPr lang="cs-CZ" altLang="cs-CZ" b="1" i="1" kern="0" dirty="0" err="1">
                <a:solidFill>
                  <a:srgbClr val="000000"/>
                </a:solidFill>
                <a:latin typeface="Calibri" panose="020F0502020204030204" pitchFamily="34" charset="0"/>
              </a:rPr>
              <a:t>substances</a:t>
            </a:r>
            <a:endParaRPr lang="cs-CZ" altLang="cs-CZ" b="1" i="1" kern="0" dirty="0">
              <a:solidFill>
                <a:srgbClr val="000000"/>
              </a:solidFill>
              <a:latin typeface="Calibri" panose="020F0502020204030204" pitchFamily="34" charset="0"/>
            </a:endParaRPr>
          </a:p>
          <a:p>
            <a:pPr marL="72000" indent="0" algn="ctr">
              <a:buNone/>
            </a:pPr>
            <a:endParaRPr lang="cs-CZ" altLang="cs-CZ" b="1" i="1" kern="0" dirty="0">
              <a:solidFill>
                <a:srgbClr val="000000"/>
              </a:solidFill>
              <a:latin typeface="Calibri" panose="020F0502020204030204" pitchFamily="34" charset="0"/>
            </a:endParaRPr>
          </a:p>
          <a:p>
            <a:pPr marL="72000" indent="0" algn="ctr">
              <a:buNone/>
            </a:pPr>
            <a:r>
              <a:rPr lang="cs-CZ" altLang="cs-CZ" b="1" kern="0" dirty="0" err="1">
                <a:solidFill>
                  <a:srgbClr val="000000"/>
                </a:solidFill>
                <a:latin typeface="Calibri" panose="020F0502020204030204" pitchFamily="34" charset="0"/>
              </a:rPr>
              <a:t>Precise</a:t>
            </a: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description</a:t>
            </a: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of</a:t>
            </a: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analytical</a:t>
            </a: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methods</a:t>
            </a:r>
            <a:endParaRPr lang="cs-CZ" altLang="cs-CZ" b="1" kern="0" dirty="0">
              <a:solidFill>
                <a:srgbClr val="000000"/>
              </a:solidFill>
              <a:latin typeface="Calibri" panose="020F0502020204030204" pitchFamily="34" charset="0"/>
            </a:endParaRPr>
          </a:p>
          <a:p>
            <a:pPr marL="72000" indent="0" algn="ctr">
              <a:buNone/>
            </a:pPr>
            <a:r>
              <a:rPr lang="cs-CZ" altLang="cs-CZ" b="1" kern="0" dirty="0" err="1">
                <a:solidFill>
                  <a:srgbClr val="000000"/>
                </a:solidFill>
                <a:latin typeface="Calibri" panose="020F0502020204030204" pitchFamily="34" charset="0"/>
              </a:rPr>
              <a:t>Impurities</a:t>
            </a:r>
            <a:r>
              <a:rPr lang="cs-CZ" altLang="cs-CZ" b="1" kern="0" dirty="0">
                <a:solidFill>
                  <a:srgbClr val="000000"/>
                </a:solidFill>
                <a:latin typeface="Calibri" panose="020F0502020204030204" pitchFamily="34" charset="0"/>
              </a:rPr>
              <a:t> </a:t>
            </a:r>
            <a:r>
              <a:rPr lang="cs-CZ" altLang="cs-CZ" kern="0" dirty="0">
                <a:solidFill>
                  <a:srgbClr val="000000"/>
                </a:solidFill>
                <a:latin typeface="Calibri" panose="020F0502020204030204" pitchFamily="34" charset="0"/>
              </a:rPr>
              <a:t>(</a:t>
            </a:r>
            <a:r>
              <a:rPr lang="cs-CZ" altLang="cs-CZ" kern="0" dirty="0" err="1">
                <a:solidFill>
                  <a:srgbClr val="000000"/>
                </a:solidFill>
                <a:latin typeface="Calibri" panose="020F0502020204030204" pitchFamily="34" charset="0"/>
              </a:rPr>
              <a:t>chemical</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names</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structures</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origin</a:t>
            </a:r>
            <a:r>
              <a:rPr lang="cs-CZ" altLang="cs-CZ" kern="0" dirty="0">
                <a:solidFill>
                  <a:srgbClr val="000000"/>
                </a:solidFill>
                <a:latin typeface="Calibri" panose="020F0502020204030204" pitchFamily="34" charset="0"/>
              </a:rPr>
              <a:t>)</a:t>
            </a:r>
          </a:p>
          <a:p>
            <a:pPr marL="72000" indent="0" algn="ctr">
              <a:buNone/>
            </a:pPr>
            <a:r>
              <a:rPr lang="cs-CZ" altLang="cs-CZ" kern="0" dirty="0">
                <a:solidFill>
                  <a:srgbClr val="000000"/>
                </a:solidFill>
                <a:latin typeface="Calibri" panose="020F0502020204030204" pitchFamily="34" charset="0"/>
              </a:rPr>
              <a:t>Any </a:t>
            </a:r>
            <a:r>
              <a:rPr lang="cs-CZ" altLang="cs-CZ" kern="0" dirty="0" err="1">
                <a:solidFill>
                  <a:srgbClr val="000000"/>
                </a:solidFill>
                <a:latin typeface="Calibri" panose="020F0502020204030204" pitchFamily="34" charset="0"/>
              </a:rPr>
              <a:t>relevant</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information</a:t>
            </a:r>
            <a:r>
              <a:rPr lang="cs-CZ" altLang="cs-CZ" kern="0" dirty="0">
                <a:solidFill>
                  <a:srgbClr val="000000"/>
                </a:solidFill>
                <a:latin typeface="Calibri" panose="020F0502020204030204" pitchFamily="34" charset="0"/>
              </a:rPr>
              <a:t> on</a:t>
            </a:r>
          </a:p>
          <a:p>
            <a:pPr marL="72000" indent="0" algn="ctr">
              <a:buNone/>
            </a:pPr>
            <a:r>
              <a:rPr lang="cs-CZ" altLang="cs-CZ" b="1" kern="0" dirty="0">
                <a:solidFill>
                  <a:srgbClr val="000000"/>
                </a:solidFill>
                <a:latin typeface="Calibri" panose="020F0502020204030204" pitchFamily="34" charset="0"/>
              </a:rPr>
              <a:t>		                                                   Performance testing </a:t>
            </a:r>
            <a:r>
              <a:rPr lang="cs-CZ" altLang="cs-CZ" kern="0" dirty="0">
                <a:solidFill>
                  <a:srgbClr val="000000"/>
                </a:solidFill>
                <a:latin typeface="Calibri" panose="020F0502020204030204" pitchFamily="34" charset="0"/>
              </a:rPr>
              <a:t>(</a:t>
            </a:r>
            <a:r>
              <a:rPr lang="cs-CZ" altLang="cs-CZ" kern="0" dirty="0" err="1">
                <a:solidFill>
                  <a:srgbClr val="000000"/>
                </a:solidFill>
                <a:latin typeface="Calibri" panose="020F0502020204030204" pitchFamily="34" charset="0"/>
              </a:rPr>
              <a:t>e.g</a:t>
            </a:r>
            <a:r>
              <a:rPr lang="cs-CZ" altLang="cs-CZ" kern="0" dirty="0">
                <a:solidFill>
                  <a:srgbClr val="000000"/>
                </a:solidFill>
                <a:latin typeface="Calibri" panose="020F0502020204030204" pitchFamily="34" charset="0"/>
              </a:rPr>
              <a:t>. </a:t>
            </a:r>
            <a:r>
              <a:rPr lang="cs-CZ" altLang="cs-CZ" kern="0" dirty="0" err="1">
                <a:solidFill>
                  <a:srgbClr val="000000"/>
                </a:solidFill>
                <a:latin typeface="Calibri" panose="020F0502020204030204" pitchFamily="34" charset="0"/>
              </a:rPr>
              <a:t>dissolution</a:t>
            </a:r>
            <a:r>
              <a:rPr lang="cs-CZ" altLang="cs-CZ" kern="0" dirty="0">
                <a:solidFill>
                  <a:srgbClr val="000000"/>
                </a:solidFill>
                <a:latin typeface="Calibri" panose="020F0502020204030204" pitchFamily="34" charset="0"/>
              </a:rPr>
              <a:t>)</a:t>
            </a:r>
          </a:p>
          <a:p>
            <a:pPr marL="72000" indent="0" algn="ctr">
              <a:buNone/>
            </a:pPr>
            <a:r>
              <a:rPr lang="cs-CZ" altLang="cs-CZ" b="1" kern="0" dirty="0">
                <a:solidFill>
                  <a:srgbClr val="000000"/>
                </a:solidFill>
                <a:latin typeface="Calibri" panose="020F0502020204030204" pitchFamily="34" charset="0"/>
              </a:rPr>
              <a:t>		Stability</a:t>
            </a:r>
          </a:p>
          <a:p>
            <a:pPr marL="72000" indent="0" algn="ctr">
              <a:buNone/>
            </a:pP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Validation</a:t>
            </a: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of</a:t>
            </a: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analytical</a:t>
            </a:r>
            <a:r>
              <a:rPr lang="cs-CZ" altLang="cs-CZ" b="1" kern="0" dirty="0">
                <a:solidFill>
                  <a:srgbClr val="000000"/>
                </a:solidFill>
                <a:latin typeface="Calibri" panose="020F0502020204030204" pitchFamily="34" charset="0"/>
              </a:rPr>
              <a:t> </a:t>
            </a:r>
            <a:r>
              <a:rPr lang="cs-CZ" altLang="cs-CZ" b="1" kern="0" dirty="0" err="1">
                <a:solidFill>
                  <a:srgbClr val="000000"/>
                </a:solidFill>
                <a:latin typeface="Calibri" panose="020F0502020204030204" pitchFamily="34" charset="0"/>
              </a:rPr>
              <a:t>methods</a:t>
            </a:r>
            <a:endParaRPr lang="cs-CZ" altLang="cs-CZ" b="1" kern="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57576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614F590-0FAB-4F7F-AEF3-89FD59003177}"/>
              </a:ext>
            </a:extLst>
          </p:cNvPr>
          <p:cNvSpPr txBox="1">
            <a:spLocks noChangeArrowheads="1"/>
          </p:cNvSpPr>
          <p:nvPr/>
        </p:nvSpPr>
        <p:spPr>
          <a:xfrm>
            <a:off x="179388" y="384175"/>
            <a:ext cx="11187112" cy="5832475"/>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ctr">
              <a:buFontTx/>
              <a:buNone/>
            </a:pPr>
            <a:r>
              <a:rPr lang="cs-CZ" altLang="cs-CZ" b="1" i="1" kern="0">
                <a:solidFill>
                  <a:srgbClr val="000000"/>
                </a:solidFill>
                <a:latin typeface="Calibri" panose="020F0502020204030204" pitchFamily="34" charset="0"/>
              </a:rPr>
              <a:t>International Pharmacopoeia</a:t>
            </a:r>
          </a:p>
          <a:p>
            <a:pPr algn="ctr">
              <a:buFontTx/>
              <a:buNone/>
            </a:pPr>
            <a:r>
              <a:rPr lang="cs-CZ" altLang="cs-CZ" i="1" kern="0">
                <a:solidFill>
                  <a:srgbClr val="000000"/>
                </a:solidFill>
                <a:latin typeface="Calibri" panose="020F0502020204030204" pitchFamily="34" charset="0"/>
              </a:rPr>
              <a:t>current: </a:t>
            </a:r>
            <a:r>
              <a:rPr lang="cs-CZ" altLang="cs-CZ" b="1" kern="0">
                <a:solidFill>
                  <a:srgbClr val="000000"/>
                </a:solidFill>
                <a:latin typeface="Calibri" panose="020F0502020204030204" pitchFamily="34" charset="0"/>
              </a:rPr>
              <a:t>4th Edition + 1st Supplement</a:t>
            </a:r>
          </a:p>
          <a:p>
            <a:pPr algn="ctr">
              <a:buFontTx/>
              <a:buNone/>
            </a:pPr>
            <a:r>
              <a:rPr lang="cs-CZ" altLang="cs-CZ" kern="0">
                <a:solidFill>
                  <a:srgbClr val="000000"/>
                </a:solidFill>
                <a:latin typeface="Calibri" panose="020F0502020204030204" pitchFamily="34" charset="0"/>
              </a:rPr>
              <a:t>→ Consolidated in : </a:t>
            </a:r>
            <a:r>
              <a:rPr lang="cs-CZ" altLang="cs-CZ" b="1" kern="0">
                <a:solidFill>
                  <a:srgbClr val="000000"/>
                </a:solidFill>
                <a:latin typeface="Calibri" panose="020F0502020204030204" pitchFamily="34" charset="0"/>
              </a:rPr>
              <a:t>2 Volumes </a:t>
            </a:r>
          </a:p>
          <a:p>
            <a:pPr algn="ctr">
              <a:buFontTx/>
              <a:buNone/>
            </a:pPr>
            <a:r>
              <a:rPr lang="cs-CZ" altLang="cs-CZ" b="1" i="1" kern="0">
                <a:solidFill>
                  <a:srgbClr val="000000"/>
                </a:solidFill>
                <a:latin typeface="Calibri" panose="020F0502020204030204" pitchFamily="34" charset="0"/>
              </a:rPr>
              <a:t>Vol. 1: </a:t>
            </a:r>
            <a:r>
              <a:rPr lang="cs-CZ" altLang="cs-CZ" i="1" kern="0">
                <a:solidFill>
                  <a:srgbClr val="000000"/>
                </a:solidFill>
                <a:latin typeface="Calibri" panose="020F0502020204030204" pitchFamily="34" charset="0"/>
              </a:rPr>
              <a:t>pharmaceutical substances </a:t>
            </a:r>
            <a:r>
              <a:rPr lang="cs-CZ" altLang="cs-CZ" kern="0">
                <a:solidFill>
                  <a:srgbClr val="000000"/>
                </a:solidFill>
                <a:latin typeface="Calibri" panose="020F0502020204030204" pitchFamily="34" charset="0"/>
              </a:rPr>
              <a:t>(A-O)</a:t>
            </a:r>
          </a:p>
          <a:p>
            <a:pPr algn="ctr">
              <a:buFontTx/>
              <a:buNone/>
            </a:pPr>
            <a:r>
              <a:rPr lang="cs-CZ" altLang="cs-CZ" b="1" i="1" kern="0">
                <a:solidFill>
                  <a:srgbClr val="000000"/>
                </a:solidFill>
                <a:latin typeface="Calibri" panose="020F0502020204030204" pitchFamily="34" charset="0"/>
              </a:rPr>
              <a:t>Vol. 2: </a:t>
            </a:r>
            <a:r>
              <a:rPr lang="cs-CZ" altLang="cs-CZ" i="1" kern="0">
                <a:solidFill>
                  <a:srgbClr val="000000"/>
                </a:solidFill>
                <a:latin typeface="Calibri" panose="020F0502020204030204" pitchFamily="34" charset="0"/>
              </a:rPr>
              <a:t>pharmaceutical substances (P-X)</a:t>
            </a:r>
          </a:p>
          <a:p>
            <a:pPr algn="ctr">
              <a:buFontTx/>
              <a:buNone/>
            </a:pPr>
            <a:r>
              <a:rPr lang="cs-CZ" altLang="cs-CZ" i="1" kern="0">
                <a:solidFill>
                  <a:srgbClr val="000000"/>
                </a:solidFill>
                <a:latin typeface="Calibri" panose="020F0502020204030204" pitchFamily="34" charset="0"/>
              </a:rPr>
              <a:t>	+ dosage forms + radiopharmaceuticals</a:t>
            </a:r>
          </a:p>
          <a:p>
            <a:pPr algn="ctr">
              <a:buFontTx/>
              <a:buNone/>
            </a:pPr>
            <a:r>
              <a:rPr lang="cs-CZ" altLang="cs-CZ" i="1" kern="0">
                <a:solidFill>
                  <a:srgbClr val="000000"/>
                </a:solidFill>
                <a:latin typeface="Calibri" panose="020F0502020204030204" pitchFamily="34" charset="0"/>
              </a:rPr>
              <a:t>	+ methods of analysis + reagents</a:t>
            </a:r>
          </a:p>
          <a:p>
            <a:pPr algn="ctr">
              <a:buFontTx/>
              <a:buNone/>
            </a:pPr>
            <a:endParaRPr lang="cs-CZ" altLang="cs-CZ" b="1" kern="0">
              <a:solidFill>
                <a:srgbClr val="000000"/>
              </a:solidFill>
              <a:latin typeface="Calibri" panose="020F0502020204030204" pitchFamily="34" charset="0"/>
            </a:endParaRPr>
          </a:p>
          <a:p>
            <a:pPr algn="ctr">
              <a:buFontTx/>
              <a:buNone/>
            </a:pPr>
            <a:r>
              <a:rPr lang="cs-CZ" altLang="cs-CZ" b="1" kern="0">
                <a:solidFill>
                  <a:srgbClr val="000000"/>
                </a:solidFill>
                <a:latin typeface="Calibri" panose="020F0502020204030204" pitchFamily="34" charset="0"/>
              </a:rPr>
              <a:t>1st Supplement - </a:t>
            </a:r>
            <a:r>
              <a:rPr lang="cs-CZ" altLang="cs-CZ" i="1" kern="0">
                <a:solidFill>
                  <a:srgbClr val="000000"/>
                </a:solidFill>
                <a:latin typeface="Calibri" panose="020F0502020204030204" pitchFamily="34" charset="0"/>
              </a:rPr>
              <a:t>new requirements and revisions</a:t>
            </a:r>
            <a:endParaRPr lang="cs-CZ" altLang="cs-CZ" i="1" kern="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774225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262F76-5769-4EFB-81A3-032A2D1536F7}"/>
              </a:ext>
            </a:extLst>
          </p:cNvPr>
          <p:cNvSpPr txBox="1">
            <a:spLocks noChangeArrowheads="1"/>
          </p:cNvSpPr>
          <p:nvPr/>
        </p:nvSpPr>
        <p:spPr>
          <a:xfrm>
            <a:off x="2628900" y="450850"/>
            <a:ext cx="8686800" cy="83820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altLang="cs-CZ" sz="3600" kern="0" dirty="0">
                <a:solidFill>
                  <a:srgbClr val="CC0000"/>
                </a:solidFill>
                <a:latin typeface="Calibri" panose="020F0502020204030204" pitchFamily="34" charset="0"/>
                <a:cs typeface="Calibri" panose="020F0502020204030204" pitchFamily="34" charset="0"/>
              </a:rPr>
              <a:t>PHARMACOPOE</a:t>
            </a:r>
            <a:r>
              <a:rPr lang="en-US" altLang="cs-CZ" sz="3600" kern="0" dirty="0">
                <a:solidFill>
                  <a:srgbClr val="CC0000"/>
                </a:solidFill>
                <a:latin typeface="Calibri" panose="020F0502020204030204" pitchFamily="34" charset="0"/>
                <a:cs typeface="Calibri" panose="020F0502020204030204" pitchFamily="34" charset="0"/>
              </a:rPr>
              <a:t>I</a:t>
            </a:r>
            <a:r>
              <a:rPr lang="cs-CZ" altLang="cs-CZ" sz="3600" kern="0" dirty="0">
                <a:solidFill>
                  <a:srgbClr val="CC0000"/>
                </a:solidFill>
                <a:latin typeface="Calibri" panose="020F0502020204030204" pitchFamily="34" charset="0"/>
                <a:cs typeface="Calibri" panose="020F0502020204030204" pitchFamily="34" charset="0"/>
              </a:rPr>
              <a:t>A BOHEMICA</a:t>
            </a:r>
          </a:p>
        </p:txBody>
      </p:sp>
      <p:sp>
        <p:nvSpPr>
          <p:cNvPr id="3" name="Rectangle 3">
            <a:extLst>
              <a:ext uri="{FF2B5EF4-FFF2-40B4-BE49-F238E27FC236}">
                <a16:creationId xmlns:a16="http://schemas.microsoft.com/office/drawing/2014/main" id="{68B92804-25EB-4EB5-BBDB-A41867DDF978}"/>
              </a:ext>
            </a:extLst>
          </p:cNvPr>
          <p:cNvSpPr txBox="1">
            <a:spLocks noChangeArrowheads="1"/>
          </p:cNvSpPr>
          <p:nvPr/>
        </p:nvSpPr>
        <p:spPr>
          <a:xfrm>
            <a:off x="1066800" y="1676400"/>
            <a:ext cx="8675688" cy="4572000"/>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ctr">
              <a:buFont typeface="Wingdings" panose="05000000000000000000" pitchFamily="2" charset="2"/>
              <a:buChar char="Ø"/>
            </a:pPr>
            <a:r>
              <a:rPr lang="cs-CZ" altLang="cs-CZ" sz="2400" kern="0" dirty="0">
                <a:solidFill>
                  <a:srgbClr val="000000"/>
                </a:solidFill>
                <a:latin typeface="Calibri" panose="020F0502020204030204" pitchFamily="34" charset="0"/>
                <a:cs typeface="Calibri" panose="020F0502020204030204" pitchFamily="34" charset="0"/>
              </a:rPr>
              <a:t>3 </a:t>
            </a:r>
            <a:r>
              <a:rPr lang="cs-CZ" altLang="cs-CZ" sz="2400" kern="0" dirty="0" err="1">
                <a:solidFill>
                  <a:srgbClr val="000000"/>
                </a:solidFill>
                <a:latin typeface="Calibri" panose="020F0502020204030204" pitchFamily="34" charset="0"/>
                <a:cs typeface="Calibri" panose="020F0502020204030204" pitchFamily="34" charset="0"/>
              </a:rPr>
              <a:t>volumes</a:t>
            </a:r>
            <a:r>
              <a:rPr lang="cs-CZ" altLang="cs-CZ" sz="2400" kern="0" dirty="0">
                <a:solidFill>
                  <a:srgbClr val="000000"/>
                </a:solidFill>
                <a:latin typeface="Calibri" panose="020F0502020204030204" pitchFamily="34" charset="0"/>
                <a:cs typeface="Calibri" panose="020F0502020204030204" pitchFamily="34" charset="0"/>
              </a:rPr>
              <a:t> + CD, 2017</a:t>
            </a:r>
          </a:p>
          <a:p>
            <a:pPr algn="ctr">
              <a:buFont typeface="Wingdings" panose="05000000000000000000" pitchFamily="2" charset="2"/>
              <a:buChar char="Ø"/>
            </a:pPr>
            <a:endParaRPr lang="cs-CZ" altLang="cs-CZ" sz="2400" kern="0" dirty="0">
              <a:solidFill>
                <a:srgbClr val="000000"/>
              </a:solidFill>
              <a:latin typeface="Calibri" panose="020F0502020204030204" pitchFamily="34" charset="0"/>
              <a:cs typeface="Calibri" panose="020F0502020204030204" pitchFamily="34" charset="0"/>
            </a:endParaRPr>
          </a:p>
          <a:p>
            <a:pPr algn="ctr">
              <a:buFont typeface="Wingdings" panose="05000000000000000000" pitchFamily="2" charset="2"/>
              <a:buChar char="Ø"/>
            </a:pPr>
            <a:r>
              <a:rPr lang="cs-CZ" altLang="cs-CZ" sz="2400" kern="0" dirty="0" err="1">
                <a:solidFill>
                  <a:srgbClr val="000000"/>
                </a:solidFill>
                <a:latin typeface="Calibri" panose="020F0502020204030204" pitchFamily="34" charset="0"/>
                <a:cs typeface="Calibri" panose="020F0502020204030204" pitchFamily="34" charset="0"/>
              </a:rPr>
              <a:t>Translation</a:t>
            </a:r>
            <a:r>
              <a:rPr lang="cs-CZ" altLang="cs-CZ" sz="2400" kern="0" dirty="0">
                <a:solidFill>
                  <a:srgbClr val="000000"/>
                </a:solidFill>
                <a:latin typeface="Calibri" panose="020F0502020204030204" pitchFamily="34" charset="0"/>
                <a:cs typeface="Calibri" panose="020F0502020204030204" pitchFamily="34" charset="0"/>
              </a:rPr>
              <a:t> </a:t>
            </a:r>
            <a:r>
              <a:rPr lang="cs-CZ" altLang="cs-CZ" sz="2400" kern="0" dirty="0" err="1">
                <a:solidFill>
                  <a:srgbClr val="000000"/>
                </a:solidFill>
                <a:latin typeface="Calibri" panose="020F0502020204030204" pitchFamily="34" charset="0"/>
                <a:cs typeface="Calibri" panose="020F0502020204030204" pitchFamily="34" charset="0"/>
              </a:rPr>
              <a:t>of</a:t>
            </a:r>
            <a:r>
              <a:rPr lang="cs-CZ" altLang="cs-CZ" sz="2400" kern="0" dirty="0">
                <a:solidFill>
                  <a:srgbClr val="000000"/>
                </a:solidFill>
                <a:latin typeface="Calibri" panose="020F0502020204030204" pitchFamily="34" charset="0"/>
                <a:cs typeface="Calibri" panose="020F0502020204030204" pitchFamily="34" charset="0"/>
              </a:rPr>
              <a:t> 7th </a:t>
            </a:r>
            <a:r>
              <a:rPr lang="cs-CZ" altLang="cs-CZ" sz="2400" kern="0" dirty="0" err="1">
                <a:solidFill>
                  <a:srgbClr val="000000"/>
                </a:solidFill>
                <a:latin typeface="Calibri" panose="020F0502020204030204" pitchFamily="34" charset="0"/>
                <a:cs typeface="Calibri" panose="020F0502020204030204" pitchFamily="34" charset="0"/>
              </a:rPr>
              <a:t>ed</a:t>
            </a:r>
            <a:r>
              <a:rPr lang="cs-CZ" altLang="cs-CZ" sz="2400" kern="0" dirty="0">
                <a:solidFill>
                  <a:srgbClr val="000000"/>
                </a:solidFill>
                <a:latin typeface="Calibri" panose="020F0502020204030204" pitchFamily="34" charset="0"/>
                <a:cs typeface="Calibri" panose="020F0502020204030204" pitchFamily="34" charset="0"/>
              </a:rPr>
              <a:t>. </a:t>
            </a:r>
            <a:r>
              <a:rPr lang="cs-CZ" altLang="cs-CZ" sz="2400" kern="0" dirty="0" err="1">
                <a:solidFill>
                  <a:srgbClr val="000000"/>
                </a:solidFill>
                <a:latin typeface="Calibri" panose="020F0502020204030204" pitchFamily="34" charset="0"/>
                <a:cs typeface="Calibri" panose="020F0502020204030204" pitchFamily="34" charset="0"/>
              </a:rPr>
              <a:t>of</a:t>
            </a:r>
            <a:r>
              <a:rPr lang="cs-CZ" altLang="cs-CZ" sz="2400" kern="0" dirty="0">
                <a:solidFill>
                  <a:srgbClr val="000000"/>
                </a:solidFill>
                <a:latin typeface="Calibri" panose="020F0502020204030204" pitchFamily="34" charset="0"/>
                <a:cs typeface="Calibri" panose="020F0502020204030204" pitchFamily="34" charset="0"/>
              </a:rPr>
              <a:t> Eur. </a:t>
            </a:r>
            <a:r>
              <a:rPr lang="cs-CZ" altLang="cs-CZ" sz="2400" kern="0" dirty="0" err="1">
                <a:solidFill>
                  <a:srgbClr val="000000"/>
                </a:solidFill>
                <a:latin typeface="Calibri" panose="020F0502020204030204" pitchFamily="34" charset="0"/>
                <a:cs typeface="Calibri" panose="020F0502020204030204" pitchFamily="34" charset="0"/>
              </a:rPr>
              <a:t>Pharmacopoieia</a:t>
            </a:r>
            <a:r>
              <a:rPr lang="cs-CZ" altLang="cs-CZ" sz="2400" kern="0" dirty="0">
                <a:solidFill>
                  <a:srgbClr val="000000"/>
                </a:solidFill>
                <a:latin typeface="Calibri" panose="020F0502020204030204" pitchFamily="34" charset="0"/>
                <a:cs typeface="Calibri" panose="020F0502020204030204" pitchFamily="34" charset="0"/>
              </a:rPr>
              <a:t> </a:t>
            </a:r>
          </a:p>
          <a:p>
            <a:pPr algn="ctr">
              <a:buFont typeface="Wingdings" panose="05000000000000000000" pitchFamily="2" charset="2"/>
              <a:buChar char="Ø"/>
            </a:pPr>
            <a:endParaRPr lang="cs-CZ" altLang="cs-CZ" sz="2400" kern="0" dirty="0">
              <a:solidFill>
                <a:srgbClr val="000000"/>
              </a:solidFill>
              <a:latin typeface="Calibri" panose="020F0502020204030204" pitchFamily="34" charset="0"/>
              <a:cs typeface="Calibri" panose="020F0502020204030204" pitchFamily="34" charset="0"/>
            </a:endParaRPr>
          </a:p>
          <a:p>
            <a:pPr algn="ctr">
              <a:buFont typeface="Wingdings" panose="05000000000000000000" pitchFamily="2" charset="2"/>
              <a:buChar char="Ø"/>
            </a:pPr>
            <a:r>
              <a:rPr lang="cs-CZ" altLang="cs-CZ" sz="2400" kern="0" dirty="0" err="1">
                <a:solidFill>
                  <a:srgbClr val="000000"/>
                </a:solidFill>
                <a:latin typeface="Calibri" panose="020F0502020204030204" pitchFamily="34" charset="0"/>
                <a:cs typeface="Calibri" panose="020F0502020204030204" pitchFamily="34" charset="0"/>
              </a:rPr>
              <a:t>Issued</a:t>
            </a:r>
            <a:r>
              <a:rPr lang="cs-CZ" altLang="cs-CZ" sz="2400" kern="0" dirty="0">
                <a:solidFill>
                  <a:srgbClr val="000000"/>
                </a:solidFill>
                <a:latin typeface="Calibri" panose="020F0502020204030204" pitchFamily="34" charset="0"/>
                <a:cs typeface="Calibri" panose="020F0502020204030204" pitchFamily="34" charset="0"/>
              </a:rPr>
              <a:t> by </a:t>
            </a:r>
            <a:r>
              <a:rPr lang="cs-CZ" altLang="cs-CZ" sz="2400" kern="0" dirty="0" err="1">
                <a:solidFill>
                  <a:srgbClr val="000000"/>
                </a:solidFill>
                <a:latin typeface="Calibri" panose="020F0502020204030204" pitchFamily="34" charset="0"/>
                <a:cs typeface="Calibri" panose="020F0502020204030204" pitchFamily="34" charset="0"/>
              </a:rPr>
              <a:t>The</a:t>
            </a:r>
            <a:r>
              <a:rPr lang="cs-CZ" altLang="cs-CZ" sz="2400" kern="0" dirty="0">
                <a:solidFill>
                  <a:srgbClr val="000000"/>
                </a:solidFill>
                <a:latin typeface="Calibri" panose="020F0502020204030204" pitchFamily="34" charset="0"/>
                <a:cs typeface="Calibri" panose="020F0502020204030204" pitchFamily="34" charset="0"/>
              </a:rPr>
              <a:t> Czech </a:t>
            </a:r>
            <a:r>
              <a:rPr lang="cs-CZ" altLang="cs-CZ" sz="2400" kern="0" dirty="0" err="1">
                <a:solidFill>
                  <a:srgbClr val="000000"/>
                </a:solidFill>
                <a:latin typeface="Calibri" panose="020F0502020204030204" pitchFamily="34" charset="0"/>
                <a:cs typeface="Calibri" panose="020F0502020204030204" pitchFamily="34" charset="0"/>
              </a:rPr>
              <a:t>Ph</a:t>
            </a:r>
            <a:r>
              <a:rPr lang="cs-CZ" altLang="cs-CZ" sz="2400" kern="0" dirty="0">
                <a:solidFill>
                  <a:srgbClr val="000000"/>
                </a:solidFill>
                <a:latin typeface="Calibri" panose="020F0502020204030204" pitchFamily="34" charset="0"/>
                <a:cs typeface="Calibri" panose="020F0502020204030204" pitchFamily="34" charset="0"/>
              </a:rPr>
              <a:t>. </a:t>
            </a:r>
            <a:r>
              <a:rPr lang="cs-CZ" altLang="cs-CZ" sz="2400" kern="0" dirty="0" err="1">
                <a:solidFill>
                  <a:srgbClr val="000000"/>
                </a:solidFill>
                <a:latin typeface="Calibri" panose="020F0502020204030204" pitchFamily="34" charset="0"/>
                <a:cs typeface="Calibri" panose="020F0502020204030204" pitchFamily="34" charset="0"/>
              </a:rPr>
              <a:t>Comm</a:t>
            </a:r>
            <a:r>
              <a:rPr lang="cs-CZ" altLang="cs-CZ" sz="2400" kern="0" dirty="0">
                <a:solidFill>
                  <a:srgbClr val="000000"/>
                </a:solidFill>
                <a:latin typeface="Calibri" panose="020F0502020204030204" pitchFamily="34" charset="0"/>
                <a:cs typeface="Calibri" panose="020F0502020204030204" pitchFamily="34" charset="0"/>
              </a:rPr>
              <a:t>. </a:t>
            </a:r>
            <a:r>
              <a:rPr lang="cs-CZ" altLang="cs-CZ" sz="2400" kern="0" dirty="0" err="1">
                <a:solidFill>
                  <a:srgbClr val="000000"/>
                </a:solidFill>
                <a:latin typeface="Calibri" panose="020F0502020204030204" pitchFamily="34" charset="0"/>
                <a:cs typeface="Calibri" panose="020F0502020204030204" pitchFamily="34" charset="0"/>
              </a:rPr>
              <a:t>Of</a:t>
            </a:r>
            <a:r>
              <a:rPr lang="cs-CZ" altLang="cs-CZ" sz="2400" kern="0" dirty="0">
                <a:solidFill>
                  <a:srgbClr val="000000"/>
                </a:solidFill>
                <a:latin typeface="Calibri" panose="020F0502020204030204" pitchFamily="34" charset="0"/>
                <a:cs typeface="Calibri" panose="020F0502020204030204" pitchFamily="34" charset="0"/>
              </a:rPr>
              <a:t> Ministry </a:t>
            </a:r>
            <a:r>
              <a:rPr lang="cs-CZ" altLang="cs-CZ" sz="2400" kern="0" dirty="0" err="1">
                <a:solidFill>
                  <a:srgbClr val="000000"/>
                </a:solidFill>
                <a:latin typeface="Calibri" panose="020F0502020204030204" pitchFamily="34" charset="0"/>
                <a:cs typeface="Calibri" panose="020F0502020204030204" pitchFamily="34" charset="0"/>
              </a:rPr>
              <a:t>of</a:t>
            </a:r>
            <a:r>
              <a:rPr lang="cs-CZ" altLang="cs-CZ" sz="2400" kern="0" dirty="0">
                <a:solidFill>
                  <a:srgbClr val="000000"/>
                </a:solidFill>
                <a:latin typeface="Calibri" panose="020F0502020204030204" pitchFamily="34" charset="0"/>
                <a:cs typeface="Calibri" panose="020F0502020204030204" pitchFamily="34" charset="0"/>
              </a:rPr>
              <a:t> </a:t>
            </a:r>
            <a:r>
              <a:rPr lang="cs-CZ" altLang="cs-CZ" sz="2400" kern="0" dirty="0" err="1">
                <a:solidFill>
                  <a:srgbClr val="000000"/>
                </a:solidFill>
                <a:latin typeface="Calibri" panose="020F0502020204030204" pitchFamily="34" charset="0"/>
                <a:cs typeface="Calibri" panose="020F0502020204030204" pitchFamily="34" charset="0"/>
              </a:rPr>
              <a:t>Health</a:t>
            </a:r>
            <a:endParaRPr lang="cs-CZ" altLang="cs-CZ" sz="2400" i="1" kern="0" dirty="0">
              <a:solidFill>
                <a:srgbClr val="000000"/>
              </a:solidFill>
              <a:latin typeface="Calibri" panose="020F0502020204030204" pitchFamily="34" charset="0"/>
              <a:cs typeface="Calibri" panose="020F0502020204030204" pitchFamily="34" charset="0"/>
            </a:endParaRPr>
          </a:p>
          <a:p>
            <a:pPr algn="ctr">
              <a:buFont typeface="Wingdings" panose="05000000000000000000" pitchFamily="2" charset="2"/>
              <a:buNone/>
            </a:pPr>
            <a:r>
              <a:rPr lang="cs-CZ" altLang="cs-CZ" sz="2400" kern="0" dirty="0">
                <a:solidFill>
                  <a:srgbClr val="000000"/>
                </a:solidFill>
                <a:latin typeface="Calibri" panose="020F0502020204030204" pitchFamily="34" charset="0"/>
                <a:cs typeface="Calibri" panose="020F0502020204030204" pitchFamily="34" charset="0"/>
              </a:rPr>
              <a:t> </a:t>
            </a:r>
          </a:p>
          <a:p>
            <a:pPr algn="ctr">
              <a:buFont typeface="Wingdings" panose="05000000000000000000" pitchFamily="2" charset="2"/>
              <a:buNone/>
            </a:pPr>
            <a:r>
              <a:rPr lang="cs-CZ" altLang="cs-CZ" sz="2000" kern="0" dirty="0">
                <a:solidFill>
                  <a:srgbClr val="000000"/>
                </a:solidFill>
                <a:latin typeface="Calibri" panose="020F0502020204030204" pitchFamily="34" charset="0"/>
                <a:cs typeface="Calibri" panose="020F0502020204030204" pitchFamily="34" charset="0"/>
              </a:rPr>
              <a:t>    </a:t>
            </a:r>
            <a:endParaRPr lang="cs-CZ" altLang="cs-CZ" sz="2200" i="1" kern="0"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26994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ox(i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childTnLst>
                          </p:cTn>
                        </p:par>
                        <p:par>
                          <p:cTn id="22" fill="hold">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ox(in)">
                                      <p:cBhvr>
                                        <p:cTn id="25" dur="500"/>
                                        <p:tgtEl>
                                          <p:spTgt spid="3">
                                            <p:txEl>
                                              <p:pRg st="5" end="5"/>
                                            </p:txEl>
                                          </p:spTgt>
                                        </p:tgtEl>
                                      </p:cBhvr>
                                    </p:animEffect>
                                  </p:childTnLst>
                                </p:cTn>
                              </p:par>
                            </p:childTnLst>
                          </p:cTn>
                        </p:par>
                        <p:par>
                          <p:cTn id="26" fill="hold">
                            <p:stCondLst>
                              <p:cond delay="1000"/>
                            </p:stCondLst>
                            <p:childTnLst>
                              <p:par>
                                <p:cTn id="27" presetID="4" presetClass="entr" presetSubtype="16"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ox(i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ABE8E8A-6D98-4444-ACEF-4548E897D0BC}"/>
              </a:ext>
            </a:extLst>
          </p:cNvPr>
          <p:cNvSpPr>
            <a:spLocks noGrp="1"/>
          </p:cNvSpPr>
          <p:nvPr>
            <p:ph type="ftr" sz="quarter" idx="10"/>
          </p:nvPr>
        </p:nvSpPr>
        <p:spPr/>
        <p:txBody>
          <a:bodyPr/>
          <a:lstStyle/>
          <a:p>
            <a:r>
              <a:rPr lang="cs-CZ" dirty="0"/>
              <a:t>Department </a:t>
            </a:r>
            <a:r>
              <a:rPr lang="cs-CZ" dirty="0" err="1"/>
              <a:t>of</a:t>
            </a:r>
            <a:r>
              <a:rPr lang="cs-CZ" dirty="0"/>
              <a:t> </a:t>
            </a:r>
            <a:r>
              <a:rPr lang="cs-CZ" dirty="0" err="1"/>
              <a:t>Pharmacology</a:t>
            </a:r>
            <a:endParaRPr lang="cs-CZ" dirty="0"/>
          </a:p>
        </p:txBody>
      </p:sp>
      <p:sp>
        <p:nvSpPr>
          <p:cNvPr id="3" name="Zástupný symbol pro číslo snímku 2">
            <a:extLst>
              <a:ext uri="{FF2B5EF4-FFF2-40B4-BE49-F238E27FC236}">
                <a16:creationId xmlns:a16="http://schemas.microsoft.com/office/drawing/2014/main" id="{27D8943A-8E3B-481C-B0FE-26D47FCD8730}"/>
              </a:ext>
            </a:extLst>
          </p:cNvPr>
          <p:cNvSpPr>
            <a:spLocks noGrp="1"/>
          </p:cNvSpPr>
          <p:nvPr>
            <p:ph type="sldNum" sz="quarter" idx="11"/>
          </p:nvPr>
        </p:nvSpPr>
        <p:spPr/>
        <p:txBody>
          <a:bodyPr/>
          <a:lstStyle/>
          <a:p>
            <a:fld id="{0DE708CC-0C3F-4567-9698-B54C0F35BD31}" type="slidenum">
              <a:rPr lang="cs-CZ" altLang="cs-CZ" smtClean="0"/>
              <a:pPr/>
              <a:t>2</a:t>
            </a:fld>
            <a:endParaRPr lang="cs-CZ" altLang="cs-CZ" dirty="0"/>
          </a:p>
        </p:txBody>
      </p:sp>
      <p:sp>
        <p:nvSpPr>
          <p:cNvPr id="6" name="Nadpis 3">
            <a:extLst>
              <a:ext uri="{FF2B5EF4-FFF2-40B4-BE49-F238E27FC236}">
                <a16:creationId xmlns:a16="http://schemas.microsoft.com/office/drawing/2014/main" id="{B773C200-D328-4930-9370-6071398256EA}"/>
              </a:ext>
            </a:extLst>
          </p:cNvPr>
          <p:cNvSpPr>
            <a:spLocks noGrp="1"/>
          </p:cNvSpPr>
          <p:nvPr>
            <p:ph type="title"/>
            <p:custDataLst>
              <p:tags r:id="rId2"/>
            </p:custDataLst>
          </p:nvPr>
        </p:nvSpPr>
        <p:spPr>
          <a:xfrm>
            <a:off x="567000" y="1523584"/>
            <a:ext cx="11229665" cy="2462849"/>
          </a:xfrm>
        </p:spPr>
        <p:txBody>
          <a:bodyPr>
            <a:normAutofit fontScale="90000"/>
          </a:bodyPr>
          <a:lstStyle/>
          <a:p>
            <a:pPr algn="ctr">
              <a:lnSpc>
                <a:spcPct val="150000"/>
              </a:lnSpc>
              <a:spcBef>
                <a:spcPts val="0"/>
              </a:spcBef>
              <a:spcAft>
                <a:spcPts val="600"/>
              </a:spcAft>
            </a:pPr>
            <a:r>
              <a:rPr lang="cs-CZ" sz="2800" dirty="0"/>
              <a:t>Copyright notice</a:t>
            </a:r>
            <a:br>
              <a:rPr lang="cs-CZ" sz="2800" dirty="0"/>
            </a:br>
            <a:r>
              <a:rPr lang="cs-CZ" sz="2800" b="0" dirty="0"/>
              <a:t>The presentation is copyrighted work created by employees of Masaryk university.</a:t>
            </a:r>
            <a:br>
              <a:rPr lang="cs-CZ" sz="2800" b="0" dirty="0"/>
            </a:br>
            <a:r>
              <a:rPr lang="cs-CZ" sz="2800" b="0" dirty="0"/>
              <a:t>Students are allowed to make copies for learning purposesonly. </a:t>
            </a:r>
            <a:br>
              <a:rPr lang="cs-CZ" sz="2800" b="0" dirty="0"/>
            </a:br>
            <a:r>
              <a:rPr lang="cs-CZ" sz="2800" b="0" dirty="0"/>
              <a:t>Any unauthorised reproduction or distribution of the presentation or individual slidesis against the law.</a:t>
            </a:r>
            <a:br>
              <a:rPr lang="cs-CZ" dirty="0"/>
            </a:br>
            <a:endParaRPr lang="cs-CZ" b="0" dirty="0"/>
          </a:p>
        </p:txBody>
      </p:sp>
    </p:spTree>
    <p:custDataLst>
      <p:tags r:id="rId1"/>
    </p:custDataLst>
    <p:extLst>
      <p:ext uri="{BB962C8B-B14F-4D97-AF65-F5344CB8AC3E}">
        <p14:creationId xmlns:p14="http://schemas.microsoft.com/office/powerpoint/2010/main" val="2266276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9E98719-677B-4676-9F47-F68C7D76B44E}"/>
              </a:ext>
            </a:extLst>
          </p:cNvPr>
          <p:cNvSpPr txBox="1">
            <a:spLocks noChangeArrowheads="1"/>
          </p:cNvSpPr>
          <p:nvPr/>
        </p:nvSpPr>
        <p:spPr>
          <a:xfrm>
            <a:off x="1308100" y="665163"/>
            <a:ext cx="9144000" cy="6192837"/>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ctr">
              <a:lnSpc>
                <a:spcPct val="80000"/>
              </a:lnSpc>
              <a:buFont typeface="Wingdings" pitchFamily="2" charset="2"/>
              <a:buChar char="Ø"/>
              <a:defRPr/>
            </a:pPr>
            <a:r>
              <a:rPr lang="cs-CZ" b="1" kern="0" dirty="0">
                <a:latin typeface="Calibri" panose="020F0502020204030204" pitchFamily="34" charset="0"/>
                <a:cs typeface="Calibri" panose="020F0502020204030204" pitchFamily="34" charset="0"/>
              </a:rPr>
              <a:t>Vol. 1  General </a:t>
            </a:r>
            <a:r>
              <a:rPr lang="cs-CZ" b="1" kern="0" dirty="0" err="1">
                <a:latin typeface="Calibri" panose="020F0502020204030204" pitchFamily="34" charset="0"/>
                <a:cs typeface="Calibri" panose="020F0502020204030204" pitchFamily="34" charset="0"/>
              </a:rPr>
              <a:t>methods</a:t>
            </a:r>
            <a:r>
              <a:rPr lang="cs-CZ" b="1" kern="0" dirty="0">
                <a:latin typeface="Calibri" panose="020F0502020204030204" pitchFamily="34" charset="0"/>
                <a:cs typeface="Calibri" panose="020F0502020204030204" pitchFamily="34" charset="0"/>
              </a:rPr>
              <a:t> and </a:t>
            </a:r>
            <a:r>
              <a:rPr lang="cs-CZ" b="1" kern="0" dirty="0" err="1">
                <a:latin typeface="Calibri" panose="020F0502020204030204" pitchFamily="34" charset="0"/>
                <a:cs typeface="Calibri" panose="020F0502020204030204" pitchFamily="34" charset="0"/>
              </a:rPr>
              <a:t>requirements</a:t>
            </a:r>
            <a:endParaRPr lang="cs-CZ" b="1" kern="0" dirty="0">
              <a:latin typeface="Calibri" panose="020F0502020204030204" pitchFamily="34" charset="0"/>
              <a:cs typeface="Calibri" panose="020F0502020204030204" pitchFamily="34" charset="0"/>
            </a:endParaRPr>
          </a:p>
          <a:p>
            <a:pPr algn="ctr">
              <a:lnSpc>
                <a:spcPct val="80000"/>
              </a:lnSpc>
              <a:buFont typeface="Wingdings" pitchFamily="2" charset="2"/>
              <a:buChar char="Ø"/>
              <a:defRPr/>
            </a:pPr>
            <a:r>
              <a:rPr lang="cs-CZ" b="1" kern="0" dirty="0">
                <a:latin typeface="Calibri" panose="020F0502020204030204" pitchFamily="34" charset="0"/>
                <a:cs typeface="Calibri" panose="020F0502020204030204" pitchFamily="34" charset="0"/>
              </a:rPr>
              <a:t> </a:t>
            </a:r>
          </a:p>
          <a:p>
            <a:pPr algn="ctr">
              <a:lnSpc>
                <a:spcPct val="80000"/>
              </a:lnSpc>
              <a:buFont typeface="Wingdings" pitchFamily="2" charset="2"/>
              <a:buChar char="Ø"/>
              <a:defRPr/>
            </a:pPr>
            <a:endParaRPr lang="cs-CZ" b="1" kern="0" dirty="0">
              <a:latin typeface="Calibri" panose="020F0502020204030204" pitchFamily="34" charset="0"/>
              <a:cs typeface="Calibri" panose="020F0502020204030204" pitchFamily="34" charset="0"/>
            </a:endParaRPr>
          </a:p>
          <a:p>
            <a:pPr algn="ctr">
              <a:lnSpc>
                <a:spcPct val="80000"/>
              </a:lnSpc>
              <a:buFont typeface="Wingdings" pitchFamily="2" charset="2"/>
              <a:buChar char="Ø"/>
              <a:defRPr/>
            </a:pPr>
            <a:r>
              <a:rPr lang="cs-CZ" b="1" kern="0" dirty="0">
                <a:latin typeface="Calibri" panose="020F0502020204030204" pitchFamily="34" charset="0"/>
                <a:cs typeface="Calibri" panose="020F0502020204030204" pitchFamily="34" charset="0"/>
              </a:rPr>
              <a:t>Vol. 2 </a:t>
            </a:r>
            <a:r>
              <a:rPr lang="cs-CZ" b="1" kern="0" dirty="0" err="1">
                <a:latin typeface="Calibri" panose="020F0502020204030204" pitchFamily="34" charset="0"/>
                <a:cs typeface="Calibri" panose="020F0502020204030204" pitchFamily="34" charset="0"/>
              </a:rPr>
              <a:t>Monographs</a:t>
            </a:r>
            <a:r>
              <a:rPr lang="cs-CZ" b="1" kern="0" dirty="0">
                <a:latin typeface="Calibri" panose="020F0502020204030204" pitchFamily="34" charset="0"/>
                <a:cs typeface="Calibri" panose="020F0502020204030204" pitchFamily="34" charset="0"/>
              </a:rPr>
              <a:t> A-N</a:t>
            </a:r>
          </a:p>
          <a:p>
            <a:pPr lvl="1" algn="ctr">
              <a:lnSpc>
                <a:spcPct val="80000"/>
              </a:lnSpc>
              <a:buFont typeface="Wingdings" pitchFamily="2" charset="2"/>
              <a:buChar char="Ø"/>
              <a:defRPr/>
            </a:pPr>
            <a:r>
              <a:rPr lang="cs-CZ" sz="2000" kern="0" dirty="0" err="1">
                <a:latin typeface="Calibri" panose="020F0502020204030204" pitchFamily="34" charset="0"/>
                <a:cs typeface="Calibri" panose="020F0502020204030204" pitchFamily="34" charset="0"/>
              </a:rPr>
              <a:t>Medicines</a:t>
            </a:r>
            <a:r>
              <a:rPr lang="cs-CZ" sz="2000" kern="0" dirty="0">
                <a:latin typeface="Calibri" panose="020F0502020204030204" pitchFamily="34" charset="0"/>
                <a:cs typeface="Calibri" panose="020F0502020204030204" pitchFamily="34" charset="0"/>
              </a:rPr>
              <a:t>, </a:t>
            </a:r>
            <a:r>
              <a:rPr lang="cs-CZ" sz="2000" kern="0" dirty="0" err="1">
                <a:latin typeface="Calibri" panose="020F0502020204030204" pitchFamily="34" charset="0"/>
                <a:cs typeface="Calibri" panose="020F0502020204030204" pitchFamily="34" charset="0"/>
              </a:rPr>
              <a:t>excipients</a:t>
            </a:r>
            <a:endParaRPr lang="cs-CZ" sz="2000" kern="0" dirty="0">
              <a:latin typeface="Calibri" panose="020F0502020204030204" pitchFamily="34" charset="0"/>
              <a:cs typeface="Calibri" panose="020F0502020204030204" pitchFamily="34" charset="0"/>
            </a:endParaRPr>
          </a:p>
          <a:p>
            <a:pPr lvl="1" algn="ctr">
              <a:lnSpc>
                <a:spcPct val="80000"/>
              </a:lnSpc>
              <a:defRPr/>
            </a:pPr>
            <a:r>
              <a:rPr lang="cs-CZ" sz="2000" kern="0" dirty="0">
                <a:latin typeface="Calibri" panose="020F0502020204030204" pitchFamily="34" charset="0"/>
                <a:cs typeface="Calibri" panose="020F0502020204030204" pitchFamily="34" charset="0"/>
              </a:rPr>
              <a:t> </a:t>
            </a:r>
          </a:p>
          <a:p>
            <a:pPr lvl="1" algn="ctr">
              <a:lnSpc>
                <a:spcPct val="80000"/>
              </a:lnSpc>
              <a:buFont typeface="Wingdings" pitchFamily="2" charset="2"/>
              <a:buChar char="Ø"/>
              <a:defRPr/>
            </a:pPr>
            <a:endParaRPr lang="cs-CZ" sz="2000" kern="0" dirty="0">
              <a:latin typeface="Calibri" panose="020F0502020204030204" pitchFamily="34" charset="0"/>
              <a:cs typeface="Calibri" panose="020F0502020204030204" pitchFamily="34" charset="0"/>
            </a:endParaRPr>
          </a:p>
          <a:p>
            <a:pPr algn="ctr">
              <a:lnSpc>
                <a:spcPct val="80000"/>
              </a:lnSpc>
              <a:buFont typeface="Wingdings" pitchFamily="2" charset="2"/>
              <a:buChar char="Ø"/>
              <a:defRPr/>
            </a:pPr>
            <a:r>
              <a:rPr lang="cs-CZ" b="1" kern="0" dirty="0">
                <a:latin typeface="Calibri" panose="020F0502020204030204" pitchFamily="34" charset="0"/>
                <a:cs typeface="Calibri" panose="020F0502020204030204" pitchFamily="34" charset="0"/>
              </a:rPr>
              <a:t>Vol. 3</a:t>
            </a:r>
          </a:p>
          <a:p>
            <a:pPr algn="ctr">
              <a:lnSpc>
                <a:spcPct val="80000"/>
              </a:lnSpc>
              <a:buFont typeface="Wingdings" pitchFamily="2" charset="2"/>
              <a:buNone/>
              <a:defRPr/>
            </a:pPr>
            <a:r>
              <a:rPr lang="cs-CZ" kern="0" dirty="0">
                <a:latin typeface="Calibri" panose="020F0502020204030204" pitchFamily="34" charset="0"/>
                <a:cs typeface="Calibri" panose="020F0502020204030204" pitchFamily="34" charset="0"/>
              </a:rPr>
              <a:t>	</a:t>
            </a:r>
          </a:p>
          <a:p>
            <a:pPr algn="ctr">
              <a:lnSpc>
                <a:spcPct val="80000"/>
              </a:lnSpc>
              <a:buFont typeface="Wingdings" pitchFamily="2" charset="2"/>
              <a:buNone/>
              <a:defRPr/>
            </a:pPr>
            <a:r>
              <a:rPr lang="cs-CZ" b="1" kern="0" dirty="0" err="1">
                <a:latin typeface="Calibri" panose="020F0502020204030204" pitchFamily="34" charset="0"/>
                <a:cs typeface="Calibri" panose="020F0502020204030204" pitchFamily="34" charset="0"/>
              </a:rPr>
              <a:t>Monographs</a:t>
            </a:r>
            <a:r>
              <a:rPr lang="cs-CZ" b="1" kern="0" dirty="0">
                <a:latin typeface="Calibri" panose="020F0502020204030204" pitchFamily="34" charset="0"/>
                <a:cs typeface="Calibri" panose="020F0502020204030204" pitchFamily="34" charset="0"/>
              </a:rPr>
              <a:t> N-Z</a:t>
            </a:r>
          </a:p>
          <a:p>
            <a:pPr lvl="1" algn="ctr">
              <a:lnSpc>
                <a:spcPct val="80000"/>
              </a:lnSpc>
              <a:buFont typeface="Wingdings" pitchFamily="2" charset="2"/>
              <a:buChar char="Ø"/>
              <a:defRPr/>
            </a:pPr>
            <a:r>
              <a:rPr lang="cs-CZ" sz="2000" kern="0" dirty="0" err="1">
                <a:latin typeface="Calibri" panose="020F0502020204030204" pitchFamily="34" charset="0"/>
                <a:cs typeface="Calibri" panose="020F0502020204030204" pitchFamily="34" charset="0"/>
              </a:rPr>
              <a:t>Medicines</a:t>
            </a:r>
            <a:r>
              <a:rPr lang="cs-CZ" sz="2000" kern="0" dirty="0">
                <a:latin typeface="Calibri" panose="020F0502020204030204" pitchFamily="34" charset="0"/>
                <a:cs typeface="Calibri" panose="020F0502020204030204" pitchFamily="34" charset="0"/>
              </a:rPr>
              <a:t>, </a:t>
            </a:r>
            <a:r>
              <a:rPr lang="cs-CZ" sz="2000" kern="0" dirty="0" err="1">
                <a:latin typeface="Calibri" panose="020F0502020204030204" pitchFamily="34" charset="0"/>
                <a:cs typeface="Calibri" panose="020F0502020204030204" pitchFamily="34" charset="0"/>
              </a:rPr>
              <a:t>excipients</a:t>
            </a:r>
            <a:r>
              <a:rPr lang="cs-CZ" sz="2000" kern="0" dirty="0">
                <a:latin typeface="Calibri" panose="020F0502020204030204" pitchFamily="34" charset="0"/>
                <a:cs typeface="Calibri" panose="020F0502020204030204" pitchFamily="34" charset="0"/>
              </a:rPr>
              <a:t> </a:t>
            </a:r>
          </a:p>
          <a:p>
            <a:pPr lvl="1" algn="ctr">
              <a:lnSpc>
                <a:spcPct val="80000"/>
              </a:lnSpc>
              <a:buFont typeface="Wingdings" pitchFamily="2" charset="2"/>
              <a:buNone/>
              <a:defRPr/>
            </a:pPr>
            <a:endParaRPr lang="cs-CZ" i="1" kern="0" dirty="0">
              <a:latin typeface="Calibri" panose="020F0502020204030204" pitchFamily="34" charset="0"/>
              <a:cs typeface="Calibri" panose="020F0502020204030204" pitchFamily="34" charset="0"/>
            </a:endParaRPr>
          </a:p>
          <a:p>
            <a:pPr lvl="1" algn="ctr">
              <a:lnSpc>
                <a:spcPct val="80000"/>
              </a:lnSpc>
              <a:buFont typeface="Wingdings" pitchFamily="2" charset="2"/>
              <a:buNone/>
              <a:defRPr/>
            </a:pPr>
            <a:r>
              <a:rPr lang="cs-CZ" i="1" kern="0" dirty="0" err="1">
                <a:latin typeface="Calibri" panose="020F0502020204030204" pitchFamily="34" charset="0"/>
                <a:cs typeface="Calibri" panose="020F0502020204030204" pitchFamily="34" charset="0"/>
              </a:rPr>
              <a:t>National</a:t>
            </a:r>
            <a:r>
              <a:rPr lang="cs-CZ" i="1" kern="0" dirty="0">
                <a:latin typeface="Calibri" panose="020F0502020204030204" pitchFamily="34" charset="0"/>
                <a:cs typeface="Calibri" panose="020F0502020204030204" pitchFamily="34" charset="0"/>
              </a:rPr>
              <a:t> part </a:t>
            </a:r>
          </a:p>
          <a:p>
            <a:pPr lvl="1" algn="ctr">
              <a:lnSpc>
                <a:spcPct val="80000"/>
              </a:lnSpc>
              <a:buFont typeface="Wingdings" pitchFamily="2" charset="2"/>
              <a:buNone/>
              <a:defRPr/>
            </a:pPr>
            <a:endParaRPr lang="cs-CZ" sz="2000" kern="0" dirty="0">
              <a:latin typeface="Calibri" panose="020F0502020204030204" pitchFamily="34" charset="0"/>
              <a:cs typeface="Calibri" panose="020F0502020204030204" pitchFamily="34" charset="0"/>
            </a:endParaRPr>
          </a:p>
          <a:p>
            <a:pPr algn="ctr">
              <a:lnSpc>
                <a:spcPct val="80000"/>
              </a:lnSpc>
              <a:defRPr/>
            </a:pPr>
            <a:r>
              <a:rPr lang="cs-CZ" b="1" kern="0" dirty="0">
                <a:latin typeface="Calibri" panose="020F0502020204030204" pitchFamily="34" charset="0"/>
                <a:cs typeface="Calibri" panose="020F0502020204030204" pitchFamily="34" charset="0"/>
              </a:rPr>
              <a:t>General </a:t>
            </a:r>
            <a:r>
              <a:rPr lang="cs-CZ" b="1" kern="0" dirty="0" err="1">
                <a:latin typeface="Calibri" panose="020F0502020204030204" pitchFamily="34" charset="0"/>
                <a:cs typeface="Calibri" panose="020F0502020204030204" pitchFamily="34" charset="0"/>
              </a:rPr>
              <a:t>methods</a:t>
            </a:r>
            <a:r>
              <a:rPr lang="cs-CZ" b="1" kern="0" dirty="0">
                <a:latin typeface="Calibri" panose="020F0502020204030204" pitchFamily="34" charset="0"/>
                <a:cs typeface="Calibri" panose="020F0502020204030204" pitchFamily="34" charset="0"/>
              </a:rPr>
              <a:t> and </a:t>
            </a:r>
            <a:r>
              <a:rPr lang="cs-CZ" b="1" kern="0" dirty="0" err="1">
                <a:latin typeface="Calibri" panose="020F0502020204030204" pitchFamily="34" charset="0"/>
                <a:cs typeface="Calibri" panose="020F0502020204030204" pitchFamily="34" charset="0"/>
              </a:rPr>
              <a:t>requirements</a:t>
            </a:r>
            <a:endParaRPr lang="cs-CZ" b="1" kern="0" dirty="0">
              <a:latin typeface="Calibri" panose="020F0502020204030204" pitchFamily="34" charset="0"/>
              <a:cs typeface="Calibri" panose="020F0502020204030204" pitchFamily="34" charset="0"/>
            </a:endParaRPr>
          </a:p>
          <a:p>
            <a:pPr algn="ctr">
              <a:lnSpc>
                <a:spcPct val="80000"/>
              </a:lnSpc>
              <a:defRPr/>
            </a:pPr>
            <a:r>
              <a:rPr lang="cs-CZ" b="1" kern="0" dirty="0" err="1">
                <a:latin typeface="Calibri" panose="020F0502020204030204" pitchFamily="34" charset="0"/>
                <a:cs typeface="Calibri" panose="020F0502020204030204" pitchFamily="34" charset="0"/>
              </a:rPr>
              <a:t>Tables</a:t>
            </a:r>
            <a:r>
              <a:rPr lang="cs-CZ" b="1" kern="0" dirty="0">
                <a:latin typeface="Calibri" panose="020F0502020204030204" pitchFamily="34" charset="0"/>
                <a:cs typeface="Calibri" panose="020F0502020204030204" pitchFamily="34" charset="0"/>
              </a:rPr>
              <a:t> </a:t>
            </a:r>
            <a:r>
              <a:rPr lang="cs-CZ" sz="2400" kern="0" dirty="0">
                <a:latin typeface="Calibri" panose="020F0502020204030204" pitchFamily="34" charset="0"/>
                <a:cs typeface="Calibri" panose="020F0502020204030204" pitchFamily="34" charset="0"/>
              </a:rPr>
              <a:t>(I-XII)</a:t>
            </a:r>
          </a:p>
          <a:p>
            <a:pPr algn="ctr">
              <a:lnSpc>
                <a:spcPct val="80000"/>
              </a:lnSpc>
              <a:buFont typeface="Wingdings" pitchFamily="2" charset="2"/>
              <a:buNone/>
              <a:defRPr/>
            </a:pPr>
            <a:endParaRPr lang="cs-CZ" sz="2400" kern="0" dirty="0">
              <a:latin typeface="Calibri" panose="020F0502020204030204" pitchFamily="34" charset="0"/>
              <a:cs typeface="Calibri" panose="020F0502020204030204" pitchFamily="34" charset="0"/>
            </a:endParaRPr>
          </a:p>
          <a:p>
            <a:pPr lvl="1" algn="ctr">
              <a:lnSpc>
                <a:spcPct val="80000"/>
              </a:lnSpc>
              <a:buFont typeface="Wingdings" pitchFamily="2" charset="2"/>
              <a:buChar char="Ø"/>
              <a:defRPr/>
            </a:pPr>
            <a:r>
              <a:rPr lang="cs-CZ" sz="2000" kern="0" dirty="0" err="1">
                <a:latin typeface="Calibri" panose="020F0502020204030204" pitchFamily="34" charset="0"/>
                <a:cs typeface="Calibri" panose="020F0502020204030204" pitchFamily="34" charset="0"/>
              </a:rPr>
              <a:t>Medicines</a:t>
            </a:r>
            <a:r>
              <a:rPr lang="cs-CZ" sz="2000" kern="0" dirty="0">
                <a:latin typeface="Calibri" panose="020F0502020204030204" pitchFamily="34" charset="0"/>
                <a:cs typeface="Calibri" panose="020F0502020204030204" pitchFamily="34" charset="0"/>
              </a:rPr>
              <a:t>, </a:t>
            </a:r>
            <a:r>
              <a:rPr lang="cs-CZ" sz="2000" kern="0" dirty="0" err="1">
                <a:latin typeface="Calibri" panose="020F0502020204030204" pitchFamily="34" charset="0"/>
                <a:cs typeface="Calibri" panose="020F0502020204030204" pitchFamily="34" charset="0"/>
              </a:rPr>
              <a:t>excipients</a:t>
            </a:r>
            <a:r>
              <a:rPr lang="cs-CZ" sz="2000" kern="0" dirty="0">
                <a:latin typeface="Calibri" panose="020F0502020204030204" pitchFamily="34" charset="0"/>
                <a:cs typeface="Calibri" panose="020F0502020204030204" pitchFamily="34" charset="0"/>
              </a:rPr>
              <a:t> </a:t>
            </a:r>
          </a:p>
          <a:p>
            <a:pPr algn="ctr">
              <a:lnSpc>
                <a:spcPct val="80000"/>
              </a:lnSpc>
              <a:buFont typeface="Wingdings" pitchFamily="2" charset="2"/>
              <a:buNone/>
              <a:defRPr/>
            </a:pPr>
            <a:endParaRPr lang="cs-CZ" sz="2400" kern="0" dirty="0">
              <a:latin typeface="Calibri" panose="020F0502020204030204" pitchFamily="34" charset="0"/>
              <a:cs typeface="Calibri" panose="020F0502020204030204" pitchFamily="34" charset="0"/>
            </a:endParaRPr>
          </a:p>
          <a:p>
            <a:pPr algn="ctr">
              <a:lnSpc>
                <a:spcPct val="80000"/>
              </a:lnSpc>
              <a:buFont typeface="Wingdings" pitchFamily="2" charset="2"/>
              <a:buNone/>
              <a:defRPr/>
            </a:pPr>
            <a:endParaRPr lang="cs-CZ" sz="2400" kern="0" dirty="0">
              <a:latin typeface="Calibri" panose="020F0502020204030204" pitchFamily="34" charset="0"/>
              <a:cs typeface="Calibri" panose="020F0502020204030204" pitchFamily="34" charset="0"/>
            </a:endParaRPr>
          </a:p>
          <a:p>
            <a:pPr lvl="1" algn="ctr">
              <a:lnSpc>
                <a:spcPct val="80000"/>
              </a:lnSpc>
              <a:buFont typeface="Wingdings" pitchFamily="2" charset="2"/>
              <a:buChar char="Ø"/>
              <a:defRPr/>
            </a:pPr>
            <a:endParaRPr lang="cs-CZ" sz="2000" kern="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5790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ox(in)">
                                      <p:cBhvr>
                                        <p:cTn id="11" dur="500"/>
                                        <p:tgtEl>
                                          <p:spTgt spid="2">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ox(in)">
                                      <p:cBhvr>
                                        <p:cTn id="15" dur="500"/>
                                        <p:tgtEl>
                                          <p:spTgt spid="2">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ox(in)">
                                      <p:cBhvr>
                                        <p:cTn id="18" dur="500"/>
                                        <p:tgtEl>
                                          <p:spTgt spid="2">
                                            <p:txEl>
                                              <p:pRg st="4" end="4"/>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ox(in)">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box(in)">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ox(in)">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box(in)">
                                      <p:cBhvr>
                                        <p:cTn id="36" dur="500"/>
                                        <p:tgtEl>
                                          <p:spTgt spid="2">
                                            <p:txEl>
                                              <p:pRg st="9" end="9"/>
                                            </p:txEl>
                                          </p:spTgt>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box(in)">
                                      <p:cBhvr>
                                        <p:cTn id="39" dur="500"/>
                                        <p:tgtEl>
                                          <p:spTgt spid="2">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animEffect transition="in" filter="box(in)">
                                      <p:cBhvr>
                                        <p:cTn id="44" dur="500"/>
                                        <p:tgtEl>
                                          <p:spTgt spid="2">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ox(in)">
                                      <p:cBhvr>
                                        <p:cTn id="49" dur="500"/>
                                        <p:tgtEl>
                                          <p:spTgt spid="2">
                                            <p:txEl>
                                              <p:pRg st="14" end="1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
                                            <p:txEl>
                                              <p:pRg st="15" end="15"/>
                                            </p:txEl>
                                          </p:spTgt>
                                        </p:tgtEl>
                                        <p:attrNameLst>
                                          <p:attrName>style.visibility</p:attrName>
                                        </p:attrNameLst>
                                      </p:cBhvr>
                                      <p:to>
                                        <p:strVal val="visible"/>
                                      </p:to>
                                    </p:set>
                                    <p:animEffect transition="in" filter="box(in)">
                                      <p:cBhvr>
                                        <p:cTn id="54" dur="500"/>
                                        <p:tgtEl>
                                          <p:spTgt spid="2">
                                            <p:txEl>
                                              <p:pRg st="15" end="15"/>
                                            </p:txEl>
                                          </p:spTgt>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animEffect transition="in" filter="box(in)">
                                      <p:cBhvr>
                                        <p:cTn id="57"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B664B704-71BE-4635-8F8B-F8AC26F5BF11}"/>
              </a:ext>
            </a:extLst>
          </p:cNvPr>
          <p:cNvSpPr txBox="1">
            <a:spLocks noChangeArrowheads="1"/>
          </p:cNvSpPr>
          <p:nvPr/>
        </p:nvSpPr>
        <p:spPr bwMode="auto">
          <a:xfrm>
            <a:off x="3849175" y="369887"/>
            <a:ext cx="445237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4400" b="1" dirty="0">
                <a:latin typeface="Calibri" panose="020F0502020204030204" pitchFamily="34" charset="0"/>
                <a:cs typeface="Calibri" panose="020F0502020204030204" pitchFamily="34" charset="0"/>
              </a:rPr>
              <a:t>PHARMACOPOEIA</a:t>
            </a:r>
            <a:endParaRPr lang="cs-CZ" altLang="cs-CZ" sz="4400" b="1"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280258E9-6CD2-4845-8DBD-591EFEC2659C}"/>
              </a:ext>
            </a:extLst>
          </p:cNvPr>
          <p:cNvSpPr txBox="1">
            <a:spLocks noChangeArrowheads="1"/>
          </p:cNvSpPr>
          <p:nvPr/>
        </p:nvSpPr>
        <p:spPr>
          <a:xfrm>
            <a:off x="250824" y="1916113"/>
            <a:ext cx="11649076" cy="4572000"/>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ctr"/>
            <a:r>
              <a:rPr lang="en-US" altLang="cs-CZ" b="1" kern="0" dirty="0">
                <a:latin typeface="Calibri" panose="020F0502020204030204" pitchFamily="34" charset="0"/>
                <a:cs typeface="Calibri" panose="020F0502020204030204" pitchFamily="34" charset="0"/>
              </a:rPr>
              <a:t>WHAT we can not find there !</a:t>
            </a:r>
            <a:endParaRPr lang="cs-CZ" altLang="cs-CZ" b="1" kern="0" dirty="0">
              <a:latin typeface="Calibri" panose="020F0502020204030204" pitchFamily="34" charset="0"/>
              <a:cs typeface="Calibri" panose="020F0502020204030204" pitchFamily="34" charset="0"/>
            </a:endParaRPr>
          </a:p>
          <a:p>
            <a:pPr algn="ctr"/>
            <a:endParaRPr lang="cs-CZ" altLang="cs-CZ" b="1" kern="0" dirty="0">
              <a:latin typeface="Calibri" panose="020F0502020204030204" pitchFamily="34" charset="0"/>
              <a:cs typeface="Calibri" panose="020F0502020204030204" pitchFamily="34" charset="0"/>
            </a:endParaRPr>
          </a:p>
          <a:p>
            <a:pPr lvl="1" algn="ctr"/>
            <a:r>
              <a:rPr lang="en-US" altLang="cs-CZ" sz="3200" kern="0" dirty="0">
                <a:latin typeface="Calibri" panose="020F0502020204030204" pitchFamily="34" charset="0"/>
                <a:cs typeface="Calibri" panose="020F0502020204030204" pitchFamily="34" charset="0"/>
              </a:rPr>
              <a:t>pharmacological properties of drugs, their pharmacodynamics, </a:t>
            </a:r>
            <a:endParaRPr lang="cs-CZ" altLang="cs-CZ" sz="3200" kern="0" dirty="0">
              <a:latin typeface="Calibri" panose="020F0502020204030204" pitchFamily="34" charset="0"/>
              <a:cs typeface="Calibri" panose="020F0502020204030204" pitchFamily="34" charset="0"/>
            </a:endParaRPr>
          </a:p>
          <a:p>
            <a:pPr lvl="1" algn="ctr"/>
            <a:endParaRPr lang="cs-CZ" altLang="cs-CZ" sz="3200" kern="0" dirty="0">
              <a:latin typeface="Calibri" panose="020F0502020204030204" pitchFamily="34" charset="0"/>
              <a:cs typeface="Calibri" panose="020F0502020204030204" pitchFamily="34" charset="0"/>
            </a:endParaRPr>
          </a:p>
          <a:p>
            <a:pPr lvl="1" algn="ctr"/>
            <a:r>
              <a:rPr lang="en-US" altLang="cs-CZ" sz="3200" kern="0" dirty="0">
                <a:latin typeface="Calibri" panose="020F0502020204030204" pitchFamily="34" charset="0"/>
                <a:cs typeface="Calibri" panose="020F0502020204030204" pitchFamily="34" charset="0"/>
              </a:rPr>
              <a:t>pharmacokinetics</a:t>
            </a:r>
          </a:p>
          <a:p>
            <a:pPr lvl="1" algn="ctr"/>
            <a:endParaRPr lang="en-US" altLang="cs-CZ" sz="3200" kern="0" dirty="0">
              <a:latin typeface="Calibri" panose="020F0502020204030204" pitchFamily="34" charset="0"/>
              <a:cs typeface="Calibri" panose="020F0502020204030204" pitchFamily="34" charset="0"/>
            </a:endParaRPr>
          </a:p>
          <a:p>
            <a:pPr lvl="1" algn="ctr"/>
            <a:endParaRPr lang="cs-CZ" altLang="cs-CZ" sz="3200" kern="0" dirty="0">
              <a:latin typeface="Calibri" panose="020F0502020204030204" pitchFamily="34" charset="0"/>
              <a:cs typeface="Calibri" panose="020F0502020204030204" pitchFamily="34" charset="0"/>
            </a:endParaRPr>
          </a:p>
          <a:p>
            <a:pPr lvl="1" algn="ctr"/>
            <a:r>
              <a:rPr lang="en-US" altLang="cs-CZ" sz="3200" kern="0" dirty="0" err="1">
                <a:latin typeface="Calibri" panose="020F0502020204030204" pitchFamily="34" charset="0"/>
                <a:cs typeface="Calibri" panose="020F0502020204030204" pitchFamily="34" charset="0"/>
              </a:rPr>
              <a:t>i</a:t>
            </a:r>
            <a:r>
              <a:rPr lang="cs-CZ" altLang="cs-CZ" sz="3200" kern="0" dirty="0" err="1">
                <a:latin typeface="Calibri" panose="020F0502020204030204" pitchFamily="34" charset="0"/>
                <a:cs typeface="Calibri" panose="020F0502020204030204" pitchFamily="34" charset="0"/>
              </a:rPr>
              <a:t>ndi</a:t>
            </a:r>
            <a:r>
              <a:rPr lang="en-US" altLang="cs-CZ" sz="3200" kern="0" dirty="0">
                <a:latin typeface="Calibri" panose="020F0502020204030204" pitchFamily="34" charset="0"/>
                <a:cs typeface="Calibri" panose="020F0502020204030204" pitchFamily="34" charset="0"/>
              </a:rPr>
              <a:t>cations, contra-indications</a:t>
            </a:r>
            <a:endParaRPr lang="cs-CZ" altLang="cs-CZ" sz="3200" kern="0" dirty="0">
              <a:latin typeface="Calibri" panose="020F0502020204030204" pitchFamily="34" charset="0"/>
              <a:cs typeface="Calibri" panose="020F0502020204030204" pitchFamily="34" charset="0"/>
            </a:endParaRPr>
          </a:p>
          <a:p>
            <a:pPr lvl="1" algn="ctr"/>
            <a:endParaRPr lang="cs-CZ" altLang="cs-CZ" sz="3200" kern="0" dirty="0">
              <a:latin typeface="Calibri" panose="020F0502020204030204" pitchFamily="34" charset="0"/>
              <a:cs typeface="Calibri" panose="020F0502020204030204" pitchFamily="34" charset="0"/>
            </a:endParaRPr>
          </a:p>
          <a:p>
            <a:pPr lvl="1" algn="ctr"/>
            <a:r>
              <a:rPr lang="en-US" altLang="cs-CZ" sz="3200" kern="0" dirty="0">
                <a:latin typeface="Calibri" panose="020F0502020204030204" pitchFamily="34" charset="0"/>
                <a:cs typeface="Calibri" panose="020F0502020204030204" pitchFamily="34" charset="0"/>
              </a:rPr>
              <a:t>t</a:t>
            </a:r>
            <a:r>
              <a:rPr lang="cs-CZ" altLang="cs-CZ" sz="3200" kern="0" dirty="0" err="1">
                <a:latin typeface="Calibri" panose="020F0502020204030204" pitchFamily="34" charset="0"/>
                <a:cs typeface="Calibri" panose="020F0502020204030204" pitchFamily="34" charset="0"/>
              </a:rPr>
              <a:t>oxic</a:t>
            </a:r>
            <a:r>
              <a:rPr lang="en-US" altLang="cs-CZ" sz="3200" kern="0" dirty="0">
                <a:latin typeface="Calibri" panose="020F0502020204030204" pitchFamily="34" charset="0"/>
                <a:cs typeface="Calibri" panose="020F0502020204030204" pitchFamily="34" charset="0"/>
              </a:rPr>
              <a:t> effects</a:t>
            </a:r>
            <a:endParaRPr lang="cs-CZ" altLang="cs-CZ" sz="3200" kern="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7373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9AEA7FF-2F80-4ACF-B2AA-8B7AA9AB0431}"/>
              </a:ext>
            </a:extLst>
          </p:cNvPr>
          <p:cNvSpPr>
            <a:spLocks noChangeArrowheads="1"/>
          </p:cNvSpPr>
          <p:nvPr/>
        </p:nvSpPr>
        <p:spPr bwMode="auto">
          <a:xfrm>
            <a:off x="2978150" y="268287"/>
            <a:ext cx="6480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b="1" dirty="0" err="1">
                <a:solidFill>
                  <a:srgbClr val="000000"/>
                </a:solidFill>
                <a:latin typeface="Calibri" panose="020F0502020204030204" pitchFamily="34" charset="0"/>
              </a:rPr>
              <a:t>Drug</a:t>
            </a:r>
            <a:r>
              <a:rPr lang="cs-CZ" altLang="cs-CZ" b="1" dirty="0">
                <a:solidFill>
                  <a:srgbClr val="000000"/>
                </a:solidFill>
                <a:latin typeface="Calibri" panose="020F0502020204030204" pitchFamily="34" charset="0"/>
              </a:rPr>
              <a:t> </a:t>
            </a:r>
            <a:r>
              <a:rPr lang="cs-CZ" altLang="cs-CZ" b="1" dirty="0" err="1">
                <a:solidFill>
                  <a:srgbClr val="000000"/>
                </a:solidFill>
                <a:latin typeface="Calibri" panose="020F0502020204030204" pitchFamily="34" charset="0"/>
              </a:rPr>
              <a:t>dosology</a:t>
            </a:r>
            <a:r>
              <a:rPr lang="cs-CZ" altLang="cs-CZ" b="1" dirty="0">
                <a:solidFill>
                  <a:srgbClr val="000000"/>
                </a:solidFill>
                <a:latin typeface="Calibri" panose="020F0502020204030204" pitchFamily="34" charset="0"/>
              </a:rPr>
              <a:t> in </a:t>
            </a:r>
            <a:r>
              <a:rPr lang="cs-CZ" altLang="cs-CZ" b="1" dirty="0" err="1">
                <a:solidFill>
                  <a:srgbClr val="000000"/>
                </a:solidFill>
                <a:latin typeface="Calibri" panose="020F0502020204030204" pitchFamily="34" charset="0"/>
              </a:rPr>
              <a:t>paediatrics</a:t>
            </a:r>
            <a:endParaRPr lang="cs-CZ" altLang="cs-CZ" b="1" dirty="0">
              <a:solidFill>
                <a:srgbClr val="000000"/>
              </a:solidFill>
              <a:latin typeface="Calibri" panose="020F0502020204030204" pitchFamily="34" charset="0"/>
            </a:endParaRPr>
          </a:p>
        </p:txBody>
      </p:sp>
      <p:sp>
        <p:nvSpPr>
          <p:cNvPr id="3" name="Rectangle 3">
            <a:extLst>
              <a:ext uri="{FF2B5EF4-FFF2-40B4-BE49-F238E27FC236}">
                <a16:creationId xmlns:a16="http://schemas.microsoft.com/office/drawing/2014/main" id="{02921A9E-7569-4724-AB7B-66757407986F}"/>
              </a:ext>
            </a:extLst>
          </p:cNvPr>
          <p:cNvSpPr txBox="1">
            <a:spLocks noChangeArrowheads="1"/>
          </p:cNvSpPr>
          <p:nvPr/>
        </p:nvSpPr>
        <p:spPr>
          <a:xfrm>
            <a:off x="2185988" y="1387475"/>
            <a:ext cx="8374062" cy="5029200"/>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80000"/>
              </a:lnSpc>
            </a:pPr>
            <a:endParaRPr lang="cs-CZ" altLang="cs-CZ" sz="2000" b="1" kern="0" dirty="0">
              <a:solidFill>
                <a:srgbClr val="000000"/>
              </a:solidFill>
              <a:latin typeface="Calibri" panose="020F0502020204030204" pitchFamily="34" charset="0"/>
            </a:endParaRPr>
          </a:p>
          <a:p>
            <a:pPr>
              <a:lnSpc>
                <a:spcPct val="80000"/>
              </a:lnSpc>
            </a:pPr>
            <a:endParaRPr lang="cs-CZ" altLang="cs-CZ" sz="2000" b="1" kern="0" dirty="0">
              <a:solidFill>
                <a:srgbClr val="000000"/>
              </a:solidFill>
              <a:latin typeface="Calibri" panose="020F0502020204030204" pitchFamily="34" charset="0"/>
            </a:endParaRPr>
          </a:p>
          <a:p>
            <a:pPr>
              <a:lnSpc>
                <a:spcPct val="80000"/>
              </a:lnSpc>
            </a:pPr>
            <a:r>
              <a:rPr lang="cs-CZ" altLang="cs-CZ" sz="2000" b="1" kern="0" dirty="0" err="1">
                <a:solidFill>
                  <a:srgbClr val="000000"/>
                </a:solidFill>
                <a:latin typeface="Calibri" panose="020F0502020204030204" pitchFamily="34" charset="0"/>
              </a:rPr>
              <a:t>Doses</a:t>
            </a:r>
            <a:r>
              <a:rPr lang="cs-CZ" altLang="cs-CZ" sz="2000" b="1" kern="0" dirty="0">
                <a:solidFill>
                  <a:srgbClr val="000000"/>
                </a:solidFill>
                <a:latin typeface="Calibri" panose="020F0502020204030204" pitchFamily="34" charset="0"/>
              </a:rPr>
              <a:t> </a:t>
            </a:r>
            <a:r>
              <a:rPr lang="cs-CZ" altLang="cs-CZ" sz="2000" b="1" kern="0" dirty="0" err="1">
                <a:solidFill>
                  <a:srgbClr val="000000"/>
                </a:solidFill>
                <a:latin typeface="Calibri" panose="020F0502020204030204" pitchFamily="34" charset="0"/>
              </a:rPr>
              <a:t>divided</a:t>
            </a:r>
            <a:r>
              <a:rPr lang="cs-CZ" altLang="cs-CZ" sz="2000" b="1" kern="0" dirty="0">
                <a:solidFill>
                  <a:srgbClr val="000000"/>
                </a:solidFill>
                <a:latin typeface="Calibri" panose="020F0502020204030204" pitchFamily="34" charset="0"/>
              </a:rPr>
              <a:t> </a:t>
            </a:r>
            <a:r>
              <a:rPr lang="cs-CZ" altLang="cs-CZ" sz="2000" b="1" kern="0" dirty="0" err="1">
                <a:solidFill>
                  <a:srgbClr val="000000"/>
                </a:solidFill>
                <a:latin typeface="Calibri" panose="020F0502020204030204" pitchFamily="34" charset="0"/>
              </a:rPr>
              <a:t>into</a:t>
            </a:r>
            <a:r>
              <a:rPr lang="cs-CZ" altLang="cs-CZ" sz="2000" b="1" kern="0" dirty="0">
                <a:solidFill>
                  <a:srgbClr val="000000"/>
                </a:solidFill>
                <a:latin typeface="Calibri" panose="020F0502020204030204" pitchFamily="34" charset="0"/>
              </a:rPr>
              <a:t> 3 </a:t>
            </a:r>
            <a:r>
              <a:rPr lang="cs-CZ" altLang="cs-CZ" sz="2000" b="1" kern="0" dirty="0" err="1">
                <a:solidFill>
                  <a:srgbClr val="000000"/>
                </a:solidFill>
                <a:latin typeface="Calibri" panose="020F0502020204030204" pitchFamily="34" charset="0"/>
              </a:rPr>
              <a:t>age</a:t>
            </a:r>
            <a:r>
              <a:rPr lang="cs-CZ" altLang="cs-CZ" sz="2000" b="1" kern="0" dirty="0">
                <a:solidFill>
                  <a:srgbClr val="000000"/>
                </a:solidFill>
                <a:latin typeface="Calibri" panose="020F0502020204030204" pitchFamily="34" charset="0"/>
              </a:rPr>
              <a:t> </a:t>
            </a:r>
            <a:r>
              <a:rPr lang="cs-CZ" altLang="cs-CZ" sz="2000" b="1" kern="0" dirty="0" err="1">
                <a:solidFill>
                  <a:srgbClr val="000000"/>
                </a:solidFill>
                <a:latin typeface="Calibri" panose="020F0502020204030204" pitchFamily="34" charset="0"/>
              </a:rPr>
              <a:t>groups</a:t>
            </a:r>
            <a:endParaRPr lang="cs-CZ" altLang="cs-CZ" sz="2000" b="1" kern="0" dirty="0">
              <a:solidFill>
                <a:srgbClr val="000000"/>
              </a:solidFill>
              <a:latin typeface="Calibri" panose="020F0502020204030204" pitchFamily="34" charset="0"/>
            </a:endParaRPr>
          </a:p>
          <a:p>
            <a:pPr>
              <a:lnSpc>
                <a:spcPct val="80000"/>
              </a:lnSpc>
            </a:pPr>
            <a:endParaRPr lang="cs-CZ" altLang="cs-CZ" sz="2000" b="1" kern="0" dirty="0">
              <a:solidFill>
                <a:srgbClr val="000000"/>
              </a:solidFill>
              <a:latin typeface="Calibri" panose="020F0502020204030204" pitchFamily="34" charset="0"/>
            </a:endParaRPr>
          </a:p>
          <a:p>
            <a:pPr>
              <a:lnSpc>
                <a:spcPct val="80000"/>
              </a:lnSpc>
            </a:pPr>
            <a:r>
              <a:rPr lang="cs-CZ" altLang="cs-CZ" sz="2000" b="1" kern="0" dirty="0">
                <a:solidFill>
                  <a:srgbClr val="000000"/>
                </a:solidFill>
                <a:latin typeface="Calibri" panose="020F0502020204030204" pitchFamily="34" charset="0"/>
              </a:rPr>
              <a:t>		0-1 		1-6 		6-15</a:t>
            </a:r>
          </a:p>
          <a:p>
            <a:pPr>
              <a:lnSpc>
                <a:spcPct val="80000"/>
              </a:lnSpc>
            </a:pPr>
            <a:endParaRPr lang="cs-CZ" altLang="cs-CZ" sz="2000" b="1" kern="0" dirty="0">
              <a:solidFill>
                <a:srgbClr val="000000"/>
              </a:solidFill>
              <a:latin typeface="Calibri" panose="020F0502020204030204" pitchFamily="34" charset="0"/>
            </a:endParaRPr>
          </a:p>
          <a:p>
            <a:pPr>
              <a:lnSpc>
                <a:spcPct val="80000"/>
              </a:lnSpc>
            </a:pPr>
            <a:r>
              <a:rPr lang="cs-CZ" altLang="cs-CZ" sz="2000" b="1" u="sng" kern="0" dirty="0" err="1">
                <a:solidFill>
                  <a:srgbClr val="000000"/>
                </a:solidFill>
                <a:latin typeface="Calibri" panose="020F0502020204030204" pitchFamily="34" charset="0"/>
              </a:rPr>
              <a:t>Calculation</a:t>
            </a:r>
            <a:r>
              <a:rPr lang="cs-CZ" altLang="cs-CZ" sz="2000" b="1" u="sng" kern="0" dirty="0">
                <a:solidFill>
                  <a:srgbClr val="000000"/>
                </a:solidFill>
                <a:latin typeface="Calibri" panose="020F0502020204030204" pitchFamily="34" charset="0"/>
              </a:rPr>
              <a:t> </a:t>
            </a:r>
            <a:r>
              <a:rPr lang="cs-CZ" altLang="cs-CZ" sz="2000" b="1" u="sng" kern="0" dirty="0" err="1">
                <a:solidFill>
                  <a:srgbClr val="000000"/>
                </a:solidFill>
                <a:latin typeface="Calibri" panose="020F0502020204030204" pitchFamily="34" charset="0"/>
              </a:rPr>
              <a:t>according</a:t>
            </a:r>
            <a:r>
              <a:rPr lang="cs-CZ" altLang="cs-CZ" sz="2000" b="1" u="sng" kern="0" dirty="0">
                <a:solidFill>
                  <a:srgbClr val="000000"/>
                </a:solidFill>
                <a:latin typeface="Calibri" panose="020F0502020204030204" pitchFamily="34" charset="0"/>
              </a:rPr>
              <a:t> to </a:t>
            </a:r>
            <a:r>
              <a:rPr lang="cs-CZ" altLang="cs-CZ" sz="2000" b="1" u="sng" kern="0" dirty="0" err="1">
                <a:solidFill>
                  <a:srgbClr val="000000"/>
                </a:solidFill>
                <a:latin typeface="Calibri" panose="020F0502020204030204" pitchFamily="34" charset="0"/>
              </a:rPr>
              <a:t>the</a:t>
            </a:r>
            <a:r>
              <a:rPr lang="cs-CZ" altLang="cs-CZ" sz="2000" b="1" u="sng" kern="0" dirty="0">
                <a:solidFill>
                  <a:srgbClr val="000000"/>
                </a:solidFill>
                <a:latin typeface="Calibri" panose="020F0502020204030204" pitchFamily="34" charset="0"/>
              </a:rPr>
              <a:t> body </a:t>
            </a:r>
            <a:r>
              <a:rPr lang="cs-CZ" altLang="cs-CZ" sz="2000" b="1" u="sng" kern="0" dirty="0" err="1">
                <a:solidFill>
                  <a:srgbClr val="000000"/>
                </a:solidFill>
                <a:latin typeface="Calibri" panose="020F0502020204030204" pitchFamily="34" charset="0"/>
              </a:rPr>
              <a:t>surface</a:t>
            </a:r>
            <a:endParaRPr lang="cs-CZ" altLang="cs-CZ" sz="2000" b="1" u="sng" kern="0" dirty="0">
              <a:solidFill>
                <a:srgbClr val="000000"/>
              </a:solidFill>
              <a:latin typeface="Calibri" panose="020F0502020204030204" pitchFamily="34" charset="0"/>
            </a:endParaRPr>
          </a:p>
          <a:p>
            <a:pPr algn="ctr">
              <a:lnSpc>
                <a:spcPct val="80000"/>
              </a:lnSpc>
            </a:pPr>
            <a:endParaRPr lang="cs-CZ" altLang="cs-CZ" sz="2000" b="1" u="sng" kern="0" dirty="0">
              <a:solidFill>
                <a:srgbClr val="000000"/>
              </a:solidFill>
              <a:latin typeface="Calibri" panose="020F0502020204030204" pitchFamily="34" charset="0"/>
            </a:endParaRPr>
          </a:p>
          <a:p>
            <a:pPr>
              <a:lnSpc>
                <a:spcPct val="80000"/>
              </a:lnSpc>
            </a:pPr>
            <a:r>
              <a:rPr lang="cs-CZ" altLang="cs-CZ" sz="2000" b="1" kern="0" dirty="0">
                <a:solidFill>
                  <a:srgbClr val="000000"/>
                </a:solidFill>
                <a:latin typeface="Calibri" panose="020F0502020204030204" pitchFamily="34" charset="0"/>
              </a:rPr>
              <a:t>                          		</a:t>
            </a:r>
          </a:p>
          <a:p>
            <a:pPr>
              <a:lnSpc>
                <a:spcPct val="80000"/>
              </a:lnSpc>
            </a:pPr>
            <a:r>
              <a:rPr lang="cs-CZ" altLang="cs-CZ" sz="2000" b="1" kern="0" dirty="0">
                <a:solidFill>
                  <a:srgbClr val="000000"/>
                </a:solidFill>
                <a:latin typeface="Calibri" panose="020F0502020204030204" pitchFamily="34" charset="0"/>
              </a:rPr>
              <a:t>                                         body </a:t>
            </a:r>
            <a:r>
              <a:rPr lang="cs-CZ" altLang="cs-CZ" sz="2000" b="1" kern="0" dirty="0" err="1">
                <a:solidFill>
                  <a:srgbClr val="000000"/>
                </a:solidFill>
                <a:latin typeface="Calibri" panose="020F0502020204030204" pitchFamily="34" charset="0"/>
              </a:rPr>
              <a:t>surface</a:t>
            </a:r>
            <a:r>
              <a:rPr lang="en-US" altLang="cs-CZ" sz="2000" b="1" kern="0" dirty="0">
                <a:solidFill>
                  <a:srgbClr val="000000"/>
                </a:solidFill>
                <a:latin typeface="Calibri" panose="020F0502020204030204" pitchFamily="34" charset="0"/>
              </a:rPr>
              <a:t>[</a:t>
            </a:r>
            <a:r>
              <a:rPr lang="cs-CZ" altLang="cs-CZ" sz="2000" b="1" kern="0" dirty="0">
                <a:solidFill>
                  <a:srgbClr val="000000"/>
                </a:solidFill>
                <a:latin typeface="Calibri" panose="020F0502020204030204" pitchFamily="34" charset="0"/>
              </a:rPr>
              <a:t>m</a:t>
            </a:r>
            <a:r>
              <a:rPr lang="cs-CZ" altLang="cs-CZ" sz="1200" b="1" kern="0" baseline="30000" dirty="0">
                <a:solidFill>
                  <a:srgbClr val="000000"/>
                </a:solidFill>
                <a:latin typeface="Calibri" panose="020F0502020204030204" pitchFamily="34" charset="0"/>
              </a:rPr>
              <a:t>2</a:t>
            </a:r>
            <a:r>
              <a:rPr lang="en-US" altLang="cs-CZ" sz="2000" b="1" kern="0" dirty="0">
                <a:solidFill>
                  <a:srgbClr val="000000"/>
                </a:solidFill>
                <a:latin typeface="Calibri" panose="020F0502020204030204" pitchFamily="34" charset="0"/>
              </a:rPr>
              <a:t>]</a:t>
            </a:r>
            <a:endParaRPr lang="cs-CZ" altLang="cs-CZ" sz="2000" b="1" kern="0" dirty="0">
              <a:solidFill>
                <a:srgbClr val="000000"/>
              </a:solidFill>
              <a:latin typeface="Calibri" panose="020F0502020204030204" pitchFamily="34" charset="0"/>
            </a:endParaRPr>
          </a:p>
          <a:p>
            <a:pPr>
              <a:lnSpc>
                <a:spcPct val="80000"/>
              </a:lnSpc>
            </a:pPr>
            <a:r>
              <a:rPr lang="cs-CZ" altLang="cs-CZ" sz="2000" b="1" kern="0" dirty="0">
                <a:solidFill>
                  <a:srgbClr val="000000"/>
                </a:solidFill>
                <a:latin typeface="Calibri" panose="020F0502020204030204" pitchFamily="34" charset="0"/>
              </a:rPr>
              <a:t>Dose </a:t>
            </a:r>
            <a:r>
              <a:rPr lang="cs-CZ" altLang="cs-CZ" sz="2000" b="1" kern="0" dirty="0" err="1">
                <a:solidFill>
                  <a:srgbClr val="000000"/>
                </a:solidFill>
                <a:latin typeface="Calibri" panose="020F0502020204030204" pitchFamily="34" charset="0"/>
              </a:rPr>
              <a:t>for</a:t>
            </a:r>
            <a:r>
              <a:rPr lang="cs-CZ" altLang="cs-CZ" sz="2000" b="1" kern="0" dirty="0">
                <a:solidFill>
                  <a:srgbClr val="000000"/>
                </a:solidFill>
                <a:latin typeface="Calibri" panose="020F0502020204030204" pitchFamily="34" charset="0"/>
              </a:rPr>
              <a:t> </a:t>
            </a:r>
            <a:r>
              <a:rPr lang="cs-CZ" altLang="cs-CZ" sz="2000" b="1" kern="0" dirty="0" err="1">
                <a:solidFill>
                  <a:srgbClr val="000000"/>
                </a:solidFill>
                <a:latin typeface="Calibri" panose="020F0502020204030204" pitchFamily="34" charset="0"/>
              </a:rPr>
              <a:t>children</a:t>
            </a:r>
            <a:r>
              <a:rPr lang="cs-CZ" altLang="cs-CZ" sz="2000" b="1" kern="0" dirty="0">
                <a:solidFill>
                  <a:srgbClr val="000000"/>
                </a:solidFill>
                <a:latin typeface="Calibri" panose="020F0502020204030204" pitchFamily="34" charset="0"/>
              </a:rPr>
              <a:t>  = --------------------------   x </a:t>
            </a:r>
            <a:r>
              <a:rPr lang="en-US" altLang="cs-CZ" sz="2000" b="1" kern="0" dirty="0">
                <a:solidFill>
                  <a:srgbClr val="000000"/>
                </a:solidFill>
                <a:latin typeface="Calibri" panose="020F0502020204030204" pitchFamily="34" charset="0"/>
              </a:rPr>
              <a:t> adult dose</a:t>
            </a:r>
            <a:endParaRPr lang="cs-CZ" altLang="cs-CZ" sz="2000" b="1" kern="0" dirty="0">
              <a:solidFill>
                <a:srgbClr val="000000"/>
              </a:solidFill>
              <a:latin typeface="Calibri" panose="020F0502020204030204" pitchFamily="34" charset="0"/>
            </a:endParaRPr>
          </a:p>
          <a:p>
            <a:pPr>
              <a:lnSpc>
                <a:spcPct val="80000"/>
              </a:lnSpc>
            </a:pPr>
            <a:r>
              <a:rPr lang="cs-CZ" altLang="cs-CZ" sz="2000" b="1" kern="0" dirty="0">
                <a:solidFill>
                  <a:srgbClr val="000000"/>
                </a:solidFill>
                <a:latin typeface="Calibri" panose="020F0502020204030204" pitchFamily="34" charset="0"/>
              </a:rPr>
              <a:t>                                                    1,73</a:t>
            </a:r>
          </a:p>
          <a:p>
            <a:pPr>
              <a:lnSpc>
                <a:spcPct val="80000"/>
              </a:lnSpc>
            </a:pPr>
            <a:endParaRPr lang="cs-CZ" altLang="cs-CZ" sz="2000" b="1" kern="0" dirty="0">
              <a:solidFill>
                <a:srgbClr val="000000"/>
              </a:solidFill>
              <a:latin typeface="Calibri" panose="020F0502020204030204" pitchFamily="34" charset="0"/>
            </a:endParaRPr>
          </a:p>
          <a:p>
            <a:pPr>
              <a:lnSpc>
                <a:spcPct val="80000"/>
              </a:lnSpc>
            </a:pPr>
            <a:r>
              <a:rPr lang="cs-CZ" altLang="cs-CZ" sz="2000" b="1" kern="0" dirty="0">
                <a:solidFill>
                  <a:srgbClr val="000000"/>
                </a:solidFill>
                <a:latin typeface="Calibri" panose="020F0502020204030204" pitchFamily="34" charset="0"/>
              </a:rPr>
              <a:t>                                                       </a:t>
            </a:r>
            <a:r>
              <a:rPr lang="cs-CZ" altLang="cs-CZ" b="1" kern="0" dirty="0">
                <a:solidFill>
                  <a:srgbClr val="000000"/>
                </a:solidFill>
                <a:latin typeface="Calibri" panose="020F0502020204030204" pitchFamily="34" charset="0"/>
              </a:rPr>
              <a:t> </a:t>
            </a:r>
            <a:r>
              <a:rPr lang="cs-CZ" altLang="cs-CZ" sz="2000" b="1" kern="0" dirty="0">
                <a:solidFill>
                  <a:srgbClr val="000000"/>
                </a:solidFill>
                <a:latin typeface="Calibri" panose="020F0502020204030204" pitchFamily="34" charset="0"/>
              </a:rPr>
              <a:t>								                     7 </a:t>
            </a:r>
            <a:r>
              <a:rPr lang="en-US" altLang="cs-CZ" sz="2000" b="1" kern="0" dirty="0">
                <a:solidFill>
                  <a:srgbClr val="000000"/>
                </a:solidFill>
                <a:latin typeface="Calibri" panose="020F0502020204030204" pitchFamily="34" charset="0"/>
              </a:rPr>
              <a:t>*</a:t>
            </a:r>
            <a:r>
              <a:rPr lang="cs-CZ" altLang="cs-CZ" sz="2000" b="1" kern="0" dirty="0">
                <a:solidFill>
                  <a:srgbClr val="000000"/>
                </a:solidFill>
                <a:latin typeface="Calibri" panose="020F0502020204030204" pitchFamily="34" charset="0"/>
              </a:rPr>
              <a:t> </a:t>
            </a:r>
            <a:r>
              <a:rPr lang="en-US" altLang="cs-CZ" sz="2000" b="1" kern="0" dirty="0">
                <a:solidFill>
                  <a:srgbClr val="000000"/>
                </a:solidFill>
                <a:latin typeface="Calibri" panose="020F0502020204030204" pitchFamily="34" charset="0"/>
              </a:rPr>
              <a:t>age </a:t>
            </a:r>
            <a:r>
              <a:rPr lang="cs-CZ" altLang="cs-CZ" sz="2000" b="1" kern="0" dirty="0">
                <a:solidFill>
                  <a:srgbClr val="000000"/>
                </a:solidFill>
                <a:latin typeface="Calibri" panose="020F0502020204030204" pitchFamily="34" charset="0"/>
              </a:rPr>
              <a:t>(</a:t>
            </a:r>
            <a:r>
              <a:rPr lang="en-US" altLang="cs-CZ" sz="2000" b="1" kern="0" dirty="0" err="1">
                <a:solidFill>
                  <a:srgbClr val="000000"/>
                </a:solidFill>
                <a:latin typeface="Calibri" panose="020F0502020204030204" pitchFamily="34" charset="0"/>
              </a:rPr>
              <a:t>yrs</a:t>
            </a:r>
            <a:r>
              <a:rPr lang="cs-CZ" altLang="cs-CZ" sz="2000" b="1" kern="0" dirty="0">
                <a:solidFill>
                  <a:srgbClr val="000000"/>
                </a:solidFill>
                <a:latin typeface="Calibri" panose="020F0502020204030204" pitchFamily="34" charset="0"/>
              </a:rPr>
              <a:t>) + 45</a:t>
            </a:r>
          </a:p>
          <a:p>
            <a:pPr>
              <a:lnSpc>
                <a:spcPct val="80000"/>
              </a:lnSpc>
            </a:pPr>
            <a:r>
              <a:rPr lang="en-US" altLang="cs-CZ" sz="2000" b="1" kern="0" dirty="0">
                <a:solidFill>
                  <a:srgbClr val="000000"/>
                </a:solidFill>
                <a:latin typeface="Calibri" panose="020F0502020204030204" pitchFamily="34" charset="0"/>
              </a:rPr>
              <a:t>Bod</a:t>
            </a:r>
            <a:r>
              <a:rPr lang="cs-CZ" altLang="cs-CZ" sz="2000" b="1" kern="0" dirty="0">
                <a:solidFill>
                  <a:srgbClr val="000000"/>
                </a:solidFill>
                <a:latin typeface="Calibri" panose="020F0502020204030204" pitchFamily="34" charset="0"/>
              </a:rPr>
              <a:t>y</a:t>
            </a:r>
            <a:r>
              <a:rPr lang="en-US" altLang="cs-CZ" sz="2000" b="1" kern="0" dirty="0">
                <a:solidFill>
                  <a:srgbClr val="000000"/>
                </a:solidFill>
                <a:latin typeface="Calibri" panose="020F0502020204030204" pitchFamily="34" charset="0"/>
              </a:rPr>
              <a:t> surface [</a:t>
            </a:r>
            <a:r>
              <a:rPr lang="cs-CZ" altLang="cs-CZ" sz="2000" b="1" kern="0" dirty="0">
                <a:solidFill>
                  <a:srgbClr val="000000"/>
                </a:solidFill>
                <a:latin typeface="Calibri" panose="020F0502020204030204" pitchFamily="34" charset="0"/>
              </a:rPr>
              <a:t>m</a:t>
            </a:r>
            <a:r>
              <a:rPr lang="cs-CZ" altLang="cs-CZ" sz="2000" b="1" kern="0" baseline="30000" dirty="0">
                <a:solidFill>
                  <a:srgbClr val="000000"/>
                </a:solidFill>
                <a:latin typeface="Calibri" panose="020F0502020204030204" pitchFamily="34" charset="0"/>
              </a:rPr>
              <a:t>2</a:t>
            </a:r>
            <a:r>
              <a:rPr lang="en-US" altLang="cs-CZ" sz="2000" b="1" kern="0" dirty="0">
                <a:solidFill>
                  <a:srgbClr val="000000"/>
                </a:solidFill>
                <a:latin typeface="Calibri" panose="020F0502020204030204" pitchFamily="34" charset="0"/>
              </a:rPr>
              <a:t>]</a:t>
            </a:r>
            <a:r>
              <a:rPr lang="cs-CZ" altLang="cs-CZ" sz="2000" b="1" kern="0" dirty="0">
                <a:solidFill>
                  <a:srgbClr val="000000"/>
                </a:solidFill>
                <a:latin typeface="Calibri" panose="020F0502020204030204" pitchFamily="34" charset="0"/>
              </a:rPr>
              <a:t> =    --------------------------------------</a:t>
            </a:r>
          </a:p>
          <a:p>
            <a:pPr>
              <a:lnSpc>
                <a:spcPct val="80000"/>
              </a:lnSpc>
            </a:pPr>
            <a:r>
              <a:rPr lang="cs-CZ" altLang="cs-CZ" sz="2000" b="1" kern="0" dirty="0">
                <a:solidFill>
                  <a:srgbClr val="000000"/>
                </a:solidFill>
                <a:latin typeface="Calibri" panose="020F0502020204030204" pitchFamily="34" charset="0"/>
              </a:rPr>
              <a:t>        				    100</a:t>
            </a:r>
          </a:p>
          <a:p>
            <a:pPr>
              <a:lnSpc>
                <a:spcPct val="80000"/>
              </a:lnSpc>
            </a:pPr>
            <a:endParaRPr lang="cs-CZ" altLang="cs-CZ" b="1" kern="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289021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ile0009">
            <a:extLst>
              <a:ext uri="{FF2B5EF4-FFF2-40B4-BE49-F238E27FC236}">
                <a16:creationId xmlns:a16="http://schemas.microsoft.com/office/drawing/2014/main" id="{AB85177F-569D-4DCF-96AC-1A6C6C68DF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5981" b="35890"/>
          <a:stretch>
            <a:fillRect/>
          </a:stretch>
        </p:blipFill>
        <p:spPr bwMode="auto">
          <a:xfrm>
            <a:off x="2032000" y="850899"/>
            <a:ext cx="8470900" cy="48988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15048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D38EBE-CB8C-4899-8EEA-F8D7F34641E5}"/>
              </a:ext>
            </a:extLst>
          </p:cNvPr>
          <p:cNvSpPr>
            <a:spLocks noGrp="1" noChangeArrowheads="1"/>
          </p:cNvSpPr>
          <p:nvPr>
            <p:ph type="title"/>
          </p:nvPr>
        </p:nvSpPr>
        <p:spPr>
          <a:xfrm>
            <a:off x="1981200" y="152400"/>
            <a:ext cx="8229600" cy="762000"/>
          </a:xfrm>
        </p:spPr>
        <p:txBody>
          <a:bodyPr/>
          <a:lstStyle/>
          <a:p>
            <a:pPr algn="ctr" eaLnBrk="1" hangingPunct="1"/>
            <a:r>
              <a:rPr lang="en-US" altLang="cs-CZ" sz="2400" dirty="0">
                <a:solidFill>
                  <a:srgbClr val="000000"/>
                </a:solidFill>
                <a:latin typeface="Calibri" panose="020F0502020204030204" pitchFamily="34" charset="0"/>
                <a:cs typeface="Calibri" panose="020F0502020204030204" pitchFamily="34" charset="0"/>
              </a:rPr>
              <a:t>Doses for children</a:t>
            </a:r>
          </a:p>
        </p:txBody>
      </p:sp>
      <p:sp>
        <p:nvSpPr>
          <p:cNvPr id="4" name="Rectangle 3">
            <a:extLst>
              <a:ext uri="{FF2B5EF4-FFF2-40B4-BE49-F238E27FC236}">
                <a16:creationId xmlns:a16="http://schemas.microsoft.com/office/drawing/2014/main" id="{1AF1E5F6-6F48-4F6E-A42F-ECD4B0694287}"/>
              </a:ext>
            </a:extLst>
          </p:cNvPr>
          <p:cNvSpPr txBox="1">
            <a:spLocks noChangeArrowheads="1"/>
          </p:cNvSpPr>
          <p:nvPr/>
        </p:nvSpPr>
        <p:spPr>
          <a:xfrm>
            <a:off x="203200" y="762000"/>
            <a:ext cx="11087100" cy="5943600"/>
          </a:xfrm>
          <a:prstGeom prst="rect">
            <a:avLst/>
          </a:prstGeom>
          <a:ln>
            <a:solidFill>
              <a:schemeClr val="tx1"/>
            </a:solidFill>
            <a:miter lim="800000"/>
            <a:headEnd/>
            <a:tailEnd/>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0" indent="0">
              <a:buFontTx/>
              <a:buNone/>
              <a:defRPr/>
            </a:pPr>
            <a:r>
              <a:rPr lang="en-US" altLang="cs-CZ" kern="0" dirty="0">
                <a:solidFill>
                  <a:srgbClr val="000000"/>
                </a:solidFill>
              </a:rPr>
              <a:t>Interpolation</a:t>
            </a:r>
            <a:endParaRPr lang="cs-CZ" altLang="cs-CZ" kern="0" dirty="0">
              <a:solidFill>
                <a:srgbClr val="000000"/>
              </a:solidFill>
            </a:endParaRPr>
          </a:p>
          <a:p>
            <a:pPr marL="0" indent="0">
              <a:buFontTx/>
              <a:buNone/>
              <a:defRPr/>
            </a:pPr>
            <a:endParaRPr lang="en-US" altLang="cs-CZ" kern="0" dirty="0">
              <a:solidFill>
                <a:srgbClr val="000000"/>
              </a:solidFill>
            </a:endParaRPr>
          </a:p>
          <a:p>
            <a:pPr>
              <a:lnSpc>
                <a:spcPct val="50000"/>
              </a:lnSpc>
              <a:buFontTx/>
              <a:buNone/>
              <a:defRPr/>
            </a:pPr>
            <a:r>
              <a:rPr lang="cs-CZ" altLang="cs-CZ" kern="0" dirty="0">
                <a:solidFill>
                  <a:srgbClr val="000000"/>
                </a:solidFill>
              </a:rPr>
              <a:t> </a:t>
            </a:r>
            <a:r>
              <a:rPr lang="en-US" altLang="cs-CZ" kern="0" dirty="0">
                <a:solidFill>
                  <a:srgbClr val="000000"/>
                </a:solidFill>
              </a:rPr>
              <a:t>               d</a:t>
            </a:r>
            <a:r>
              <a:rPr lang="en-US" altLang="cs-CZ" kern="0" baseline="-25000" dirty="0">
                <a:solidFill>
                  <a:srgbClr val="000000"/>
                </a:solidFill>
              </a:rPr>
              <a:t>2</a:t>
            </a:r>
            <a:r>
              <a:rPr lang="en-US" altLang="cs-CZ" kern="0" dirty="0">
                <a:solidFill>
                  <a:srgbClr val="000000"/>
                </a:solidFill>
              </a:rPr>
              <a:t> - d</a:t>
            </a:r>
            <a:r>
              <a:rPr lang="en-US" altLang="cs-CZ" kern="0" baseline="-25000" dirty="0">
                <a:solidFill>
                  <a:srgbClr val="000000"/>
                </a:solidFill>
              </a:rPr>
              <a:t>1</a:t>
            </a:r>
            <a:r>
              <a:rPr lang="en-US" altLang="cs-CZ" kern="0" dirty="0">
                <a:solidFill>
                  <a:srgbClr val="000000"/>
                </a:solidFill>
              </a:rPr>
              <a:t> </a:t>
            </a:r>
          </a:p>
          <a:p>
            <a:pPr>
              <a:lnSpc>
                <a:spcPct val="50000"/>
              </a:lnSpc>
              <a:buFontTx/>
              <a:buNone/>
              <a:defRPr/>
            </a:pPr>
            <a:r>
              <a:rPr lang="en-US" altLang="cs-CZ" kern="0" dirty="0">
                <a:solidFill>
                  <a:srgbClr val="000000"/>
                </a:solidFill>
              </a:rPr>
              <a:t>d = d</a:t>
            </a:r>
            <a:r>
              <a:rPr lang="en-US" altLang="cs-CZ" kern="0" baseline="-25000" dirty="0">
                <a:solidFill>
                  <a:srgbClr val="000000"/>
                </a:solidFill>
              </a:rPr>
              <a:t>1</a:t>
            </a:r>
            <a:r>
              <a:rPr lang="en-US" altLang="cs-CZ" kern="0" dirty="0">
                <a:solidFill>
                  <a:srgbClr val="000000"/>
                </a:solidFill>
              </a:rPr>
              <a:t> + -----------. </a:t>
            </a:r>
            <a:r>
              <a:rPr lang="en-US" altLang="cs-CZ" kern="0" dirty="0" err="1">
                <a:solidFill>
                  <a:srgbClr val="000000"/>
                </a:solidFill>
              </a:rPr>
              <a:t>n</a:t>
            </a:r>
            <a:r>
              <a:rPr lang="en-US" altLang="cs-CZ" kern="0" baseline="-25000" dirty="0" err="1">
                <a:solidFill>
                  <a:srgbClr val="000000"/>
                </a:solidFill>
              </a:rPr>
              <a:t>d</a:t>
            </a:r>
            <a:r>
              <a:rPr lang="en-US" altLang="cs-CZ" kern="0" dirty="0">
                <a:solidFill>
                  <a:srgbClr val="000000"/>
                </a:solidFill>
              </a:rPr>
              <a:t> </a:t>
            </a:r>
          </a:p>
          <a:p>
            <a:pPr>
              <a:lnSpc>
                <a:spcPct val="50000"/>
              </a:lnSpc>
              <a:buFontTx/>
              <a:buNone/>
              <a:defRPr/>
            </a:pPr>
            <a:r>
              <a:rPr lang="en-US" altLang="cs-CZ" kern="0" dirty="0">
                <a:solidFill>
                  <a:srgbClr val="000000"/>
                </a:solidFill>
              </a:rPr>
              <a:t>                   n</a:t>
            </a:r>
          </a:p>
          <a:p>
            <a:pPr>
              <a:lnSpc>
                <a:spcPct val="50000"/>
              </a:lnSpc>
              <a:buFontTx/>
              <a:buNone/>
              <a:defRPr/>
            </a:pPr>
            <a:endParaRPr lang="en-US" altLang="cs-CZ" sz="2000" kern="0" dirty="0">
              <a:solidFill>
                <a:srgbClr val="000000"/>
              </a:solidFill>
            </a:endParaRPr>
          </a:p>
          <a:p>
            <a:pPr>
              <a:lnSpc>
                <a:spcPct val="50000"/>
              </a:lnSpc>
              <a:buFontTx/>
              <a:buNone/>
              <a:defRPr/>
            </a:pPr>
            <a:r>
              <a:rPr lang="en-US" altLang="cs-CZ" sz="2000" kern="0" dirty="0">
                <a:solidFill>
                  <a:srgbClr val="000000"/>
                </a:solidFill>
              </a:rPr>
              <a:t>d…..recommended dose </a:t>
            </a:r>
            <a:r>
              <a:rPr lang="en-US" altLang="cs-CZ" sz="2000" kern="0" dirty="0" err="1">
                <a:solidFill>
                  <a:srgbClr val="000000"/>
                </a:solidFill>
              </a:rPr>
              <a:t>fo</a:t>
            </a:r>
            <a:r>
              <a:rPr lang="cs-CZ" altLang="cs-CZ" sz="2000" kern="0" dirty="0">
                <a:solidFill>
                  <a:srgbClr val="000000"/>
                </a:solidFill>
              </a:rPr>
              <a:t>r</a:t>
            </a:r>
            <a:r>
              <a:rPr lang="en-US" altLang="cs-CZ" sz="2000" kern="0" dirty="0">
                <a:solidFill>
                  <a:srgbClr val="000000"/>
                </a:solidFill>
              </a:rPr>
              <a:t> the give</a:t>
            </a:r>
            <a:r>
              <a:rPr lang="cs-CZ" altLang="cs-CZ" sz="2000" kern="0" dirty="0">
                <a:solidFill>
                  <a:srgbClr val="000000"/>
                </a:solidFill>
              </a:rPr>
              <a:t>n</a:t>
            </a:r>
            <a:r>
              <a:rPr lang="en-US" altLang="cs-CZ" sz="2000" kern="0" dirty="0">
                <a:solidFill>
                  <a:srgbClr val="000000"/>
                </a:solidFill>
              </a:rPr>
              <a:t> age</a:t>
            </a:r>
          </a:p>
          <a:p>
            <a:pPr>
              <a:buFontTx/>
              <a:buNone/>
              <a:defRPr/>
            </a:pPr>
            <a:endParaRPr lang="en-US" altLang="cs-CZ" sz="2000" kern="0" dirty="0">
              <a:solidFill>
                <a:srgbClr val="000000"/>
              </a:solidFill>
            </a:endParaRPr>
          </a:p>
          <a:p>
            <a:pPr>
              <a:buFontTx/>
              <a:buNone/>
              <a:defRPr/>
            </a:pPr>
            <a:r>
              <a:rPr lang="en-US" altLang="cs-CZ" sz="2000" kern="0" dirty="0">
                <a:solidFill>
                  <a:srgbClr val="000000"/>
                </a:solidFill>
              </a:rPr>
              <a:t>d</a:t>
            </a:r>
            <a:r>
              <a:rPr lang="en-US" altLang="cs-CZ" sz="2000" kern="0" baseline="-25000" dirty="0">
                <a:solidFill>
                  <a:srgbClr val="000000"/>
                </a:solidFill>
              </a:rPr>
              <a:t>1</a:t>
            </a:r>
            <a:r>
              <a:rPr lang="en-US" altLang="cs-CZ" sz="2000" kern="0" dirty="0">
                <a:solidFill>
                  <a:srgbClr val="000000"/>
                </a:solidFill>
              </a:rPr>
              <a:t>.…recommended dose for lower limit of the age interval</a:t>
            </a:r>
          </a:p>
          <a:p>
            <a:pPr>
              <a:buFontTx/>
              <a:buNone/>
              <a:defRPr/>
            </a:pPr>
            <a:endParaRPr lang="en-US" altLang="cs-CZ" sz="2000" kern="0" dirty="0">
              <a:solidFill>
                <a:srgbClr val="000000"/>
              </a:solidFill>
            </a:endParaRPr>
          </a:p>
          <a:p>
            <a:pPr>
              <a:buFontTx/>
              <a:buNone/>
              <a:defRPr/>
            </a:pPr>
            <a:r>
              <a:rPr lang="en-US" altLang="cs-CZ" sz="2000" kern="0" dirty="0">
                <a:solidFill>
                  <a:srgbClr val="000000"/>
                </a:solidFill>
              </a:rPr>
              <a:t>d</a:t>
            </a:r>
            <a:r>
              <a:rPr lang="en-US" altLang="cs-CZ" sz="2000" kern="0" baseline="-25000" dirty="0">
                <a:solidFill>
                  <a:srgbClr val="000000"/>
                </a:solidFill>
              </a:rPr>
              <a:t>2 </a:t>
            </a:r>
            <a:r>
              <a:rPr lang="en-US" altLang="cs-CZ" sz="2000" kern="0" dirty="0">
                <a:solidFill>
                  <a:srgbClr val="000000"/>
                </a:solidFill>
              </a:rPr>
              <a:t>… recommended dose for </a:t>
            </a:r>
            <a:r>
              <a:rPr lang="cs-CZ" altLang="cs-CZ" sz="2000" kern="0" dirty="0" err="1">
                <a:solidFill>
                  <a:srgbClr val="000000"/>
                </a:solidFill>
              </a:rPr>
              <a:t>upper</a:t>
            </a:r>
            <a:r>
              <a:rPr lang="cs-CZ" altLang="cs-CZ" sz="2000" kern="0" dirty="0">
                <a:solidFill>
                  <a:srgbClr val="000000"/>
                </a:solidFill>
              </a:rPr>
              <a:t> </a:t>
            </a:r>
            <a:r>
              <a:rPr lang="en-US" altLang="cs-CZ" sz="2000" kern="0" dirty="0">
                <a:solidFill>
                  <a:srgbClr val="000000"/>
                </a:solidFill>
              </a:rPr>
              <a:t>limit of the age interval</a:t>
            </a:r>
          </a:p>
          <a:p>
            <a:pPr>
              <a:buFontTx/>
              <a:buNone/>
              <a:defRPr/>
            </a:pPr>
            <a:endParaRPr lang="en-US" altLang="cs-CZ" sz="2000" kern="0" dirty="0">
              <a:solidFill>
                <a:srgbClr val="000000"/>
              </a:solidFill>
            </a:endParaRPr>
          </a:p>
          <a:p>
            <a:pPr>
              <a:buFontTx/>
              <a:buNone/>
              <a:defRPr/>
            </a:pPr>
            <a:r>
              <a:rPr lang="en-US" altLang="cs-CZ" sz="2000" kern="0" dirty="0">
                <a:solidFill>
                  <a:srgbClr val="000000"/>
                </a:solidFill>
              </a:rPr>
              <a:t>n…..number of year intervals within the range of age</a:t>
            </a:r>
          </a:p>
          <a:p>
            <a:pPr>
              <a:buFontTx/>
              <a:buNone/>
              <a:defRPr/>
            </a:pPr>
            <a:endParaRPr lang="en-US" altLang="cs-CZ" sz="2000" kern="0" dirty="0">
              <a:solidFill>
                <a:srgbClr val="000000"/>
              </a:solidFill>
            </a:endParaRPr>
          </a:p>
          <a:p>
            <a:pPr>
              <a:buFontTx/>
              <a:buNone/>
              <a:defRPr/>
            </a:pPr>
            <a:r>
              <a:rPr lang="en-US" altLang="cs-CZ" sz="2000" kern="0" dirty="0" err="1">
                <a:solidFill>
                  <a:srgbClr val="000000"/>
                </a:solidFill>
              </a:rPr>
              <a:t>n</a:t>
            </a:r>
            <a:r>
              <a:rPr lang="en-US" altLang="cs-CZ" sz="2000" kern="0" baseline="-25000" dirty="0" err="1">
                <a:solidFill>
                  <a:srgbClr val="000000"/>
                </a:solidFill>
              </a:rPr>
              <a:t>d</a:t>
            </a:r>
            <a:r>
              <a:rPr lang="en-US" altLang="cs-CZ" sz="2000" kern="0" dirty="0">
                <a:solidFill>
                  <a:srgbClr val="000000"/>
                </a:solidFill>
              </a:rPr>
              <a:t>….number of year intervals from the beginning of range of age to the age of the given child</a:t>
            </a:r>
            <a:endParaRPr lang="en-US" altLang="cs-CZ" sz="2000" kern="0" baseline="-25000" dirty="0">
              <a:solidFill>
                <a:srgbClr val="000000"/>
              </a:solidFill>
            </a:endParaRPr>
          </a:p>
          <a:p>
            <a:pPr>
              <a:buFontTx/>
              <a:buNone/>
              <a:defRPr/>
            </a:pPr>
            <a:endParaRPr lang="en-US" altLang="cs-CZ" sz="2000" kern="0" baseline="-25000" dirty="0">
              <a:solidFill>
                <a:srgbClr val="000000"/>
              </a:solidFill>
            </a:endParaRPr>
          </a:p>
          <a:p>
            <a:pPr>
              <a:buFontTx/>
              <a:buNone/>
              <a:defRPr/>
            </a:pPr>
            <a:r>
              <a:rPr lang="en-US" altLang="cs-CZ" sz="2000" kern="0" baseline="-25000" dirty="0">
                <a:solidFill>
                  <a:srgbClr val="000000"/>
                </a:solidFill>
              </a:rPr>
              <a:t>                      </a:t>
            </a:r>
          </a:p>
        </p:txBody>
      </p:sp>
    </p:spTree>
    <p:extLst>
      <p:ext uri="{BB962C8B-B14F-4D97-AF65-F5344CB8AC3E}">
        <p14:creationId xmlns:p14="http://schemas.microsoft.com/office/powerpoint/2010/main" val="425277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4">
            <a:extLst>
              <a:ext uri="{FF2B5EF4-FFF2-40B4-BE49-F238E27FC236}">
                <a16:creationId xmlns:a16="http://schemas.microsoft.com/office/drawing/2014/main" id="{01B51EDA-123B-4816-A606-B6C76850806C}"/>
              </a:ext>
            </a:extLst>
          </p:cNvPr>
          <p:cNvSpPr txBox="1">
            <a:spLocks noChangeArrowheads="1"/>
          </p:cNvSpPr>
          <p:nvPr/>
        </p:nvSpPr>
        <p:spPr bwMode="auto">
          <a:xfrm>
            <a:off x="190500" y="228123"/>
            <a:ext cx="11531600"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cs-CZ" sz="2000" dirty="0">
                <a:solidFill>
                  <a:srgbClr val="000000"/>
                </a:solidFill>
                <a:latin typeface="Calibri" panose="020F0502020204030204" pitchFamily="34" charset="0"/>
                <a:cs typeface="Calibri" panose="020F0502020204030204" pitchFamily="34" charset="0"/>
              </a:rPr>
              <a:t>Calculate the DTS of </a:t>
            </a:r>
            <a:r>
              <a:rPr lang="cs-CZ" altLang="cs-CZ" sz="2000" dirty="0">
                <a:solidFill>
                  <a:srgbClr val="000000"/>
                </a:solidFill>
                <a:latin typeface="Calibri" panose="020F0502020204030204" pitchFamily="34" charset="0"/>
                <a:cs typeface="Calibri" panose="020F0502020204030204" pitchFamily="34" charset="0"/>
              </a:rPr>
              <a:t>a substance X </a:t>
            </a:r>
            <a:r>
              <a:rPr lang="en-US" altLang="cs-CZ" sz="2000" dirty="0">
                <a:solidFill>
                  <a:srgbClr val="000000"/>
                </a:solidFill>
                <a:latin typeface="Calibri" panose="020F0502020204030204" pitchFamily="34" charset="0"/>
                <a:cs typeface="Calibri" panose="020F0502020204030204" pitchFamily="34" charset="0"/>
              </a:rPr>
              <a:t>for </a:t>
            </a:r>
            <a:r>
              <a:rPr lang="cs-CZ" altLang="cs-CZ" sz="2000" dirty="0">
                <a:solidFill>
                  <a:srgbClr val="000000"/>
                </a:solidFill>
                <a:latin typeface="Calibri" panose="020F0502020204030204" pitchFamily="34" charset="0"/>
                <a:cs typeface="Calibri" panose="020F0502020204030204" pitchFamily="34" charset="0"/>
              </a:rPr>
              <a:t>10 </a:t>
            </a:r>
            <a:r>
              <a:rPr lang="en-US" altLang="cs-CZ" sz="2000" dirty="0">
                <a:solidFill>
                  <a:srgbClr val="000000"/>
                </a:solidFill>
                <a:latin typeface="Calibri" panose="020F0502020204030204" pitchFamily="34" charset="0"/>
                <a:cs typeface="Calibri" panose="020F0502020204030204" pitchFamily="34" charset="0"/>
              </a:rPr>
              <a:t>years old child, </a:t>
            </a:r>
            <a:endParaRPr lang="cs-CZ" altLang="cs-CZ" sz="2000" dirty="0">
              <a:solidFill>
                <a:srgbClr val="000000"/>
              </a:solidFill>
              <a:latin typeface="Calibri" panose="020F0502020204030204" pitchFamily="34" charset="0"/>
              <a:cs typeface="Calibri" panose="020F0502020204030204" pitchFamily="34" charset="0"/>
            </a:endParaRPr>
          </a:p>
          <a:p>
            <a:pPr algn="ctr">
              <a:spcBef>
                <a:spcPct val="0"/>
              </a:spcBef>
              <a:buFontTx/>
              <a:buNone/>
            </a:pPr>
            <a:r>
              <a:rPr lang="en-US" altLang="cs-CZ" sz="2000" dirty="0">
                <a:solidFill>
                  <a:srgbClr val="000000"/>
                </a:solidFill>
                <a:latin typeface="Calibri" panose="020F0502020204030204" pitchFamily="34" charset="0"/>
                <a:cs typeface="Calibri" panose="020F0502020204030204" pitchFamily="34" charset="0"/>
              </a:rPr>
              <a:t>if the dose interval from 6 to 15 years of age is 0,</a:t>
            </a:r>
            <a:r>
              <a:rPr lang="cs-CZ" altLang="cs-CZ" sz="2000" dirty="0">
                <a:solidFill>
                  <a:srgbClr val="000000"/>
                </a:solidFill>
                <a:latin typeface="Calibri" panose="020F0502020204030204" pitchFamily="34" charset="0"/>
                <a:cs typeface="Calibri" panose="020F0502020204030204" pitchFamily="34" charset="0"/>
              </a:rPr>
              <a:t>7</a:t>
            </a:r>
            <a:r>
              <a:rPr lang="en-US" altLang="cs-CZ" sz="2000" dirty="0">
                <a:solidFill>
                  <a:srgbClr val="000000"/>
                </a:solidFill>
                <a:latin typeface="Calibri" panose="020F0502020204030204" pitchFamily="34" charset="0"/>
                <a:cs typeface="Calibri" panose="020F0502020204030204" pitchFamily="34" charset="0"/>
              </a:rPr>
              <a:t>-1,</a:t>
            </a:r>
            <a:r>
              <a:rPr lang="cs-CZ" altLang="cs-CZ" sz="2000" dirty="0">
                <a:solidFill>
                  <a:srgbClr val="000000"/>
                </a:solidFill>
                <a:latin typeface="Calibri" panose="020F0502020204030204" pitchFamily="34" charset="0"/>
                <a:cs typeface="Calibri" panose="020F0502020204030204" pitchFamily="34" charset="0"/>
              </a:rPr>
              <a:t>5</a:t>
            </a:r>
            <a:r>
              <a:rPr lang="en-US" altLang="cs-CZ" sz="2000" dirty="0">
                <a:solidFill>
                  <a:srgbClr val="000000"/>
                </a:solidFill>
                <a:latin typeface="Calibri" panose="020F0502020204030204" pitchFamily="34" charset="0"/>
                <a:cs typeface="Calibri" panose="020F0502020204030204" pitchFamily="34" charset="0"/>
              </a:rPr>
              <a:t> g.</a:t>
            </a:r>
            <a:endParaRPr lang="cs-CZ" altLang="cs-CZ" sz="2000" dirty="0">
              <a:solidFill>
                <a:srgbClr val="000000"/>
              </a:solidFill>
              <a:latin typeface="Calibri" panose="020F0502020204030204" pitchFamily="34" charset="0"/>
              <a:cs typeface="Calibri" panose="020F0502020204030204" pitchFamily="34" charset="0"/>
            </a:endParaRPr>
          </a:p>
          <a:p>
            <a:pPr algn="ctr">
              <a:spcBef>
                <a:spcPct val="0"/>
              </a:spcBef>
              <a:buFontTx/>
              <a:buNone/>
            </a:pPr>
            <a:endParaRPr lang="cs-CZ" altLang="cs-CZ" sz="2000" dirty="0">
              <a:solidFill>
                <a:srgbClr val="000000"/>
              </a:solidFill>
              <a:latin typeface="Calibri" panose="020F0502020204030204" pitchFamily="34" charset="0"/>
              <a:cs typeface="Calibri" panose="020F0502020204030204" pitchFamily="34" charset="0"/>
            </a:endParaRPr>
          </a:p>
          <a:p>
            <a:pPr algn="ctr">
              <a:spcBef>
                <a:spcPct val="0"/>
              </a:spcBef>
              <a:buFontTx/>
              <a:buNone/>
            </a:pPr>
            <a:endParaRPr lang="cs-CZ" altLang="cs-CZ" sz="2000" dirty="0">
              <a:solidFill>
                <a:srgbClr val="000000"/>
              </a:solidFill>
              <a:latin typeface="Calibri" panose="020F0502020204030204" pitchFamily="34" charset="0"/>
              <a:cs typeface="Calibri" panose="020F0502020204030204" pitchFamily="34" charset="0"/>
            </a:endParaRPr>
          </a:p>
          <a:p>
            <a:pPr eaLnBrk="1" hangingPunct="1">
              <a:spcBef>
                <a:spcPct val="0"/>
              </a:spcBef>
              <a:buFontTx/>
              <a:buNone/>
            </a:pPr>
            <a:r>
              <a:rPr lang="cs-CZ" altLang="cs-CZ" sz="2000" dirty="0">
                <a:solidFill>
                  <a:srgbClr val="000000"/>
                </a:solidFill>
                <a:latin typeface="Calibri" panose="020F0502020204030204" pitchFamily="34" charset="0"/>
                <a:cs typeface="Calibri" panose="020F0502020204030204" pitchFamily="34" charset="0"/>
              </a:rPr>
              <a:t>               </a:t>
            </a:r>
            <a:endParaRPr lang="en-US" altLang="cs-CZ" sz="2000" dirty="0">
              <a:solidFill>
                <a:srgbClr val="000000"/>
              </a:solidFill>
              <a:latin typeface="Calibri" panose="020F0502020204030204" pitchFamily="34" charset="0"/>
              <a:cs typeface="Calibri" panose="020F0502020204030204" pitchFamily="34" charset="0"/>
            </a:endParaRPr>
          </a:p>
          <a:p>
            <a:pPr eaLnBrk="1" hangingPunct="1">
              <a:lnSpc>
                <a:spcPct val="50000"/>
              </a:lnSpc>
              <a:spcBef>
                <a:spcPct val="0"/>
              </a:spcBef>
              <a:buFontTx/>
              <a:buNone/>
            </a:pPr>
            <a:r>
              <a:rPr lang="en-US" altLang="cs-CZ" sz="2000" dirty="0">
                <a:solidFill>
                  <a:srgbClr val="000000"/>
                </a:solidFill>
                <a:latin typeface="Calibri" panose="020F0502020204030204" pitchFamily="34" charset="0"/>
                <a:cs typeface="Calibri" panose="020F0502020204030204" pitchFamily="34" charset="0"/>
              </a:rPr>
              <a:t>               d2 - d1 </a:t>
            </a:r>
          </a:p>
          <a:p>
            <a:pPr eaLnBrk="1" hangingPunct="1">
              <a:lnSpc>
                <a:spcPct val="50000"/>
              </a:lnSpc>
              <a:spcBef>
                <a:spcPct val="0"/>
              </a:spcBef>
              <a:buFontTx/>
              <a:buNone/>
            </a:pPr>
            <a:r>
              <a:rPr lang="en-US" altLang="cs-CZ" sz="2000" dirty="0">
                <a:solidFill>
                  <a:srgbClr val="000000"/>
                </a:solidFill>
                <a:latin typeface="Calibri" panose="020F0502020204030204" pitchFamily="34" charset="0"/>
                <a:cs typeface="Calibri" panose="020F0502020204030204" pitchFamily="34" charset="0"/>
              </a:rPr>
              <a:t>d = d1 + -----------. </a:t>
            </a:r>
            <a:r>
              <a:rPr lang="en-US" altLang="cs-CZ" sz="2000" dirty="0" err="1">
                <a:solidFill>
                  <a:srgbClr val="000000"/>
                </a:solidFill>
                <a:latin typeface="Calibri" panose="020F0502020204030204" pitchFamily="34" charset="0"/>
                <a:cs typeface="Calibri" panose="020F0502020204030204" pitchFamily="34" charset="0"/>
              </a:rPr>
              <a:t>nd</a:t>
            </a:r>
            <a:r>
              <a:rPr lang="en-US" altLang="cs-CZ" sz="2000" dirty="0">
                <a:solidFill>
                  <a:srgbClr val="000000"/>
                </a:solidFill>
                <a:latin typeface="Calibri" panose="020F0502020204030204" pitchFamily="34" charset="0"/>
                <a:cs typeface="Calibri" panose="020F0502020204030204" pitchFamily="34" charset="0"/>
              </a:rPr>
              <a:t> </a:t>
            </a:r>
          </a:p>
          <a:p>
            <a:pPr eaLnBrk="1" hangingPunct="1">
              <a:lnSpc>
                <a:spcPct val="50000"/>
              </a:lnSpc>
              <a:spcBef>
                <a:spcPct val="0"/>
              </a:spcBef>
              <a:buFontTx/>
              <a:buNone/>
            </a:pPr>
            <a:r>
              <a:rPr lang="en-US" altLang="cs-CZ" sz="2000" dirty="0">
                <a:solidFill>
                  <a:srgbClr val="000000"/>
                </a:solidFill>
                <a:latin typeface="Calibri" panose="020F0502020204030204" pitchFamily="34" charset="0"/>
                <a:cs typeface="Calibri" panose="020F0502020204030204" pitchFamily="34" charset="0"/>
              </a:rPr>
              <a:t>                   n</a:t>
            </a:r>
          </a:p>
          <a:p>
            <a:pPr algn="ctr">
              <a:spcBef>
                <a:spcPct val="0"/>
              </a:spcBef>
              <a:buFontTx/>
              <a:buNone/>
            </a:pPr>
            <a:endParaRPr lang="cs-CZ" altLang="cs-CZ" sz="2000" dirty="0">
              <a:solidFill>
                <a:srgbClr val="000000"/>
              </a:solidFill>
              <a:latin typeface="Calibri" panose="020F0502020204030204" pitchFamily="34" charset="0"/>
              <a:cs typeface="Calibri" panose="020F0502020204030204" pitchFamily="34" charset="0"/>
            </a:endParaRPr>
          </a:p>
          <a:p>
            <a:pPr>
              <a:spcBef>
                <a:spcPct val="0"/>
              </a:spcBef>
              <a:buFontTx/>
              <a:buNone/>
            </a:pPr>
            <a:r>
              <a:rPr lang="cs-CZ" altLang="cs-CZ" sz="2000" dirty="0">
                <a:solidFill>
                  <a:srgbClr val="000000"/>
                </a:solidFill>
                <a:latin typeface="Calibri" panose="020F0502020204030204" pitchFamily="34" charset="0"/>
                <a:cs typeface="Calibri" panose="020F0502020204030204" pitchFamily="34" charset="0"/>
              </a:rPr>
              <a:t> </a:t>
            </a:r>
          </a:p>
          <a:p>
            <a:pPr>
              <a:spcBef>
                <a:spcPct val="0"/>
              </a:spcBef>
              <a:buFontTx/>
              <a:buNone/>
            </a:pPr>
            <a:r>
              <a:rPr lang="cs-CZ" altLang="cs-CZ" sz="2000" dirty="0">
                <a:solidFill>
                  <a:srgbClr val="000000"/>
                </a:solidFill>
                <a:latin typeface="Calibri" panose="020F0502020204030204" pitchFamily="34" charset="0"/>
                <a:cs typeface="Calibri" panose="020F0502020204030204" pitchFamily="34" charset="0"/>
              </a:rPr>
              <a:t>d1 = 0,7</a:t>
            </a:r>
          </a:p>
          <a:p>
            <a:pPr>
              <a:spcBef>
                <a:spcPct val="0"/>
              </a:spcBef>
              <a:buFontTx/>
              <a:buNone/>
            </a:pPr>
            <a:endParaRPr lang="cs-CZ" altLang="cs-CZ" sz="2000" dirty="0">
              <a:solidFill>
                <a:srgbClr val="000000"/>
              </a:solidFill>
              <a:latin typeface="Calibri" panose="020F0502020204030204" pitchFamily="34" charset="0"/>
              <a:cs typeface="Calibri" panose="020F0502020204030204" pitchFamily="34" charset="0"/>
            </a:endParaRPr>
          </a:p>
          <a:p>
            <a:pPr>
              <a:spcBef>
                <a:spcPct val="0"/>
              </a:spcBef>
              <a:buFontTx/>
              <a:buNone/>
            </a:pPr>
            <a:r>
              <a:rPr lang="cs-CZ" altLang="cs-CZ" sz="2000" dirty="0">
                <a:solidFill>
                  <a:srgbClr val="000000"/>
                </a:solidFill>
                <a:latin typeface="Calibri" panose="020F0502020204030204" pitchFamily="34" charset="0"/>
                <a:cs typeface="Calibri" panose="020F0502020204030204" pitchFamily="34" charset="0"/>
              </a:rPr>
              <a:t>d2 = 1,5</a:t>
            </a:r>
          </a:p>
          <a:p>
            <a:pPr>
              <a:spcBef>
                <a:spcPct val="0"/>
              </a:spcBef>
              <a:buFontTx/>
              <a:buNone/>
            </a:pPr>
            <a:endParaRPr lang="cs-CZ" altLang="cs-CZ" sz="2000" dirty="0">
              <a:solidFill>
                <a:srgbClr val="000000"/>
              </a:solidFill>
              <a:latin typeface="Calibri" panose="020F0502020204030204" pitchFamily="34" charset="0"/>
              <a:cs typeface="Calibri" panose="020F0502020204030204" pitchFamily="34" charset="0"/>
            </a:endParaRPr>
          </a:p>
          <a:p>
            <a:pPr>
              <a:spcBef>
                <a:spcPct val="0"/>
              </a:spcBef>
              <a:buFontTx/>
              <a:buNone/>
            </a:pPr>
            <a:r>
              <a:rPr lang="cs-CZ" altLang="cs-CZ" sz="2000" dirty="0">
                <a:solidFill>
                  <a:srgbClr val="000000"/>
                </a:solidFill>
                <a:latin typeface="Calibri" panose="020F0502020204030204" pitchFamily="34" charset="0"/>
                <a:cs typeface="Calibri" panose="020F0502020204030204" pitchFamily="34" charset="0"/>
              </a:rPr>
              <a:t>n = 9 </a:t>
            </a:r>
          </a:p>
          <a:p>
            <a:pPr>
              <a:spcBef>
                <a:spcPct val="0"/>
              </a:spcBef>
              <a:buFontTx/>
              <a:buNone/>
            </a:pPr>
            <a:endParaRPr lang="cs-CZ" altLang="cs-CZ" sz="2000" dirty="0">
              <a:solidFill>
                <a:srgbClr val="000000"/>
              </a:solidFill>
              <a:latin typeface="Calibri" panose="020F0502020204030204" pitchFamily="34" charset="0"/>
              <a:cs typeface="Calibri" panose="020F0502020204030204" pitchFamily="34" charset="0"/>
            </a:endParaRPr>
          </a:p>
          <a:p>
            <a:pPr>
              <a:spcBef>
                <a:spcPct val="0"/>
              </a:spcBef>
              <a:buFontTx/>
              <a:buNone/>
            </a:pPr>
            <a:r>
              <a:rPr lang="cs-CZ" altLang="cs-CZ" sz="2000" dirty="0" err="1">
                <a:solidFill>
                  <a:srgbClr val="000000"/>
                </a:solidFill>
                <a:latin typeface="Calibri" panose="020F0502020204030204" pitchFamily="34" charset="0"/>
                <a:cs typeface="Calibri" panose="020F0502020204030204" pitchFamily="34" charset="0"/>
              </a:rPr>
              <a:t>nd</a:t>
            </a:r>
            <a:r>
              <a:rPr lang="cs-CZ" altLang="cs-CZ" sz="2000" dirty="0">
                <a:solidFill>
                  <a:srgbClr val="000000"/>
                </a:solidFill>
                <a:latin typeface="Calibri" panose="020F0502020204030204" pitchFamily="34" charset="0"/>
                <a:cs typeface="Calibri" panose="020F0502020204030204" pitchFamily="34" charset="0"/>
              </a:rPr>
              <a:t> = 4</a:t>
            </a:r>
          </a:p>
          <a:p>
            <a:pPr>
              <a:spcBef>
                <a:spcPct val="0"/>
              </a:spcBef>
              <a:buFontTx/>
              <a:buNone/>
            </a:pPr>
            <a:endParaRPr lang="cs-CZ" altLang="cs-CZ" sz="2000" dirty="0">
              <a:solidFill>
                <a:srgbClr val="000000"/>
              </a:solidFill>
              <a:latin typeface="Calibri" panose="020F0502020204030204" pitchFamily="34" charset="0"/>
              <a:cs typeface="Calibri" panose="020F0502020204030204" pitchFamily="34" charset="0"/>
            </a:endParaRPr>
          </a:p>
          <a:p>
            <a:pPr>
              <a:spcBef>
                <a:spcPct val="0"/>
              </a:spcBef>
              <a:buFontTx/>
              <a:buNone/>
            </a:pPr>
            <a:r>
              <a:rPr lang="cs-CZ" altLang="cs-CZ" sz="2000" dirty="0">
                <a:solidFill>
                  <a:srgbClr val="000000"/>
                </a:solidFill>
                <a:latin typeface="Calibri" panose="020F0502020204030204" pitchFamily="34" charset="0"/>
                <a:cs typeface="Calibri" panose="020F0502020204030204" pitchFamily="34" charset="0"/>
              </a:rPr>
              <a:t>               1,5</a:t>
            </a:r>
            <a:r>
              <a:rPr lang="en-US" altLang="cs-CZ" sz="2000" dirty="0">
                <a:solidFill>
                  <a:srgbClr val="000000"/>
                </a:solidFill>
                <a:latin typeface="Calibri" panose="020F0502020204030204" pitchFamily="34" charset="0"/>
                <a:cs typeface="Calibri" panose="020F0502020204030204" pitchFamily="34" charset="0"/>
              </a:rPr>
              <a:t> – </a:t>
            </a:r>
            <a:r>
              <a:rPr lang="cs-CZ" altLang="cs-CZ" sz="2000" dirty="0">
                <a:solidFill>
                  <a:srgbClr val="000000"/>
                </a:solidFill>
                <a:latin typeface="Calibri" panose="020F0502020204030204" pitchFamily="34" charset="0"/>
                <a:cs typeface="Calibri" panose="020F0502020204030204" pitchFamily="34" charset="0"/>
              </a:rPr>
              <a:t>0,7</a:t>
            </a:r>
          </a:p>
          <a:p>
            <a:pPr eaLnBrk="1" hangingPunct="1">
              <a:lnSpc>
                <a:spcPct val="50000"/>
              </a:lnSpc>
              <a:spcBef>
                <a:spcPct val="0"/>
              </a:spcBef>
              <a:buFontTx/>
              <a:buNone/>
            </a:pPr>
            <a:r>
              <a:rPr lang="en-US" altLang="cs-CZ" sz="2000" dirty="0">
                <a:solidFill>
                  <a:srgbClr val="000000"/>
                </a:solidFill>
                <a:latin typeface="Calibri" panose="020F0502020204030204" pitchFamily="34" charset="0"/>
                <a:cs typeface="Calibri" panose="020F0502020204030204" pitchFamily="34" charset="0"/>
              </a:rPr>
              <a:t>d = </a:t>
            </a:r>
            <a:r>
              <a:rPr lang="cs-CZ" altLang="cs-CZ" sz="2000" dirty="0">
                <a:solidFill>
                  <a:srgbClr val="000000"/>
                </a:solidFill>
                <a:latin typeface="Calibri" panose="020F0502020204030204" pitchFamily="34" charset="0"/>
                <a:cs typeface="Calibri" panose="020F0502020204030204" pitchFamily="34" charset="0"/>
              </a:rPr>
              <a:t>0,7</a:t>
            </a:r>
            <a:r>
              <a:rPr lang="en-US" altLang="cs-CZ" sz="2000" dirty="0">
                <a:solidFill>
                  <a:srgbClr val="000000"/>
                </a:solidFill>
                <a:latin typeface="Calibri" panose="020F0502020204030204" pitchFamily="34" charset="0"/>
                <a:cs typeface="Calibri" panose="020F0502020204030204" pitchFamily="34" charset="0"/>
              </a:rPr>
              <a:t> + -----------. </a:t>
            </a:r>
            <a:r>
              <a:rPr lang="cs-CZ" altLang="cs-CZ" sz="2000" dirty="0">
                <a:solidFill>
                  <a:srgbClr val="000000"/>
                </a:solidFill>
                <a:latin typeface="Calibri" panose="020F0502020204030204" pitchFamily="34" charset="0"/>
                <a:cs typeface="Calibri" panose="020F0502020204030204" pitchFamily="34" charset="0"/>
              </a:rPr>
              <a:t>4 = 0,7 + 0,088*4 = </a:t>
            </a:r>
            <a:r>
              <a:rPr lang="cs-CZ" altLang="cs-CZ" sz="2000" u="sng" dirty="0">
                <a:solidFill>
                  <a:srgbClr val="000000"/>
                </a:solidFill>
                <a:latin typeface="Calibri" panose="020F0502020204030204" pitchFamily="34" charset="0"/>
                <a:cs typeface="Calibri" panose="020F0502020204030204" pitchFamily="34" charset="0"/>
              </a:rPr>
              <a:t>1,05 g</a:t>
            </a:r>
            <a:r>
              <a:rPr lang="en-US" altLang="cs-CZ" sz="2000" dirty="0">
                <a:solidFill>
                  <a:srgbClr val="000000"/>
                </a:solidFill>
                <a:latin typeface="Calibri" panose="020F0502020204030204" pitchFamily="34" charset="0"/>
                <a:cs typeface="Calibri" panose="020F0502020204030204" pitchFamily="34" charset="0"/>
              </a:rPr>
              <a:t> </a:t>
            </a:r>
          </a:p>
          <a:p>
            <a:pPr eaLnBrk="1" hangingPunct="1">
              <a:lnSpc>
                <a:spcPct val="50000"/>
              </a:lnSpc>
              <a:spcBef>
                <a:spcPct val="0"/>
              </a:spcBef>
              <a:buFontTx/>
              <a:buNone/>
            </a:pPr>
            <a:r>
              <a:rPr lang="en-US" altLang="cs-CZ" sz="2000" dirty="0">
                <a:solidFill>
                  <a:srgbClr val="000000"/>
                </a:solidFill>
                <a:latin typeface="Calibri" panose="020F0502020204030204" pitchFamily="34" charset="0"/>
                <a:cs typeface="Calibri" panose="020F0502020204030204" pitchFamily="34" charset="0"/>
              </a:rPr>
              <a:t>                   </a:t>
            </a:r>
            <a:r>
              <a:rPr lang="cs-CZ" altLang="cs-CZ" sz="2000" dirty="0">
                <a:solidFill>
                  <a:srgbClr val="000000"/>
                </a:solidFill>
                <a:latin typeface="Calibri" panose="020F0502020204030204" pitchFamily="34" charset="0"/>
                <a:cs typeface="Calibri" panose="020F0502020204030204" pitchFamily="34" charset="0"/>
              </a:rPr>
              <a:t>9</a:t>
            </a:r>
            <a:endParaRPr lang="en-US" altLang="cs-CZ" sz="2000" dirty="0">
              <a:solidFill>
                <a:srgbClr val="000000"/>
              </a:solidFill>
              <a:latin typeface="Calibri" panose="020F0502020204030204" pitchFamily="34" charset="0"/>
              <a:cs typeface="Calibri" panose="020F0502020204030204" pitchFamily="34" charset="0"/>
            </a:endParaRPr>
          </a:p>
          <a:p>
            <a:pPr algn="ctr">
              <a:spcBef>
                <a:spcPct val="0"/>
              </a:spcBef>
              <a:buFontTx/>
              <a:buNone/>
            </a:pPr>
            <a:endParaRPr lang="cs-CZ" altLang="cs-CZ" sz="2000" dirty="0">
              <a:solidFill>
                <a:srgbClr val="000000"/>
              </a:solidFill>
              <a:latin typeface="Calibri" panose="020F0502020204030204" pitchFamily="34" charset="0"/>
              <a:cs typeface="Calibri" panose="020F0502020204030204" pitchFamily="34" charset="0"/>
            </a:endParaRPr>
          </a:p>
          <a:p>
            <a:pPr>
              <a:spcBef>
                <a:spcPct val="0"/>
              </a:spcBef>
              <a:buFontTx/>
              <a:buNone/>
            </a:pPr>
            <a:endParaRPr lang="cs-CZ" altLang="cs-CZ" sz="2000"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7172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1DC4BF0D-89D6-40F5-991D-A5ED0954F62E}"/>
              </a:ext>
            </a:extLst>
          </p:cNvPr>
          <p:cNvSpPr>
            <a:spLocks noGrp="1" noChangeArrowheads="1"/>
          </p:cNvSpPr>
          <p:nvPr>
            <p:ph type="title"/>
            <p:custDataLst>
              <p:tags r:id="rId2"/>
            </p:custDataLst>
          </p:nvPr>
        </p:nvSpPr>
        <p:spPr>
          <a:xfrm>
            <a:off x="3961606" y="412750"/>
            <a:ext cx="3760787" cy="1143000"/>
          </a:xfrm>
          <a:noFill/>
        </p:spPr>
        <p:txBody>
          <a:bodyPr/>
          <a:lstStyle/>
          <a:p>
            <a:pPr algn="ctr" eaLnBrk="1" hangingPunct="1">
              <a:spcBef>
                <a:spcPct val="50000"/>
              </a:spcBef>
            </a:pPr>
            <a:r>
              <a:rPr lang="cs-CZ" altLang="cs-CZ" b="1" dirty="0" err="1">
                <a:solidFill>
                  <a:srgbClr val="000000"/>
                </a:solidFill>
                <a:latin typeface="Calibri" panose="020F0502020204030204" pitchFamily="34" charset="0"/>
                <a:cs typeface="Calibri" panose="020F0502020204030204" pitchFamily="34" charset="0"/>
              </a:rPr>
              <a:t>Literature</a:t>
            </a:r>
            <a:br>
              <a:rPr lang="cs-CZ" altLang="cs-CZ" b="1" dirty="0">
                <a:solidFill>
                  <a:srgbClr val="000000"/>
                </a:solidFill>
                <a:latin typeface="Calibri" panose="020F0502020204030204" pitchFamily="34" charset="0"/>
                <a:cs typeface="Calibri" panose="020F0502020204030204" pitchFamily="34" charset="0"/>
              </a:rPr>
            </a:br>
            <a:br>
              <a:rPr lang="cs-CZ" altLang="cs-CZ" b="1" dirty="0">
                <a:solidFill>
                  <a:srgbClr val="000000"/>
                </a:solidFill>
                <a:latin typeface="Calibri" panose="020F0502020204030204" pitchFamily="34" charset="0"/>
                <a:cs typeface="Calibri" panose="020F0502020204030204" pitchFamily="34" charset="0"/>
              </a:rPr>
            </a:br>
            <a:br>
              <a:rPr lang="cs-CZ" altLang="cs-CZ" dirty="0">
                <a:solidFill>
                  <a:srgbClr val="000000"/>
                </a:solidFill>
                <a:latin typeface="Calibri" panose="020F0502020204030204" pitchFamily="34" charset="0"/>
                <a:cs typeface="Calibri" panose="020F0502020204030204" pitchFamily="34" charset="0"/>
              </a:rPr>
            </a:br>
            <a:endParaRPr lang="cs-CZ" altLang="cs-CZ" dirty="0">
              <a:solidFill>
                <a:srgbClr val="0000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3BE4433-071B-4A13-9DC6-461935595FDB}"/>
              </a:ext>
            </a:extLst>
          </p:cNvPr>
          <p:cNvSpPr txBox="1">
            <a:spLocks noChangeArrowheads="1"/>
          </p:cNvSpPr>
          <p:nvPr/>
        </p:nvSpPr>
        <p:spPr bwMode="auto">
          <a:xfrm>
            <a:off x="457200" y="1758950"/>
            <a:ext cx="114046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80000"/>
              </a:lnSpc>
              <a:buFontTx/>
              <a:buNone/>
              <a:defRPr/>
            </a:pPr>
            <a:r>
              <a:rPr lang="cs-CZ" altLang="cs-CZ" sz="2400" b="1" kern="0" dirty="0" err="1">
                <a:solidFill>
                  <a:srgbClr val="FF0000"/>
                </a:solidFill>
                <a:latin typeface="Calibri" panose="020F0502020204030204" pitchFamily="34" charset="0"/>
                <a:cs typeface="Calibri" panose="020F0502020204030204" pitchFamily="34" charset="0"/>
              </a:rPr>
              <a:t>Rang</a:t>
            </a:r>
            <a:r>
              <a:rPr lang="cs-CZ" altLang="cs-CZ" sz="2400" b="1" kern="0" dirty="0">
                <a:solidFill>
                  <a:srgbClr val="FF0000"/>
                </a:solidFill>
                <a:latin typeface="Calibri" panose="020F0502020204030204" pitchFamily="34" charset="0"/>
                <a:cs typeface="Calibri" panose="020F0502020204030204" pitchFamily="34" charset="0"/>
              </a:rPr>
              <a:t>, H.P. a kol. </a:t>
            </a:r>
            <a:r>
              <a:rPr lang="cs-CZ" altLang="cs-CZ" sz="2400" b="1" kern="0" dirty="0" err="1">
                <a:solidFill>
                  <a:srgbClr val="FF0000"/>
                </a:solidFill>
                <a:latin typeface="Calibri" panose="020F0502020204030204" pitchFamily="34" charset="0"/>
                <a:cs typeface="Calibri" panose="020F0502020204030204" pitchFamily="34" charset="0"/>
              </a:rPr>
              <a:t>Rang</a:t>
            </a:r>
            <a:r>
              <a:rPr lang="cs-CZ" altLang="cs-CZ" sz="2400" b="1" kern="0" dirty="0">
                <a:solidFill>
                  <a:srgbClr val="FF0000"/>
                </a:solidFill>
                <a:latin typeface="Calibri" panose="020F0502020204030204" pitchFamily="34" charset="0"/>
                <a:cs typeface="Calibri" panose="020F0502020204030204" pitchFamily="34" charset="0"/>
              </a:rPr>
              <a:t> and </a:t>
            </a:r>
            <a:r>
              <a:rPr lang="cs-CZ" altLang="cs-CZ" sz="2400" b="1" kern="0" dirty="0" err="1">
                <a:solidFill>
                  <a:srgbClr val="FF0000"/>
                </a:solidFill>
                <a:latin typeface="Calibri" panose="020F0502020204030204" pitchFamily="34" charset="0"/>
                <a:cs typeface="Calibri" panose="020F0502020204030204" pitchFamily="34" charset="0"/>
              </a:rPr>
              <a:t>Dale‘s</a:t>
            </a:r>
            <a:r>
              <a:rPr lang="cs-CZ" altLang="cs-CZ" sz="2400" b="1" kern="0" dirty="0">
                <a:solidFill>
                  <a:srgbClr val="FF0000"/>
                </a:solidFill>
                <a:latin typeface="Calibri" panose="020F0502020204030204" pitchFamily="34" charset="0"/>
                <a:cs typeface="Calibri" panose="020F0502020204030204" pitchFamily="34" charset="0"/>
              </a:rPr>
              <a:t> </a:t>
            </a:r>
            <a:r>
              <a:rPr lang="cs-CZ" altLang="cs-CZ" sz="2400" b="1" kern="0" dirty="0" err="1">
                <a:solidFill>
                  <a:srgbClr val="FF0000"/>
                </a:solidFill>
                <a:latin typeface="Calibri" panose="020F0502020204030204" pitchFamily="34" charset="0"/>
                <a:cs typeface="Calibri" panose="020F0502020204030204" pitchFamily="34" charset="0"/>
              </a:rPr>
              <a:t>pharmacology</a:t>
            </a:r>
            <a:r>
              <a:rPr lang="cs-CZ" altLang="cs-CZ" sz="2400" b="1" kern="0" dirty="0">
                <a:solidFill>
                  <a:srgbClr val="FF0000"/>
                </a:solidFill>
                <a:latin typeface="Calibri" panose="020F0502020204030204" pitchFamily="34" charset="0"/>
                <a:cs typeface="Calibri" panose="020F0502020204030204" pitchFamily="34" charset="0"/>
              </a:rPr>
              <a:t> 8th </a:t>
            </a:r>
            <a:r>
              <a:rPr lang="cs-CZ" altLang="cs-CZ" sz="2400" b="1" kern="0" dirty="0" err="1">
                <a:solidFill>
                  <a:srgbClr val="FF0000"/>
                </a:solidFill>
                <a:latin typeface="Calibri" panose="020F0502020204030204" pitchFamily="34" charset="0"/>
                <a:cs typeface="Calibri" panose="020F0502020204030204" pitchFamily="34" charset="0"/>
              </a:rPr>
              <a:t>ed</a:t>
            </a:r>
            <a:r>
              <a:rPr lang="cs-CZ" altLang="cs-CZ" sz="2400" b="1" kern="0" dirty="0">
                <a:solidFill>
                  <a:srgbClr val="FF0000"/>
                </a:solidFill>
                <a:latin typeface="Calibri" panose="020F0502020204030204" pitchFamily="34" charset="0"/>
                <a:cs typeface="Calibri" panose="020F0502020204030204" pitchFamily="34" charset="0"/>
              </a:rPr>
              <a:t>.(2016)</a:t>
            </a:r>
          </a:p>
          <a:p>
            <a:pPr algn="ctr" eaLnBrk="1" hangingPunct="1">
              <a:lnSpc>
                <a:spcPct val="80000"/>
              </a:lnSpc>
              <a:buFontTx/>
              <a:buNone/>
              <a:defRPr/>
            </a:pPr>
            <a:endParaRPr lang="cs-CZ" altLang="cs-CZ" sz="2400" b="1" kern="0" dirty="0">
              <a:latin typeface="Calibri" panose="020F0502020204030204" pitchFamily="34" charset="0"/>
              <a:cs typeface="Calibri" panose="020F0502020204030204" pitchFamily="34" charset="0"/>
            </a:endParaRPr>
          </a:p>
          <a:p>
            <a:pPr algn="ctr" eaLnBrk="1" hangingPunct="1">
              <a:lnSpc>
                <a:spcPct val="80000"/>
              </a:lnSpc>
              <a:buFontTx/>
              <a:buNone/>
              <a:defRPr/>
            </a:pPr>
            <a:endParaRPr lang="cs-CZ" altLang="cs-CZ" sz="2400" b="1" kern="0" dirty="0">
              <a:latin typeface="Calibri" panose="020F0502020204030204" pitchFamily="34" charset="0"/>
              <a:cs typeface="Calibri" panose="020F0502020204030204" pitchFamily="34" charset="0"/>
            </a:endParaRPr>
          </a:p>
          <a:p>
            <a:pPr algn="ctr" eaLnBrk="1" hangingPunct="1">
              <a:lnSpc>
                <a:spcPct val="80000"/>
              </a:lnSpc>
              <a:buFontTx/>
              <a:buNone/>
              <a:defRPr/>
            </a:pPr>
            <a:r>
              <a:rPr lang="cs-CZ" altLang="cs-CZ" sz="2400" b="1" kern="0" dirty="0">
                <a:solidFill>
                  <a:srgbClr val="FF0000"/>
                </a:solidFill>
                <a:latin typeface="Calibri" panose="020F0502020204030204" pitchFamily="34" charset="0"/>
                <a:cs typeface="Calibri" panose="020F0502020204030204" pitchFamily="34" charset="0"/>
                <a:hlinkClick r:id="rId4"/>
              </a:rPr>
              <a:t>http://web.b.ebscohost.com/ehost/ebookviewer/ebook/bmxlYmtfXzExNjA0OTNfX0FO0?sid=82e7fdcf-dd4c-43d3-b3a3-7b4b24c21b8e@sessionmgr103&amp;vid=0&amp;format=EB&amp;lpid=lp_1&amp;rid=0</a:t>
            </a:r>
            <a:endParaRPr lang="cs-CZ" altLang="cs-CZ" sz="2400" b="1" kern="0" dirty="0">
              <a:solidFill>
                <a:srgbClr val="FF0000"/>
              </a:solidFill>
              <a:latin typeface="Calibri" panose="020F0502020204030204" pitchFamily="34" charset="0"/>
              <a:cs typeface="Calibri" panose="020F0502020204030204" pitchFamily="34" charset="0"/>
            </a:endParaRPr>
          </a:p>
          <a:p>
            <a:pPr algn="ctr" eaLnBrk="1" hangingPunct="1">
              <a:lnSpc>
                <a:spcPct val="80000"/>
              </a:lnSpc>
              <a:buFontTx/>
              <a:buNone/>
              <a:defRPr/>
            </a:pPr>
            <a:endParaRPr lang="cs-CZ" altLang="cs-CZ" sz="2400" b="1" kern="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9305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05429C9B-5385-4437-A846-69776A555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614362"/>
            <a:ext cx="4259262" cy="544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3907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5927D4B0-BAAA-44EF-837B-0B6319EF1BD1}"/>
              </a:ext>
            </a:extLst>
          </p:cNvPr>
          <p:cNvSpPr txBox="1">
            <a:spLocks noChangeArrowheads="1"/>
          </p:cNvSpPr>
          <p:nvPr/>
        </p:nvSpPr>
        <p:spPr bwMode="auto">
          <a:xfrm>
            <a:off x="-44331" y="1283493"/>
            <a:ext cx="4343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800" dirty="0" err="1">
                <a:solidFill>
                  <a:srgbClr val="000000"/>
                </a:solidFill>
                <a:latin typeface="Calibri" panose="020F0502020204030204" pitchFamily="34" charset="0"/>
                <a:cs typeface="Calibri" panose="020F0502020204030204" pitchFamily="34" charset="0"/>
              </a:rPr>
              <a:t>Practicals</a:t>
            </a:r>
            <a:r>
              <a:rPr lang="cs-CZ" altLang="cs-CZ" sz="1800" dirty="0">
                <a:solidFill>
                  <a:srgbClr val="000000"/>
                </a:solidFill>
                <a:latin typeface="Calibri" panose="020F0502020204030204" pitchFamily="34" charset="0"/>
                <a:cs typeface="Calibri" panose="020F0502020204030204" pitchFamily="34" charset="0"/>
              </a:rPr>
              <a:t> in </a:t>
            </a:r>
            <a:r>
              <a:rPr lang="cs-CZ" altLang="cs-CZ" sz="1800" dirty="0" err="1">
                <a:solidFill>
                  <a:srgbClr val="000000"/>
                </a:solidFill>
                <a:latin typeface="Calibri" panose="020F0502020204030204" pitchFamily="34" charset="0"/>
                <a:cs typeface="Calibri" panose="020F0502020204030204" pitchFamily="34" charset="0"/>
              </a:rPr>
              <a:t>Pharmacology</a:t>
            </a:r>
            <a:r>
              <a:rPr lang="cs-CZ" altLang="cs-CZ" sz="1800" dirty="0">
                <a:solidFill>
                  <a:srgbClr val="000000"/>
                </a:solidFill>
                <a:latin typeface="Calibri" panose="020F0502020204030204" pitchFamily="34" charset="0"/>
                <a:cs typeface="Calibri" panose="020F0502020204030204" pitchFamily="34" charset="0"/>
              </a:rPr>
              <a:t>, 2006</a:t>
            </a:r>
          </a:p>
          <a:p>
            <a:pPr algn="ctr" eaLnBrk="1" hangingPunct="1">
              <a:spcBef>
                <a:spcPct val="50000"/>
              </a:spcBef>
              <a:buFontTx/>
              <a:buNone/>
            </a:pPr>
            <a:endParaRPr lang="cs-CZ" altLang="cs-CZ" sz="1800" dirty="0">
              <a:solidFill>
                <a:srgbClr val="000000"/>
              </a:solidFill>
              <a:latin typeface="Calibri" panose="020F0502020204030204" pitchFamily="34" charset="0"/>
              <a:cs typeface="Calibri" panose="020F0502020204030204" pitchFamily="34" charset="0"/>
            </a:endParaRPr>
          </a:p>
          <a:p>
            <a:pPr algn="ctr" eaLnBrk="1" hangingPunct="1">
              <a:spcBef>
                <a:spcPct val="50000"/>
              </a:spcBef>
              <a:buFontTx/>
              <a:buNone/>
            </a:pPr>
            <a:r>
              <a:rPr lang="cs-CZ" altLang="cs-CZ" sz="1800" dirty="0" err="1">
                <a:solidFill>
                  <a:srgbClr val="000000"/>
                </a:solidFill>
                <a:latin typeface="Calibri" panose="020F0502020204030204" pitchFamily="34" charset="0"/>
                <a:cs typeface="Calibri" panose="020F0502020204030204" pitchFamily="34" charset="0"/>
              </a:rPr>
              <a:t>Hadasova</a:t>
            </a:r>
            <a:r>
              <a:rPr lang="cs-CZ" altLang="cs-CZ" sz="1800" dirty="0">
                <a:solidFill>
                  <a:srgbClr val="000000"/>
                </a:solidFill>
                <a:latin typeface="Calibri" panose="020F0502020204030204" pitchFamily="34" charset="0"/>
                <a:cs typeface="Calibri" panose="020F0502020204030204" pitchFamily="34" charset="0"/>
              </a:rPr>
              <a:t>, </a:t>
            </a:r>
            <a:r>
              <a:rPr lang="cs-CZ" altLang="cs-CZ" sz="1800" dirty="0" err="1">
                <a:solidFill>
                  <a:srgbClr val="000000"/>
                </a:solidFill>
                <a:latin typeface="Calibri" panose="020F0502020204030204" pitchFamily="34" charset="0"/>
                <a:cs typeface="Calibri" panose="020F0502020204030204" pitchFamily="34" charset="0"/>
              </a:rPr>
              <a:t>Novakova</a:t>
            </a:r>
            <a:r>
              <a:rPr lang="cs-CZ" altLang="cs-CZ" sz="1800" dirty="0">
                <a:solidFill>
                  <a:srgbClr val="000000"/>
                </a:solidFill>
                <a:latin typeface="Calibri" panose="020F0502020204030204" pitchFamily="34" charset="0"/>
                <a:cs typeface="Calibri" panose="020F0502020204030204" pitchFamily="34" charset="0"/>
              </a:rPr>
              <a:t>, </a:t>
            </a:r>
            <a:r>
              <a:rPr lang="cs-CZ" altLang="cs-CZ" sz="1800" dirty="0" err="1">
                <a:solidFill>
                  <a:srgbClr val="000000"/>
                </a:solidFill>
                <a:latin typeface="Calibri" panose="020F0502020204030204" pitchFamily="34" charset="0"/>
                <a:cs typeface="Calibri" panose="020F0502020204030204" pitchFamily="34" charset="0"/>
              </a:rPr>
              <a:t>Pistovcakova</a:t>
            </a:r>
            <a:r>
              <a:rPr lang="cs-CZ" altLang="cs-CZ" sz="1800" dirty="0">
                <a:solidFill>
                  <a:srgbClr val="000000"/>
                </a:solidFill>
                <a:latin typeface="Calibri" panose="020F0502020204030204" pitchFamily="34" charset="0"/>
                <a:cs typeface="Calibri" panose="020F0502020204030204" pitchFamily="34" charset="0"/>
              </a:rPr>
              <a:t>, </a:t>
            </a:r>
          </a:p>
          <a:p>
            <a:pPr algn="ctr" eaLnBrk="1" hangingPunct="1">
              <a:spcBef>
                <a:spcPct val="50000"/>
              </a:spcBef>
              <a:buFontTx/>
              <a:buNone/>
            </a:pPr>
            <a:r>
              <a:rPr lang="cs-CZ" altLang="cs-CZ" sz="1800" dirty="0">
                <a:solidFill>
                  <a:srgbClr val="000000"/>
                </a:solidFill>
                <a:latin typeface="Calibri" panose="020F0502020204030204" pitchFamily="34" charset="0"/>
                <a:cs typeface="Calibri" panose="020F0502020204030204" pitchFamily="34" charset="0"/>
              </a:rPr>
              <a:t>Vinklerova, </a:t>
            </a:r>
            <a:r>
              <a:rPr lang="cs-CZ" altLang="cs-CZ" sz="1800" dirty="0" err="1">
                <a:solidFill>
                  <a:srgbClr val="000000"/>
                </a:solidFill>
                <a:latin typeface="Calibri" panose="020F0502020204030204" pitchFamily="34" charset="0"/>
                <a:cs typeface="Calibri" panose="020F0502020204030204" pitchFamily="34" charset="0"/>
              </a:rPr>
              <a:t>Sulcova</a:t>
            </a:r>
            <a:r>
              <a:rPr lang="cs-CZ" altLang="cs-CZ" sz="1800" dirty="0">
                <a:solidFill>
                  <a:srgbClr val="000000"/>
                </a:solidFill>
                <a:latin typeface="Calibri" panose="020F0502020204030204" pitchFamily="34" charset="0"/>
                <a:cs typeface="Calibri" panose="020F0502020204030204" pitchFamily="34" charset="0"/>
              </a:rPr>
              <a:t>, Starobova</a:t>
            </a:r>
          </a:p>
        </p:txBody>
      </p:sp>
      <p:sp>
        <p:nvSpPr>
          <p:cNvPr id="3" name="Text Box 5">
            <a:extLst>
              <a:ext uri="{FF2B5EF4-FFF2-40B4-BE49-F238E27FC236}">
                <a16:creationId xmlns:a16="http://schemas.microsoft.com/office/drawing/2014/main" id="{9AFCF512-1965-429A-AAB8-EBF4887A30B7}"/>
              </a:ext>
            </a:extLst>
          </p:cNvPr>
          <p:cNvSpPr>
            <a:spLocks noGrp="1" noChangeArrowheads="1"/>
          </p:cNvSpPr>
          <p:nvPr>
            <p:ph type="title"/>
            <p:custDataLst>
              <p:tags r:id="rId2"/>
            </p:custDataLst>
          </p:nvPr>
        </p:nvSpPr>
        <p:spPr>
          <a:xfrm>
            <a:off x="3992325" y="3173"/>
            <a:ext cx="3760787" cy="1143000"/>
          </a:xfrm>
          <a:noFill/>
        </p:spPr>
        <p:txBody>
          <a:bodyPr/>
          <a:lstStyle/>
          <a:p>
            <a:pPr algn="ctr" eaLnBrk="1" hangingPunct="1">
              <a:spcBef>
                <a:spcPct val="50000"/>
              </a:spcBef>
            </a:pPr>
            <a:r>
              <a:rPr lang="cs-CZ" altLang="cs-CZ" b="1" dirty="0" err="1">
                <a:solidFill>
                  <a:srgbClr val="000000"/>
                </a:solidFill>
                <a:latin typeface="Calibri" panose="020F0502020204030204" pitchFamily="34" charset="0"/>
                <a:cs typeface="Calibri" panose="020F0502020204030204" pitchFamily="34" charset="0"/>
              </a:rPr>
              <a:t>Literature</a:t>
            </a:r>
            <a:br>
              <a:rPr lang="cs-CZ" altLang="cs-CZ" b="1" dirty="0">
                <a:solidFill>
                  <a:srgbClr val="000000"/>
                </a:solidFill>
                <a:latin typeface="Calibri" panose="020F0502020204030204" pitchFamily="34" charset="0"/>
                <a:cs typeface="Calibri" panose="020F0502020204030204" pitchFamily="34" charset="0"/>
              </a:rPr>
            </a:br>
            <a:br>
              <a:rPr lang="cs-CZ" altLang="cs-CZ" b="1" dirty="0">
                <a:solidFill>
                  <a:srgbClr val="000000"/>
                </a:solidFill>
                <a:latin typeface="Calibri" panose="020F0502020204030204" pitchFamily="34" charset="0"/>
                <a:cs typeface="Calibri" panose="020F0502020204030204" pitchFamily="34" charset="0"/>
              </a:rPr>
            </a:br>
            <a:br>
              <a:rPr lang="cs-CZ" altLang="cs-CZ" dirty="0">
                <a:solidFill>
                  <a:srgbClr val="000000"/>
                </a:solidFill>
                <a:latin typeface="Calibri" panose="020F0502020204030204" pitchFamily="34" charset="0"/>
                <a:cs typeface="Calibri" panose="020F0502020204030204" pitchFamily="34" charset="0"/>
              </a:rPr>
            </a:br>
            <a:endParaRPr lang="cs-CZ" altLang="cs-CZ" dirty="0">
              <a:solidFill>
                <a:srgbClr val="000000"/>
              </a:solidFill>
              <a:latin typeface="Calibri" panose="020F0502020204030204" pitchFamily="34" charset="0"/>
              <a:cs typeface="Calibri" panose="020F0502020204030204" pitchFamily="34" charset="0"/>
            </a:endParaRPr>
          </a:p>
        </p:txBody>
      </p:sp>
      <p:sp>
        <p:nvSpPr>
          <p:cNvPr id="4" name="Text Box 10">
            <a:extLst>
              <a:ext uri="{FF2B5EF4-FFF2-40B4-BE49-F238E27FC236}">
                <a16:creationId xmlns:a16="http://schemas.microsoft.com/office/drawing/2014/main" id="{C53A20E6-F62A-4117-B308-2AAA7C5F2F50}"/>
              </a:ext>
            </a:extLst>
          </p:cNvPr>
          <p:cNvSpPr txBox="1">
            <a:spLocks noChangeArrowheads="1"/>
          </p:cNvSpPr>
          <p:nvPr/>
        </p:nvSpPr>
        <p:spPr bwMode="auto">
          <a:xfrm>
            <a:off x="254912" y="3859212"/>
            <a:ext cx="3744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800" dirty="0" err="1">
                <a:solidFill>
                  <a:srgbClr val="000000"/>
                </a:solidFill>
                <a:latin typeface="Calibri" panose="020F0502020204030204" pitchFamily="34" charset="0"/>
                <a:cs typeface="Calibri" panose="020F0502020204030204" pitchFamily="34" charset="0"/>
              </a:rPr>
              <a:t>Pdf</a:t>
            </a:r>
            <a:r>
              <a:rPr lang="cs-CZ" altLang="cs-CZ" sz="1800" dirty="0">
                <a:solidFill>
                  <a:srgbClr val="000000"/>
                </a:solidFill>
                <a:latin typeface="Calibri" panose="020F0502020204030204" pitchFamily="34" charset="0"/>
                <a:cs typeface="Calibri" panose="020F0502020204030204" pitchFamily="34" charset="0"/>
              </a:rPr>
              <a:t> </a:t>
            </a:r>
            <a:r>
              <a:rPr lang="cs-CZ" altLang="cs-CZ" sz="1800" dirty="0" err="1">
                <a:solidFill>
                  <a:srgbClr val="000000"/>
                </a:solidFill>
                <a:latin typeface="Calibri" panose="020F0502020204030204" pitchFamily="34" charset="0"/>
                <a:cs typeface="Calibri" panose="020F0502020204030204" pitchFamily="34" charset="0"/>
              </a:rPr>
              <a:t>available</a:t>
            </a:r>
            <a:r>
              <a:rPr lang="cs-CZ" altLang="cs-CZ" sz="1800" dirty="0">
                <a:solidFill>
                  <a:srgbClr val="000000"/>
                </a:solidFill>
                <a:latin typeface="Calibri" panose="020F0502020204030204" pitchFamily="34" charset="0"/>
                <a:cs typeface="Calibri" panose="020F0502020204030204" pitchFamily="34" charset="0"/>
              </a:rPr>
              <a:t> </a:t>
            </a:r>
            <a:r>
              <a:rPr lang="cs-CZ" altLang="cs-CZ" sz="1800" dirty="0" err="1">
                <a:solidFill>
                  <a:srgbClr val="000000"/>
                </a:solidFill>
                <a:latin typeface="Calibri" panose="020F0502020204030204" pitchFamily="34" charset="0"/>
                <a:cs typeface="Calibri" panose="020F0502020204030204" pitchFamily="34" charset="0"/>
              </a:rPr>
              <a:t>at</a:t>
            </a:r>
            <a:r>
              <a:rPr lang="cs-CZ" altLang="cs-CZ" sz="1800" dirty="0">
                <a:solidFill>
                  <a:srgbClr val="000000"/>
                </a:solidFill>
                <a:latin typeface="Calibri" panose="020F0502020204030204" pitchFamily="34" charset="0"/>
                <a:cs typeface="Calibri" panose="020F0502020204030204" pitchFamily="34" charset="0"/>
              </a:rPr>
              <a:t>:  IS.muni.cz</a:t>
            </a:r>
          </a:p>
        </p:txBody>
      </p:sp>
      <p:pic>
        <p:nvPicPr>
          <p:cNvPr id="5" name="Picture 8">
            <a:extLst>
              <a:ext uri="{FF2B5EF4-FFF2-40B4-BE49-F238E27FC236}">
                <a16:creationId xmlns:a16="http://schemas.microsoft.com/office/drawing/2014/main" id="{D7B3EDB3-D0E2-4B9B-A5C8-67964A79E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325" y="708025"/>
            <a:ext cx="4130914" cy="599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68125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EE3B4D-5174-469B-A1F8-0A2F03A190DE}"/>
              </a:ext>
            </a:extLst>
          </p:cNvPr>
          <p:cNvSpPr txBox="1">
            <a:spLocks noChangeArrowheads="1"/>
          </p:cNvSpPr>
          <p:nvPr/>
        </p:nvSpPr>
        <p:spPr>
          <a:xfrm>
            <a:off x="239712" y="142875"/>
            <a:ext cx="11533187" cy="5865813"/>
          </a:xfrm>
          <a:prstGeom prst="rect">
            <a:avLst/>
          </a:prstGeom>
          <a:noFill/>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457200" indent="-457200" algn="ctr">
              <a:lnSpc>
                <a:spcPct val="80000"/>
              </a:lnSpc>
              <a:buFontTx/>
              <a:buNone/>
            </a:pPr>
            <a:r>
              <a:rPr lang="en-GB" altLang="cs-CZ" sz="3600" b="1" kern="0" dirty="0">
                <a:solidFill>
                  <a:srgbClr val="000000"/>
                </a:solidFill>
                <a:latin typeface="Calibri" panose="020F0502020204030204" pitchFamily="34" charset="0"/>
                <a:cs typeface="Calibri" panose="020F0502020204030204" pitchFamily="34" charset="0"/>
              </a:rPr>
              <a:t>„GENERICS“</a:t>
            </a:r>
          </a:p>
          <a:p>
            <a:pPr marL="457200" indent="-457200" algn="ctr">
              <a:buFontTx/>
              <a:buNone/>
            </a:pPr>
            <a:endParaRPr lang="cs-CZ" altLang="cs-CZ" sz="2200" kern="0" dirty="0">
              <a:solidFill>
                <a:srgbClr val="000000"/>
              </a:solidFill>
              <a:latin typeface="Calibri" panose="020F0502020204030204" pitchFamily="34" charset="0"/>
              <a:cs typeface="Calibri" panose="020F0502020204030204" pitchFamily="34" charset="0"/>
            </a:endParaRPr>
          </a:p>
          <a:p>
            <a:pPr marL="457200" indent="-457200" algn="ctr">
              <a:buFontTx/>
              <a:buNone/>
            </a:pPr>
            <a:r>
              <a:rPr lang="en-GB" altLang="cs-CZ" sz="2200" kern="0" dirty="0">
                <a:solidFill>
                  <a:srgbClr val="000000"/>
                </a:solidFill>
                <a:latin typeface="Calibri" panose="020F0502020204030204" pitchFamily="34" charset="0"/>
                <a:cs typeface="Calibri" panose="020F0502020204030204" pitchFamily="34" charset="0"/>
              </a:rPr>
              <a:t>Drug which is produced and distributed after ending of patent protection  - mostly manufactured by other company which has not developed the original drug (the same active substance!)</a:t>
            </a:r>
          </a:p>
          <a:p>
            <a:pPr marL="457200" indent="-457200" algn="ctr">
              <a:buFontTx/>
              <a:buNone/>
            </a:pPr>
            <a:r>
              <a:rPr lang="en-GB" altLang="cs-CZ" sz="2200" kern="0" dirty="0">
                <a:solidFill>
                  <a:srgbClr val="000000"/>
                </a:solidFill>
                <a:latin typeface="Calibri" panose="020F0502020204030204" pitchFamily="34" charset="0"/>
                <a:cs typeface="Calibri" panose="020F0502020204030204" pitchFamily="34" charset="0"/>
              </a:rPr>
              <a:t>Mostly cheaper than original preparation</a:t>
            </a:r>
          </a:p>
          <a:p>
            <a:pPr marL="457200" indent="-457200" algn="ctr">
              <a:buFontTx/>
              <a:buNone/>
            </a:pPr>
            <a:r>
              <a:rPr lang="en-GB" altLang="cs-CZ" sz="2200" kern="0" dirty="0">
                <a:solidFill>
                  <a:srgbClr val="000000"/>
                </a:solidFill>
                <a:latin typeface="Calibri" panose="020F0502020204030204" pitchFamily="34" charset="0"/>
                <a:cs typeface="Calibri" panose="020F0502020204030204" pitchFamily="34" charset="0"/>
              </a:rPr>
              <a:t>Assumed to be identical in dose, strength, route of administration, safety, efficacy, and intended use </a:t>
            </a:r>
          </a:p>
          <a:p>
            <a:pPr marL="457200" indent="-457200" algn="ctr">
              <a:buFontTx/>
              <a:buNone/>
            </a:pPr>
            <a:r>
              <a:rPr lang="en-GB" altLang="cs-CZ" sz="2200" kern="0" dirty="0">
                <a:solidFill>
                  <a:srgbClr val="000000"/>
                </a:solidFill>
                <a:latin typeface="Calibri" panose="020F0502020204030204" pitchFamily="34" charset="0"/>
                <a:cs typeface="Calibri" panose="020F0502020204030204" pitchFamily="34" charset="0"/>
              </a:rPr>
              <a:t>Bioequivalent trials are needed before registration</a:t>
            </a:r>
          </a:p>
          <a:p>
            <a:pPr marL="457200" indent="-457200" algn="ctr">
              <a:buFontTx/>
              <a:buNone/>
            </a:pPr>
            <a:endParaRPr lang="en-GB" altLang="cs-CZ" sz="2200" kern="0" dirty="0">
              <a:solidFill>
                <a:srgbClr val="000000"/>
              </a:solidFill>
              <a:latin typeface="Calibri" panose="020F0502020204030204" pitchFamily="34" charset="0"/>
              <a:cs typeface="Calibri" panose="020F0502020204030204" pitchFamily="34" charset="0"/>
            </a:endParaRPr>
          </a:p>
          <a:p>
            <a:pPr marL="457200" indent="-457200" algn="ctr">
              <a:buFontTx/>
              <a:buNone/>
            </a:pPr>
            <a:r>
              <a:rPr lang="en-GB" altLang="cs-CZ" sz="2200" kern="0" dirty="0">
                <a:solidFill>
                  <a:srgbClr val="000000"/>
                </a:solidFill>
                <a:latin typeface="Calibri" panose="020F0502020204030204" pitchFamily="34" charset="0"/>
                <a:cs typeface="Calibri" panose="020F0502020204030204" pitchFamily="34" charset="0"/>
              </a:rPr>
              <a:t>Registration procedures are much easier than in orig. preparation</a:t>
            </a:r>
          </a:p>
          <a:p>
            <a:pPr marL="457200" indent="-457200" algn="ctr">
              <a:buFontTx/>
              <a:buNone/>
            </a:pPr>
            <a:endParaRPr lang="en-GB" altLang="cs-CZ" sz="2200" kern="0" dirty="0">
              <a:solidFill>
                <a:srgbClr val="000000"/>
              </a:solidFill>
              <a:latin typeface="Calibri" panose="020F0502020204030204" pitchFamily="34" charset="0"/>
              <a:cs typeface="Calibri" panose="020F0502020204030204" pitchFamily="34" charset="0"/>
            </a:endParaRPr>
          </a:p>
          <a:p>
            <a:pPr marL="457200" indent="-457200" algn="ctr">
              <a:buFontTx/>
              <a:buNone/>
            </a:pPr>
            <a:r>
              <a:rPr lang="en-GB" altLang="cs-CZ" sz="2200" kern="0" dirty="0">
                <a:solidFill>
                  <a:srgbClr val="000000"/>
                </a:solidFill>
                <a:latin typeface="Calibri" panose="020F0502020204030204" pitchFamily="34" charset="0"/>
                <a:cs typeface="Calibri" panose="020F0502020204030204" pitchFamily="34" charset="0"/>
              </a:rPr>
              <a:t>Drug patents give 10 years of protection, but they are applied for before clinical trials begin, so the </a:t>
            </a:r>
            <a:r>
              <a:rPr lang="en-GB" altLang="cs-CZ" sz="2200" i="1" kern="0" dirty="0">
                <a:solidFill>
                  <a:srgbClr val="FF0000"/>
                </a:solidFill>
                <a:latin typeface="Calibri" panose="020F0502020204030204" pitchFamily="34" charset="0"/>
                <a:cs typeface="Calibri" panose="020F0502020204030204" pitchFamily="34" charset="0"/>
              </a:rPr>
              <a:t>effective</a:t>
            </a:r>
            <a:r>
              <a:rPr lang="en-GB" altLang="cs-CZ" sz="2200" kern="0" dirty="0">
                <a:solidFill>
                  <a:srgbClr val="FF0000"/>
                </a:solidFill>
                <a:latin typeface="Calibri" panose="020F0502020204030204" pitchFamily="34" charset="0"/>
                <a:cs typeface="Calibri" panose="020F0502020204030204" pitchFamily="34" charset="0"/>
              </a:rPr>
              <a:t> life of a drug patent </a:t>
            </a:r>
            <a:r>
              <a:rPr lang="en-GB" altLang="cs-CZ" sz="2200" kern="0" dirty="0">
                <a:solidFill>
                  <a:srgbClr val="000000"/>
                </a:solidFill>
                <a:latin typeface="Calibri" panose="020F0502020204030204" pitchFamily="34" charset="0"/>
                <a:cs typeface="Calibri" panose="020F0502020204030204" pitchFamily="34" charset="0"/>
              </a:rPr>
              <a:t>tends to be between 7 and 12 years </a:t>
            </a:r>
          </a:p>
        </p:txBody>
      </p:sp>
    </p:spTree>
    <p:custDataLst>
      <p:tags r:id="rId1"/>
    </p:custDataLst>
    <p:extLst>
      <p:ext uri="{BB962C8B-B14F-4D97-AF65-F5344CB8AC3E}">
        <p14:creationId xmlns:p14="http://schemas.microsoft.com/office/powerpoint/2010/main" val="176655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12DC660-7DF0-45B1-AF60-926BBBC6281D}"/>
              </a:ext>
            </a:extLst>
          </p:cNvPr>
          <p:cNvSpPr txBox="1">
            <a:spLocks noChangeArrowheads="1"/>
          </p:cNvSpPr>
          <p:nvPr/>
        </p:nvSpPr>
        <p:spPr>
          <a:xfrm>
            <a:off x="558800" y="184150"/>
            <a:ext cx="11074400" cy="5649913"/>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gn="ctr">
              <a:lnSpc>
                <a:spcPct val="90000"/>
              </a:lnSpc>
              <a:buNone/>
            </a:pPr>
            <a:r>
              <a:rPr lang="cs-CZ" altLang="cs-CZ" b="1" kern="0" dirty="0">
                <a:solidFill>
                  <a:srgbClr val="000000"/>
                </a:solidFill>
                <a:latin typeface="Calibri" panose="020F0502020204030204" pitchFamily="34" charset="0"/>
                <a:cs typeface="Calibri" panose="020F0502020204030204" pitchFamily="34" charset="0"/>
              </a:rPr>
              <a:t>„GENERIC PRESCRIPTION“</a:t>
            </a:r>
          </a:p>
          <a:p>
            <a:pPr marL="72000" indent="0" algn="ctr">
              <a:lnSpc>
                <a:spcPct val="90000"/>
              </a:lnSpc>
              <a:buNone/>
            </a:pPr>
            <a:r>
              <a:rPr lang="cs-CZ" altLang="cs-CZ" kern="0" dirty="0">
                <a:solidFill>
                  <a:srgbClr val="000000"/>
                </a:solidFill>
                <a:latin typeface="Calibri" panose="020F0502020204030204" pitchFamily="34" charset="0"/>
                <a:cs typeface="Calibri" panose="020F0502020204030204" pitchFamily="34" charset="0"/>
              </a:rPr>
              <a:t>		</a:t>
            </a:r>
          </a:p>
          <a:p>
            <a:pPr marL="72000" indent="0" algn="ctr">
              <a:lnSpc>
                <a:spcPct val="90000"/>
              </a:lnSpc>
              <a:buNone/>
            </a:pPr>
            <a:r>
              <a:rPr lang="cs-CZ" altLang="cs-CZ" kern="0" dirty="0" err="1">
                <a:solidFill>
                  <a:srgbClr val="000000"/>
                </a:solidFill>
                <a:latin typeface="Calibri" panose="020F0502020204030204" pitchFamily="34" charset="0"/>
                <a:cs typeface="Calibri" panose="020F0502020204030204" pitchFamily="34" charset="0"/>
              </a:rPr>
              <a:t>prescription</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of</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the</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generic</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name</a:t>
            </a:r>
            <a:r>
              <a:rPr lang="cs-CZ" altLang="cs-CZ" kern="0" dirty="0">
                <a:solidFill>
                  <a:srgbClr val="000000"/>
                </a:solidFill>
                <a:latin typeface="Calibri" panose="020F0502020204030204" pitchFamily="34" charset="0"/>
                <a:cs typeface="Calibri" panose="020F0502020204030204" pitchFamily="34" charset="0"/>
              </a:rPr>
              <a:t> (INN) on </a:t>
            </a:r>
            <a:r>
              <a:rPr lang="cs-CZ" altLang="cs-CZ" kern="0" dirty="0" err="1">
                <a:solidFill>
                  <a:srgbClr val="000000"/>
                </a:solidFill>
                <a:latin typeface="Calibri" panose="020F0502020204030204" pitchFamily="34" charset="0"/>
                <a:cs typeface="Calibri" panose="020F0502020204030204" pitchFamily="34" charset="0"/>
              </a:rPr>
              <a:t>Rx</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formulary</a:t>
            </a:r>
            <a:endParaRPr lang="cs-CZ" altLang="cs-CZ" kern="0" dirty="0">
              <a:solidFill>
                <a:srgbClr val="000000"/>
              </a:solidFill>
              <a:latin typeface="Calibri" panose="020F0502020204030204" pitchFamily="34" charset="0"/>
              <a:cs typeface="Calibri" panose="020F0502020204030204" pitchFamily="34" charset="0"/>
            </a:endParaRPr>
          </a:p>
          <a:p>
            <a:pPr marL="72000" indent="0" algn="ctr">
              <a:lnSpc>
                <a:spcPct val="90000"/>
              </a:lnSpc>
              <a:buNone/>
            </a:pPr>
            <a:r>
              <a:rPr lang="cs-CZ" altLang="cs-CZ" kern="0" dirty="0">
                <a:solidFill>
                  <a:srgbClr val="000000"/>
                </a:solidFill>
                <a:latin typeface="Calibri" panose="020F0502020204030204" pitchFamily="34" charset="0"/>
                <a:cs typeface="Calibri" panose="020F0502020204030204" pitchFamily="34" charset="0"/>
              </a:rPr>
              <a:t>		+ dose, </a:t>
            </a:r>
            <a:r>
              <a:rPr lang="cs-CZ" altLang="cs-CZ" kern="0" dirty="0" err="1">
                <a:solidFill>
                  <a:srgbClr val="000000"/>
                </a:solidFill>
                <a:latin typeface="Calibri" panose="020F0502020204030204" pitchFamily="34" charset="0"/>
                <a:cs typeface="Calibri" panose="020F0502020204030204" pitchFamily="34" charset="0"/>
              </a:rPr>
              <a:t>number</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of</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doses</a:t>
            </a:r>
            <a:endParaRPr lang="cs-CZ" altLang="cs-CZ" kern="0" dirty="0">
              <a:solidFill>
                <a:srgbClr val="000000"/>
              </a:solidFill>
              <a:latin typeface="Calibri" panose="020F0502020204030204" pitchFamily="34" charset="0"/>
              <a:cs typeface="Calibri" panose="020F0502020204030204" pitchFamily="34" charset="0"/>
            </a:endParaRPr>
          </a:p>
          <a:p>
            <a:pPr marL="72000" indent="0" algn="ctr">
              <a:lnSpc>
                <a:spcPct val="90000"/>
              </a:lnSpc>
              <a:buNone/>
            </a:pPr>
            <a:r>
              <a:rPr lang="cs-CZ" altLang="cs-CZ" kern="0" dirty="0">
                <a:solidFill>
                  <a:srgbClr val="000000"/>
                </a:solidFill>
                <a:latin typeface="Calibri" panose="020F0502020204030204" pitchFamily="34" charset="0"/>
                <a:cs typeface="Calibri" panose="020F0502020204030204" pitchFamily="34" charset="0"/>
              </a:rPr>
              <a:t> </a:t>
            </a:r>
          </a:p>
          <a:p>
            <a:pPr marL="72000" indent="0" algn="ctr">
              <a:lnSpc>
                <a:spcPct val="90000"/>
              </a:lnSpc>
              <a:buNone/>
            </a:pPr>
            <a:r>
              <a:rPr lang="cs-CZ" altLang="cs-CZ" kern="0" dirty="0" err="1">
                <a:solidFill>
                  <a:srgbClr val="000000"/>
                </a:solidFill>
                <a:latin typeface="Calibri" panose="020F0502020204030204" pitchFamily="34" charset="0"/>
                <a:cs typeface="Calibri" panose="020F0502020204030204" pitchFamily="34" charset="0"/>
              </a:rPr>
              <a:t>Pharmacist</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will</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chose</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apropriate</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ready-mady</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preparation</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after</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consultation</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with</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the</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patient</a:t>
            </a:r>
            <a:r>
              <a:rPr lang="cs-CZ" altLang="cs-CZ" kern="0" dirty="0">
                <a:solidFill>
                  <a:srgbClr val="000000"/>
                </a:solidFill>
                <a:latin typeface="Calibri" panose="020F0502020204030204" pitchFamily="34" charset="0"/>
                <a:cs typeface="Calibri" panose="020F0502020204030204" pitchFamily="34" charset="0"/>
              </a:rPr>
              <a:t> </a:t>
            </a:r>
          </a:p>
          <a:p>
            <a:pPr marL="72000" indent="0" algn="ctr">
              <a:lnSpc>
                <a:spcPct val="90000"/>
              </a:lnSpc>
              <a:buNone/>
            </a:pPr>
            <a:endParaRPr lang="cs-CZ" altLang="cs-CZ" kern="0" dirty="0">
              <a:solidFill>
                <a:srgbClr val="000000"/>
              </a:solidFill>
              <a:latin typeface="Calibri" panose="020F0502020204030204" pitchFamily="34" charset="0"/>
              <a:cs typeface="Calibri" panose="020F0502020204030204" pitchFamily="34" charset="0"/>
            </a:endParaRPr>
          </a:p>
          <a:p>
            <a:pPr marL="72000" indent="0" algn="ctr">
              <a:lnSpc>
                <a:spcPct val="90000"/>
              </a:lnSpc>
              <a:buNone/>
            </a:pPr>
            <a:endParaRPr lang="cs-CZ" altLang="cs-CZ" kern="0" dirty="0">
              <a:solidFill>
                <a:srgbClr val="000000"/>
              </a:solidFill>
              <a:latin typeface="Calibri" panose="020F0502020204030204" pitchFamily="34" charset="0"/>
              <a:cs typeface="Calibri" panose="020F0502020204030204" pitchFamily="34" charset="0"/>
            </a:endParaRPr>
          </a:p>
          <a:p>
            <a:pPr marL="72000" indent="0" algn="ctr">
              <a:lnSpc>
                <a:spcPct val="90000"/>
              </a:lnSpc>
              <a:buNone/>
            </a:pPr>
            <a:r>
              <a:rPr lang="cs-CZ" altLang="cs-CZ" b="1" kern="0" dirty="0">
                <a:solidFill>
                  <a:srgbClr val="000000"/>
                </a:solidFill>
                <a:latin typeface="Calibri" panose="020F0502020204030204" pitchFamily="34" charset="0"/>
                <a:cs typeface="Calibri" panose="020F0502020204030204" pitchFamily="34" charset="0"/>
              </a:rPr>
              <a:t>„ GENERIC SUBSTITUTION“</a:t>
            </a:r>
          </a:p>
          <a:p>
            <a:pPr marL="324000" lvl="1" indent="0" algn="ctr">
              <a:lnSpc>
                <a:spcPct val="90000"/>
              </a:lnSpc>
              <a:buNone/>
            </a:pP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substitution</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of</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the</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prescribed</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preparation</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with</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another</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one</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generic</a:t>
            </a:r>
            <a:r>
              <a:rPr lang="cs-CZ" altLang="cs-CZ" kern="0" dirty="0">
                <a:solidFill>
                  <a:srgbClr val="000000"/>
                </a:solidFill>
                <a:latin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2256530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cept">
            <a:extLst>
              <a:ext uri="{FF2B5EF4-FFF2-40B4-BE49-F238E27FC236}">
                <a16:creationId xmlns:a16="http://schemas.microsoft.com/office/drawing/2014/main" id="{177B2812-142E-4652-95BF-5407F21040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132138" y="-1"/>
            <a:ext cx="4646612" cy="6858000"/>
          </a:xfrm>
          <a:prstGeom prst="rect">
            <a:avLst/>
          </a:prstGeom>
          <a:noFill/>
          <a:ln>
            <a:solidFill>
              <a:schemeClr val="tx1"/>
            </a:solidFill>
            <a:miter lim="800000"/>
            <a:headEnd/>
            <a:tailEnd/>
          </a:ln>
        </p:spPr>
      </p:pic>
      <p:sp>
        <p:nvSpPr>
          <p:cNvPr id="3" name="Text Box 3">
            <a:extLst>
              <a:ext uri="{FF2B5EF4-FFF2-40B4-BE49-F238E27FC236}">
                <a16:creationId xmlns:a16="http://schemas.microsoft.com/office/drawing/2014/main" id="{4990494C-CDD9-47DA-9680-6B8CBB2889A0}"/>
              </a:ext>
            </a:extLst>
          </p:cNvPr>
          <p:cNvSpPr txBox="1">
            <a:spLocks noChangeArrowheads="1"/>
          </p:cNvSpPr>
          <p:nvPr/>
        </p:nvSpPr>
        <p:spPr bwMode="auto">
          <a:xfrm>
            <a:off x="2559844" y="2998787"/>
            <a:ext cx="5791200"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3600" b="1" dirty="0">
                <a:latin typeface="Calibri" panose="020F0502020204030204" pitchFamily="34" charset="0"/>
                <a:cs typeface="Calibri" panose="020F0502020204030204" pitchFamily="34" charset="0"/>
              </a:rPr>
              <a:t>Latin terminology in </a:t>
            </a:r>
            <a:r>
              <a:rPr lang="cs-CZ" altLang="cs-CZ" sz="3600" b="1" dirty="0" err="1">
                <a:latin typeface="Calibri" panose="020F0502020204030204" pitchFamily="34" charset="0"/>
                <a:cs typeface="Calibri" panose="020F0502020204030204" pitchFamily="34" charset="0"/>
              </a:rPr>
              <a:t>drug</a:t>
            </a:r>
            <a:r>
              <a:rPr lang="cs-CZ" altLang="cs-CZ" sz="3600" b="1" dirty="0">
                <a:latin typeface="Calibri" panose="020F0502020204030204" pitchFamily="34" charset="0"/>
                <a:cs typeface="Calibri" panose="020F0502020204030204" pitchFamily="34" charset="0"/>
              </a:rPr>
              <a:t> </a:t>
            </a:r>
            <a:r>
              <a:rPr lang="cs-CZ" altLang="cs-CZ" sz="3600" b="1" dirty="0" err="1">
                <a:latin typeface="Calibri" panose="020F0502020204030204" pitchFamily="34" charset="0"/>
                <a:cs typeface="Calibri" panose="020F0502020204030204" pitchFamily="34" charset="0"/>
              </a:rPr>
              <a:t>prescription</a:t>
            </a:r>
            <a:endParaRPr lang="cs-CZ" altLang="cs-CZ" sz="36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85647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F304A7A-C293-4816-81F7-5D34AF9AE396}"/>
              </a:ext>
            </a:extLst>
          </p:cNvPr>
          <p:cNvSpPr txBox="1">
            <a:spLocks noChangeArrowheads="1"/>
          </p:cNvSpPr>
          <p:nvPr/>
        </p:nvSpPr>
        <p:spPr>
          <a:xfrm>
            <a:off x="1264444" y="101600"/>
            <a:ext cx="9072562" cy="3627438"/>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ctr"/>
            <a:r>
              <a:rPr lang="cs-CZ" altLang="cs-CZ" b="1" kern="0" dirty="0" err="1">
                <a:solidFill>
                  <a:srgbClr val="CC0000"/>
                </a:solidFill>
                <a:latin typeface="Calibri" panose="020F0502020204030204" pitchFamily="34" charset="0"/>
                <a:cs typeface="Calibri" panose="020F0502020204030204" pitchFamily="34" charset="0"/>
              </a:rPr>
              <a:t>Pharmacopoeia</a:t>
            </a:r>
            <a:endParaRPr lang="cs-CZ" altLang="cs-CZ" b="1" kern="0" dirty="0">
              <a:solidFill>
                <a:srgbClr val="CC0000"/>
              </a:solidFill>
              <a:latin typeface="Calibri" panose="020F0502020204030204" pitchFamily="34" charset="0"/>
              <a:cs typeface="Calibri" panose="020F0502020204030204" pitchFamily="34" charset="0"/>
            </a:endParaRPr>
          </a:p>
          <a:p>
            <a:pPr algn="ctr"/>
            <a:endParaRPr lang="cs-CZ" altLang="cs-CZ" b="1" kern="0" dirty="0">
              <a:solidFill>
                <a:srgbClr val="CC0000"/>
              </a:solidFill>
              <a:latin typeface="Calibri" panose="020F0502020204030204" pitchFamily="34" charset="0"/>
              <a:cs typeface="Calibri" panose="020F0502020204030204" pitchFamily="34" charset="0"/>
            </a:endParaRPr>
          </a:p>
          <a:p>
            <a:pPr algn="ctr"/>
            <a:r>
              <a:rPr lang="cs-CZ" altLang="cs-CZ" i="1" kern="0" dirty="0" err="1">
                <a:solidFill>
                  <a:srgbClr val="000000"/>
                </a:solidFill>
                <a:latin typeface="Calibri" panose="020F0502020204030204" pitchFamily="34" charset="0"/>
                <a:cs typeface="Calibri" panose="020F0502020204030204" pitchFamily="34" charset="0"/>
              </a:rPr>
              <a:t>pharmacon</a:t>
            </a:r>
            <a:r>
              <a:rPr lang="cs-CZ" altLang="cs-CZ" i="1" kern="0" dirty="0">
                <a:solidFill>
                  <a:srgbClr val="000000"/>
                </a:solidFill>
                <a:latin typeface="Calibri" panose="020F0502020204030204" pitchFamily="34" charset="0"/>
                <a:cs typeface="Calibri" panose="020F0502020204030204" pitchFamily="34" charset="0"/>
              </a:rPr>
              <a:t> </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drug</a:t>
            </a:r>
            <a:r>
              <a:rPr lang="cs-CZ" altLang="cs-CZ" kern="0" dirty="0">
                <a:solidFill>
                  <a:srgbClr val="000000"/>
                </a:solidFill>
                <a:latin typeface="Calibri" panose="020F0502020204030204" pitchFamily="34" charset="0"/>
                <a:cs typeface="Calibri" panose="020F0502020204030204" pitchFamily="34" charset="0"/>
              </a:rPr>
              <a:t> </a:t>
            </a:r>
          </a:p>
          <a:p>
            <a:pPr algn="ctr"/>
            <a:r>
              <a:rPr lang="cs-CZ" altLang="cs-CZ" i="1" kern="0" dirty="0" err="1">
                <a:solidFill>
                  <a:srgbClr val="000000"/>
                </a:solidFill>
                <a:latin typeface="Calibri" panose="020F0502020204030204" pitchFamily="34" charset="0"/>
                <a:cs typeface="Calibri" panose="020F0502020204030204" pitchFamily="34" charset="0"/>
              </a:rPr>
              <a:t>poieo</a:t>
            </a:r>
            <a:r>
              <a:rPr lang="cs-CZ" altLang="cs-CZ" i="1" kern="0" dirty="0">
                <a:solidFill>
                  <a:srgbClr val="000000"/>
                </a:solidFill>
                <a:latin typeface="Calibri" panose="020F0502020204030204" pitchFamily="34" charset="0"/>
                <a:cs typeface="Calibri" panose="020F0502020204030204" pitchFamily="34" charset="0"/>
              </a:rPr>
              <a:t> </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prepare</a:t>
            </a:r>
            <a:endParaRPr lang="cs-CZ" altLang="cs-CZ" kern="0" dirty="0">
              <a:solidFill>
                <a:srgbClr val="000000"/>
              </a:solidFill>
              <a:latin typeface="Calibri" panose="020F0502020204030204" pitchFamily="34" charset="0"/>
              <a:cs typeface="Calibri" panose="020F0502020204030204" pitchFamily="34" charset="0"/>
            </a:endParaRPr>
          </a:p>
          <a:p>
            <a:pPr algn="ctr"/>
            <a:endParaRPr lang="cs-CZ" altLang="cs-CZ" kern="0" dirty="0">
              <a:solidFill>
                <a:srgbClr val="000000"/>
              </a:solidFill>
              <a:latin typeface="Calibri" panose="020F0502020204030204" pitchFamily="34" charset="0"/>
              <a:cs typeface="Calibri" panose="020F0502020204030204" pitchFamily="34" charset="0"/>
            </a:endParaRPr>
          </a:p>
          <a:p>
            <a:pPr algn="ctr"/>
            <a:r>
              <a:rPr lang="cs-CZ" altLang="cs-CZ" kern="0" dirty="0" err="1">
                <a:solidFill>
                  <a:srgbClr val="000000"/>
                </a:solidFill>
                <a:latin typeface="Calibri" panose="020F0502020204030204" pitchFamily="34" charset="0"/>
                <a:cs typeface="Calibri" panose="020F0502020204030204" pitchFamily="34" charset="0"/>
              </a:rPr>
              <a:t>Substances</a:t>
            </a:r>
            <a:r>
              <a:rPr lang="cs-CZ" altLang="cs-CZ" kern="0" dirty="0">
                <a:solidFill>
                  <a:srgbClr val="000000"/>
                </a:solidFill>
                <a:latin typeface="Calibri" panose="020F0502020204030204" pitchFamily="34" charset="0"/>
                <a:cs typeface="Calibri" panose="020F0502020204030204" pitchFamily="34" charset="0"/>
              </a:rPr>
              <a:t> in </a:t>
            </a:r>
            <a:r>
              <a:rPr lang="cs-CZ" altLang="cs-CZ" kern="0" dirty="0" err="1">
                <a:solidFill>
                  <a:srgbClr val="000000"/>
                </a:solidFill>
                <a:latin typeface="Calibri" panose="020F0502020204030204" pitchFamily="34" charset="0"/>
                <a:cs typeface="Calibri" panose="020F0502020204030204" pitchFamily="34" charset="0"/>
              </a:rPr>
              <a:t>pharmacopoeia</a:t>
            </a:r>
            <a:r>
              <a:rPr lang="cs-CZ" altLang="cs-CZ"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called</a:t>
            </a:r>
            <a:r>
              <a:rPr lang="cs-CZ" altLang="cs-CZ" kern="0" dirty="0">
                <a:solidFill>
                  <a:srgbClr val="000000"/>
                </a:solidFill>
                <a:latin typeface="Calibri" panose="020F0502020204030204" pitchFamily="34" charset="0"/>
                <a:cs typeface="Calibri" panose="020F0502020204030204" pitchFamily="34" charset="0"/>
              </a:rPr>
              <a:t> </a:t>
            </a:r>
            <a:r>
              <a:rPr lang="cs-CZ" altLang="cs-CZ" b="1" kern="0" dirty="0" err="1">
                <a:solidFill>
                  <a:srgbClr val="000000"/>
                </a:solidFill>
                <a:latin typeface="Calibri" panose="020F0502020204030204" pitchFamily="34" charset="0"/>
                <a:cs typeface="Calibri" panose="020F0502020204030204" pitchFamily="34" charset="0"/>
              </a:rPr>
              <a:t>officinal</a:t>
            </a:r>
            <a:r>
              <a:rPr lang="cs-CZ" altLang="cs-CZ" b="1" kern="0" dirty="0">
                <a:solidFill>
                  <a:srgbClr val="000000"/>
                </a:solidFill>
                <a:latin typeface="Calibri" panose="020F0502020204030204" pitchFamily="34" charset="0"/>
                <a:cs typeface="Calibri" panose="020F0502020204030204" pitchFamily="34" charset="0"/>
              </a:rPr>
              <a:t> </a:t>
            </a:r>
            <a:r>
              <a:rPr lang="cs-CZ" altLang="cs-CZ" kern="0" dirty="0" err="1">
                <a:solidFill>
                  <a:srgbClr val="000000"/>
                </a:solidFill>
                <a:latin typeface="Calibri" panose="020F0502020204030204" pitchFamily="34" charset="0"/>
                <a:cs typeface="Calibri" panose="020F0502020204030204" pitchFamily="34" charset="0"/>
              </a:rPr>
              <a:t>drugs</a:t>
            </a:r>
            <a:endParaRPr lang="cs-CZ" altLang="cs-CZ" kern="0" dirty="0">
              <a:solidFill>
                <a:srgbClr val="000000"/>
              </a:solidFill>
              <a:latin typeface="Calibri" panose="020F0502020204030204" pitchFamily="34" charset="0"/>
              <a:cs typeface="Calibri" panose="020F0502020204030204" pitchFamily="34" charset="0"/>
            </a:endParaRPr>
          </a:p>
        </p:txBody>
      </p:sp>
      <p:pic>
        <p:nvPicPr>
          <p:cNvPr id="3" name="Obrázek 1">
            <a:extLst>
              <a:ext uri="{FF2B5EF4-FFF2-40B4-BE49-F238E27FC236}">
                <a16:creationId xmlns:a16="http://schemas.microsoft.com/office/drawing/2014/main" id="{74687CC6-F5D1-484B-9061-8DECCF71A3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5175" y="2852738"/>
            <a:ext cx="27813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17933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1._Introduction_2020[20200522121846307].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SLIDETITLE_AUTOSET" val="0"/>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potx" id="{08180881-48BA-48A3-9006-21D60CCE1B3E}" vid="{50DF6372-80B9-43E5-89D5-C860B8D420C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11B7BF8839CF74A92228D93B258CAA1" ma:contentTypeVersion="13" ma:contentTypeDescription="Vytvoří nový dokument" ma:contentTypeScope="" ma:versionID="db294155f9791e22d06385f5e91e6324">
  <xsd:schema xmlns:xsd="http://www.w3.org/2001/XMLSchema" xmlns:xs="http://www.w3.org/2001/XMLSchema" xmlns:p="http://schemas.microsoft.com/office/2006/metadata/properties" xmlns:ns3="efac5f05-cf7a-4b5b-9fc8-c24aef98d1cf" xmlns:ns4="6c671791-080d-472c-ab81-ce54b3d5a454" targetNamespace="http://schemas.microsoft.com/office/2006/metadata/properties" ma:root="true" ma:fieldsID="4bb3461a335de0bd6d439d4830b88a13" ns3:_="" ns4:_="">
    <xsd:import namespace="efac5f05-cf7a-4b5b-9fc8-c24aef98d1cf"/>
    <xsd:import namespace="6c671791-080d-472c-ab81-ce54b3d5a45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5f05-cf7a-4b5b-9fc8-c24aef98d1cf"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671791-080d-472c-ab81-ce54b3d5a45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0BA9D2-6DDA-4A53-9C44-169998EDC924}">
  <ds:schemaRefs>
    <ds:schemaRef ds:uri="http://schemas.microsoft.com/sharepoint/v3/contenttype/forms"/>
  </ds:schemaRefs>
</ds:datastoreItem>
</file>

<file path=customXml/itemProps2.xml><?xml version="1.0" encoding="utf-8"?>
<ds:datastoreItem xmlns:ds="http://schemas.openxmlformats.org/officeDocument/2006/customXml" ds:itemID="{FA5034D9-E3B2-4E43-A8D8-BB0C186E26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ac5f05-cf7a-4b5b-9fc8-c24aef98d1cf"/>
    <ds:schemaRef ds:uri="6c671791-080d-472c-ab81-ce54b3d5a4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C9EA66-38BD-4EC4-B1AE-4CF4E7480922}">
  <ds:schemaRefs>
    <ds:schemaRef ds:uri="http://www.w3.org/XML/1998/namespace"/>
    <ds:schemaRef ds:uri="6c671791-080d-472c-ab81-ce54b3d5a454"/>
    <ds:schemaRef ds:uri="http://purl.org/dc/term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efac5f05-cf7a-4b5b-9fc8-c24aef98d1cf"/>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Prezentace-MED-CZ</Template>
  <TotalTime>1572</TotalTime>
  <Words>1200</Words>
  <Application>Microsoft Office PowerPoint</Application>
  <PresentationFormat>Širokoúhlá obrazovka</PresentationFormat>
  <Paragraphs>218</Paragraphs>
  <Slides>25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Arial</vt:lpstr>
      <vt:lpstr>Calibri</vt:lpstr>
      <vt:lpstr>Tahoma</vt:lpstr>
      <vt:lpstr>Wingdings</vt:lpstr>
      <vt:lpstr>Prezentace_MU_CZ</vt:lpstr>
      <vt:lpstr>Prezentace aplikace PowerPoint</vt:lpstr>
      <vt:lpstr>Copyright notice The presentation is copyrighted work created by employees of Masaryk university. Students are allowed to make copies for learning purposesonly.  Any unauthorised reproduction or distribution of the presentation or individual slidesis against the law. </vt:lpstr>
      <vt:lpstr>Literature   </vt:lpstr>
      <vt:lpstr>Prezentace aplikace PowerPoint</vt:lpstr>
      <vt:lpstr>Literature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Doses for children</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Barbora Říhová</dc:creator>
  <cp:lastModifiedBy>Leoš Landa</cp:lastModifiedBy>
  <cp:revision>98</cp:revision>
  <cp:lastPrinted>1601-01-01T00:00:00Z</cp:lastPrinted>
  <dcterms:created xsi:type="dcterms:W3CDTF">2019-02-20T11:20:12Z</dcterms:created>
  <dcterms:modified xsi:type="dcterms:W3CDTF">2021-02-24T10:45:23Z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0x010100011B7BF8839CF74A92228D93B258CAA1</vt:lpwstr>
  </property>
</Properties>
</file>