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3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5" r:id="rId4"/>
    <p:sldId id="260" r:id="rId5"/>
    <p:sldId id="269" r:id="rId6"/>
    <p:sldId id="271" r:id="rId7"/>
    <p:sldId id="275" r:id="rId8"/>
    <p:sldId id="276" r:id="rId9"/>
    <p:sldId id="277" r:id="rId10"/>
    <p:sldId id="278" r:id="rId11"/>
    <p:sldId id="307" r:id="rId12"/>
    <p:sldId id="279" r:id="rId13"/>
    <p:sldId id="280" r:id="rId14"/>
    <p:sldId id="281" r:id="rId15"/>
    <p:sldId id="283" r:id="rId16"/>
    <p:sldId id="282" r:id="rId17"/>
    <p:sldId id="285" r:id="rId18"/>
    <p:sldId id="286" r:id="rId19"/>
    <p:sldId id="287" r:id="rId20"/>
    <p:sldId id="288" r:id="rId21"/>
    <p:sldId id="289" r:id="rId22"/>
    <p:sldId id="290" r:id="rId23"/>
    <p:sldId id="284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302" autoAdjust="0"/>
  </p:normalViewPr>
  <p:slideViewPr>
    <p:cSldViewPr snapToGrid="0">
      <p:cViewPr varScale="1">
        <p:scale>
          <a:sx n="100" d="100"/>
          <a:sy n="100" d="100"/>
        </p:scale>
        <p:origin x="990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38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906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8553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834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1082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995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309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973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4250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543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451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916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1850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5629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011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328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086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406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564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2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037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81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322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80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49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58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9.m4a"/><Relationship Id="rId4" Type="http://schemas.microsoft.com/office/2007/relationships/media" Target="../media/media9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4a"/><Relationship Id="rId7" Type="http://schemas.openxmlformats.org/officeDocument/2006/relationships/image" Target="../media/image7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4a"/><Relationship Id="rId7" Type="http://schemas.openxmlformats.org/officeDocument/2006/relationships/image" Target="../media/image7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5.m4a"/><Relationship Id="rId7" Type="http://schemas.openxmlformats.org/officeDocument/2006/relationships/image" Target="../media/image7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6.m4a"/><Relationship Id="rId7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>
                <a:latin typeface="Muni Light" panose="00000400000000000000" pitchFamily="2" charset="-18"/>
              </a:rPr>
              <a:t>Dpt</a:t>
            </a:r>
            <a:r>
              <a:rPr lang="cs-CZ" dirty="0">
                <a:latin typeface="Muni Light" panose="00000400000000000000" pitchFamily="2" charset="-18"/>
              </a:rPr>
              <a:t>.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Pharmacology</a:t>
            </a:r>
            <a:r>
              <a:rPr lang="cs-CZ" dirty="0">
                <a:latin typeface="Muni Light" panose="00000400000000000000" pitchFamily="2" charset="-18"/>
              </a:rPr>
              <a:t>, </a:t>
            </a:r>
            <a:r>
              <a:rPr lang="cs-CZ" dirty="0" err="1">
                <a:latin typeface="Muni Light" panose="00000400000000000000" pitchFamily="2" charset="-18"/>
              </a:rPr>
              <a:t>Faculty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Medicine</a:t>
            </a:r>
            <a:r>
              <a:rPr lang="cs-CZ" dirty="0">
                <a:latin typeface="Muni Light" panose="00000400000000000000" pitchFamily="2" charset="-18"/>
              </a:rPr>
              <a:t>, MU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Drug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delivery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approaches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.</a:t>
            </a:r>
            <a:endParaRPr lang="en-US" dirty="0">
              <a:latin typeface="Muni Light" panose="00000400000000000000" pitchFamily="2" charset="-18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581766"/>
            <a:ext cx="11361600" cy="698497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Ondřej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Zendulka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8B5CD4E-4C7A-4AD0-B4CD-E8923E0EA0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2851" y="5366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2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intraurethral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intravesical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intracavernal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dental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gingival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endotracheopulmonal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A449C7-0392-4848-9F4F-3A7C3D5CEC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0791" y="586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6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intraaural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intraamniotic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intracoronar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intraarterial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A271CC-7F79-439C-B9B2-5D7479289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2851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5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itchFamily="34" charset="0"/>
              </a:rPr>
              <a:t>c</a:t>
            </a:r>
            <a:r>
              <a:rPr lang="cs-CZ" altLang="cs-CZ" dirty="0" err="1">
                <a:latin typeface="Calibri" pitchFamily="34" charset="0"/>
              </a:rPr>
              <a:t>onjunctival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74476" y="1202892"/>
            <a:ext cx="10753200" cy="413999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usually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eye</a:t>
            </a:r>
            <a:r>
              <a:rPr lang="cs-CZ" altLang="cs-CZ" sz="3200" dirty="0">
                <a:latin typeface="Calibri" pitchFamily="34" charset="0"/>
              </a:rPr>
              <a:t> drops and </a:t>
            </a:r>
            <a:r>
              <a:rPr lang="cs-CZ" altLang="cs-CZ" sz="3200" dirty="0" err="1">
                <a:latin typeface="Calibri" pitchFamily="34" charset="0"/>
              </a:rPr>
              <a:t>ointments</a:t>
            </a:r>
            <a:endParaRPr lang="cs-CZ" altLang="cs-CZ" sz="3200" dirty="0"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local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effect</a:t>
            </a:r>
            <a:r>
              <a:rPr lang="cs-CZ" altLang="cs-CZ" sz="3200" dirty="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risk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systemic</a:t>
            </a:r>
            <a:r>
              <a:rPr lang="cs-CZ" altLang="cs-CZ" sz="3200" dirty="0">
                <a:latin typeface="Calibri" pitchFamily="34" charset="0"/>
              </a:rPr>
              <a:t> AE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specific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quality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requirements</a:t>
            </a:r>
            <a:r>
              <a:rPr lang="cs-CZ" altLang="cs-CZ" sz="3200" dirty="0">
                <a:latin typeface="Calibri" pitchFamily="34" charset="0"/>
              </a:rPr>
              <a:t> -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sterility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19</a:t>
            </a:r>
          </a:p>
        </p:txBody>
      </p:sp>
      <p:sp>
        <p:nvSpPr>
          <p:cNvPr id="9" name="Nadpis 5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92153" y="4347346"/>
            <a:ext cx="10782180" cy="70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cs-CZ" sz="4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sz="40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91878" y="4880479"/>
            <a:ext cx="9413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lvl="0" indent="-60958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 charset="0"/>
              <a:buChar char="•"/>
              <a:defRPr/>
            </a:pP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intravitreal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macular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degeneration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04D7FC-FE87-4DE3-9010-5B7B64423E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430" y="4277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601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1125540"/>
            <a:ext cx="10782180" cy="9445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intracerebroventricular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79454" y="1993901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subarachnoideal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/brain/ brain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ventricles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68418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2153" y="597715"/>
            <a:ext cx="10782180" cy="7032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Intraarticular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7905" y="1208087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antiphlogistics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hyaluronic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acid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21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0C1196-C4C6-4B9B-B2E6-A78E966499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5498" y="6445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8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intrauterinne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dermal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transbucal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22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85D6C7-A39A-4E92-8601-9874866F41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8075" y="5078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1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435770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endocervical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intrauterinal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61281"/>
            <a:ext cx="10776428" cy="4135439"/>
          </a:xfrm>
        </p:spPr>
        <p:txBody>
          <a:bodyPr/>
          <a:lstStyle/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minimum of AE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specific adjuvants ↓ pH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antibiotics,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antiparasitics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lnSpc>
                <a:spcPts val="4200"/>
              </a:lnSpc>
              <a:buNone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rings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release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contraceptives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F5E83E-5D4E-4B86-89FE-FBF987BFE9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9950" y="482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10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4176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34961"/>
            <a:ext cx="5386917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32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altLang="cs-CZ" sz="32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ointments, creams, solutions,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minimal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dermatology</a:t>
            </a:r>
          </a:p>
        </p:txBody>
      </p:sp>
      <p:sp>
        <p:nvSpPr>
          <p:cNvPr id="11" name="Zástupný symbol pro obsah 7"/>
          <p:cNvSpPr txBox="1">
            <a:spLocks/>
          </p:cNvSpPr>
          <p:nvPr/>
        </p:nvSpPr>
        <p:spPr>
          <a:xfrm>
            <a:off x="5983063" y="909560"/>
            <a:ext cx="5789083" cy="52683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467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467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transdermal administration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mainly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continuous release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local+systemic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high compliance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easy discontinuation</a:t>
            </a: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E554D4-F7C9-449C-9858-A24B39FA7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5180" y="375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119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5854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66000" y="1211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drops,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sprays</a:t>
            </a: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ointments</a:t>
            </a:r>
            <a:endParaRPr lang="cs-CZ" alt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antiseptics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ATB</a:t>
            </a: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antihistamines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decongestants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antiphlogistics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systemic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analgesics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antivirotics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		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hormones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(ADH, gonadotropin, insulin)</a:t>
            </a:r>
          </a:p>
          <a:p>
            <a:pPr lvl="4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None/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91470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0220" y="655902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09600" y="1359163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aerosols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anesthetics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antiasthmatics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presystemic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spray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turbohaler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dischaler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nebuliser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26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2BEAB1-69C7-4D51-BA90-32E22DF759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420" y="3979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55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742EDA-A671-4332-9CFF-3B0596D29F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2400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23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Rectal</a:t>
            </a:r>
            <a:r>
              <a:rPr lang="cs-CZ" altLang="cs-CZ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administration</a:t>
            </a:r>
            <a:endParaRPr lang="cs-CZ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59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suppositories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capsules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tablets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foams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tampones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alternative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for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peroral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administration</a:t>
            </a:r>
            <a:r>
              <a:rPr lang="cs-CZ" altLang="cs-CZ" sz="3200" dirty="0">
                <a:latin typeface="Calibri" pitchFamily="34" charset="0"/>
              </a:rPr>
              <a:t> in case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nausea</a:t>
            </a:r>
            <a:r>
              <a:rPr lang="cs-CZ" altLang="cs-CZ" sz="3200" dirty="0">
                <a:latin typeface="Calibri" pitchFamily="34" charset="0"/>
              </a:rPr>
              <a:t>/</a:t>
            </a:r>
            <a:r>
              <a:rPr lang="cs-CZ" altLang="cs-CZ" sz="3200" dirty="0" err="1">
                <a:latin typeface="Calibri" pitchFamily="34" charset="0"/>
              </a:rPr>
              <a:t>vomitting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unconciousness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variable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drug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absorption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27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7E032-3A2C-4325-8B15-1CDA2845B8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1492" y="4600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362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537711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buccal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50395"/>
            <a:ext cx="10776428" cy="41354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oinly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lipiphilic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sprays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tablets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dispergable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buprenorfin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hypnotics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zolpidem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vasodilators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nitroglycerine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antiemetics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ondansetrone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homeopatics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alergens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cannabis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98504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152400"/>
            <a:ext cx="4762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5206" y="251126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053112"/>
            <a:ext cx="10776428" cy="54268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1. for local effect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minimal AE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risk of interaction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coadministered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drugs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antacids, laxatives, antibiotics</a:t>
            </a:r>
          </a:p>
          <a:p>
            <a:pPr marL="0" indent="0">
              <a:buNone/>
              <a:defRPr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 absorbed from different parts of GIT</a:t>
            </a:r>
          </a:p>
          <a:p>
            <a:pPr lvl="2">
              <a:buFontTx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can be influenced by DDF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„slow“ effect onset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effect depends on patients „compliance“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29500" y="152401"/>
            <a:ext cx="14013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67" dirty="0"/>
              <a:t>Salvador et al. 2017</a:t>
            </a:r>
            <a:endParaRPr lang="en-US" sz="1067" dirty="0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4BC953-79E4-4B3A-89F0-4E8BEDD45F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6027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56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9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intraosseous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30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63375E-2B4B-4747-BF81-3D27C4CCB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8425" y="16920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0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1999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26853" y="1208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intraarterial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bioavailability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immediate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5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glu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maximus</a:t>
            </a:r>
            <a:endParaRPr lang="cs-CZ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suspension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2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adipose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39728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3511" y="25468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362911" y="1196219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intraosseal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alternative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Atropine onset of the effect</a:t>
            </a: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i.v.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30-90 s;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15-30 min;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30-45 min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07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228074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70690" y="787400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degradable/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nondegradable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usually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or intraocular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systemic/local effect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continuous/pulsatile release =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continu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us/repeated drug administration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increased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pati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nt‘s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compliance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complicated discontinuation</a:t>
            </a:r>
          </a:p>
          <a:p>
            <a:pPr>
              <a:lnSpc>
                <a:spcPts val="4533"/>
              </a:lnSpc>
              <a:buClr>
                <a:srgbClr val="0000DC"/>
              </a:buClr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56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Innovations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posssibilities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depleted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modification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DDF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are: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toxicity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2.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administered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dose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patient‘s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compliance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886260-8B6D-495B-8865-312F2CA6F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602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37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innovations</a:t>
            </a:r>
            <a:r>
              <a:rPr lang="cs-CZ" dirty="0"/>
              <a:t> in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administrations</a:t>
            </a:r>
            <a:r>
              <a:rPr lang="cs-CZ" dirty="0"/>
              <a:t>: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0000" y="2031999"/>
            <a:ext cx="10753200" cy="38412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Vol. 36, 2017</a:t>
            </a:r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9514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drug absorption is limited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aimed on target tissue/organ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low risk of AE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depends upon final concentration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8"/>
          </p:nvPr>
        </p:nvSpPr>
        <p:spPr>
          <a:xfrm>
            <a:off x="6253202" y="1451784"/>
            <a:ext cx="5219998" cy="4776215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drug is absorbed to systemic circulation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possible influence on whole body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higher risk of AE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effect depends on dose, bioavailability and DDF</a:t>
            </a:r>
          </a:p>
          <a:p>
            <a:endParaRPr lang="cs-CZ" sz="280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1991BE-5728-4264-9D06-72AF55FD3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5302" y="56684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93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8" name="Zaoblený obdélník 47"/>
          <p:cNvSpPr/>
          <p:nvPr/>
        </p:nvSpPr>
        <p:spPr>
          <a:xfrm>
            <a:off x="142874" y="1271588"/>
            <a:ext cx="11896725" cy="55864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Přímá spojnice se šipkou 48"/>
          <p:cNvCxnSpPr/>
          <p:nvPr/>
        </p:nvCxnSpPr>
        <p:spPr>
          <a:xfrm flipV="1">
            <a:off x="1601218" y="2706280"/>
            <a:ext cx="358211" cy="12332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1621063" y="4359071"/>
            <a:ext cx="621394" cy="11708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3605665" y="4856389"/>
            <a:ext cx="723900" cy="832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>
            <a:off x="3605665" y="5689351"/>
            <a:ext cx="723900" cy="3693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V="1">
            <a:off x="2855797" y="2004538"/>
            <a:ext cx="1302546" cy="507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>
            <a:off x="2855797" y="2511960"/>
            <a:ext cx="1123951" cy="964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ovéPole 58"/>
          <p:cNvSpPr txBox="1">
            <a:spLocks noChangeArrowheads="1"/>
          </p:cNvSpPr>
          <p:nvPr/>
        </p:nvSpPr>
        <p:spPr bwMode="auto">
          <a:xfrm>
            <a:off x="3979748" y="2994282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0" name="TextovéPole 59"/>
          <p:cNvSpPr txBox="1">
            <a:spLocks noChangeArrowheads="1"/>
          </p:cNvSpPr>
          <p:nvPr/>
        </p:nvSpPr>
        <p:spPr bwMode="auto">
          <a:xfrm>
            <a:off x="4329565" y="5529943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158343" y="1508049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4397143" y="4358368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6710331" y="4421155"/>
            <a:ext cx="4352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transdermal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transnasal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i.v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i.m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s.c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i.a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inhalations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i.o</a:t>
            </a:r>
            <a:r>
              <a:rPr lang="cs-CZ" altLang="cs-CZ" sz="2400" dirty="0"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6652954" y="3101274"/>
            <a:ext cx="5938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epicutaneous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vaginal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intraocular</a:t>
            </a:r>
            <a:r>
              <a:rPr lang="cs-CZ" altLang="cs-CZ" sz="2400" dirty="0">
                <a:cs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intraarticular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intrathecal</a:t>
            </a:r>
            <a:r>
              <a:rPr lang="cs-CZ" altLang="cs-CZ" sz="2400" dirty="0"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709076" y="1508049"/>
            <a:ext cx="2327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sp>
        <p:nvSpPr>
          <p:cNvPr id="66" name="TextovéPole 65"/>
          <p:cNvSpPr txBox="1">
            <a:spLocks noChangeArrowheads="1"/>
          </p:cNvSpPr>
          <p:nvPr/>
        </p:nvSpPr>
        <p:spPr bwMode="auto">
          <a:xfrm>
            <a:off x="6704561" y="5615462"/>
            <a:ext cx="215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6F2E5D-C18E-47BF-BE70-DC04B2507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8011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5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3031" y="1987469"/>
            <a:ext cx="5454231" cy="452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sublingval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oral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987469"/>
            <a:ext cx="5207000" cy="518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intraartrerial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intraoseal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>
              <a:lnSpc>
                <a:spcPct val="120000"/>
              </a:lnSpc>
            </a:pP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0467" y="1241071"/>
            <a:ext cx="1046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natural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barriers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341F7B-0699-4DC0-AD6E-EEB733B3F5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58981" y="4822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04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66000" y="1625727"/>
            <a:ext cx="5454231" cy="255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Intermitent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repeated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625727"/>
            <a:ext cx="5207000" cy="550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C"/>
              </a:buClr>
            </a:pP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speed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subcatous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0466" y="967010"/>
            <a:ext cx="7261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Clr>
                <a:srgbClr val="0000DC"/>
              </a:buCl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FA32AF-B2E3-4FD3-A6C4-49F3B54097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9330" y="51947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265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Physical-chemical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lipophilicity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hydrophilicity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solubility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chemical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size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molecule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pH/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pKa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availability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pharmaceutical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form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36021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Therapeutic</a:t>
            </a:r>
            <a:r>
              <a:rPr lang="cs-CZ" dirty="0"/>
              <a:t> </a:t>
            </a:r>
            <a:r>
              <a:rPr lang="cs-CZ" dirty="0" err="1"/>
              <a:t>indication</a:t>
            </a:r>
            <a:r>
              <a:rPr lang="cs-CZ" dirty="0"/>
              <a:t> + </a:t>
            </a:r>
            <a:r>
              <a:rPr lang="cs-CZ" dirty="0" err="1"/>
              <a:t>severity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same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administered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differentialy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respect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diagnosis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prefered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acute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situations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– fast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onset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required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Benefit:risk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ratio</a:t>
            </a: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more severe,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„more risky“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37435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Comorbidities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block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distinct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routes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influence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efficacy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Comedication</a:t>
            </a:r>
            <a:endParaRPr 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risk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drug-drug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interactions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020958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4th_lecture_2021_with_comments[20210330130921604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šablona-prezentace-med-cz-v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šablona-prezentace-med-cz-v9</Template>
  <TotalTime>1463</TotalTime>
  <Words>1008</Words>
  <Application>Microsoft Office PowerPoint</Application>
  <PresentationFormat>Širokoúhlá obrazovka</PresentationFormat>
  <Paragraphs>270</Paragraphs>
  <Slides>28</Slides>
  <Notes>26</Notes>
  <HiddenSlides>0</HiddenSlides>
  <MMClips>18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Muni Light</vt:lpstr>
      <vt:lpstr>Tahoma</vt:lpstr>
      <vt:lpstr>Wingdings</vt:lpstr>
      <vt:lpstr>šablona-prezentace-med-cz-v9</vt:lpstr>
      <vt:lpstr>Drug delivery approaches.</vt:lpstr>
      <vt:lpstr>Structure of the lecture</vt:lpstr>
      <vt:lpstr>Administration/effect of drug</vt:lpstr>
      <vt:lpstr>Classification of administration routes</vt:lpstr>
      <vt:lpstr>Classification of administration routes</vt:lpstr>
      <vt:lpstr>Classification of administration routes</vt:lpstr>
      <vt:lpstr>Physical-chemical properties of drug</vt:lpstr>
      <vt:lpstr>Therapeutic indication + severity of disease</vt:lpstr>
      <vt:lpstr>Comorbidities</vt:lpstr>
      <vt:lpstr>Administration routes - local effect</vt:lpstr>
      <vt:lpstr>Administration routes - local effect</vt:lpstr>
      <vt:lpstr>Ocular/conjunctival administration</vt:lpstr>
      <vt:lpstr>Intrathecal/intracerebral/intracerebroventricular administration</vt:lpstr>
      <vt:lpstr>Intraarticular administration</vt:lpstr>
      <vt:lpstr>Administration routes for local and systemic effect</vt:lpstr>
      <vt:lpstr>Vaginal, endocervical, intrauterinal</vt:lpstr>
      <vt:lpstr>Epicutaneous/transdermal administration</vt:lpstr>
      <vt:lpstr>Intranasal/transnasal administration</vt:lpstr>
      <vt:lpstr>Inhalation</vt:lpstr>
      <vt:lpstr>Rectal administration</vt:lpstr>
      <vt:lpstr>Oral/sublingual/buccal administration</vt:lpstr>
      <vt:lpstr>Peroral administration</vt:lpstr>
      <vt:lpstr>Administration routes for mainly systemic effect</vt:lpstr>
      <vt:lpstr>Injections</vt:lpstr>
      <vt:lpstr>Injections </vt:lpstr>
      <vt:lpstr>Implants</vt:lpstr>
      <vt:lpstr>Innovations in drug administration</vt:lpstr>
      <vt:lpstr>More about innovations in drug administrations: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Způsoby aplikace léčiv a jejich inovační trendy.</dc:title>
  <dc:creator>zendulka</dc:creator>
  <cp:lastModifiedBy>Leoš Landa</cp:lastModifiedBy>
  <cp:revision>76</cp:revision>
  <cp:lastPrinted>1601-01-01T00:00:00Z</cp:lastPrinted>
  <dcterms:created xsi:type="dcterms:W3CDTF">2019-09-27T06:36:41Z</dcterms:created>
  <dcterms:modified xsi:type="dcterms:W3CDTF">2021-03-30T12:24:18Z</dcterms:modified>
</cp:coreProperties>
</file>