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60" r:id="rId2"/>
    <p:sldId id="296" r:id="rId3"/>
    <p:sldId id="256" r:id="rId4"/>
    <p:sldId id="257" r:id="rId5"/>
    <p:sldId id="258" r:id="rId6"/>
    <p:sldId id="261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91" r:id="rId15"/>
    <p:sldId id="268" r:id="rId16"/>
    <p:sldId id="269" r:id="rId17"/>
    <p:sldId id="270" r:id="rId18"/>
    <p:sldId id="271" r:id="rId19"/>
    <p:sldId id="292" r:id="rId20"/>
    <p:sldId id="272" r:id="rId21"/>
    <p:sldId id="293" r:id="rId22"/>
    <p:sldId id="273" r:id="rId23"/>
    <p:sldId id="274" r:id="rId24"/>
    <p:sldId id="275" r:id="rId25"/>
    <p:sldId id="294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95" r:id="rId36"/>
    <p:sldId id="285" r:id="rId37"/>
    <p:sldId id="290" r:id="rId38"/>
  </p:sldIdLst>
  <p:sldSz cx="9145588" cy="6858000"/>
  <p:notesSz cx="6858000" cy="91440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6754" autoAdjust="0"/>
  </p:normalViewPr>
  <p:slideViewPr>
    <p:cSldViewPr snapToGrid="0">
      <p:cViewPr varScale="1">
        <p:scale>
          <a:sx n="131" d="100"/>
          <a:sy n="131" d="100"/>
        </p:scale>
        <p:origin x="96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67" y="2019300"/>
            <a:ext cx="4106255" cy="28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2330877-15CC-4407-8FF1-75EB5074EA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225ADAA-BAB5-47B6-A5E0-6A14E2AE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956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5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9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8EFFE-A59E-4044-8CA2-0984CBE5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Pharmacology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3AF8A6-ED23-4CCE-9208-02DB1638B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20" y="1504009"/>
            <a:ext cx="835183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 dirty="0" err="1">
                <a:solidFill>
                  <a:schemeClr val="accent1"/>
                </a:solidFill>
                <a:ea typeface="+mj-ea"/>
                <a:cs typeface="Calibri" panose="020F0502020204030204" pitchFamily="34" charset="0"/>
              </a:rPr>
              <a:t>Drugs</a:t>
            </a:r>
            <a:r>
              <a:rPr lang="cs-CZ" altLang="cs-CZ" sz="4400" b="1" dirty="0">
                <a:solidFill>
                  <a:schemeClr val="accent1"/>
                </a:solidFill>
                <a:ea typeface="+mj-ea"/>
                <a:cs typeface="Calibri" panose="020F0502020204030204" pitchFamily="34" charset="0"/>
              </a:rPr>
              <a:t> </a:t>
            </a:r>
            <a:r>
              <a:rPr lang="cs-CZ" altLang="cs-CZ" sz="4400" b="1" dirty="0" err="1">
                <a:solidFill>
                  <a:schemeClr val="accent1"/>
                </a:solidFill>
                <a:ea typeface="+mj-ea"/>
                <a:cs typeface="Calibri" panose="020F0502020204030204" pitchFamily="34" charset="0"/>
              </a:rPr>
              <a:t>used</a:t>
            </a:r>
            <a:r>
              <a:rPr lang="cs-CZ" altLang="cs-CZ" sz="4400" b="1" dirty="0">
                <a:solidFill>
                  <a:schemeClr val="accent1"/>
                </a:solidFill>
                <a:ea typeface="+mj-ea"/>
                <a:cs typeface="Calibri" panose="020F0502020204030204" pitchFamily="34" charset="0"/>
              </a:rPr>
              <a:t> in </a:t>
            </a:r>
            <a:r>
              <a:rPr lang="cs-CZ" altLang="cs-CZ" sz="4400" b="1" dirty="0" err="1">
                <a:solidFill>
                  <a:schemeClr val="accent1"/>
                </a:solidFill>
                <a:ea typeface="+mj-ea"/>
                <a:cs typeface="Calibri" panose="020F0502020204030204" pitchFamily="34" charset="0"/>
              </a:rPr>
              <a:t>diseases</a:t>
            </a:r>
            <a:r>
              <a:rPr lang="cs-CZ" altLang="cs-CZ" sz="4400" b="1" dirty="0">
                <a:solidFill>
                  <a:schemeClr val="accent1"/>
                </a:solidFill>
                <a:ea typeface="+mj-ea"/>
                <a:cs typeface="Calibri" panose="020F0502020204030204" pitchFamily="34" charset="0"/>
              </a:rPr>
              <a:t> </a:t>
            </a:r>
            <a:r>
              <a:rPr lang="cs-CZ" altLang="cs-CZ" sz="4400" b="1" dirty="0" err="1">
                <a:solidFill>
                  <a:schemeClr val="accent1"/>
                </a:solidFill>
                <a:ea typeface="+mj-ea"/>
                <a:cs typeface="Calibri" panose="020F0502020204030204" pitchFamily="34" charset="0"/>
              </a:rPr>
              <a:t>characterized</a:t>
            </a:r>
            <a:r>
              <a:rPr lang="cs-CZ" altLang="cs-CZ" sz="4400" b="1" dirty="0">
                <a:solidFill>
                  <a:schemeClr val="accent1"/>
                </a:solidFill>
                <a:ea typeface="+mj-ea"/>
                <a:cs typeface="Calibri" panose="020F0502020204030204" pitchFamily="34" charset="0"/>
              </a:rPr>
              <a:t> by </a:t>
            </a:r>
            <a:r>
              <a:rPr lang="cs-CZ" altLang="cs-CZ" sz="4400" b="1" dirty="0" err="1">
                <a:solidFill>
                  <a:schemeClr val="accent1"/>
                </a:solidFill>
                <a:ea typeface="+mj-ea"/>
                <a:cs typeface="Calibri" panose="020F0502020204030204" pitchFamily="34" charset="0"/>
              </a:rPr>
              <a:t>bronchial</a:t>
            </a:r>
            <a:r>
              <a:rPr lang="cs-CZ" altLang="cs-CZ" sz="4400" b="1" dirty="0">
                <a:solidFill>
                  <a:schemeClr val="accent1"/>
                </a:solidFill>
                <a:ea typeface="+mj-ea"/>
                <a:cs typeface="Calibri" panose="020F0502020204030204" pitchFamily="34" charset="0"/>
              </a:rPr>
              <a:t> </a:t>
            </a:r>
            <a:r>
              <a:rPr lang="cs-CZ" altLang="cs-CZ" sz="4400" b="1" dirty="0" err="1">
                <a:solidFill>
                  <a:schemeClr val="accent1"/>
                </a:solidFill>
                <a:ea typeface="+mj-ea"/>
                <a:cs typeface="Calibri" panose="020F0502020204030204" pitchFamily="34" charset="0"/>
              </a:rPr>
              <a:t>obstruction</a:t>
            </a:r>
            <a:endParaRPr lang="cs-CZ" altLang="cs-CZ" sz="4400" b="1" dirty="0">
              <a:solidFill>
                <a:schemeClr val="accent1"/>
              </a:solidFill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748493-FA23-46F3-9081-6BFA9AEB1F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0357" y="3517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0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8CCC344-B504-419C-88E7-F544345B028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600211" y="64555"/>
            <a:ext cx="443701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Managment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COPD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D7BCEC1-568E-42F7-B63E-B743C4D468D3}"/>
              </a:ext>
            </a:extLst>
          </p:cNvPr>
          <p:cNvSpPr txBox="1">
            <a:spLocks/>
          </p:cNvSpPr>
          <p:nvPr/>
        </p:nvSpPr>
        <p:spPr>
          <a:xfrm>
            <a:off x="672415" y="1656196"/>
            <a:ext cx="7958138" cy="439261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we can only slow the progression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reduction of risk factors is necessary (mainly top quit smoking)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cs-CZ" altLang="en-US" sz="2600" b="1" kern="0" dirty="0">
                <a:latin typeface="Candara" panose="020E0502030303020204" pitchFamily="34" charset="0"/>
              </a:rPr>
              <a:t>           </a:t>
            </a:r>
            <a:r>
              <a:rPr lang="en-US" altLang="en-US" sz="2600" b="1" kern="0" dirty="0">
                <a:latin typeface="Candara" panose="020E0502030303020204" pitchFamily="34" charset="0"/>
              </a:rPr>
              <a:t>Goals:</a:t>
            </a:r>
            <a:r>
              <a:rPr lang="en-US" altLang="en-US" sz="2600" kern="0" dirty="0">
                <a:latin typeface="Candara" panose="020E0502030303020204" pitchFamily="34" charset="0"/>
              </a:rPr>
              <a:t>	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symptom reduction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improvement in physical condition and overall health state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prevention of complications and exacerbations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573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AC506AC-A3C2-4353-9A20-06F7F6833BD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Administration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EE173DA-8D6B-4990-BC87-8425BF275403}"/>
              </a:ext>
            </a:extLst>
          </p:cNvPr>
          <p:cNvSpPr txBox="1">
            <a:spLocks/>
          </p:cNvSpPr>
          <p:nvPr/>
        </p:nvSpPr>
        <p:spPr>
          <a:xfrm>
            <a:off x="457200" y="1773238"/>
            <a:ext cx="8229600" cy="45259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oral, parenteral (injections, infusions)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inhalation</a:t>
            </a: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local administration, high drug concentration at the site 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of action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marL="936000"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fast onset of the effect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minimal penetration to systemic circulation → ↓ risk of side effects </a:t>
            </a:r>
          </a:p>
          <a:p>
            <a:pPr>
              <a:defRPr/>
            </a:pPr>
            <a:endParaRPr lang="en-US" kern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57F4F5-E1B1-4ACD-AF6D-4525FBB955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6007" y="4395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50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04F27653-3A25-41B2-B762-80D79D9EBD19}"/>
              </a:ext>
            </a:extLst>
          </p:cNvPr>
          <p:cNvSpPr txBox="1">
            <a:spLocks/>
          </p:cNvSpPr>
          <p:nvPr/>
        </p:nvSpPr>
        <p:spPr>
          <a:xfrm>
            <a:off x="56963" y="1699807"/>
            <a:ext cx="9431337" cy="47801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β</a:t>
            </a:r>
            <a:r>
              <a:rPr lang="en-US" altLang="en-US" sz="2800" kern="0" baseline="-25000" dirty="0">
                <a:latin typeface="Candara" panose="020E0502030303020204" pitchFamily="34" charset="0"/>
              </a:rPr>
              <a:t>2</a:t>
            </a:r>
            <a:r>
              <a:rPr lang="en-US" altLang="en-US" sz="2800" kern="0" dirty="0">
                <a:latin typeface="Candara" panose="020E0502030303020204" pitchFamily="34" charset="0"/>
              </a:rPr>
              <a:t> sympathomimetics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parasympatholytics</a:t>
            </a:r>
            <a:endParaRPr lang="en-US" altLang="en-US" sz="2800" kern="0" dirty="0">
              <a:latin typeface="Candara" panose="020E0502030303020204" pitchFamily="34" charset="0"/>
            </a:endParaRP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glucocorticoids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methylxanthines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roflumilast (COPD only)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antileukotrienes</a:t>
            </a:r>
            <a:r>
              <a:rPr lang="en-US" altLang="en-US" sz="2800" kern="0" dirty="0">
                <a:latin typeface="Candara" panose="020E0502030303020204" pitchFamily="34" charset="0"/>
              </a:rPr>
              <a:t> 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imunoprofhyla</a:t>
            </a:r>
            <a:r>
              <a:rPr lang="cs-CZ" altLang="en-US" sz="2800" kern="0" dirty="0">
                <a:latin typeface="Candara" panose="020E0502030303020204" pitchFamily="34" charset="0"/>
              </a:rPr>
              <a:t>c</a:t>
            </a:r>
            <a:r>
              <a:rPr lang="en-US" altLang="en-US" sz="2800" kern="0" dirty="0">
                <a:latin typeface="Candara" panose="020E0502030303020204" pitchFamily="34" charset="0"/>
              </a:rPr>
              <a:t>tics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cs-CZ" altLang="en-US" sz="2800" kern="0" dirty="0">
                <a:latin typeface="Candara" panose="020E0502030303020204" pitchFamily="34" charset="0"/>
              </a:rPr>
              <a:t>m</a:t>
            </a:r>
            <a:r>
              <a:rPr lang="en-US" altLang="en-US" sz="2800" kern="0" dirty="0" err="1">
                <a:latin typeface="Candara" panose="020E0502030303020204" pitchFamily="34" charset="0"/>
              </a:rPr>
              <a:t>onoclonal</a:t>
            </a:r>
            <a:r>
              <a:rPr lang="en-US" altLang="en-US" sz="2800" kern="0" dirty="0">
                <a:latin typeface="Candara" panose="020E0502030303020204" pitchFamily="34" charset="0"/>
              </a:rPr>
              <a:t> antibodies</a:t>
            </a:r>
          </a:p>
          <a:p>
            <a:pPr marL="540000" indent="-360000">
              <a:tabLst>
                <a:tab pos="355600" algn="l"/>
              </a:tabLs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- </a:t>
            </a:r>
            <a:r>
              <a:rPr lang="en-US" altLang="en-US" kern="0" dirty="0" err="1">
                <a:latin typeface="Candara" panose="020E0502030303020204" pitchFamily="34" charset="0"/>
              </a:rPr>
              <a:t>noselective</a:t>
            </a:r>
            <a:r>
              <a:rPr lang="en-US" altLang="en-US" kern="0" dirty="0">
                <a:latin typeface="Candara" panose="020E0502030303020204" pitchFamily="34" charset="0"/>
              </a:rPr>
              <a:t> sympathomimetics (epinephrine, life-saving medication)</a:t>
            </a:r>
          </a:p>
          <a:p>
            <a:pPr marL="540000" indent="-360000"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- adjuvant medication (</a:t>
            </a:r>
            <a:r>
              <a:rPr lang="en-US" altLang="en-US" kern="0" dirty="0" err="1">
                <a:latin typeface="Candara" panose="020E0502030303020204" pitchFamily="34" charset="0"/>
              </a:rPr>
              <a:t>antitussics</a:t>
            </a:r>
            <a:r>
              <a:rPr lang="en-US" altLang="en-US" kern="0" dirty="0">
                <a:latin typeface="Candara" panose="020E0502030303020204" pitchFamily="34" charset="0"/>
              </a:rPr>
              <a:t>, drugs </a:t>
            </a:r>
            <a:r>
              <a:rPr lang="en-US" altLang="en-US" kern="0" dirty="0" err="1">
                <a:latin typeface="Candara" panose="020E0502030303020204" pitchFamily="34" charset="0"/>
              </a:rPr>
              <a:t>facilitat</a:t>
            </a:r>
            <a:r>
              <a:rPr lang="cs-CZ" altLang="en-US" kern="0">
                <a:latin typeface="Candara" panose="020E0502030303020204" pitchFamily="34" charset="0"/>
              </a:rPr>
              <a:t>i</a:t>
            </a:r>
            <a:r>
              <a:rPr lang="en-US" altLang="en-US" kern="0">
                <a:latin typeface="Candara" panose="020E0502030303020204" pitchFamily="34" charset="0"/>
              </a:rPr>
              <a:t>ng </a:t>
            </a:r>
            <a:r>
              <a:rPr lang="en-US" altLang="en-US" kern="0" dirty="0">
                <a:latin typeface="Candara" panose="020E0502030303020204" pitchFamily="34" charset="0"/>
              </a:rPr>
              <a:t>expectoration) </a:t>
            </a:r>
          </a:p>
          <a:p>
            <a:pPr>
              <a:defRPr/>
            </a:pPr>
            <a:endParaRPr lang="en-US" altLang="en-US" sz="2800" kern="0" dirty="0">
              <a:latin typeface="Candara" panose="020E0502030303020204" pitchFamily="34" charset="0"/>
            </a:endParaRPr>
          </a:p>
          <a:p>
            <a:pPr>
              <a:defRPr/>
            </a:pPr>
            <a:endParaRPr lang="en-US" altLang="cs-CZ" sz="2800" kern="0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19547FF-855C-4CAA-81ED-68B7C01FC339}"/>
              </a:ext>
            </a:extLst>
          </p:cNvPr>
          <p:cNvCxnSpPr>
            <a:cxnSpLocks/>
          </p:cNvCxnSpPr>
          <p:nvPr/>
        </p:nvCxnSpPr>
        <p:spPr>
          <a:xfrm flipH="1">
            <a:off x="3065069" y="1504213"/>
            <a:ext cx="2060175" cy="1604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25A4CF8-765E-4BAE-A784-763F3D4287FC}"/>
              </a:ext>
            </a:extLst>
          </p:cNvPr>
          <p:cNvCxnSpPr>
            <a:cxnSpLocks/>
          </p:cNvCxnSpPr>
          <p:nvPr/>
        </p:nvCxnSpPr>
        <p:spPr>
          <a:xfrm flipH="1">
            <a:off x="3452774" y="1504213"/>
            <a:ext cx="1672470" cy="822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EA39F1F0-2456-425E-83D7-0FEC2EDFCA3F}"/>
              </a:ext>
            </a:extLst>
          </p:cNvPr>
          <p:cNvCxnSpPr>
            <a:cxnSpLocks/>
          </p:cNvCxnSpPr>
          <p:nvPr/>
        </p:nvCxnSpPr>
        <p:spPr>
          <a:xfrm flipH="1">
            <a:off x="3833165" y="1504213"/>
            <a:ext cx="1292079" cy="400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0">
            <a:extLst>
              <a:ext uri="{FF2B5EF4-FFF2-40B4-BE49-F238E27FC236}">
                <a16:creationId xmlns:a16="http://schemas.microsoft.com/office/drawing/2014/main" id="{27D7DD23-CB86-4D8D-8E75-6B2A8C0F4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658" y="1310258"/>
            <a:ext cx="28404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en-US" sz="2000" dirty="0">
                <a:latin typeface="Candara" panose="020E0502030303020204" pitchFamily="34" charset="0"/>
              </a:rPr>
              <a:t>BRONCHODILATATORS</a:t>
            </a:r>
          </a:p>
        </p:txBody>
      </p:sp>
      <p:sp>
        <p:nvSpPr>
          <p:cNvPr id="12" name="Pravá složená závorka 11">
            <a:extLst>
              <a:ext uri="{FF2B5EF4-FFF2-40B4-BE49-F238E27FC236}">
                <a16:creationId xmlns:a16="http://schemas.microsoft.com/office/drawing/2014/main" id="{30497526-B175-443E-AAD0-7FC4CFD4030D}"/>
              </a:ext>
            </a:extLst>
          </p:cNvPr>
          <p:cNvSpPr/>
          <p:nvPr/>
        </p:nvSpPr>
        <p:spPr>
          <a:xfrm>
            <a:off x="4195038" y="3957523"/>
            <a:ext cx="307975" cy="10633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A1A8A51-706A-44FB-B424-FEDF39C17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158" y="4267097"/>
            <a:ext cx="2673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en-US" sz="2000" dirty="0" err="1">
                <a:latin typeface="Candara" panose="020E0502030303020204" pitchFamily="34" charset="0"/>
              </a:rPr>
              <a:t>asthma</a:t>
            </a:r>
            <a:r>
              <a:rPr lang="cs-CZ" altLang="en-US" sz="2000" dirty="0">
                <a:latin typeface="Candara" panose="020E0502030303020204" pitchFamily="34" charset="0"/>
              </a:rPr>
              <a:t> </a:t>
            </a:r>
            <a:r>
              <a:rPr lang="cs-CZ" altLang="en-US" sz="2000" dirty="0" err="1">
                <a:latin typeface="Candara" panose="020E0502030303020204" pitchFamily="34" charset="0"/>
              </a:rPr>
              <a:t>only</a:t>
            </a:r>
            <a:endParaRPr lang="cs-CZ" altLang="en-US" sz="2000" dirty="0">
              <a:latin typeface="Candara" panose="020E0502030303020204" pitchFamily="34" charset="0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D02C692-5A7B-439D-8B6B-C5654D6376B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68425" y="142671"/>
            <a:ext cx="8229600" cy="11430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Drugs used in diseases characterized 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  <a:p>
            <a:pPr algn="ctr"/>
            <a:r>
              <a:rPr lang="en-US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by bronchial obstruction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4F24CEB-461B-40E8-8024-362995D24A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2236" y="17750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2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31D550-D67B-48A6-B340-B27F964E59D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sympathomimetics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03563-7FC4-42F3-B327-881F9FE2FB19}"/>
              </a:ext>
            </a:extLst>
          </p:cNvPr>
          <p:cNvSpPr txBox="1">
            <a:spLocks/>
          </p:cNvSpPr>
          <p:nvPr/>
        </p:nvSpPr>
        <p:spPr>
          <a:xfrm>
            <a:off x="539750" y="1268413"/>
            <a:ext cx="8229600" cy="52562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>
                <a:latin typeface="Candara" panose="020E0502030303020204" pitchFamily="34" charset="0"/>
              </a:rPr>
              <a:t>MoA:</a:t>
            </a:r>
            <a:r>
              <a:rPr lang="en-US" altLang="en-US" sz="2600" kern="0">
                <a:latin typeface="Candara" panose="020E0502030303020204" pitchFamily="34" charset="0"/>
              </a:rPr>
              <a:t> selective 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n-US" altLang="en-US" sz="2600" kern="0" baseline="-25000">
                <a:latin typeface="Candara" panose="020E0502030303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600" kern="0">
                <a:latin typeface="Candara" panose="020E0502030303020204" pitchFamily="34" charset="0"/>
              </a:rPr>
              <a:t>stimulants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inhibition of mediator release from mast cells + stimulation of ciliary beat frequency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diagnostics – post-bronchodilator test (salbutamol)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mostly </a:t>
            </a:r>
            <a:r>
              <a:rPr lang="en-US" altLang="en-US" sz="2600" b="1" kern="0">
                <a:latin typeface="Candara" panose="020E0502030303020204" pitchFamily="34" charset="0"/>
                <a:cs typeface="Arial" panose="020B0604020202020204" pitchFamily="34" charset="0"/>
              </a:rPr>
              <a:t>inhaled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, may be also given orally (mainly in kids)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not completely selective in their binding to β receptors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long-term use = down-regulation of receptors</a:t>
            </a:r>
          </a:p>
          <a:p>
            <a:pPr algn="ctr">
              <a:spcBef>
                <a:spcPts val="1800"/>
              </a:spcBef>
            </a:pPr>
            <a:endParaRPr lang="en-US" altLang="en-US" sz="2600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E57929-4009-4766-AB05-32655E5CDC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3315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4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31D550-D67B-48A6-B340-B27F964E59D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sympathomimetics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03563-7FC4-42F3-B327-881F9FE2FB19}"/>
              </a:ext>
            </a:extLst>
          </p:cNvPr>
          <p:cNvSpPr txBox="1">
            <a:spLocks/>
          </p:cNvSpPr>
          <p:nvPr/>
        </p:nvSpPr>
        <p:spPr>
          <a:xfrm>
            <a:off x="539750" y="1604912"/>
            <a:ext cx="8229600" cy="3303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Indication: </a:t>
            </a:r>
            <a:r>
              <a:rPr lang="en-US" altLang="en-US" sz="2600" b="1" kern="0" dirty="0">
                <a:latin typeface="Candara" panose="020E0502030303020204" pitchFamily="34" charset="0"/>
              </a:rPr>
              <a:t>asthma</a:t>
            </a:r>
            <a:r>
              <a:rPr lang="en-US" altLang="en-US" sz="2600" kern="0" dirty="0">
                <a:latin typeface="Candara" panose="020E0502030303020204" pitchFamily="34" charset="0"/>
              </a:rPr>
              <a:t>, COPD</a:t>
            </a: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AE: </a:t>
            </a:r>
            <a:r>
              <a:rPr lang="en-US" altLang="en-US" sz="2600" kern="0" dirty="0">
                <a:latin typeface="Candara" panose="020E0502030303020204" pitchFamily="34" charset="0"/>
              </a:rPr>
              <a:t>nervousness, tremor, cephalgia, palpitation, hypokalemia (mainly when given orally)</a:t>
            </a: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CI: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>
                <a:latin typeface="Candara" panose="020E0502030303020204" pitchFamily="34" charset="0"/>
                <a:ea typeface="SimSun" panose="02010600030101010101" pitchFamily="2" charset="-122"/>
              </a:rPr>
              <a:t>hypertension, dysrhythmia, pregnancy</a:t>
            </a:r>
            <a:endParaRPr lang="en-US" altLang="en-US" sz="2600" kern="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4587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94FDD4-23BC-4BC4-8501-9593CF9C73D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sympathomimetics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EB0FDFA-3D0D-4015-B095-26E6F4027625}"/>
              </a:ext>
            </a:extLst>
          </p:cNvPr>
          <p:cNvSpPr txBox="1">
            <a:spLocks/>
          </p:cNvSpPr>
          <p:nvPr/>
        </p:nvSpPr>
        <p:spPr>
          <a:xfrm>
            <a:off x="457200" y="1412875"/>
            <a:ext cx="8240713" cy="52292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200" b="1" kern="0">
                <a:latin typeface="Candara" panose="020E0502030303020204" pitchFamily="34" charset="0"/>
              </a:rPr>
              <a:t>Short-acting = SABA (also rapid-acting = RABA)</a:t>
            </a: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</a:rPr>
              <a:t>fast onset of effect, which lasts 4 – 6 hours, inhalation</a:t>
            </a:r>
            <a:endParaRPr lang="en-US" altLang="en-US" sz="2200" kern="0">
              <a:solidFill>
                <a:srgbClr val="004CE4"/>
              </a:solidFill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</a:rPr>
              <a:t>salbutamol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</a:rPr>
              <a:t>  fenoterol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spcBef>
                <a:spcPts val="1800"/>
              </a:spcBef>
            </a:pPr>
            <a:r>
              <a:rPr lang="en-US" altLang="en-US" sz="2200" b="1" kern="0">
                <a:latin typeface="Candara" panose="020E0502030303020204" pitchFamily="34" charset="0"/>
              </a:rPr>
              <a:t>Long-acting = LABA</a:t>
            </a: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effect lasts for up to 12 hours, inhaled or administered orally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salmeterol</a:t>
            </a:r>
          </a:p>
          <a:p>
            <a:pPr lvl="1">
              <a:lnSpc>
                <a:spcPct val="100000"/>
              </a:lnSpc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clenbuterol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formoterol (RABA)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indakaterol (U-LABA)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vilanterol (U-LABA)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2200" kern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8E3954-8E5A-40CC-B917-9A0A123F46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7408" y="478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18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B9FF7A-5BFD-4667-98DC-1A38A5C217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Parasympatholytics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B6F0621-C898-4F0E-B294-C146D7A398DE}"/>
              </a:ext>
            </a:extLst>
          </p:cNvPr>
          <p:cNvSpPr txBox="1">
            <a:spLocks/>
          </p:cNvSpPr>
          <p:nvPr/>
        </p:nvSpPr>
        <p:spPr>
          <a:xfrm>
            <a:off x="457200" y="1143928"/>
            <a:ext cx="8229600" cy="4968875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MoA:</a:t>
            </a:r>
            <a:r>
              <a:rPr lang="en-US" sz="2500" kern="0">
                <a:latin typeface="Candara" panose="020E0502030303020204" pitchFamily="34" charset="0"/>
              </a:rPr>
              <a:t> competitive antagonism of M receptors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2500" kern="0">
              <a:latin typeface="Candara" panose="020E0502030303020204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kern="0">
                <a:latin typeface="Candara" panose="020E0502030303020204" pitchFamily="34" charset="0"/>
              </a:rPr>
              <a:t>- in a form of inhalation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kern="0">
                <a:latin typeface="Candara" panose="020E0502030303020204" pitchFamily="34" charset="0"/>
              </a:rPr>
              <a:t>- can be combined with </a:t>
            </a:r>
            <a:r>
              <a:rPr lang="en-US" sz="2500" kern="0">
                <a:latin typeface="Candara" panose="020E0502030303020204" pitchFamily="34" charset="0"/>
                <a:cs typeface="Arial" charset="0"/>
              </a:rPr>
              <a:t>β</a:t>
            </a:r>
            <a:r>
              <a:rPr lang="en-US" sz="2500" kern="0" baseline="-25000">
                <a:latin typeface="Candara" panose="020E0502030303020204" pitchFamily="34" charset="0"/>
                <a:cs typeface="Arial" charset="0"/>
              </a:rPr>
              <a:t>2</a:t>
            </a:r>
            <a:r>
              <a:rPr lang="en-US" sz="2500" kern="0">
                <a:latin typeface="Candara" panose="020E0502030303020204" pitchFamily="34" charset="0"/>
                <a:cs typeface="Arial" charset="0"/>
              </a:rPr>
              <a:t>-</a:t>
            </a:r>
            <a:r>
              <a:rPr lang="en-US" sz="2500" kern="0">
                <a:latin typeface="Candara" panose="020E0502030303020204" pitchFamily="34" charset="0"/>
              </a:rPr>
              <a:t>sympathomimetics or glucocorticoids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endParaRPr lang="en-US" sz="2500" b="1" kern="0">
              <a:latin typeface="Candara" panose="020E0502030303020204" pitchFamily="34" charset="0"/>
            </a:endParaRP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Indication:</a:t>
            </a:r>
            <a:r>
              <a:rPr lang="en-US" sz="2500" kern="0">
                <a:latin typeface="Candara" panose="020E0502030303020204" pitchFamily="34" charset="0"/>
              </a:rPr>
              <a:t> </a:t>
            </a:r>
            <a:r>
              <a:rPr lang="en-US" sz="2500" b="1" kern="0">
                <a:latin typeface="Candara" panose="020E0502030303020204" pitchFamily="34" charset="0"/>
              </a:rPr>
              <a:t>COPD</a:t>
            </a:r>
            <a:r>
              <a:rPr lang="en-US" sz="2500" kern="0">
                <a:latin typeface="Candara" panose="020E0502030303020204" pitchFamily="34" charset="0"/>
              </a:rPr>
              <a:t>, asthma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endParaRPr lang="en-US" sz="2500" kern="0">
              <a:latin typeface="Candara" panose="020E0502030303020204" pitchFamily="34" charset="0"/>
            </a:endParaRP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AE:</a:t>
            </a:r>
            <a:r>
              <a:rPr lang="en-US" sz="2500" kern="0">
                <a:latin typeface="Candara" panose="020E0502030303020204" pitchFamily="34" charset="0"/>
              </a:rPr>
              <a:t> if entering the systemic circulation (low risk, they contain quaternary nitrogen in their structure) – anticholinergic effects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CI:</a:t>
            </a:r>
            <a:r>
              <a:rPr lang="en-US" sz="2500" kern="0">
                <a:latin typeface="Candara" panose="020E0502030303020204" pitchFamily="34" charset="0"/>
              </a:rPr>
              <a:t> glaucoma, prostate hypertrophy, pregnancy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500" b="1" kern="0">
              <a:solidFill>
                <a:srgbClr val="6B00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6F559B-9328-48BF-85C5-5890153A39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3311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09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79ACA7-6440-4A9B-8B17-84C46AE5D3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Parasympatholytics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8E9384-1567-4946-A218-5CF40E3676AD}"/>
              </a:ext>
            </a:extLst>
          </p:cNvPr>
          <p:cNvSpPr txBox="1">
            <a:spLocks/>
          </p:cNvSpPr>
          <p:nvPr/>
        </p:nvSpPr>
        <p:spPr>
          <a:xfrm>
            <a:off x="34925" y="1214339"/>
            <a:ext cx="9109075" cy="471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2700" b="1" kern="0">
                <a:latin typeface="Candara" panose="020E0502030303020204" pitchFamily="34" charset="0"/>
              </a:rPr>
              <a:t>ipratropium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700" kern="0">
                <a:latin typeface="Candara" panose="020E0502030303020204" pitchFamily="34" charset="0"/>
              </a:rPr>
              <a:t>- </a:t>
            </a:r>
            <a:r>
              <a:rPr lang="en-US" sz="2700">
                <a:latin typeface="Candara" panose="020E0502030303020204" pitchFamily="34" charset="0"/>
              </a:rPr>
              <a:t>used in asthma as well – in patients resistent to β2 sympathomimetic treatment (approx. 1/6 of patients)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700">
                <a:latin typeface="Candara" panose="020E0502030303020204" pitchFamily="34" charset="0"/>
              </a:rPr>
              <a:t>short acting (SAMA)</a:t>
            </a:r>
            <a:endParaRPr lang="en-US" sz="2700" b="1">
              <a:effectLst>
                <a:outerShdw blurRad="38100" dist="38100" dir="2700000" algn="tl">
                  <a:srgbClr val="C0C0C0"/>
                </a:outerShdw>
              </a:effectLst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2700" b="1" kern="0">
                <a:latin typeface="Candara" panose="020E0502030303020204" pitchFamily="34" charset="0"/>
              </a:rPr>
              <a:t>aclidinium </a:t>
            </a:r>
            <a:r>
              <a:rPr lang="en-US" sz="2700" kern="0">
                <a:latin typeface="Candara" panose="020E0502030303020204" pitchFamily="34" charset="0"/>
              </a:rPr>
              <a:t>(LAMA)</a:t>
            </a: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tiotropium </a:t>
            </a:r>
            <a:r>
              <a:rPr lang="en-US" sz="2700" kern="0">
                <a:latin typeface="Candara" panose="020E0502030303020204" pitchFamily="34" charset="0"/>
              </a:rPr>
              <a:t>(U-LAMA) </a:t>
            </a: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2700" b="1" kern="0">
                <a:latin typeface="Candara" panose="020E0502030303020204" pitchFamily="34" charset="0"/>
              </a:rPr>
              <a:t>glykopyrronium-bromide </a:t>
            </a:r>
            <a:r>
              <a:rPr lang="en-US" sz="2700" kern="0">
                <a:latin typeface="Candara" panose="020E0502030303020204" pitchFamily="34" charset="0"/>
              </a:rPr>
              <a:t>(U-LAMA)</a:t>
            </a: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2700" b="1" kern="0">
                <a:latin typeface="Candara" panose="020E0502030303020204" pitchFamily="34" charset="0"/>
              </a:rPr>
              <a:t>umeclidinium </a:t>
            </a:r>
            <a:r>
              <a:rPr lang="en-US" sz="2700" kern="0">
                <a:latin typeface="Candara" panose="020E0502030303020204" pitchFamily="34" charset="0"/>
              </a:rPr>
              <a:t>(U-LAMA)</a:t>
            </a:r>
            <a:endParaRPr lang="en-US" sz="2700" b="1" kern="0">
              <a:latin typeface="Candara" panose="020E0502030303020204" pitchFamily="34" charset="0"/>
            </a:endParaRPr>
          </a:p>
        </p:txBody>
      </p:sp>
      <p:sp>
        <p:nvSpPr>
          <p:cNvPr id="6" name="Pravá složená závorka 5">
            <a:extLst>
              <a:ext uri="{FF2B5EF4-FFF2-40B4-BE49-F238E27FC236}">
                <a16:creationId xmlns:a16="http://schemas.microsoft.com/office/drawing/2014/main" id="{6738669E-9CDC-4E44-BF95-0372846D947F}"/>
              </a:ext>
            </a:extLst>
          </p:cNvPr>
          <p:cNvSpPr/>
          <p:nvPr/>
        </p:nvSpPr>
        <p:spPr>
          <a:xfrm>
            <a:off x="7161860" y="3441790"/>
            <a:ext cx="287338" cy="322967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TextovéPole 2">
            <a:extLst>
              <a:ext uri="{FF2B5EF4-FFF2-40B4-BE49-F238E27FC236}">
                <a16:creationId xmlns:a16="http://schemas.microsoft.com/office/drawing/2014/main" id="{BE6C838A-3CF9-4297-9716-50EF287DE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6133" y="4642269"/>
            <a:ext cx="1519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700" dirty="0">
                <a:latin typeface="Candara" panose="020E0502030303020204" pitchFamily="34" charset="0"/>
              </a:rPr>
              <a:t>COPD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700" dirty="0" err="1">
                <a:latin typeface="Candara" panose="020E0502030303020204" pitchFamily="34" charset="0"/>
              </a:rPr>
              <a:t>only</a:t>
            </a:r>
            <a:endParaRPr lang="cs-CZ" altLang="cs-CZ" sz="270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89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074F17-230B-4C8B-8D48-421F59109C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512978C-DEB9-4032-A68E-BB3F529BC826}"/>
              </a:ext>
            </a:extLst>
          </p:cNvPr>
          <p:cNvSpPr txBox="1">
            <a:spLocks/>
          </p:cNvSpPr>
          <p:nvPr/>
        </p:nvSpPr>
        <p:spPr>
          <a:xfrm>
            <a:off x="742490" y="1100164"/>
            <a:ext cx="8362950" cy="5589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</a:rPr>
              <a:t> inhibition of phospholipase A2 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by lipocortin</a:t>
            </a:r>
          </a:p>
          <a:p>
            <a:pPr algn="ctr">
              <a:lnSpc>
                <a:spcPct val="90000"/>
              </a:lnSpc>
            </a:pPr>
            <a:endParaRPr lang="cs-CZ" altLang="en-US" sz="26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cs-CZ" altLang="en-US" sz="26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 I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cytokine, PG a LT secretion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lipolytic and proteolytic enzyme secretion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endothelial permeability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block of cell migration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bronchial hyperreactivity,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2D9B52-5FAF-4D4E-8D1F-00E6642697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6520" y="2566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5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074F17-230B-4C8B-8D48-421F59109C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512978C-DEB9-4032-A68E-BB3F529BC826}"/>
              </a:ext>
            </a:extLst>
          </p:cNvPr>
          <p:cNvSpPr txBox="1">
            <a:spLocks/>
          </p:cNvSpPr>
          <p:nvPr/>
        </p:nvSpPr>
        <p:spPr>
          <a:xfrm>
            <a:off x="742490" y="1100164"/>
            <a:ext cx="8362950" cy="5589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 II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reduction of edema</a:t>
            </a: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prevention of chronic irreversible changes </a:t>
            </a:r>
            <a:b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(hypertrophy and hyperplasia of bronchial smooth muscles, subendothelial fibrosis and thickening of mucous basal membrane</a:t>
            </a:r>
            <a:r>
              <a:rPr lang="cs-CZ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increase in sensitivity of 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l-GR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adrenergic receptors to 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l-GR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SM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60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8EFFE-A59E-4044-8CA2-0984CBE5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Pharmacology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9FFD8DB2-5DA5-4F09-9E41-3A261327EBB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20039" y="2197575"/>
            <a:ext cx="7905509" cy="246284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5000" lnSpcReduction="20000"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Copyright 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notice</a:t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presentation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copyrighted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work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created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employees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Masaryk university.</a:t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allowed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make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copies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learning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purposesonly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Any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unauthorised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reproduction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distribution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presentation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individual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slidesis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against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law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cs-CZ" sz="2400" b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538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387821-BC4A-47FF-A256-7104F23747C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MoA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the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cellular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level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C3A296-5831-46BB-B12C-59A3633F6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0466" y="2060575"/>
            <a:ext cx="6265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 dirty="0" err="1">
                <a:latin typeface="Arial" panose="020B0604020202020204" pitchFamily="34" charset="0"/>
              </a:rPr>
              <a:t>glu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>
                <a:latin typeface="Arial" panose="020B0604020202020204" pitchFamily="34" charset="0"/>
              </a:rPr>
              <a:t>o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 err="1">
                <a:latin typeface="Arial" panose="020B0604020202020204" pitchFamily="34" charset="0"/>
              </a:rPr>
              <a:t>orti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 err="1">
                <a:latin typeface="Arial" panose="020B0604020202020204" pitchFamily="34" charset="0"/>
              </a:rPr>
              <a:t>oid</a:t>
            </a:r>
            <a:r>
              <a:rPr lang="en-US" altLang="cs-CZ" sz="2000" b="1" dirty="0">
                <a:latin typeface="Arial" panose="020B0604020202020204" pitchFamily="34" charset="0"/>
              </a:rPr>
              <a:t> + 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en-US" altLang="cs-CZ" sz="2000" b="1" u="sng" dirty="0" err="1">
                <a:latin typeface="Arial" panose="020B0604020202020204" pitchFamily="34" charset="0"/>
              </a:rPr>
              <a:t>cytopla</a:t>
            </a:r>
            <a:r>
              <a:rPr lang="cs-CZ" altLang="cs-CZ" sz="2000" b="1" u="sng" dirty="0" err="1">
                <a:latin typeface="Arial" panose="020B0604020202020204" pitchFamily="34" charset="0"/>
              </a:rPr>
              <a:t>sma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en-US" altLang="cs-CZ" sz="2000" b="1" dirty="0">
                <a:latin typeface="Arial" panose="020B0604020202020204" pitchFamily="34" charset="0"/>
              </a:rPr>
              <a:t>receptor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68987F23-9B13-471B-A2C6-D2866CB0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924175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BFDB553-B7C7-431A-AD27-2250FACB1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041" y="4076700"/>
            <a:ext cx="44230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production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specific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mRNA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EF38E10C-BF30-4805-BA4E-998EA871D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4581525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96ADE111-160C-41C0-B555-09623E8D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734050"/>
            <a:ext cx="6298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production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some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proteins</a:t>
            </a:r>
            <a:r>
              <a:rPr lang="cs-CZ" altLang="cs-CZ" sz="2400" b="1" dirty="0">
                <a:latin typeface="Arial" panose="020B0604020202020204" pitchFamily="34" charset="0"/>
              </a:rPr>
              <a:t> (</a:t>
            </a:r>
            <a:r>
              <a:rPr lang="cs-CZ" altLang="cs-CZ" sz="2400" b="1" dirty="0" err="1">
                <a:latin typeface="Arial" panose="020B0604020202020204" pitchFamily="34" charset="0"/>
              </a:rPr>
              <a:t>lipocortins</a:t>
            </a:r>
            <a:r>
              <a:rPr lang="cs-CZ" altLang="cs-CZ" sz="2400" b="1" dirty="0"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78125DB7-EC29-4A43-A26A-4DE9E9F506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47494" y="412230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EFECB16E-915A-460D-91A4-0F981F8734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3880" y="5756121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2956C8-5DB6-4EC4-82FA-744A9816B8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0794" y="4468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33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387821-BC4A-47FF-A256-7104F23747C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MoA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the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cellular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level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E4DDA66-4525-4B2F-9296-D5819BEF3476}"/>
              </a:ext>
            </a:extLst>
          </p:cNvPr>
          <p:cNvSpPr txBox="1">
            <a:spLocks/>
          </p:cNvSpPr>
          <p:nvPr/>
        </p:nvSpPr>
        <p:spPr>
          <a:xfrm>
            <a:off x="53315" y="1858822"/>
            <a:ext cx="4321175" cy="4486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After entering the cell they bind to specific receptors in cytoplasm causing change of conformation = activation of receptors 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Complexes of corticoid + receptor are transported to cell nucleus and bind to DNA elements. 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The result is increased transcription of genes either inducing or inhibiting synthesis of other proteins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GLC receptors are present in all tissues!!!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Proteins called </a:t>
            </a:r>
            <a:r>
              <a:rPr lang="en-GB" altLang="cs-CZ" sz="1800" b="1" kern="0" dirty="0" err="1">
                <a:latin typeface="Arial" panose="020B0604020202020204" pitchFamily="34" charset="0"/>
              </a:rPr>
              <a:t>lipocortins</a:t>
            </a:r>
            <a:r>
              <a:rPr lang="en-GB" altLang="cs-CZ" sz="1800" kern="0" dirty="0">
                <a:latin typeface="Arial" panose="020B0604020202020204" pitchFamily="34" charset="0"/>
              </a:rPr>
              <a:t> are able to suppress phospholipase A</a:t>
            </a:r>
          </a:p>
        </p:txBody>
      </p:sp>
      <p:pic>
        <p:nvPicPr>
          <p:cNvPr id="13" name="Picture 5" descr="Slide3">
            <a:extLst>
              <a:ext uri="{FF2B5EF4-FFF2-40B4-BE49-F238E27FC236}">
                <a16:creationId xmlns:a16="http://schemas.microsoft.com/office/drawing/2014/main" id="{C1C24CBB-0D83-403E-AD2C-7BD764312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1303" y="1528203"/>
            <a:ext cx="4643437" cy="5070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328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CB63993-33D1-4740-A875-DF9B39ABA2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57596"/>
            <a:ext cx="8229600" cy="56661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Antiinflammatory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effect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GC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82C8B76-A0CF-4046-B45F-1A6C212ECEA2}"/>
              </a:ext>
            </a:extLst>
          </p:cNvPr>
          <p:cNvSpPr txBox="1">
            <a:spLocks/>
          </p:cNvSpPr>
          <p:nvPr/>
        </p:nvSpPr>
        <p:spPr>
          <a:xfrm>
            <a:off x="539750" y="765175"/>
            <a:ext cx="7772400" cy="4114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cs-CZ" sz="2800" kern="0" dirty="0">
                <a:latin typeface="Arial" panose="020B0604020202020204" pitchFamily="34" charset="0"/>
              </a:rPr>
              <a:t>                         AA </a:t>
            </a:r>
            <a:r>
              <a:rPr lang="cs-CZ" altLang="cs-CZ" sz="2800" kern="0" dirty="0" err="1">
                <a:latin typeface="Arial" panose="020B0604020202020204" pitchFamily="34" charset="0"/>
              </a:rPr>
              <a:t>cascade</a:t>
            </a:r>
            <a:r>
              <a:rPr lang="cs-CZ" altLang="cs-CZ" sz="2800" kern="0" dirty="0">
                <a:latin typeface="Arial" panose="020B0604020202020204" pitchFamily="34" charset="0"/>
              </a:rPr>
              <a:t> </a:t>
            </a:r>
            <a:r>
              <a:rPr lang="cs-CZ" altLang="cs-CZ" sz="2800" kern="0" dirty="0" err="1">
                <a:latin typeface="Arial" panose="020B0604020202020204" pitchFamily="34" charset="0"/>
              </a:rPr>
              <a:t>inhibition</a:t>
            </a:r>
            <a:endParaRPr lang="cs-CZ" altLang="cs-CZ" sz="2800" kern="0" dirty="0">
              <a:latin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1850811F-3074-4D31-A123-66D1E3B67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484313"/>
            <a:ext cx="3238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membrane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phospholipids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3E55893-441C-4456-88FB-F385304A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412875"/>
            <a:ext cx="2170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 err="1">
                <a:latin typeface="Arial" panose="020B0604020202020204" pitchFamily="34" charset="0"/>
              </a:rPr>
              <a:t>lipocortin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8C94003-B98A-4339-84A7-99EF4B4AA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052513"/>
            <a:ext cx="26638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</a:rPr>
              <a:t>glucocorticoids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7D06B44A-CD82-4CCE-8A4A-EA5159421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1989138"/>
            <a:ext cx="15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33">
            <a:extLst>
              <a:ext uri="{FF2B5EF4-FFF2-40B4-BE49-F238E27FC236}">
                <a16:creationId xmlns:a16="http://schemas.microsoft.com/office/drawing/2014/main" id="{D96E1EB2-BD30-4A90-A0BE-79E19AB677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00563" y="1916113"/>
            <a:ext cx="35877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32">
            <a:extLst>
              <a:ext uri="{FF2B5EF4-FFF2-40B4-BE49-F238E27FC236}">
                <a16:creationId xmlns:a16="http://schemas.microsoft.com/office/drawing/2014/main" id="{27CAE351-A55C-4111-94DA-2E6EA7075D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1268413"/>
            <a:ext cx="5762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346B6B29-8BDF-4702-B091-284BC39F33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79813" y="2565400"/>
            <a:ext cx="1619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67E63563-1B7F-4727-BBA2-876E6195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138" y="2278063"/>
            <a:ext cx="2503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phospholipase</a:t>
            </a:r>
            <a:r>
              <a:rPr lang="cs-CZ" altLang="cs-CZ" sz="2000" dirty="0">
                <a:latin typeface="Arial" panose="020B0604020202020204" pitchFamily="34" charset="0"/>
              </a:rPr>
              <a:t> A2</a:t>
            </a: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66FAF81B-2DE0-4F57-A850-968E0FE8D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8950" y="2349500"/>
            <a:ext cx="369888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EF7593B8-BB1D-45DA-A6B0-D6E334631A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8950" y="2349500"/>
            <a:ext cx="368300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EFB0D905-810C-4410-860F-F69FB1651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2925763"/>
            <a:ext cx="3240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arachidonic</a:t>
            </a:r>
            <a:r>
              <a:rPr lang="cs-CZ" altLang="cs-CZ" sz="2000" dirty="0">
                <a:latin typeface="Arial" panose="020B0604020202020204" pitchFamily="34" charset="0"/>
              </a:rPr>
              <a:t> acid</a:t>
            </a: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7AF387CF-2C7A-4296-9837-35A0CB4A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151288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Arial" panose="020B0604020202020204" pitchFamily="34" charset="0"/>
              </a:rPr>
              <a:t>Inh. 5-LOX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4C6885CD-ECEB-4040-9F02-2472D0AE8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717925"/>
            <a:ext cx="18261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lipooxygenase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9" name="Line 28">
            <a:extLst>
              <a:ext uri="{FF2B5EF4-FFF2-40B4-BE49-F238E27FC236}">
                <a16:creationId xmlns:a16="http://schemas.microsoft.com/office/drawing/2014/main" id="{40EE9F0C-451A-42DE-A863-FEE59785D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3502025"/>
            <a:ext cx="360362" cy="287338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0" name="Line 29">
            <a:extLst>
              <a:ext uri="{FF2B5EF4-FFF2-40B4-BE49-F238E27FC236}">
                <a16:creationId xmlns:a16="http://schemas.microsoft.com/office/drawing/2014/main" id="{8F8697BB-CE8A-4674-9668-877AD6B380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3502025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E655814B-7C85-4135-8D82-29AD654DA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1775" y="3357563"/>
            <a:ext cx="1222375" cy="108108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2" name="Line 14">
            <a:extLst>
              <a:ext uri="{FF2B5EF4-FFF2-40B4-BE49-F238E27FC236}">
                <a16:creationId xmlns:a16="http://schemas.microsoft.com/office/drawing/2014/main" id="{B7FC890D-3A44-4072-B55C-F89826EFCF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538" y="3357563"/>
            <a:ext cx="1800225" cy="9366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" name="Text Box 26">
            <a:extLst>
              <a:ext uri="{FF2B5EF4-FFF2-40B4-BE49-F238E27FC236}">
                <a16:creationId xmlns:a16="http://schemas.microsoft.com/office/drawing/2014/main" id="{E4C73522-F00F-4C3D-B289-A0AA5275F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4" y="3141663"/>
            <a:ext cx="1149343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latin typeface="Arial" panose="020B0604020202020204" pitchFamily="34" charset="0"/>
              </a:rPr>
              <a:t>A-A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</a:rPr>
              <a:t>NSAIDs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50176FC4-0164-40F1-B6D6-1308E5CBF6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2363" y="3573463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" name="Line 24">
            <a:extLst>
              <a:ext uri="{FF2B5EF4-FFF2-40B4-BE49-F238E27FC236}">
                <a16:creationId xmlns:a16="http://schemas.microsoft.com/office/drawing/2014/main" id="{686BB4FB-4B1D-44A2-9F02-F944D2527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3573463"/>
            <a:ext cx="360362" cy="28733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6" name="Line 20">
            <a:extLst>
              <a:ext uri="{FF2B5EF4-FFF2-40B4-BE49-F238E27FC236}">
                <a16:creationId xmlns:a16="http://schemas.microsoft.com/office/drawing/2014/main" id="{3B39DD96-95F5-4D4C-9EAD-7E23DE235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4724400"/>
            <a:ext cx="0" cy="11509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39126BD9-83EB-425C-831B-4CE6F6CE7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365625"/>
            <a:ext cx="1997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LEUKOTRIENS</a:t>
            </a: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E19EB60C-D30E-48DA-9016-0D660BC57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005263"/>
            <a:ext cx="2010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cyclooxygenase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B5C2D30E-B820-4D63-AECD-278367002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860800"/>
            <a:ext cx="253486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PROSTAGLANDINE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PROSTACYCLINES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TROMBOXANES</a:t>
            </a:r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87A023B1-9FE7-4C19-8BAF-F6487216D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788" y="4581525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AE84942B-D50A-4FA0-A420-6C03E3420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805488"/>
            <a:ext cx="16385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inflammation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33" name="Text Box 20">
            <a:extLst>
              <a:ext uri="{FF2B5EF4-FFF2-40B4-BE49-F238E27FC236}">
                <a16:creationId xmlns:a16="http://schemas.microsoft.com/office/drawing/2014/main" id="{AF5EE602-3309-41B9-B44F-9E387DEB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12599"/>
            <a:ext cx="34932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Mobilization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of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fagocytosis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Changes</a:t>
            </a:r>
            <a:r>
              <a:rPr lang="cs-CZ" altLang="cs-CZ" sz="1800" dirty="0">
                <a:latin typeface="Arial" panose="020B0604020202020204" pitchFamily="34" charset="0"/>
              </a:rPr>
              <a:t> in </a:t>
            </a:r>
            <a:r>
              <a:rPr lang="cs-CZ" altLang="cs-CZ" sz="1800" dirty="0" err="1">
                <a:latin typeface="Arial" panose="020B0604020202020204" pitchFamily="34" charset="0"/>
              </a:rPr>
              <a:t>vessels</a:t>
            </a:r>
            <a:r>
              <a:rPr lang="cs-CZ" altLang="cs-CZ" sz="1800" dirty="0">
                <a:latin typeface="Arial" panose="020B0604020202020204" pitchFamily="34" charset="0"/>
              </a:rPr>
              <a:t> permeability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Inflammation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063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0F600BA-9432-4899-BC81-6C6580279B4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B582E19-1EF3-4DAA-AC96-61B327E2F3DA}"/>
              </a:ext>
            </a:extLst>
          </p:cNvPr>
          <p:cNvSpPr txBox="1">
            <a:spLocks/>
          </p:cNvSpPr>
          <p:nvPr/>
        </p:nvSpPr>
        <p:spPr>
          <a:xfrm>
            <a:off x="457200" y="1517650"/>
            <a:ext cx="8580438" cy="52244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u="sng" kern="0" dirty="0">
                <a:latin typeface="Candara" panose="020E0502030303020204" pitchFamily="34" charset="0"/>
              </a:rPr>
              <a:t>given by inhalation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lower risk of systemic adverse effects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AE: affected vocal cords – croaky voice,  oral </a:t>
            </a:r>
            <a:r>
              <a:rPr lang="en-US" altLang="en-US" b="1" kern="0" dirty="0">
                <a:latin typeface="Candara" panose="020E0502030303020204" pitchFamily="34" charset="0"/>
                <a:cs typeface="Arial" panose="020B0604020202020204" pitchFamily="34" charset="0"/>
              </a:rPr>
              <a:t>candidiasis (thrush)</a:t>
            </a:r>
          </a:p>
          <a:p>
            <a:pPr marL="468000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         beclomethasone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budesonide		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i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f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luticasone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altLang="en-US" sz="20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ciclesonide</a:t>
            </a:r>
            <a:endParaRPr lang="en-US" altLang="en-US" sz="20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68000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mometasone</a:t>
            </a:r>
          </a:p>
          <a:p>
            <a:pPr algn="ctr" fontAlgn="auto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/>
            </a:pPr>
            <a:endParaRPr lang="en-US" altLang="en-US" sz="20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000" b="1" u="sng" kern="0" dirty="0">
                <a:latin typeface="Candara" panose="020E0502030303020204" pitchFamily="34" charset="0"/>
                <a:cs typeface="Arial" panose="020B0604020202020204" pitchFamily="34" charset="0"/>
              </a:rPr>
              <a:t>systemic administration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orally, via injection – acute conditions, doses are gradually decreased, in severe persistent asthma – if nothing else is effective</a:t>
            </a:r>
            <a:endParaRPr lang="en-US" altLang="en-US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68000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prednisone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triamcinolone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hydrocortisone (injection)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6DA2DD-5FC5-462C-BB9E-EF09079276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3590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7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884930-C087-4E0D-9F3F-654B23C79B7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2D357BE-49AA-411E-812B-2A251240AE93}"/>
              </a:ext>
            </a:extLst>
          </p:cNvPr>
          <p:cNvSpPr txBox="1">
            <a:spLocks/>
          </p:cNvSpPr>
          <p:nvPr/>
        </p:nvSpPr>
        <p:spPr>
          <a:xfrm>
            <a:off x="457200" y="1431267"/>
            <a:ext cx="82296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MoA</a:t>
            </a:r>
            <a:r>
              <a:rPr lang="cs-CZ" altLang="en-US" b="1" kern="0" dirty="0">
                <a:latin typeface="Candara" panose="020E0502030303020204" pitchFamily="34" charset="0"/>
              </a:rPr>
              <a:t>: </a:t>
            </a:r>
            <a:r>
              <a:rPr lang="cs-CZ" altLang="en-US" kern="0" dirty="0" err="1">
                <a:latin typeface="Candara" panose="020E0502030303020204" pitchFamily="34" charset="0"/>
              </a:rPr>
              <a:t>phosphodiesterase</a:t>
            </a:r>
            <a:r>
              <a:rPr lang="cs-CZ" altLang="en-US" kern="0" dirty="0">
                <a:latin typeface="Candara" panose="020E0502030303020204" pitchFamily="34" charset="0"/>
              </a:rPr>
              <a:t> 1 – 4 </a:t>
            </a:r>
            <a:r>
              <a:rPr lang="cs-CZ" altLang="en-US" kern="0" dirty="0" err="1">
                <a:latin typeface="Candara" panose="020E0502030303020204" pitchFamily="34" charset="0"/>
              </a:rPr>
              <a:t>inhibitors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adenosine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receptors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antagonists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 err="1">
                <a:latin typeface="Candara" panose="020E0502030303020204" pitchFamily="34" charset="0"/>
              </a:rPr>
              <a:t>sustained-release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drug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forms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Effects</a:t>
            </a:r>
            <a:r>
              <a:rPr lang="cs-CZ" altLang="en-US" b="1" kern="0" dirty="0">
                <a:latin typeface="Candara" panose="020E0502030303020204" pitchFamily="34" charset="0"/>
              </a:rPr>
              <a:t>: 	</a:t>
            </a:r>
          </a:p>
          <a:p>
            <a:pPr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</a:t>
            </a:r>
            <a:r>
              <a:rPr lang="cs-CZ" altLang="en-US" b="1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bronchodilatation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cardiostimulation</a:t>
            </a:r>
            <a:r>
              <a:rPr lang="cs-CZ" altLang="en-US" kern="0" dirty="0">
                <a:latin typeface="Candara" panose="020E0502030303020204" pitchFamily="34" charset="0"/>
              </a:rPr>
              <a:t> (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+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chrono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, +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inotropic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eff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. 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diuretic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eff</a:t>
            </a:r>
            <a:r>
              <a:rPr lang="cs-CZ" altLang="en-US" kern="0" dirty="0">
                <a:latin typeface="Candara" panose="020E0502030303020204" pitchFamily="34" charset="0"/>
              </a:rPr>
              <a:t>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CNS and </a:t>
            </a:r>
            <a:r>
              <a:rPr lang="cs-CZ" altLang="en-US" kern="0" dirty="0" err="1">
                <a:latin typeface="Candara" panose="020E0502030303020204" pitchFamily="34" charset="0"/>
              </a:rPr>
              <a:t>respiratory</a:t>
            </a:r>
            <a:r>
              <a:rPr lang="cs-CZ" altLang="en-US" kern="0" dirty="0">
                <a:latin typeface="Candara" panose="020E0502030303020204" pitchFamily="34" charset="0"/>
              </a:rPr>
              <a:t> center </a:t>
            </a:r>
            <a:r>
              <a:rPr lang="cs-CZ" altLang="en-US" kern="0" dirty="0" err="1">
                <a:latin typeface="Candara" panose="020E0502030303020204" pitchFamily="34" charset="0"/>
              </a:rPr>
              <a:t>stimulation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stimulation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of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hydrochloric</a:t>
            </a:r>
            <a:r>
              <a:rPr lang="cs-CZ" altLang="en-US" kern="0" dirty="0">
                <a:latin typeface="Candara" panose="020E0502030303020204" pitchFamily="34" charset="0"/>
              </a:rPr>
              <a:t> acid </a:t>
            </a:r>
            <a:r>
              <a:rPr lang="cs-CZ" altLang="en-US" kern="0" dirty="0" err="1">
                <a:latin typeface="Candara" panose="020E0502030303020204" pitchFamily="34" charset="0"/>
              </a:rPr>
              <a:t>secretion</a:t>
            </a:r>
            <a:endParaRPr lang="cs-CZ" altLang="en-US" sz="10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A11F67-533A-48EC-A526-80663CBFAE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1376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8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884930-C087-4E0D-9F3F-654B23C79B7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2D357BE-49AA-411E-812B-2A251240AE93}"/>
              </a:ext>
            </a:extLst>
          </p:cNvPr>
          <p:cNvSpPr txBox="1">
            <a:spLocks/>
          </p:cNvSpPr>
          <p:nvPr/>
        </p:nvSpPr>
        <p:spPr>
          <a:xfrm>
            <a:off x="457200" y="1628775"/>
            <a:ext cx="82296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Effects</a:t>
            </a:r>
            <a:r>
              <a:rPr lang="cs-CZ" altLang="en-US" b="1" kern="0" dirty="0">
                <a:latin typeface="Candara" panose="020E0502030303020204" pitchFamily="34" charset="0"/>
              </a:rPr>
              <a:t>: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- </a:t>
            </a:r>
            <a:r>
              <a:rPr lang="cs-CZ" altLang="en-US" kern="0" dirty="0" err="1">
                <a:latin typeface="Candara" panose="020E0502030303020204" pitchFamily="34" charset="0"/>
              </a:rPr>
              <a:t>substrates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of</a:t>
            </a:r>
            <a:r>
              <a:rPr lang="cs-CZ" altLang="en-US" kern="0" dirty="0">
                <a:latin typeface="Candara" panose="020E0502030303020204" pitchFamily="34" charset="0"/>
              </a:rPr>
              <a:t> CYP450 – </a:t>
            </a:r>
            <a:r>
              <a:rPr lang="cs-CZ" altLang="en-US" kern="0" dirty="0" err="1">
                <a:latin typeface="Candara" panose="020E0502030303020204" pitchFamily="34" charset="0"/>
              </a:rPr>
              <a:t>be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cautious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if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patient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is</a:t>
            </a:r>
            <a:r>
              <a:rPr lang="cs-CZ" altLang="en-US" kern="0" dirty="0">
                <a:latin typeface="Candara" panose="020E0502030303020204" pitchFamily="34" charset="0"/>
              </a:rPr>
              <a:t> a </a:t>
            </a:r>
            <a:r>
              <a:rPr lang="cs-CZ" altLang="en-US" kern="0" dirty="0" err="1">
                <a:latin typeface="Candara" panose="020E0502030303020204" pitchFamily="34" charset="0"/>
              </a:rPr>
              <a:t>smoker</a:t>
            </a:r>
            <a:r>
              <a:rPr lang="cs-CZ" altLang="en-US" kern="0" dirty="0">
                <a:latin typeface="Candara" panose="020E0502030303020204" pitchFamily="34" charset="0"/>
              </a:rPr>
              <a:t>!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>
                <a:latin typeface="Candara" panose="020E0502030303020204" pitchFamily="34" charset="0"/>
              </a:rPr>
              <a:t>CI: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pregnancy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epilepsy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cardiovascular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disease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>
                <a:latin typeface="Candara" panose="020E0502030303020204" pitchFamily="34" charset="0"/>
              </a:rPr>
              <a:t>AE: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tachycardia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palpitations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sleeplessness</a:t>
            </a:r>
            <a:endParaRPr lang="cs-CZ" altLang="en-US" kern="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21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60C980-ADE4-4923-91A8-7311135B52E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F4C4D36-D7E7-413E-8FB3-5AA8287BDC99}"/>
              </a:ext>
            </a:extLst>
          </p:cNvPr>
          <p:cNvSpPr txBox="1">
            <a:spLocks/>
          </p:cNvSpPr>
          <p:nvPr/>
        </p:nvSpPr>
        <p:spPr>
          <a:xfrm>
            <a:off x="98923" y="954088"/>
            <a:ext cx="9046665" cy="45259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 dirty="0">
                <a:latin typeface="Candara" panose="020E0502030303020204" pitchFamily="34" charset="0"/>
              </a:rPr>
              <a:t>theophylline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- combination therapy with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n-US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600" kern="0" dirty="0">
                <a:latin typeface="Candara" panose="020E0502030303020204" pitchFamily="34" charset="0"/>
              </a:rPr>
              <a:t> SM is convenient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- becoming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obsolent</a:t>
            </a:r>
            <a:r>
              <a:rPr lang="en-US" altLang="en-US" sz="2600" kern="0" dirty="0">
                <a:latin typeface="Candara" panose="020E0502030303020204" pitchFamily="34" charset="0"/>
              </a:rPr>
              <a:t>, therapeutic drug monitoring needed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- variable pharmacokinetics, low therapeutic index</a:t>
            </a:r>
          </a:p>
          <a:p>
            <a:pPr algn="ctr">
              <a:spcBef>
                <a:spcPts val="1800"/>
              </a:spcBef>
            </a:pP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aminophylline</a:t>
            </a:r>
            <a:r>
              <a:rPr lang="en-US" altLang="en-US" sz="2600" kern="0" dirty="0">
                <a:latin typeface="Candara" panose="020E0502030303020204" pitchFamily="34" charset="0"/>
              </a:rPr>
              <a:t> 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 - a complex of theophylline and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ethylendiamine</a:t>
            </a:r>
            <a:r>
              <a:rPr lang="en-US" altLang="en-US" sz="2600" kern="0" dirty="0">
                <a:latin typeface="Candara" panose="020E0502030303020204" pitchFamily="34" charset="0"/>
              </a:rPr>
              <a:t> (better solubility)</a:t>
            </a:r>
          </a:p>
          <a:p>
            <a:pPr lvl="1">
              <a:lnSpc>
                <a:spcPct val="100000"/>
              </a:lnSpc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- COPD, emphysema</a:t>
            </a: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110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5664E5-90C6-4001-A507-8B2A9F3F5F3B}"/>
              </a:ext>
            </a:extLst>
          </p:cNvPr>
          <p:cNvSpPr txBox="1"/>
          <p:nvPr/>
        </p:nvSpPr>
        <p:spPr>
          <a:xfrm>
            <a:off x="1915490" y="276632"/>
            <a:ext cx="51847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 err="1">
                <a:solidFill>
                  <a:srgbClr val="000000"/>
                </a:solidFill>
                <a:latin typeface="Candara" pitchFamily="34" charset="0"/>
              </a:rPr>
              <a:t>roflumilast</a:t>
            </a:r>
            <a:endParaRPr lang="cs-CZ" sz="3600" b="1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6" name="TextovéPole 3">
            <a:extLst>
              <a:ext uri="{FF2B5EF4-FFF2-40B4-BE49-F238E27FC236}">
                <a16:creationId xmlns:a16="http://schemas.microsoft.com/office/drawing/2014/main" id="{DED57075-AC23-489D-B162-B7D30563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27745"/>
            <a:ext cx="871378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selective</a:t>
            </a:r>
            <a:r>
              <a:rPr lang="cs-CZ" altLang="cs-CZ" sz="2600" dirty="0">
                <a:latin typeface="Candara" panose="020E0502030303020204" pitchFamily="34" charset="0"/>
              </a:rPr>
              <a:t> long-</a:t>
            </a:r>
            <a:r>
              <a:rPr lang="cs-CZ" altLang="cs-CZ" sz="2600" dirty="0" err="1">
                <a:latin typeface="Candara" panose="020E0502030303020204" pitchFamily="34" charset="0"/>
              </a:rPr>
              <a:t>acting</a:t>
            </a:r>
            <a:r>
              <a:rPr lang="cs-CZ" altLang="cs-CZ" sz="2600" dirty="0">
                <a:latin typeface="Candara" panose="020E0502030303020204" pitchFamily="34" charset="0"/>
              </a:rPr>
              <a:t> inhibitor </a:t>
            </a:r>
            <a:r>
              <a:rPr lang="cs-CZ" altLang="cs-CZ" sz="2600" dirty="0" err="1">
                <a:latin typeface="Candara" panose="020E0502030303020204" pitchFamily="34" charset="0"/>
              </a:rPr>
              <a:t>of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phosphodiesterase</a:t>
            </a:r>
            <a:r>
              <a:rPr lang="cs-CZ" altLang="cs-CZ" sz="2600" dirty="0">
                <a:latin typeface="Candara" panose="020E0502030303020204" pitchFamily="34" charset="0"/>
              </a:rPr>
              <a:t> 4</a:t>
            </a:r>
          </a:p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>
                <a:latin typeface="Candara" panose="020E0502030303020204" pitchFamily="34" charset="0"/>
              </a:rPr>
              <a:t> </a:t>
            </a:r>
          </a:p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 err="1">
                <a:latin typeface="Candara" panose="020E0502030303020204" pitchFamily="34" charset="0"/>
              </a:rPr>
              <a:t>reduces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the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inflammation</a:t>
            </a:r>
            <a:r>
              <a:rPr lang="cs-CZ" altLang="cs-CZ" sz="2600" dirty="0">
                <a:latin typeface="Candara" panose="020E0502030303020204" pitchFamily="34" charset="0"/>
              </a:rPr>
              <a:t> in </a:t>
            </a:r>
            <a:r>
              <a:rPr lang="cs-CZ" altLang="cs-CZ" sz="2600" dirty="0" err="1">
                <a:latin typeface="Candara" panose="020E0502030303020204" pitchFamily="34" charset="0"/>
              </a:rPr>
              <a:t>bronchi</a:t>
            </a:r>
            <a:r>
              <a:rPr lang="cs-CZ" altLang="cs-CZ" sz="2600" dirty="0">
                <a:latin typeface="Candara" panose="020E0502030303020204" pitchFamily="34" charset="0"/>
              </a:rPr>
              <a:t> in COPD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146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E9565E-9A0B-44F8-8E54-34086D50826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06389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Antileukotrienes</a:t>
            </a:r>
            <a:endParaRPr lang="cs-CZ" altLang="en-US" sz="3600" kern="12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8A0607-C0F3-4EC3-B799-EF0AA635D0A0}"/>
              </a:ext>
            </a:extLst>
          </p:cNvPr>
          <p:cNvSpPr txBox="1">
            <a:spLocks/>
          </p:cNvSpPr>
          <p:nvPr/>
        </p:nvSpPr>
        <p:spPr>
          <a:xfrm>
            <a:off x="611188" y="1844675"/>
            <a:ext cx="8229600" cy="3817290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350" b="1" kern="0" dirty="0">
                <a:latin typeface="Candara" panose="020E0502030303020204" pitchFamily="34" charset="0"/>
              </a:rPr>
              <a:t>:</a:t>
            </a:r>
            <a:r>
              <a:rPr lang="en-US" altLang="en-US" sz="2350" kern="0" dirty="0">
                <a:latin typeface="Candara" panose="020E0502030303020204" pitchFamily="34" charset="0"/>
              </a:rPr>
              <a:t> antagonism of LT-receptors / inhibition of lipoxygenase</a:t>
            </a: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LT receptor antagonists: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treatment of persisting asthma, allows lowering of glucocorticoid dose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1-2x a day, orally</a:t>
            </a:r>
          </a:p>
          <a:p>
            <a:pPr algn="ctr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altLang="en-US" sz="2350" b="1" kern="0" dirty="0">
                <a:latin typeface="Candara" panose="020E0502030303020204" pitchFamily="34" charset="0"/>
              </a:rPr>
              <a:t>      </a:t>
            </a:r>
          </a:p>
          <a:p>
            <a:pPr algn="ctr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montelukast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defRPr/>
            </a:pPr>
            <a:endParaRPr lang="cs-CZ" altLang="en-US" sz="2350" b="1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Inhibitors of LOX: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need for frequent application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not registered in CZ (</a:t>
            </a:r>
            <a:r>
              <a:rPr lang="en-US" altLang="en-US" sz="2350" b="1" kern="0" dirty="0">
                <a:latin typeface="Candara" panose="020E0502030303020204" pitchFamily="34" charset="0"/>
              </a:rPr>
              <a:t>zileuton</a:t>
            </a:r>
            <a:r>
              <a:rPr lang="en-US" altLang="en-US" sz="2350" kern="0" dirty="0">
                <a:latin typeface="Candara" panose="020E0502030303020204" pitchFamily="34" charset="0"/>
              </a:rPr>
              <a:t> – USA)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B7AFB8-1040-465D-BC0B-CE27751EFB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5309" y="2054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7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B0E96BF-0124-4D6E-BB9B-8FDDECEDEF2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3850" y="260350"/>
            <a:ext cx="8507413" cy="1143000"/>
          </a:xfrm>
        </p:spPr>
        <p:txBody>
          <a:bodyPr/>
          <a:lstStyle/>
          <a:p>
            <a:pPr algn="ctr" eaLnBrk="1" hangingPunct="1"/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Imunoprophylactics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(mast </a:t>
            </a:r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stabilizers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4154E1E-6CD3-4DE4-9120-3160C951C820}"/>
              </a:ext>
            </a:extLst>
          </p:cNvPr>
          <p:cNvSpPr txBox="1">
            <a:spLocks/>
          </p:cNvSpPr>
          <p:nvPr/>
        </p:nvSpPr>
        <p:spPr>
          <a:xfrm>
            <a:off x="385763" y="1720240"/>
            <a:ext cx="8507412" cy="4852988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stabilisation</a:t>
            </a:r>
            <a:r>
              <a:rPr lang="en-US" altLang="en-US" sz="2600" kern="0" dirty="0">
                <a:latin typeface="Candara" panose="020E0502030303020204" pitchFamily="34" charset="0"/>
              </a:rPr>
              <a:t> of mast cell membrane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→ ↓ Ca</a:t>
            </a:r>
            <a:r>
              <a:rPr lang="en-US" altLang="en-US" sz="2600" kern="0" baseline="30000" dirty="0">
                <a:latin typeface="Candara" panose="020E0502030303020204" pitchFamily="34" charset="0"/>
                <a:cs typeface="Arial" panose="020B0604020202020204" pitchFamily="34" charset="0"/>
              </a:rPr>
              <a:t>2+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influx → ↓ degranulation of mast cells and thereby ↓ histamine release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influence on lymphocyte function</a:t>
            </a:r>
          </a:p>
          <a:p>
            <a:pPr algn="ctr" fontAlgn="auto"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prevention of asthma attack, they </a:t>
            </a:r>
            <a:r>
              <a:rPr lang="en-US" altLang="en-US" sz="2600" b="1" kern="0" dirty="0">
                <a:latin typeface="Candara" panose="020E0502030303020204" pitchFamily="34" charset="0"/>
              </a:rPr>
              <a:t>do not affect already present bronchospasm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Use: </a:t>
            </a:r>
            <a:r>
              <a:rPr lang="en-US" altLang="en-US" sz="2600" kern="0" dirty="0">
                <a:latin typeface="Candara" panose="020E0502030303020204" pitchFamily="34" charset="0"/>
              </a:rPr>
              <a:t>as preventive, long-term, maintenance therapy – mild and moderate asthma</a:t>
            </a: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when combined with other </a:t>
            </a:r>
            <a:r>
              <a:rPr lang="en-US" altLang="en-US" sz="2600" kern="0" dirty="0" err="1">
                <a:latin typeface="Candara" panose="020E0502030303020204" pitchFamily="34" charset="0"/>
                <a:cs typeface="Arial" panose="020B0604020202020204" pitchFamily="34" charset="0"/>
              </a:rPr>
              <a:t>antiasthmatics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, they allow lowering of their dose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CI: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kern="0" dirty="0" err="1">
                <a:latin typeface="Candara" panose="020E0502030303020204" pitchFamily="34" charset="0"/>
                <a:cs typeface="Arial" panose="020B0604020202020204" pitchFamily="34" charset="0"/>
              </a:rPr>
              <a:t>pregancy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(1. trimester)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nedokromil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ketotifen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(H1 antihistamine), 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cromoglycate</a:t>
            </a:r>
            <a:endParaRPr lang="en-US" altLang="en-US" sz="26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785183-F583-459C-AD51-08E866DAD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4060" y="3195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0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3791AD-3A3A-4A1D-B4C9-BDB67EDCD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E97C864-CB3F-4FE8-AD7B-D5F57A38E6E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Bronchial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5182E84D-C6CF-489E-880C-C88236B71A13}"/>
              </a:ext>
            </a:extLst>
          </p:cNvPr>
          <p:cNvSpPr txBox="1">
            <a:spLocks/>
          </p:cNvSpPr>
          <p:nvPr/>
        </p:nvSpPr>
        <p:spPr>
          <a:xfrm>
            <a:off x="395288" y="957287"/>
            <a:ext cx="8497887" cy="5472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chronic inflammatory disease of airways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affecting 300 million people all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acros</a:t>
            </a:r>
            <a:r>
              <a:rPr lang="en-US" altLang="en-US" sz="2600" kern="0" dirty="0">
                <a:latin typeface="Candara" panose="020E0502030303020204" pitchFamily="34" charset="0"/>
              </a:rPr>
              <a:t> the globe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prevalence in CZ: 8 %, in children over 10 %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 dirty="0">
                <a:latin typeface="Candara" panose="020E0502030303020204" pitchFamily="34" charset="0"/>
              </a:rPr>
              <a:t>Characteristics: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bronchial hyper-reactivity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obstruction (often reversible)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inflammation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 dirty="0">
                <a:latin typeface="Candara" panose="020E0502030303020204" pitchFamily="34" charset="0"/>
              </a:rPr>
              <a:t>Symptoms: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 dirty="0">
                <a:latin typeface="Candara" panose="020E0502030303020204" pitchFamily="34" charset="0"/>
              </a:rPr>
              <a:t>shortness of breath</a:t>
            </a:r>
            <a:r>
              <a:rPr lang="en-US" altLang="en-US" sz="2400" kern="0" dirty="0">
                <a:latin typeface="Candara" panose="020E0502030303020204" pitchFamily="34" charset="0"/>
              </a:rPr>
              <a:t> (bronchoconstriction, mucous plug, </a:t>
            </a:r>
            <a:r>
              <a:rPr lang="en-US" altLang="en-US" sz="2400" kern="0" dirty="0" err="1">
                <a:latin typeface="Candara" panose="020E0502030303020204" pitchFamily="34" charset="0"/>
              </a:rPr>
              <a:t>oedema</a:t>
            </a:r>
            <a:r>
              <a:rPr lang="en-US" altLang="en-US" sz="2400" kern="0" dirty="0">
                <a:latin typeface="Candara" panose="020E0502030303020204" pitchFamily="34" charset="0"/>
              </a:rPr>
              <a:t>, airway remodeling due to the inflammation)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difficult and prolonged </a:t>
            </a:r>
            <a:r>
              <a:rPr lang="en-US" altLang="en-US" sz="2400" b="1" kern="0" dirty="0">
                <a:latin typeface="Candara" panose="020E0502030303020204" pitchFamily="34" charset="0"/>
              </a:rPr>
              <a:t>expiration</a:t>
            </a:r>
            <a:r>
              <a:rPr lang="en-US" altLang="en-US" sz="2400" kern="0" dirty="0">
                <a:latin typeface="Candara" panose="020E0502030303020204" pitchFamily="34" charset="0"/>
              </a:rPr>
              <a:t> → wheezing, whistling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 dirty="0">
                <a:latin typeface="Candara" panose="020E0502030303020204" pitchFamily="34" charset="0"/>
              </a:rPr>
              <a:t>cough</a:t>
            </a:r>
            <a:r>
              <a:rPr lang="en-US" altLang="en-US" sz="2400" kern="0" dirty="0">
                <a:latin typeface="Candara" panose="020E0502030303020204" pitchFamily="34" charset="0"/>
              </a:rPr>
              <a:t> (especially at night or in early morning)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C501F4-A358-4980-9805-51940EBBD5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4060" y="3476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5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78DC9B-BC4C-4AB3-B580-B509092E9A9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611188" y="204826"/>
            <a:ext cx="8229600" cy="7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Monoclonal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antibodies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7570E4-A6EE-4E96-8969-C067007B2799}"/>
              </a:ext>
            </a:extLst>
          </p:cNvPr>
          <p:cNvSpPr txBox="1">
            <a:spLocks/>
          </p:cNvSpPr>
          <p:nvPr/>
        </p:nvSpPr>
        <p:spPr>
          <a:xfrm>
            <a:off x="395288" y="1451381"/>
            <a:ext cx="8569325" cy="26012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kern="0" dirty="0">
                <a:latin typeface="Candara" panose="020E0502030303020204" pitchFamily="34" charset="0"/>
              </a:rPr>
              <a:t>Anti-</a:t>
            </a:r>
            <a:r>
              <a:rPr lang="en-US" altLang="en-US" sz="2000" b="1" kern="0" dirty="0" err="1">
                <a:latin typeface="Candara" panose="020E0502030303020204" pitchFamily="34" charset="0"/>
              </a:rPr>
              <a:t>IgE</a:t>
            </a:r>
            <a:endParaRPr lang="en-US" altLang="en-US" sz="2000" b="1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altLang="en-US" sz="2000" b="1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kern="0" dirty="0">
                <a:latin typeface="Candara" panose="020E0502030303020204" pitchFamily="34" charset="0"/>
              </a:rPr>
              <a:t>omalizumab</a:t>
            </a:r>
            <a:endParaRPr lang="en-US" altLang="en-US" sz="2000" kern="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antibodies against a part of </a:t>
            </a:r>
            <a:r>
              <a:rPr lang="en-US" altLang="en-US" sz="2000" kern="0" dirty="0" err="1">
                <a:latin typeface="Candara" panose="020E0502030303020204" pitchFamily="34" charset="0"/>
              </a:rPr>
              <a:t>IgE</a:t>
            </a:r>
            <a:r>
              <a:rPr lang="en-US" altLang="en-US" sz="2000" kern="0" dirty="0">
                <a:latin typeface="Candara" panose="020E0502030303020204" pitchFamily="34" charset="0"/>
              </a:rPr>
              <a:t>, which binds to mast cells</a:t>
            </a: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Indication: severe persistent allergic asthma, which cannot be otherwise </a:t>
            </a:r>
            <a:r>
              <a:rPr lang="en-US" altLang="en-US" sz="2000" kern="0" dirty="0" err="1">
                <a:latin typeface="Candara" panose="020E0502030303020204" pitchFamily="34" charset="0"/>
              </a:rPr>
              <a:t>controled</a:t>
            </a:r>
            <a:endParaRPr lang="en-US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 err="1">
                <a:latin typeface="Candara" panose="020E0502030303020204" pitchFamily="34" charset="0"/>
              </a:rPr>
              <a:t>administred</a:t>
            </a:r>
            <a:r>
              <a:rPr lang="en-US" altLang="en-US" sz="2000" kern="0" dirty="0">
                <a:latin typeface="Candara" panose="020E0502030303020204" pitchFamily="34" charset="0"/>
              </a:rPr>
              <a:t> subcutaneously in specialized </a:t>
            </a:r>
            <a:r>
              <a:rPr lang="en-US" altLang="en-US" sz="2000" kern="0" dirty="0" err="1">
                <a:latin typeface="Candara" panose="020E0502030303020204" pitchFamily="34" charset="0"/>
              </a:rPr>
              <a:t>centres</a:t>
            </a:r>
            <a:r>
              <a:rPr lang="en-US" altLang="en-US" sz="2000" kern="0" dirty="0">
                <a:latin typeface="Candara" panose="020E0502030303020204" pitchFamily="34" charset="0"/>
              </a:rPr>
              <a:t> only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4DBB03-2284-4533-82DB-761E3E1C39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0224" y="4980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10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2ECEF08-AEDA-4CFD-AB20-A33B92FB5246}"/>
              </a:ext>
            </a:extLst>
          </p:cNvPr>
          <p:cNvSpPr txBox="1"/>
          <p:nvPr/>
        </p:nvSpPr>
        <p:spPr>
          <a:xfrm>
            <a:off x="1016153" y="5888735"/>
            <a:ext cx="76947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http://www.remedia.cz/Okruhy-temat/Respiracni-onemocneni/Omalizumab-terapeuticka-perspektiva-v-lecbe-tezkeho-bronchialniho-astmatu/8-1o-gD.magarticle.aspx</a:t>
            </a:r>
          </a:p>
        </p:txBody>
      </p:sp>
      <p:pic>
        <p:nvPicPr>
          <p:cNvPr id="4" name="Picture 5" descr="vtextu20060906032727">
            <a:extLst>
              <a:ext uri="{FF2B5EF4-FFF2-40B4-BE49-F238E27FC236}">
                <a16:creationId xmlns:a16="http://schemas.microsoft.com/office/drawing/2014/main" id="{837F24CE-80F6-4A5C-AEEC-539FD64BA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71" y="1929382"/>
            <a:ext cx="53705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42F84F3-E98F-40BB-9377-D5F91F544DAC}"/>
              </a:ext>
            </a:extLst>
          </p:cNvPr>
          <p:cNvSpPr txBox="1">
            <a:spLocks/>
          </p:cNvSpPr>
          <p:nvPr/>
        </p:nvSpPr>
        <p:spPr>
          <a:xfrm>
            <a:off x="395288" y="225692"/>
            <a:ext cx="8229600" cy="20780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cs-CZ" altLang="en-US" sz="2800" b="1" kern="0" dirty="0">
                <a:latin typeface="Candara" panose="020E0502030303020204" pitchFamily="34" charset="0"/>
              </a:rPr>
              <a:t>Anti-</a:t>
            </a:r>
            <a:r>
              <a:rPr lang="cs-CZ" altLang="en-US" sz="2800" b="1" kern="0" dirty="0" err="1">
                <a:latin typeface="Candara" panose="020E0502030303020204" pitchFamily="34" charset="0"/>
              </a:rPr>
              <a:t>IgE</a:t>
            </a:r>
            <a:endParaRPr lang="cs-CZ" altLang="en-US" sz="2800" b="1" kern="0" dirty="0">
              <a:latin typeface="Candara" panose="020E0502030303020204" pitchFamily="34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cs-CZ" altLang="en-US" sz="2600" b="1" kern="0" dirty="0">
                <a:latin typeface="Candara" panose="020E0502030303020204" pitchFamily="34" charset="0"/>
              </a:rPr>
              <a:t>  </a:t>
            </a:r>
            <a:r>
              <a:rPr lang="cs-CZ" altLang="en-US" sz="2600" b="1" kern="0" dirty="0" err="1">
                <a:latin typeface="Candara" panose="020E0502030303020204" pitchFamily="34" charset="0"/>
              </a:rPr>
              <a:t>omalizumab</a:t>
            </a:r>
            <a:endParaRPr lang="cs-CZ" altLang="en-US" sz="2600" kern="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92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7271556-C2DB-408F-B58B-D16AFB319E3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611188" y="204826"/>
            <a:ext cx="8229600" cy="7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Monoclonal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antibodies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TextovéPole 4">
            <a:extLst>
              <a:ext uri="{FF2B5EF4-FFF2-40B4-BE49-F238E27FC236}">
                <a16:creationId xmlns:a16="http://schemas.microsoft.com/office/drawing/2014/main" id="{D92BD213-F68F-4DED-A6FC-A0317D979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787525"/>
            <a:ext cx="8064500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latin typeface="Candara" panose="020E0502030303020204" pitchFamily="34" charset="0"/>
              </a:rPr>
              <a:t>Anti-IL-5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mepolizumab</a:t>
            </a:r>
            <a:r>
              <a:rPr lang="cs-CZ" altLang="cs-CZ" sz="2600" b="1" dirty="0">
                <a:latin typeface="Candara" panose="020E0502030303020204" pitchFamily="34" charset="0"/>
              </a:rPr>
              <a:t>, </a:t>
            </a:r>
            <a:r>
              <a:rPr lang="cs-CZ" altLang="cs-CZ" sz="2600" b="1" dirty="0" err="1">
                <a:latin typeface="Candara" panose="020E0502030303020204" pitchFamily="34" charset="0"/>
              </a:rPr>
              <a:t>reslizumab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 eaLnBrk="1" hangingPunct="1">
              <a:spcBef>
                <a:spcPts val="600"/>
              </a:spcBef>
              <a:buNone/>
              <a:defRPr/>
            </a:pPr>
            <a:r>
              <a:rPr lang="en-US" sz="2600" dirty="0">
                <a:latin typeface="Candara" panose="020E0502030303020204" pitchFamily="34" charset="0"/>
              </a:rPr>
              <a:t>add-on treatment for severe refractory eosinophilic asthma in adult patients</a:t>
            </a:r>
            <a:endParaRPr lang="cs-CZ" altLang="cs-CZ" sz="26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6B76BA-522A-4910-82F0-24B8CA95FA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8963" y="3619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44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78EE9B2-598A-481C-9342-1460CC769EF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538163" y="444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Other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options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TextovéPole 4">
            <a:extLst>
              <a:ext uri="{FF2B5EF4-FFF2-40B4-BE49-F238E27FC236}">
                <a16:creationId xmlns:a16="http://schemas.microsoft.com/office/drawing/2014/main" id="{7800E593-943A-431D-8D8C-A06E06294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484313"/>
            <a:ext cx="8158162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Bronchial</a:t>
            </a:r>
            <a:r>
              <a:rPr lang="cs-CZ" altLang="cs-CZ" sz="2600" b="1" dirty="0">
                <a:latin typeface="Candara" panose="020E0502030303020204" pitchFamily="34" charset="0"/>
              </a:rPr>
              <a:t> </a:t>
            </a:r>
            <a:r>
              <a:rPr lang="cs-CZ" altLang="cs-CZ" sz="2600" b="1" dirty="0" err="1">
                <a:latin typeface="Candara" panose="020E0502030303020204" pitchFamily="34" charset="0"/>
              </a:rPr>
              <a:t>thermoplasty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marL="457200" indent="-457200"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cs-CZ" altLang="cs-CZ" sz="2600" dirty="0" err="1">
                <a:latin typeface="Candara" panose="020E0502030303020204" pitchFamily="34" charset="0"/>
              </a:rPr>
              <a:t>bronchoskopic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procedure</a:t>
            </a:r>
            <a:r>
              <a:rPr lang="cs-CZ" altLang="cs-CZ" sz="2600" dirty="0">
                <a:latin typeface="Candara" panose="020E0502030303020204" pitchFamily="34" charset="0"/>
              </a:rPr>
              <a:t>, </a:t>
            </a:r>
            <a:r>
              <a:rPr lang="cs-CZ" altLang="cs-CZ" sz="2600" dirty="0" err="1">
                <a:latin typeface="Candara" panose="020E0502030303020204" pitchFamily="34" charset="0"/>
              </a:rPr>
              <a:t>during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which</a:t>
            </a:r>
            <a:r>
              <a:rPr lang="cs-CZ" altLang="cs-CZ" sz="2600" dirty="0">
                <a:latin typeface="Candara" panose="020E0502030303020204" pitchFamily="34" charset="0"/>
              </a:rPr>
              <a:t> a t</a:t>
            </a:r>
            <a:r>
              <a:rPr lang="en-US" sz="2600" dirty="0" err="1">
                <a:latin typeface="Candara" panose="020E0502030303020204" pitchFamily="34" charset="0"/>
              </a:rPr>
              <a:t>herapeutic</a:t>
            </a:r>
            <a:r>
              <a:rPr lang="en-US" sz="2600" dirty="0">
                <a:latin typeface="Candara" panose="020E0502030303020204" pitchFamily="34" charset="0"/>
              </a:rPr>
              <a:t> radiofrequency energy </a:t>
            </a:r>
            <a:r>
              <a:rPr lang="cs-CZ" altLang="cs-CZ" sz="2600" dirty="0" err="1">
                <a:latin typeface="Candara" panose="020E0502030303020204" pitchFamily="34" charset="0"/>
              </a:rPr>
              <a:t>is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delivered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en-US" sz="2600" dirty="0">
                <a:latin typeface="Candara" panose="020E0502030303020204" pitchFamily="34" charset="0"/>
              </a:rPr>
              <a:t>to the airway wall</a:t>
            </a:r>
            <a:r>
              <a:rPr lang="cs-CZ" sz="2600" dirty="0">
                <a:latin typeface="Candara" panose="020E0502030303020204" pitchFamily="34" charset="0"/>
              </a:rPr>
              <a:t>, </a:t>
            </a:r>
            <a:r>
              <a:rPr lang="cs-CZ" sz="2600" dirty="0" err="1">
                <a:latin typeface="Candara" panose="020E0502030303020204" pitchFamily="34" charset="0"/>
              </a:rPr>
              <a:t>resulting</a:t>
            </a:r>
            <a:r>
              <a:rPr lang="cs-CZ" sz="2600" dirty="0">
                <a:latin typeface="Candara" panose="020E0502030303020204" pitchFamily="34" charset="0"/>
              </a:rPr>
              <a:t> in </a:t>
            </a:r>
            <a:r>
              <a:rPr lang="cs-CZ" sz="2600" dirty="0" err="1">
                <a:latin typeface="Candara" panose="020E0502030303020204" pitchFamily="34" charset="0"/>
              </a:rPr>
              <a:t>reduction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of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smooth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mucle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cells</a:t>
            </a:r>
            <a:endParaRPr lang="cs-CZ" altLang="cs-CZ" sz="2600" dirty="0">
              <a:latin typeface="Candara" panose="020E0502030303020204" pitchFamily="34" charset="0"/>
            </a:endParaRPr>
          </a:p>
          <a:p>
            <a:pPr algn="ctr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Allergen</a:t>
            </a:r>
            <a:r>
              <a:rPr lang="cs-CZ" altLang="cs-CZ" sz="2600" b="1" dirty="0">
                <a:latin typeface="Candara" panose="020E0502030303020204" pitchFamily="34" charset="0"/>
              </a:rPr>
              <a:t> </a:t>
            </a:r>
            <a:r>
              <a:rPr lang="cs-CZ" altLang="cs-CZ" sz="2600" b="1" dirty="0" err="1">
                <a:latin typeface="Candara" panose="020E0502030303020204" pitchFamily="34" charset="0"/>
              </a:rPr>
              <a:t>immunotherapy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marL="457200" indent="-457200"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600" dirty="0">
                <a:latin typeface="Candara" panose="020E0502030303020204" pitchFamily="34" charset="0"/>
              </a:rPr>
              <a:t>induce</a:t>
            </a:r>
            <a:r>
              <a:rPr lang="cs-CZ" sz="2600" dirty="0">
                <a:latin typeface="Candara" panose="020E0502030303020204" pitchFamily="34" charset="0"/>
              </a:rPr>
              <a:t>s</a:t>
            </a:r>
            <a:r>
              <a:rPr lang="en-US" sz="2600" dirty="0">
                <a:latin typeface="Candara" panose="020E0502030303020204" pitchFamily="34" charset="0"/>
              </a:rPr>
              <a:t> tolerance to the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triggering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en-US" sz="2600" dirty="0">
                <a:latin typeface="Candara" panose="020E0502030303020204" pitchFamily="34" charset="0"/>
              </a:rPr>
              <a:t>allergen</a:t>
            </a:r>
            <a:endParaRPr lang="cs-CZ" altLang="cs-CZ" sz="2600" dirty="0">
              <a:latin typeface="Candara" panose="020E0502030303020204" pitchFamily="34" charset="0"/>
            </a:endParaRPr>
          </a:p>
          <a:p>
            <a:pPr marL="457200" indent="-457200"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cs-CZ" altLang="cs-CZ" sz="2600" dirty="0">
              <a:latin typeface="Candara" panose="020E0502030303020204" pitchFamily="34" charset="0"/>
            </a:endParaRPr>
          </a:p>
          <a:p>
            <a:pPr marL="457200" indent="-457200"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cs-CZ" altLang="cs-CZ" sz="260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926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BBE3A4-6088-4717-9181-1E5C4243472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1886" y="72006"/>
            <a:ext cx="636207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Devices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for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inhaled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medications</a:t>
            </a:r>
            <a:endParaRPr lang="cs-CZ" altLang="en-US" sz="36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BB4C359-DE94-40DF-9EDD-3BD955411B6D}"/>
              </a:ext>
            </a:extLst>
          </p:cNvPr>
          <p:cNvSpPr txBox="1">
            <a:spLocks/>
          </p:cNvSpPr>
          <p:nvPr/>
        </p:nvSpPr>
        <p:spPr>
          <a:xfrm>
            <a:off x="0" y="1196975"/>
            <a:ext cx="9070848" cy="51419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MDI </a:t>
            </a:r>
            <a:r>
              <a:rPr lang="cs-CZ" altLang="en-US" sz="2500" kern="0" dirty="0">
                <a:latin typeface="Candara" panose="020E0502030303020204" pitchFamily="34" charset="0"/>
              </a:rPr>
              <a:t>=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metered</a:t>
            </a:r>
            <a:r>
              <a:rPr lang="cs-CZ" altLang="en-US" sz="2500" kern="0" dirty="0">
                <a:latin typeface="Candara" panose="020E0502030303020204" pitchFamily="34" charset="0"/>
              </a:rPr>
              <a:t> dose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cs-CZ" altLang="en-US" sz="2500" kern="0" dirty="0" err="1">
                <a:latin typeface="Candara" panose="020E0502030303020204" pitchFamily="34" charset="0"/>
              </a:rPr>
              <a:t>drugs</a:t>
            </a:r>
            <a:r>
              <a:rPr lang="cs-CZ" altLang="en-US" sz="2500" kern="0" dirty="0">
                <a:latin typeface="Candara" panose="020E0502030303020204" pitchFamily="34" charset="0"/>
              </a:rPr>
              <a:t> as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solutions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propellants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BAI </a:t>
            </a:r>
            <a:r>
              <a:rPr lang="cs-CZ" altLang="en-US" sz="2500" kern="0" dirty="0">
                <a:latin typeface="Candara" panose="020E0502030303020204" pitchFamily="34" charset="0"/>
              </a:rPr>
              <a:t>=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breath-actuated</a:t>
            </a:r>
            <a:r>
              <a:rPr lang="cs-CZ" altLang="en-US" sz="2500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DPI </a:t>
            </a:r>
            <a:r>
              <a:rPr lang="cs-CZ" altLang="en-US" sz="2500" kern="0" dirty="0">
                <a:latin typeface="Candara" panose="020E0502030303020204" pitchFamily="34" charset="0"/>
              </a:rPr>
              <a:t>= dry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powder</a:t>
            </a:r>
            <a:r>
              <a:rPr lang="cs-CZ" altLang="en-US" sz="2500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cs-CZ" altLang="en-US" sz="2500" kern="0" dirty="0" err="1">
                <a:latin typeface="Candara" panose="020E0502030303020204" pitchFamily="34" charset="0"/>
              </a:rPr>
              <a:t>spinhaler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diskhaler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turbohaler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 err="1">
                <a:latin typeface="Candara" panose="020E0502030303020204" pitchFamily="34" charset="0"/>
              </a:rPr>
              <a:t>nebulizers</a:t>
            </a:r>
            <a:r>
              <a:rPr lang="cs-CZ" altLang="en-US" sz="2500" b="1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>
                <a:latin typeface="Candara" panose="020E0502030303020204" pitchFamily="34" charset="0"/>
              </a:rPr>
              <a:t>(</a:t>
            </a:r>
            <a:r>
              <a:rPr lang="cs-CZ" altLang="en-US" sz="2500" kern="0" dirty="0" err="1">
                <a:latin typeface="Candara" panose="020E0502030303020204" pitchFamily="34" charset="0"/>
              </a:rPr>
              <a:t>liquid</a:t>
            </a:r>
            <a:r>
              <a:rPr lang="cs-CZ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 → </a:t>
            </a:r>
            <a:r>
              <a:rPr lang="cs-CZ" altLang="en-US" sz="2500" kern="0" dirty="0">
                <a:latin typeface="Candara" panose="020E0502030303020204" pitchFamily="34" charset="0"/>
              </a:rPr>
              <a:t>aerosol)</a:t>
            </a:r>
            <a:endParaRPr lang="cs-CZ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7BC169-289B-4668-9B6A-C4CE2188EF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278" y="8921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1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BBE3A4-6088-4717-9181-1E5C4243472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1886" y="72006"/>
            <a:ext cx="636207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Devices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for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inhaled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medications</a:t>
            </a:r>
            <a:endParaRPr lang="cs-CZ" altLang="en-US" sz="36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BB4C359-DE94-40DF-9EDD-3BD955411B6D}"/>
              </a:ext>
            </a:extLst>
          </p:cNvPr>
          <p:cNvSpPr txBox="1">
            <a:spLocks/>
          </p:cNvSpPr>
          <p:nvPr/>
        </p:nvSpPr>
        <p:spPr>
          <a:xfrm>
            <a:off x="0" y="1196975"/>
            <a:ext cx="9070848" cy="51419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spacers for children and elderly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patient must be educated how to use their inhaler</a:t>
            </a:r>
            <a:b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→ up to 41 % of patients use incorrect technique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2500" kern="0" dirty="0" err="1">
                <a:latin typeface="Candara" panose="020E0502030303020204" pitchFamily="34" charset="0"/>
                <a:cs typeface="Arial" panose="020B0604020202020204" pitchFamily="34" charset="0"/>
              </a:rPr>
              <a:t>nhalers</a:t>
            </a: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 often combine two drugs (bronchodilator + glucocorticoid or two bronchodilators) </a:t>
            </a:r>
            <a:endParaRPr lang="cs-CZ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(„</a:t>
            </a:r>
            <a:r>
              <a:rPr lang="cs-CZ" altLang="en-US" sz="25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fixed</a:t>
            </a:r>
            <a:r>
              <a:rPr lang="cs-CZ" altLang="en-US" sz="2500" b="1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5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combination</a:t>
            </a:r>
            <a:r>
              <a:rPr lang="cs-CZ" altLang="en-US" sz="2500" b="1" kern="0" dirty="0">
                <a:latin typeface="Candara" panose="020E0502030303020204" pitchFamily="34" charset="0"/>
                <a:cs typeface="Arial" panose="020B0604020202020204" pitchFamily="34" charset="0"/>
              </a:rPr>
              <a:t>“</a:t>
            </a:r>
            <a:r>
              <a:rPr lang="cs-CZ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), SABA/LABA + LAMA </a:t>
            </a:r>
            <a:r>
              <a:rPr lang="cs-CZ" altLang="en-US" sz="2500" kern="0" dirty="0" err="1">
                <a:latin typeface="Candara" panose="020E0502030303020204" pitchFamily="34" charset="0"/>
                <a:cs typeface="Arial" panose="020B0604020202020204" pitchFamily="34" charset="0"/>
              </a:rPr>
              <a:t>called</a:t>
            </a:r>
            <a:r>
              <a:rPr lang="cs-CZ" altLang="en-US" sz="2500" kern="0">
                <a:latin typeface="Candara" panose="020E0502030303020204" pitchFamily="34" charset="0"/>
                <a:cs typeface="Arial" panose="020B0604020202020204" pitchFamily="34" charset="0"/>
              </a:rPr>
              <a:t> „</a:t>
            </a:r>
            <a:r>
              <a:rPr lang="cs-CZ" altLang="en-US" sz="25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dual</a:t>
            </a:r>
            <a:r>
              <a:rPr lang="cs-CZ" altLang="en-US" sz="2500" b="1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5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combination</a:t>
            </a:r>
            <a:r>
              <a:rPr lang="cs-CZ" altLang="en-US" sz="2500" b="1" kern="0" dirty="0">
                <a:latin typeface="Candara" panose="020E0502030303020204" pitchFamily="34" charset="0"/>
                <a:cs typeface="Arial" panose="020B0604020202020204" pitchFamily="34" charset="0"/>
              </a:rPr>
              <a:t>“</a:t>
            </a:r>
            <a:endParaRPr lang="en-US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990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4" name="Picture 6" descr="200905280912_meshcare_4">
            <a:extLst>
              <a:ext uri="{FF2B5EF4-FFF2-40B4-BE49-F238E27FC236}">
                <a16:creationId xmlns:a16="http://schemas.microsoft.com/office/drawing/2014/main" id="{45BE3325-0738-47CE-93DD-585E2C20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08" y="1646238"/>
            <a:ext cx="2592387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rticle_images">
            <a:extLst>
              <a:ext uri="{FF2B5EF4-FFF2-40B4-BE49-F238E27FC236}">
                <a16:creationId xmlns:a16="http://schemas.microsoft.com/office/drawing/2014/main" id="{B3D2FCB8-611A-404C-AD3B-BA7966D8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762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ain">
            <a:extLst>
              <a:ext uri="{FF2B5EF4-FFF2-40B4-BE49-F238E27FC236}">
                <a16:creationId xmlns:a16="http://schemas.microsoft.com/office/drawing/2014/main" id="{8092F844-131A-4F7F-9B7A-AB2F11D41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4055947"/>
            <a:ext cx="43195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949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2AB3DAB-8D41-4DA0-B9B4-6DFE825624C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47662" y="55183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       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Adjuvant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in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diseases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characterized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  by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bronchial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obstruction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and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another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drugs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affecting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respiratory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system</a:t>
            </a:r>
            <a:endParaRPr lang="cs-CZ" altLang="en-US" sz="28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4E2E298-CC2F-4F09-8C83-D55E08AF6330}"/>
              </a:ext>
            </a:extLst>
          </p:cNvPr>
          <p:cNvSpPr txBox="1">
            <a:spLocks/>
          </p:cNvSpPr>
          <p:nvPr/>
        </p:nvSpPr>
        <p:spPr>
          <a:xfrm>
            <a:off x="915988" y="3013393"/>
            <a:ext cx="8229600" cy="21950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antitussives</a:t>
            </a:r>
          </a:p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drugs facilitating expectoration</a:t>
            </a:r>
          </a:p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H</a:t>
            </a:r>
            <a:r>
              <a:rPr lang="cs-CZ" altLang="en-US" kern="0" baseline="-25000">
                <a:latin typeface="Candara" panose="020E0502030303020204" pitchFamily="34" charset="0"/>
              </a:rPr>
              <a:t>1</a:t>
            </a:r>
            <a:r>
              <a:rPr lang="cs-CZ" altLang="en-US" kern="0">
                <a:latin typeface="Candara" panose="020E0502030303020204" pitchFamily="34" charset="0"/>
              </a:rPr>
              <a:t> antihistamines (mainly II. a III. generation)</a:t>
            </a:r>
          </a:p>
          <a:p>
            <a:pPr algn="ctr">
              <a:spcBef>
                <a:spcPts val="2400"/>
              </a:spcBef>
            </a:pPr>
            <a:endParaRPr lang="cs-CZ" altLang="en-US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9FC929-DB73-4BDF-B821-F0DEB0DAF5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4256" y="20781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0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3791AD-3A3A-4A1D-B4C9-BDB67EDCD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5DDC726-5B58-4773-9BB5-649302C46BD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68313" y="11588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cs-CZ" altLang="en-US" sz="3600" kern="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Bronchial</a:t>
            </a:r>
            <a:r>
              <a:rPr lang="cs-CZ" altLang="en-US" sz="3600" kern="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kern="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fr-FR" altLang="en-US" sz="3600" kern="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A6636A6C-4AD3-4833-950F-5425CFF0C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363663"/>
            <a:ext cx="6276975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">
            <a:extLst>
              <a:ext uri="{FF2B5EF4-FFF2-40B4-BE49-F238E27FC236}">
                <a16:creationId xmlns:a16="http://schemas.microsoft.com/office/drawing/2014/main" id="{7632CD63-E9D2-41D3-93D0-B68B4CAB9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87869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ALERGIC ASTHMA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264F0C-4D8C-4F01-9CFE-931BA55FB049}"/>
              </a:ext>
            </a:extLst>
          </p:cNvPr>
          <p:cNvSpPr txBox="1"/>
          <p:nvPr/>
        </p:nvSpPr>
        <p:spPr>
          <a:xfrm>
            <a:off x="755650" y="5597525"/>
            <a:ext cx="69119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800" dirty="0">
                <a:latin typeface="Candara" panose="020E0502030303020204" pitchFamily="34" charset="0"/>
              </a:rPr>
              <a:t>NON-ALERGIC ASTHMA</a:t>
            </a:r>
          </a:p>
          <a:p>
            <a:pPr marL="432000" indent="-216000">
              <a:buFont typeface="Arial" panose="020B0604020202020204" pitchFamily="34" charset="0"/>
              <a:buChar char="•"/>
              <a:defRPr/>
            </a:pPr>
            <a:r>
              <a:rPr lang="cs-CZ" sz="1800" dirty="0" err="1">
                <a:latin typeface="Candara" panose="020E0502030303020204" pitchFamily="34" charset="0"/>
              </a:rPr>
              <a:t>allergy</a:t>
            </a:r>
            <a:r>
              <a:rPr lang="cs-CZ" sz="1800" dirty="0">
                <a:latin typeface="Candara" panose="020E0502030303020204" pitchFamily="34" charset="0"/>
              </a:rPr>
              <a:t> not </a:t>
            </a:r>
            <a:r>
              <a:rPr lang="cs-CZ" sz="1800" dirty="0" err="1">
                <a:latin typeface="Candara" panose="020E0502030303020204" pitchFamily="34" charset="0"/>
              </a:rPr>
              <a:t>present</a:t>
            </a:r>
            <a:endParaRPr lang="cs-CZ" sz="1800" dirty="0">
              <a:latin typeface="Candara" panose="020E0502030303020204" pitchFamily="34" charset="0"/>
            </a:endParaRPr>
          </a:p>
          <a:p>
            <a:pPr marL="432000" indent="-216000">
              <a:buFont typeface="Arial" panose="020B0604020202020204" pitchFamily="34" charset="0"/>
              <a:buChar char="•"/>
              <a:defRPr/>
            </a:pPr>
            <a:r>
              <a:rPr lang="cs-CZ" sz="1800" dirty="0" err="1">
                <a:latin typeface="Candara" panose="020E0502030303020204" pitchFamily="34" charset="0"/>
              </a:rPr>
              <a:t>excercire-induced</a:t>
            </a:r>
            <a:r>
              <a:rPr lang="cs-CZ" sz="1800" dirty="0">
                <a:latin typeface="Candara" panose="020E0502030303020204" pitchFamily="34" charset="0"/>
              </a:rPr>
              <a:t>, aspirin-</a:t>
            </a:r>
            <a:r>
              <a:rPr lang="cs-CZ" sz="1800" dirty="0" err="1">
                <a:latin typeface="Candara" panose="020E0502030303020204" pitchFamily="34" charset="0"/>
              </a:rPr>
              <a:t>sesitive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infectious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work-related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endogenous</a:t>
            </a:r>
            <a:endParaRPr lang="cs-CZ" sz="180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664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3791AD-3A3A-4A1D-B4C9-BDB67EDCD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E6FAB1E3-95B5-49C2-BFED-AC2DC9B0B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69" y="884006"/>
            <a:ext cx="69215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0BA42B9-B97E-4916-B8A1-8E3BA7D977D8}"/>
              </a:ext>
            </a:extLst>
          </p:cNvPr>
          <p:cNvSpPr txBox="1"/>
          <p:nvPr/>
        </p:nvSpPr>
        <p:spPr>
          <a:xfrm>
            <a:off x="3233318" y="6471041"/>
            <a:ext cx="4757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https://www.canstockphoto.com/anatomy-of-asthma-6231875.html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AE2A1D-0BE4-4008-BED7-93BC85DF7F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942" y="2744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5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F099BFA-572F-40A2-A8D4-1249621BB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5588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3600" b="1" kern="0" dirty="0">
                <a:solidFill>
                  <a:srgbClr val="000000"/>
                </a:solidFill>
                <a:latin typeface="Candara" pitchFamily="34" charset="0"/>
              </a:rPr>
              <a:t>Diagnose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Anamnesis – personal, familiar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Clinical examinations - auscultation, signs of atopy,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en-GB" altLang="cs-CZ" sz="2400" dirty="0">
                <a:latin typeface="Arial" panose="020B0604020202020204" pitchFamily="34" charset="0"/>
              </a:rPr>
              <a:t>eosinophilia,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P</a:t>
            </a:r>
            <a:r>
              <a:rPr lang="en-GB" altLang="cs-CZ" sz="2400" dirty="0">
                <a:latin typeface="Arial" panose="020B0604020202020204" pitchFamily="34" charset="0"/>
              </a:rPr>
              <a:t>EF – Peak Expiratory Flow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    </a:t>
            </a:r>
            <a:r>
              <a:rPr lang="en-GB" altLang="cs-CZ" sz="2400" dirty="0">
                <a:latin typeface="Arial" panose="020B0604020202020204" pitchFamily="34" charset="0"/>
              </a:rPr>
              <a:t>FEV </a:t>
            </a:r>
            <a:r>
              <a:rPr lang="cs-CZ" altLang="cs-CZ" sz="2400" dirty="0">
                <a:latin typeface="Arial" panose="020B0604020202020204" pitchFamily="34" charset="0"/>
              </a:rPr>
              <a:t>1 </a:t>
            </a:r>
            <a:r>
              <a:rPr lang="en-GB" altLang="cs-CZ" sz="2400" dirty="0">
                <a:latin typeface="Arial" panose="020B0604020202020204" pitchFamily="34" charset="0"/>
              </a:rPr>
              <a:t>– Forced Expired Volume</a:t>
            </a:r>
            <a:r>
              <a:rPr lang="cs-CZ" altLang="cs-CZ" sz="2400" dirty="0">
                <a:latin typeface="Arial" panose="020B0604020202020204" pitchFamily="34" charset="0"/>
              </a:rPr>
              <a:t> in </a:t>
            </a:r>
            <a:r>
              <a:rPr lang="cs-CZ" altLang="cs-CZ" sz="2400" dirty="0" err="1">
                <a:latin typeface="Arial" panose="020B0604020202020204" pitchFamily="34" charset="0"/>
              </a:rPr>
              <a:t>one</a:t>
            </a:r>
            <a:r>
              <a:rPr lang="cs-CZ" altLang="cs-CZ" sz="2400" dirty="0">
                <a:latin typeface="Arial" panose="020B0604020202020204" pitchFamily="34" charset="0"/>
              </a:rPr>
              <a:t> second</a:t>
            </a: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Laboratory tests- eosinophilia, </a:t>
            </a:r>
            <a:r>
              <a:rPr lang="en-GB" altLang="cs-CZ" sz="2400" dirty="0" err="1">
                <a:latin typeface="Arial" panose="020B0604020202020204" pitchFamily="34" charset="0"/>
              </a:rPr>
              <a:t>IgE</a:t>
            </a:r>
            <a:r>
              <a:rPr lang="en-GB" altLang="cs-CZ" sz="2400" dirty="0"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	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Allergy testing</a:t>
            </a:r>
            <a:endParaRPr lang="en-GB" altLang="cs-CZ" sz="2400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001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3791AD-3A3A-4A1D-B4C9-BDB67EDCD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F8C048-2548-4300-ADDF-298E92AE03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12385" y="29263"/>
            <a:ext cx="8229600" cy="11398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GB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Classification with regard 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  <a:p>
            <a:pPr algn="ctr"/>
            <a:r>
              <a:rPr lang="en-GB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to seriousness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8FFE5C5-B218-4FAF-8656-0372FE6A62D8}"/>
              </a:ext>
            </a:extLst>
          </p:cNvPr>
          <p:cNvSpPr txBox="1">
            <a:spLocks/>
          </p:cNvSpPr>
          <p:nvPr/>
        </p:nvSpPr>
        <p:spPr>
          <a:xfrm>
            <a:off x="168248" y="1489582"/>
            <a:ext cx="8820150" cy="50403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GB" altLang="cs-CZ" sz="2600" b="1" kern="0" dirty="0"/>
              <a:t>Intermittent</a:t>
            </a:r>
            <a:r>
              <a:rPr lang="en-GB" altLang="cs-CZ" sz="2600" kern="0" dirty="0"/>
              <a:t> – sign up to once a week, night symptoms  up to twice a month, pulmonary function normal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Mild persistent</a:t>
            </a:r>
            <a:r>
              <a:rPr lang="en-GB" altLang="cs-CZ" sz="2600" kern="0" dirty="0"/>
              <a:t>– signs no more than once daily, night symptoms  up to twice a month, PEF at least 80 %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Moderate persistent</a:t>
            </a:r>
            <a:r>
              <a:rPr lang="en-GB" altLang="cs-CZ" sz="2600" kern="0" dirty="0"/>
              <a:t>– signs once a day and are not permanent, night sign no more than once a week, PEF 60-80 %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Severe persistent</a:t>
            </a:r>
            <a:r>
              <a:rPr lang="en-GB" altLang="cs-CZ" sz="2600" kern="0" dirty="0"/>
              <a:t>– permanent signs, daily, obstruction, PEF </a:t>
            </a:r>
            <a:r>
              <a:rPr lang="en-GB" altLang="cs-CZ" sz="2600" kern="0" dirty="0">
                <a:cs typeface="Arial" panose="020B0604020202020204" pitchFamily="34" charset="0"/>
              </a:rPr>
              <a:t>≤ 60 %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3545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BB7F9C-1247-453E-9D03-C4052694B2A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541109" y="101131"/>
            <a:ext cx="456195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Managment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C588E56-D174-4509-B972-0089542BA7A0}"/>
              </a:ext>
            </a:extLst>
          </p:cNvPr>
          <p:cNvSpPr txBox="1">
            <a:spLocks/>
          </p:cNvSpPr>
          <p:nvPr/>
        </p:nvSpPr>
        <p:spPr>
          <a:xfrm>
            <a:off x="203442" y="1700213"/>
            <a:ext cx="8748712" cy="4032250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2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the disease itself cannot be fully treated, the goal is to keep asthma under control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Goals:</a:t>
            </a:r>
            <a:r>
              <a:rPr lang="en-US" altLang="en-US" sz="2600" kern="0" dirty="0">
                <a:latin typeface="Candara" panose="020E0502030303020204" pitchFamily="34" charset="0"/>
              </a:rPr>
              <a:t>	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endParaRPr lang="en-US" altLang="en-US" sz="13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	minimalize both acute and chronic symptoms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reduction of exacerbations (lessen SABA administration) 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improvement of the quality of life (physical activity)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avoid adverse effects of the treatment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DE5F00-D356-4FBB-BB91-F7685EFBC0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6007" y="4775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F7F23C8-2C73-4C08-AD4D-8C397238875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71016" y="26334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Chronic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obstructive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pulmonary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</a:p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disease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(COPD)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F55C725-974D-46A5-9041-FBABE4967642}"/>
              </a:ext>
            </a:extLst>
          </p:cNvPr>
          <p:cNvSpPr txBox="1">
            <a:spLocks/>
          </p:cNvSpPr>
          <p:nvPr/>
        </p:nvSpPr>
        <p:spPr>
          <a:xfrm>
            <a:off x="183148" y="1447410"/>
            <a:ext cx="8640762" cy="54276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affecting 600 million people all across the globe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prevalence: 8 %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risk factors: smoking, polluted air, dust and chemical vapors at workplace, genetic predisposition</a:t>
            </a:r>
          </a:p>
          <a:p>
            <a:pPr algn="ctr">
              <a:spcBef>
                <a:spcPts val="1800"/>
              </a:spcBef>
            </a:pPr>
            <a:r>
              <a:rPr lang="en-US" altLang="en-US" sz="2800" b="1" kern="0">
                <a:latin typeface="Candara" panose="020E0502030303020204" pitchFamily="34" charset="0"/>
              </a:rPr>
              <a:t>Characteristics: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chronic inflammation caused and maintained by long-term exposure to harmful agents (irritating gases and particles)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poorly reversible, progressing bronchial obstruction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production of mucus</a:t>
            </a:r>
            <a:endParaRPr lang="en-US" altLang="en-US" sz="1000" kern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>
                <a:latin typeface="Candara" panose="020E0502030303020204" pitchFamily="34" charset="0"/>
              </a:rPr>
              <a:t>Symptoms: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cough</a:t>
            </a:r>
            <a:r>
              <a:rPr lang="en-US" altLang="en-US" sz="2400" kern="0">
                <a:latin typeface="Candara" panose="020E0502030303020204" pitchFamily="34" charset="0"/>
              </a:rPr>
              <a:t> (usually whole day, hardly ever only during night)</a:t>
            </a:r>
            <a:endParaRPr lang="en-US" altLang="en-US" sz="2400" b="1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expectoration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shortness of breath</a:t>
            </a:r>
            <a:r>
              <a:rPr lang="en-US" altLang="en-US" sz="2400" kern="0">
                <a:latin typeface="Candara" panose="020E0502030303020204" pitchFamily="34" charset="0"/>
              </a:rPr>
              <a:t> </a:t>
            </a:r>
            <a:endParaRPr lang="en-US" altLang="cs-CZ" kern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60E970-DEFD-411C-8BD5-1D2473AC1B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3049" y="9223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8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Chronic bronch. obstruction_EN_2021[20210401110740562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.potx" id="{1927B253-FB08-41F5-B38D-80E9F802FC2D}" vid="{7C5ABD59-4F0A-4D9D-A126-85E5800F092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šablona-prezentace-med-cz-4-3 - kopie</Template>
  <TotalTime>401</TotalTime>
  <Words>1643</Words>
  <Application>Microsoft Office PowerPoint</Application>
  <PresentationFormat>Vlastní</PresentationFormat>
  <Paragraphs>388</Paragraphs>
  <Slides>37</Slides>
  <Notes>0</Notes>
  <HiddenSlides>0</HiddenSlides>
  <MMClips>20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6" baseType="lpstr">
      <vt:lpstr>SimSun</vt:lpstr>
      <vt:lpstr>Arial</vt:lpstr>
      <vt:lpstr>Calibri</vt:lpstr>
      <vt:lpstr>Candara</vt:lpstr>
      <vt:lpstr>Symbol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Bronchial asthma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Administration </vt:lpstr>
      <vt:lpstr>Prezentace aplikace PowerPoint</vt:lpstr>
      <vt:lpstr>β2 sympathomimetics</vt:lpstr>
      <vt:lpstr>β2 sympathomimetics</vt:lpstr>
      <vt:lpstr>β2 sympathomimetics</vt:lpstr>
      <vt:lpstr>Parasympatholytics</vt:lpstr>
      <vt:lpstr>Parasympatholytics</vt:lpstr>
      <vt:lpstr>Glucocorticoids</vt:lpstr>
      <vt:lpstr>Glucocorticoids</vt:lpstr>
      <vt:lpstr>MoA at the cellular level</vt:lpstr>
      <vt:lpstr>MoA at the cellular level</vt:lpstr>
      <vt:lpstr>Antiinflammatory effect of GC</vt:lpstr>
      <vt:lpstr>Glucocorticoids</vt:lpstr>
      <vt:lpstr>Methylxanthines</vt:lpstr>
      <vt:lpstr>Methylxanthines</vt:lpstr>
      <vt:lpstr>Methylxanthines</vt:lpstr>
      <vt:lpstr>Prezentace aplikace PowerPoint</vt:lpstr>
      <vt:lpstr>Antileukotrienes</vt:lpstr>
      <vt:lpstr>Imunoprophylactics  (mast cells stabilizers)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Antihistaminika</dc:title>
  <dc:creator>Leoš Landa</dc:creator>
  <cp:lastModifiedBy>Leoš Landa</cp:lastModifiedBy>
  <cp:revision>39</cp:revision>
  <cp:lastPrinted>1601-01-01T00:00:00Z</cp:lastPrinted>
  <dcterms:created xsi:type="dcterms:W3CDTF">2020-02-12T11:41:19Z</dcterms:created>
  <dcterms:modified xsi:type="dcterms:W3CDTF">2021-04-01T09:55:39Z</dcterms:modified>
</cp:coreProperties>
</file>