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3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4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5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6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315" r:id="rId4"/>
    <p:sldId id="316" r:id="rId5"/>
    <p:sldId id="259" r:id="rId6"/>
    <p:sldId id="301" r:id="rId7"/>
    <p:sldId id="317" r:id="rId8"/>
    <p:sldId id="262" r:id="rId9"/>
    <p:sldId id="265" r:id="rId10"/>
    <p:sldId id="290" r:id="rId11"/>
    <p:sldId id="296" r:id="rId12"/>
    <p:sldId id="258" r:id="rId13"/>
    <p:sldId id="272" r:id="rId14"/>
    <p:sldId id="293" r:id="rId15"/>
    <p:sldId id="284" r:id="rId16"/>
    <p:sldId id="295" r:id="rId17"/>
    <p:sldId id="294" r:id="rId18"/>
    <p:sldId id="274" r:id="rId19"/>
    <p:sldId id="287" r:id="rId20"/>
    <p:sldId id="288" r:id="rId21"/>
    <p:sldId id="289" r:id="rId22"/>
    <p:sldId id="279" r:id="rId23"/>
    <p:sldId id="292" r:id="rId24"/>
    <p:sldId id="280" r:id="rId25"/>
    <p:sldId id="281" r:id="rId26"/>
    <p:sldId id="314" r:id="rId27"/>
    <p:sldId id="297" r:id="rId28"/>
    <p:sldId id="268" r:id="rId29"/>
    <p:sldId id="298" r:id="rId30"/>
    <p:sldId id="307" r:id="rId31"/>
    <p:sldId id="270" r:id="rId32"/>
    <p:sldId id="300" r:id="rId33"/>
    <p:sldId id="308" r:id="rId34"/>
  </p:sldIdLst>
  <p:sldSz cx="12192000" cy="6858000"/>
  <p:notesSz cx="6797675" cy="9926638"/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7558" autoAdjust="0"/>
  </p:normalViewPr>
  <p:slideViewPr>
    <p:cSldViewPr snapToGrid="0">
      <p:cViewPr varScale="1">
        <p:scale>
          <a:sx n="101" d="100"/>
          <a:sy n="101" d="100"/>
        </p:scale>
        <p:origin x="990" y="10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56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569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6305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5117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550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550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190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9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0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6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1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6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2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3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4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5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6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6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7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8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9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0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1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2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3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7" Type="http://schemas.openxmlformats.org/officeDocument/2006/relationships/image" Target="../media/image6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4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.em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7" Type="http://schemas.openxmlformats.org/officeDocument/2006/relationships/image" Target="../media/image6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5.m4a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7" Type="http://schemas.openxmlformats.org/officeDocument/2006/relationships/image" Target="../media/image6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6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4a"/><Relationship Id="rId7" Type="http://schemas.openxmlformats.org/officeDocument/2006/relationships/hyperlink" Target="https://www.youtube.com/watch?v=2VRRx7Mtep8" TargetMode="Externa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hyperlink" Target="https://www.youtube.com/watch?v=wCd6LPzWscc" TargetMode="Externa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6.m4a"/><Relationship Id="rId7" Type="http://schemas.openxmlformats.org/officeDocument/2006/relationships/image" Target="../media/image8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4a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hyperlink" Target="https://www.gracepointwellness.org/5-depression-depression-related-conditions/article/973-goldberg-depression-questionnaire" TargetMode="External"/><Relationship Id="rId4" Type="http://schemas.openxmlformats.org/officeDocument/2006/relationships/hyperlink" Target="https://www.youtube.com/watch?v=wCd6LPzWscc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7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8.m4a"/><Relationship Id="rId7" Type="http://schemas.openxmlformats.org/officeDocument/2006/relationships/image" Target="../media/image11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                       </a:t>
            </a:r>
            <a:r>
              <a:rPr lang="cs-CZ" dirty="0" err="1"/>
              <a:t>Antidepressants</a:t>
            </a:r>
            <a:endParaRPr 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E1BF60-EBF4-451C-AAD9-C54F1D234B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7525" y="4857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7970" y="488516"/>
            <a:ext cx="10753200" cy="451576"/>
          </a:xfrm>
        </p:spPr>
        <p:txBody>
          <a:bodyPr/>
          <a:lstStyle/>
          <a:p>
            <a:r>
              <a:rPr lang="cs-CZ" dirty="0"/>
              <a:t>Mode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antidepressants</a:t>
            </a:r>
            <a:endParaRPr lang="cs-CZ" dirty="0"/>
          </a:p>
        </p:txBody>
      </p:sp>
      <p:sp>
        <p:nvSpPr>
          <p:cNvPr id="75" name="Zástupný symbol pro obsah 1"/>
          <p:cNvSpPr>
            <a:spLocks noGrp="1"/>
          </p:cNvSpPr>
          <p:nvPr>
            <p:ph idx="1"/>
          </p:nvPr>
        </p:nvSpPr>
        <p:spPr>
          <a:xfrm>
            <a:off x="720000" y="1257300"/>
            <a:ext cx="10753200" cy="5257800"/>
          </a:xfrm>
        </p:spPr>
        <p:txBody>
          <a:bodyPr/>
          <a:lstStyle/>
          <a:p>
            <a:r>
              <a:rPr lang="cs-CZ" dirty="0"/>
              <a:t>most AD </a:t>
            </a:r>
            <a:r>
              <a:rPr lang="cs-CZ" dirty="0" err="1"/>
              <a:t>increase</a:t>
            </a:r>
            <a:r>
              <a:rPr lang="cs-CZ" dirty="0"/>
              <a:t> 5-HT, NA </a:t>
            </a:r>
            <a:r>
              <a:rPr lang="cs-CZ" dirty="0" err="1"/>
              <a:t>or</a:t>
            </a:r>
            <a:r>
              <a:rPr lang="cs-CZ" dirty="0"/>
              <a:t> D </a:t>
            </a:r>
            <a:r>
              <a:rPr lang="cs-CZ" dirty="0" err="1"/>
              <a:t>activity</a:t>
            </a:r>
            <a:endParaRPr lang="cs-CZ" dirty="0"/>
          </a:p>
          <a:p>
            <a:pPr marL="72000" indent="0">
              <a:buNone/>
            </a:pPr>
            <a:r>
              <a:rPr lang="cs-CZ" b="1" dirty="0"/>
              <a:t>General </a:t>
            </a:r>
            <a:r>
              <a:rPr lang="cs-CZ" b="1" dirty="0" err="1"/>
              <a:t>modes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action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antidepressants</a:t>
            </a:r>
            <a:r>
              <a:rPr lang="cs-CZ" b="1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MAO </a:t>
            </a:r>
            <a:r>
              <a:rPr lang="cs-CZ" dirty="0" err="1"/>
              <a:t>inhibition</a:t>
            </a:r>
            <a:r>
              <a:rPr lang="cs-CZ" dirty="0"/>
              <a:t> (</a:t>
            </a:r>
            <a:r>
              <a:rPr lang="cs-CZ" dirty="0" err="1"/>
              <a:t>selective</a:t>
            </a:r>
            <a:r>
              <a:rPr lang="cs-CZ" dirty="0"/>
              <a:t> MAO A/ </a:t>
            </a:r>
            <a:r>
              <a:rPr lang="cs-CZ" dirty="0" err="1"/>
              <a:t>nonselective</a:t>
            </a:r>
            <a:r>
              <a:rPr lang="cs-CZ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reuptake</a:t>
            </a:r>
            <a:r>
              <a:rPr lang="cs-CZ" dirty="0"/>
              <a:t> </a:t>
            </a:r>
            <a:r>
              <a:rPr lang="cs-CZ" dirty="0" err="1"/>
              <a:t>inhibition</a:t>
            </a:r>
            <a:r>
              <a:rPr lang="cs-CZ" dirty="0"/>
              <a:t> (SERT, NAT)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desensitisation</a:t>
            </a:r>
            <a:r>
              <a:rPr lang="cs-CZ" dirty="0"/>
              <a:t>/</a:t>
            </a:r>
            <a:r>
              <a:rPr lang="cs-CZ" dirty="0" err="1"/>
              <a:t>antagonism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presynpatic</a:t>
            </a:r>
            <a:r>
              <a:rPr lang="cs-CZ" dirty="0"/>
              <a:t> </a:t>
            </a:r>
          </a:p>
          <a:p>
            <a:pPr marL="72000" indent="0">
              <a:buNone/>
            </a:pPr>
            <a:r>
              <a:rPr lang="cs-CZ" dirty="0"/>
              <a:t>	</a:t>
            </a:r>
            <a:r>
              <a:rPr lang="cs-CZ" dirty="0" err="1"/>
              <a:t>autoreceptors</a:t>
            </a:r>
            <a:r>
              <a:rPr lang="cs-CZ" dirty="0"/>
              <a:t> (5-HT</a:t>
            </a:r>
            <a:r>
              <a:rPr lang="cs-CZ" baseline="-25000" dirty="0"/>
              <a:t>1D</a:t>
            </a:r>
            <a:r>
              <a:rPr lang="cs-CZ" dirty="0"/>
              <a:t>, </a:t>
            </a:r>
            <a:r>
              <a:rPr lang="el-GR" dirty="0"/>
              <a:t>α</a:t>
            </a:r>
            <a:r>
              <a:rPr lang="cs-CZ" baseline="-25000" dirty="0"/>
              <a:t>2</a:t>
            </a:r>
            <a:r>
              <a:rPr lang="cs-CZ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agonism</a:t>
            </a:r>
            <a:r>
              <a:rPr lang="cs-CZ" dirty="0"/>
              <a:t> on </a:t>
            </a:r>
            <a:r>
              <a:rPr lang="cs-CZ" dirty="0" err="1"/>
              <a:t>receptors</a:t>
            </a:r>
            <a:r>
              <a:rPr lang="cs-CZ" dirty="0"/>
              <a:t> 5-HT</a:t>
            </a:r>
            <a:r>
              <a:rPr lang="cs-CZ" baseline="-25000" dirty="0"/>
              <a:t>1A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antagonism</a:t>
            </a:r>
            <a:r>
              <a:rPr lang="cs-CZ" dirty="0"/>
              <a:t> on </a:t>
            </a:r>
            <a:r>
              <a:rPr lang="cs-CZ" dirty="0" err="1"/>
              <a:t>receptors</a:t>
            </a:r>
            <a:r>
              <a:rPr lang="cs-CZ" dirty="0"/>
              <a:t> 5-HT</a:t>
            </a:r>
            <a:r>
              <a:rPr lang="cs-CZ" baseline="-25000" dirty="0"/>
              <a:t>2A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16" name="Pravá složená závorka 15"/>
          <p:cNvSpPr/>
          <p:nvPr/>
        </p:nvSpPr>
        <p:spPr bwMode="auto">
          <a:xfrm>
            <a:off x="6246495" y="5333317"/>
            <a:ext cx="419100" cy="9144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6" name="Pravá složená závorka 75"/>
          <p:cNvSpPr/>
          <p:nvPr/>
        </p:nvSpPr>
        <p:spPr bwMode="auto">
          <a:xfrm>
            <a:off x="8496300" y="2667000"/>
            <a:ext cx="495300" cy="22098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9201150" y="3294846"/>
            <a:ext cx="26756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>
                <a:latin typeface="+mn-lt"/>
              </a:rPr>
              <a:t>increase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of</a:t>
            </a:r>
            <a:r>
              <a:rPr lang="cs-CZ" sz="2800" dirty="0">
                <a:latin typeface="+mn-lt"/>
              </a:rPr>
              <a:t> </a:t>
            </a:r>
          </a:p>
          <a:p>
            <a:r>
              <a:rPr lang="cs-CZ" sz="2800" dirty="0">
                <a:latin typeface="+mn-lt"/>
              </a:rPr>
              <a:t>5-HT and/</a:t>
            </a:r>
            <a:r>
              <a:rPr lang="cs-CZ" sz="2800" dirty="0" err="1">
                <a:latin typeface="+mn-lt"/>
              </a:rPr>
              <a:t>or</a:t>
            </a:r>
            <a:r>
              <a:rPr lang="cs-CZ" sz="2800" dirty="0">
                <a:latin typeface="+mn-lt"/>
              </a:rPr>
              <a:t> NA</a:t>
            </a:r>
            <a:endParaRPr lang="en-US" sz="2800" dirty="0">
              <a:latin typeface="+mn-lt"/>
            </a:endParaRPr>
          </a:p>
        </p:txBody>
      </p:sp>
      <p:sp>
        <p:nvSpPr>
          <p:cNvPr id="77" name="TextovéPole 76"/>
          <p:cNvSpPr txBox="1"/>
          <p:nvPr/>
        </p:nvSpPr>
        <p:spPr>
          <a:xfrm>
            <a:off x="6665595" y="5340096"/>
            <a:ext cx="28232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 err="1">
                <a:latin typeface="+mn-lt"/>
              </a:rPr>
              <a:t>increased</a:t>
            </a:r>
            <a:r>
              <a:rPr lang="cs-CZ" sz="2800" dirty="0">
                <a:latin typeface="+mn-lt"/>
              </a:rPr>
              <a:t> BDNF</a:t>
            </a:r>
          </a:p>
          <a:p>
            <a:pPr algn="ctr"/>
            <a:r>
              <a:rPr lang="cs-CZ" sz="2800" dirty="0" err="1">
                <a:latin typeface="+mn-lt"/>
              </a:rPr>
              <a:t>activity</a:t>
            </a:r>
            <a:endParaRPr lang="en-US" sz="2800" dirty="0">
              <a:latin typeface="+mn-lt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6E9563-77BA-464D-BFEB-DCAB19D5A1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6370" y="3429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255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3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5" grpId="0" uiExpand="1" build="p"/>
      <p:bldP spid="16" grpId="0" animBg="1"/>
      <p:bldP spid="76" grpId="0" animBg="1"/>
      <p:bldP spid="20" grpId="0"/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7970" y="488516"/>
            <a:ext cx="10753200" cy="451576"/>
          </a:xfrm>
        </p:spPr>
        <p:txBody>
          <a:bodyPr/>
          <a:lstStyle/>
          <a:p>
            <a:r>
              <a:rPr lang="cs-CZ" dirty="0" err="1"/>
              <a:t>Efficacy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085850"/>
            <a:ext cx="10753200" cy="52768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in </a:t>
            </a:r>
            <a:r>
              <a:rPr lang="cs-CZ" dirty="0" err="1"/>
              <a:t>general</a:t>
            </a:r>
            <a:r>
              <a:rPr lang="cs-CZ" dirty="0"/>
              <a:t> </a:t>
            </a:r>
            <a:r>
              <a:rPr lang="cs-CZ" dirty="0" err="1"/>
              <a:t>partial</a:t>
            </a:r>
            <a:r>
              <a:rPr lang="cs-CZ" dirty="0"/>
              <a:t> response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remission</a:t>
            </a:r>
            <a:r>
              <a:rPr lang="cs-CZ" dirty="0"/>
              <a:t> in 60-70%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patients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„</a:t>
            </a:r>
            <a:r>
              <a:rPr lang="cs-CZ" dirty="0" err="1"/>
              <a:t>only</a:t>
            </a:r>
            <a:r>
              <a:rPr lang="cs-CZ" dirty="0"/>
              <a:t> 30 %“ 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line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significant</a:t>
            </a:r>
            <a:r>
              <a:rPr lang="cs-CZ" dirty="0"/>
              <a:t> </a:t>
            </a:r>
            <a:r>
              <a:rPr lang="cs-CZ" dirty="0" err="1"/>
              <a:t>interindividual</a:t>
            </a:r>
            <a:r>
              <a:rPr lang="cs-CZ" dirty="0"/>
              <a:t> </a:t>
            </a:r>
            <a:r>
              <a:rPr lang="cs-CZ" dirty="0" err="1"/>
              <a:t>differences</a:t>
            </a:r>
            <a:r>
              <a:rPr lang="cs-CZ" dirty="0"/>
              <a:t> in </a:t>
            </a:r>
            <a:r>
              <a:rPr lang="cs-CZ" dirty="0" err="1"/>
              <a:t>treatment</a:t>
            </a:r>
            <a:r>
              <a:rPr lang="cs-CZ" dirty="0"/>
              <a:t> response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efficacy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distinct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AD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equipotential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			=  </a:t>
            </a:r>
            <a:r>
              <a:rPr lang="cs-CZ" dirty="0" err="1"/>
              <a:t>criterions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AD </a:t>
            </a:r>
            <a:r>
              <a:rPr lang="cs-CZ" dirty="0" err="1"/>
              <a:t>selection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     1. </a:t>
            </a:r>
            <a:r>
              <a:rPr lang="cs-CZ" dirty="0" err="1"/>
              <a:t>depression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symptoms</a:t>
            </a:r>
            <a:r>
              <a:rPr lang="cs-CZ" dirty="0"/>
              <a:t> (</a:t>
            </a:r>
            <a:r>
              <a:rPr lang="cs-CZ" dirty="0" err="1"/>
              <a:t>agitation</a:t>
            </a:r>
            <a:r>
              <a:rPr lang="cs-CZ" dirty="0"/>
              <a:t>, </a:t>
            </a:r>
            <a:r>
              <a:rPr lang="cs-CZ" dirty="0" err="1"/>
              <a:t>anxiety</a:t>
            </a:r>
            <a:r>
              <a:rPr lang="cs-CZ" dirty="0"/>
              <a:t>, </a:t>
            </a:r>
            <a:r>
              <a:rPr lang="cs-CZ" dirty="0" err="1"/>
              <a:t>insomnia</a:t>
            </a:r>
            <a:r>
              <a:rPr lang="cs-CZ" dirty="0"/>
              <a:t>)	</a:t>
            </a:r>
          </a:p>
          <a:p>
            <a:pPr marL="72000" indent="0">
              <a:buNone/>
            </a:pPr>
            <a:r>
              <a:rPr lang="cs-CZ" dirty="0"/>
              <a:t>     2. </a:t>
            </a:r>
            <a:r>
              <a:rPr lang="cs-CZ" dirty="0" err="1"/>
              <a:t>decrease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adverse</a:t>
            </a:r>
            <a:r>
              <a:rPr lang="cs-CZ" dirty="0"/>
              <a:t> </a:t>
            </a:r>
            <a:r>
              <a:rPr lang="cs-CZ" dirty="0" err="1"/>
              <a:t>reactions</a:t>
            </a:r>
            <a:r>
              <a:rPr lang="cs-CZ" dirty="0"/>
              <a:t> risk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76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352550"/>
            <a:ext cx="10753200" cy="44794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inhibit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NAT, but more </a:t>
            </a:r>
            <a:r>
              <a:rPr lang="cs-CZ" dirty="0" err="1"/>
              <a:t>selective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SERT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PK and PD </a:t>
            </a:r>
            <a:r>
              <a:rPr lang="cs-CZ" dirty="0" err="1"/>
              <a:t>differences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single </a:t>
            </a:r>
            <a:r>
              <a:rPr lang="cs-CZ" dirty="0" err="1"/>
              <a:t>agents</a:t>
            </a:r>
            <a:r>
              <a:rPr lang="cs-CZ" dirty="0"/>
              <a:t> = </a:t>
            </a:r>
            <a:r>
              <a:rPr lang="cs-CZ" dirty="0" err="1"/>
              <a:t>one</a:t>
            </a:r>
            <a:r>
              <a:rPr lang="cs-CZ" dirty="0"/>
              <a:t> SSRI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replaced</a:t>
            </a:r>
            <a:r>
              <a:rPr lang="cs-CZ" dirty="0"/>
              <a:t> by </a:t>
            </a:r>
            <a:r>
              <a:rPr lang="cs-CZ" dirty="0" err="1"/>
              <a:t>other</a:t>
            </a:r>
            <a:r>
              <a:rPr lang="cs-CZ" dirty="0"/>
              <a:t> in case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</a:t>
            </a:r>
            <a:r>
              <a:rPr lang="cs-CZ" dirty="0" err="1"/>
              <a:t>failure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drugs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choice</a:t>
            </a:r>
            <a:r>
              <a:rPr lang="cs-CZ" dirty="0"/>
              <a:t> in most </a:t>
            </a:r>
            <a:r>
              <a:rPr lang="cs-CZ" dirty="0" err="1"/>
              <a:t>patients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great</a:t>
            </a:r>
            <a:r>
              <a:rPr lang="cs-CZ" dirty="0"/>
              <a:t> </a:t>
            </a:r>
            <a:r>
              <a:rPr lang="cs-CZ" dirty="0" err="1"/>
              <a:t>safety</a:t>
            </a:r>
            <a:r>
              <a:rPr lang="cs-CZ" dirty="0"/>
              <a:t> profile – but not </a:t>
            </a:r>
            <a:r>
              <a:rPr lang="cs-CZ" dirty="0" err="1"/>
              <a:t>tolerability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↑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suicide</a:t>
            </a:r>
            <a:r>
              <a:rPr lang="cs-CZ" dirty="0"/>
              <a:t> in </a:t>
            </a:r>
            <a:r>
              <a:rPr lang="cs-CZ" dirty="0" err="1"/>
              <a:t>tennagers</a:t>
            </a:r>
            <a:r>
              <a:rPr lang="cs-CZ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drug-drug</a:t>
            </a:r>
            <a:r>
              <a:rPr lang="cs-CZ" dirty="0"/>
              <a:t> </a:t>
            </a:r>
            <a:r>
              <a:rPr lang="cs-CZ" dirty="0" err="1"/>
              <a:t>interactions</a:t>
            </a:r>
            <a:r>
              <a:rPr lang="cs-CZ" dirty="0"/>
              <a:t> (</a:t>
            </a:r>
            <a:r>
              <a:rPr lang="cs-CZ" dirty="0" err="1"/>
              <a:t>iCYP</a:t>
            </a:r>
            <a:r>
              <a:rPr lang="cs-CZ" dirty="0"/>
              <a:t> 2D6 and 3A4 </a:t>
            </a:r>
            <a:r>
              <a:rPr lang="cs-CZ" dirty="0" err="1"/>
              <a:t>inhibitors</a:t>
            </a:r>
            <a:r>
              <a:rPr lang="cs-CZ" dirty="0"/>
              <a:t>)</a:t>
            </a:r>
          </a:p>
          <a:p>
            <a:pPr marL="72000" indent="0">
              <a:buNone/>
            </a:pPr>
            <a:r>
              <a:rPr lang="cs-CZ" dirty="0"/>
              <a:t>I: </a:t>
            </a:r>
            <a:r>
              <a:rPr lang="cs-CZ" dirty="0" err="1"/>
              <a:t>depression</a:t>
            </a:r>
            <a:r>
              <a:rPr lang="cs-CZ" dirty="0"/>
              <a:t>, </a:t>
            </a:r>
            <a:r>
              <a:rPr lang="cs-CZ" dirty="0" err="1"/>
              <a:t>anxiety</a:t>
            </a:r>
            <a:r>
              <a:rPr lang="cs-CZ" dirty="0"/>
              <a:t>, OCD, PTSD, </a:t>
            </a:r>
            <a:r>
              <a:rPr lang="cs-CZ" dirty="0" err="1"/>
              <a:t>migraine</a:t>
            </a:r>
            <a:r>
              <a:rPr lang="cs-CZ" dirty="0"/>
              <a:t>, </a:t>
            </a:r>
            <a:r>
              <a:rPr lang="cs-CZ" dirty="0" err="1"/>
              <a:t>pain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SSRI – </a:t>
            </a:r>
            <a:r>
              <a:rPr lang="cs-CZ" b="0" dirty="0" err="1"/>
              <a:t>selective</a:t>
            </a:r>
            <a:r>
              <a:rPr lang="cs-CZ" b="0" dirty="0"/>
              <a:t> serotonin </a:t>
            </a:r>
            <a:r>
              <a:rPr lang="cs-CZ" b="0" dirty="0" err="1"/>
              <a:t>reuptake</a:t>
            </a:r>
            <a:r>
              <a:rPr lang="cs-CZ" b="0" dirty="0"/>
              <a:t> </a:t>
            </a:r>
            <a:r>
              <a:rPr lang="cs-CZ" b="0" dirty="0" err="1"/>
              <a:t>inhibitors</a:t>
            </a:r>
            <a:endParaRPr lang="cs-CZ" b="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BADF68E-30D2-400D-B0FA-B0FB9261E7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7100" y="5009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186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314450"/>
            <a:ext cx="10753200" cy="5048250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/>
              <a:t>AE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GIT </a:t>
            </a:r>
            <a:r>
              <a:rPr lang="cs-CZ" dirty="0" err="1"/>
              <a:t>irritation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alibri"/>
                <a:cs typeface="Calibri"/>
              </a:rPr>
              <a:t>↑</a:t>
            </a:r>
            <a:r>
              <a:rPr lang="cs-CZ" dirty="0"/>
              <a:t> </a:t>
            </a:r>
            <a:r>
              <a:rPr lang="cs-CZ" dirty="0" err="1"/>
              <a:t>bleeding</a:t>
            </a:r>
            <a:r>
              <a:rPr lang="cs-CZ" dirty="0"/>
              <a:t>, sex. </a:t>
            </a:r>
            <a:r>
              <a:rPr lang="cs-CZ" dirty="0" err="1"/>
              <a:t>dysfunction</a:t>
            </a:r>
            <a:r>
              <a:rPr lang="cs-CZ" dirty="0"/>
              <a:t>, </a:t>
            </a:r>
            <a:r>
              <a:rPr lang="cs-CZ" dirty="0" err="1"/>
              <a:t>anhedonia</a:t>
            </a:r>
            <a:endParaRPr lang="cs-CZ" dirty="0"/>
          </a:p>
          <a:p>
            <a:pPr marL="72000" indent="0">
              <a:buNone/>
            </a:pPr>
            <a:r>
              <a:rPr lang="cs-CZ" b="1" dirty="0"/>
              <a:t>Serotonin syndrome</a:t>
            </a:r>
          </a:p>
          <a:p>
            <a:pPr>
              <a:buFontTx/>
              <a:buChar char="-"/>
            </a:pPr>
            <a:r>
              <a:rPr lang="cs-CZ" dirty="0" err="1"/>
              <a:t>induced</a:t>
            </a:r>
            <a:r>
              <a:rPr lang="cs-CZ" dirty="0"/>
              <a:t> by </a:t>
            </a:r>
            <a:r>
              <a:rPr lang="cs-CZ" dirty="0" err="1"/>
              <a:t>hyperactivity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serotonine in </a:t>
            </a:r>
            <a:r>
              <a:rPr lang="cs-CZ" dirty="0" err="1"/>
              <a:t>the</a:t>
            </a:r>
            <a:r>
              <a:rPr lang="cs-CZ" dirty="0"/>
              <a:t> CNS</a:t>
            </a:r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cs-CZ" dirty="0" err="1"/>
              <a:t>high</a:t>
            </a:r>
            <a:r>
              <a:rPr lang="cs-CZ" dirty="0"/>
              <a:t> risk in </a:t>
            </a:r>
            <a:r>
              <a:rPr lang="cs-CZ" dirty="0" err="1"/>
              <a:t>combinations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serotonergic</a:t>
            </a:r>
            <a:r>
              <a:rPr lang="cs-CZ" dirty="0"/>
              <a:t> </a:t>
            </a:r>
            <a:r>
              <a:rPr lang="cs-CZ" dirty="0" err="1"/>
              <a:t>drugs</a:t>
            </a:r>
            <a:r>
              <a:rPr lang="cs-CZ" dirty="0"/>
              <a:t> (AD, </a:t>
            </a:r>
            <a:r>
              <a:rPr lang="cs-CZ" dirty="0" err="1"/>
              <a:t>triptans</a:t>
            </a:r>
            <a:r>
              <a:rPr lang="cs-CZ" dirty="0"/>
              <a:t>, </a:t>
            </a:r>
            <a:r>
              <a:rPr lang="cs-CZ" dirty="0" err="1"/>
              <a:t>opioids</a:t>
            </a:r>
            <a:r>
              <a:rPr lang="cs-CZ" dirty="0"/>
              <a:t>)</a:t>
            </a:r>
          </a:p>
          <a:p>
            <a:pPr marL="72000" indent="0">
              <a:buNone/>
            </a:pPr>
            <a:r>
              <a:rPr lang="cs-CZ" b="1" dirty="0" err="1"/>
              <a:t>Antidepressant</a:t>
            </a:r>
            <a:r>
              <a:rPr lang="cs-CZ" b="1" dirty="0"/>
              <a:t> </a:t>
            </a:r>
            <a:r>
              <a:rPr lang="cs-CZ" b="1" dirty="0" err="1"/>
              <a:t>discontinuation</a:t>
            </a:r>
            <a:r>
              <a:rPr lang="cs-CZ" b="1" dirty="0"/>
              <a:t> syndrome </a:t>
            </a:r>
            <a:r>
              <a:rPr lang="cs-CZ" dirty="0"/>
              <a:t>- FINISH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SSRI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5296C32-E883-44A2-8486-3A3C205872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3437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25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314450"/>
            <a:ext cx="10753200" cy="5048250"/>
          </a:xfrm>
        </p:spPr>
        <p:txBody>
          <a:bodyPr/>
          <a:lstStyle/>
          <a:p>
            <a:pPr marL="72000" indent="0">
              <a:lnSpc>
                <a:spcPts val="4500"/>
              </a:lnSpc>
              <a:buNone/>
            </a:pPr>
            <a:r>
              <a:rPr lang="cs-CZ" b="1" dirty="0"/>
              <a:t>fluoxetine</a:t>
            </a:r>
          </a:p>
          <a:p>
            <a:pPr>
              <a:lnSpc>
                <a:spcPts val="4500"/>
              </a:lnSpc>
              <a:buFontTx/>
              <a:buChar char="-"/>
            </a:pPr>
            <a:r>
              <a:rPr lang="cs-CZ" dirty="0"/>
              <a:t>5-HT</a:t>
            </a:r>
            <a:r>
              <a:rPr lang="cs-CZ" baseline="-25000" dirty="0"/>
              <a:t>2A</a:t>
            </a:r>
            <a:r>
              <a:rPr lang="cs-CZ" dirty="0"/>
              <a:t>antagonist, CYP2D6 </a:t>
            </a:r>
            <a:r>
              <a:rPr lang="cs-CZ" dirty="0" err="1"/>
              <a:t>strong</a:t>
            </a:r>
            <a:r>
              <a:rPr lang="cs-CZ" dirty="0"/>
              <a:t> inhibitor</a:t>
            </a:r>
          </a:p>
          <a:p>
            <a:pPr marL="72000" indent="0">
              <a:lnSpc>
                <a:spcPts val="4500"/>
              </a:lnSpc>
              <a:buNone/>
            </a:pPr>
            <a:r>
              <a:rPr lang="cs-CZ" b="1" dirty="0" err="1"/>
              <a:t>sertraline</a:t>
            </a:r>
            <a:endParaRPr lang="cs-CZ" b="1" dirty="0"/>
          </a:p>
          <a:p>
            <a:pPr marL="72000" indent="0">
              <a:lnSpc>
                <a:spcPts val="4500"/>
              </a:lnSpc>
              <a:buNone/>
            </a:pPr>
            <a:r>
              <a:rPr lang="cs-CZ" dirty="0"/>
              <a:t>-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strongest</a:t>
            </a:r>
            <a:r>
              <a:rPr lang="cs-CZ" dirty="0"/>
              <a:t> SERT inhibitor</a:t>
            </a:r>
          </a:p>
          <a:p>
            <a:pPr marL="72000" indent="0">
              <a:lnSpc>
                <a:spcPts val="4500"/>
              </a:lnSpc>
              <a:buNone/>
            </a:pPr>
            <a:r>
              <a:rPr lang="cs-CZ" dirty="0"/>
              <a:t>- </a:t>
            </a:r>
            <a:r>
              <a:rPr lang="cs-CZ" dirty="0" err="1"/>
              <a:t>weak</a:t>
            </a:r>
            <a:r>
              <a:rPr lang="cs-CZ" dirty="0"/>
              <a:t> DAT inhibitor, </a:t>
            </a:r>
            <a:r>
              <a:rPr lang="cs-CZ" dirty="0" err="1"/>
              <a:t>anxiolytic</a:t>
            </a:r>
            <a:r>
              <a:rPr lang="cs-CZ" dirty="0"/>
              <a:t> </a:t>
            </a:r>
            <a:r>
              <a:rPr lang="cs-CZ" dirty="0" err="1"/>
              <a:t>activity</a:t>
            </a:r>
            <a:endParaRPr lang="cs-CZ" dirty="0"/>
          </a:p>
          <a:p>
            <a:pPr marL="72000" indent="0">
              <a:lnSpc>
                <a:spcPts val="4500"/>
              </a:lnSpc>
              <a:buNone/>
            </a:pPr>
            <a:r>
              <a:rPr lang="cs-CZ" b="1" dirty="0"/>
              <a:t>paroxetine</a:t>
            </a:r>
          </a:p>
          <a:p>
            <a:pPr marL="72000" indent="0">
              <a:lnSpc>
                <a:spcPts val="4500"/>
              </a:lnSpc>
              <a:buNone/>
            </a:pPr>
            <a:r>
              <a:rPr lang="cs-CZ" dirty="0"/>
              <a:t>- </a:t>
            </a:r>
            <a:r>
              <a:rPr lang="cs-CZ" dirty="0" err="1"/>
              <a:t>weak</a:t>
            </a:r>
            <a:r>
              <a:rPr lang="cs-CZ" dirty="0"/>
              <a:t> </a:t>
            </a:r>
            <a:r>
              <a:rPr lang="cs-CZ" dirty="0" err="1"/>
              <a:t>antimuscarinic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= </a:t>
            </a:r>
            <a:r>
              <a:rPr lang="cs-CZ" dirty="0" err="1"/>
              <a:t>sedative</a:t>
            </a:r>
            <a:r>
              <a:rPr lang="cs-CZ" dirty="0"/>
              <a:t>; CYP2D6 </a:t>
            </a:r>
            <a:r>
              <a:rPr lang="cs-CZ" dirty="0" err="1"/>
              <a:t>strong</a:t>
            </a:r>
            <a:r>
              <a:rPr lang="cs-CZ" dirty="0"/>
              <a:t> inhibitor</a:t>
            </a:r>
          </a:p>
          <a:p>
            <a:pPr marL="72000" indent="0">
              <a:lnSpc>
                <a:spcPts val="4500"/>
              </a:lnSpc>
              <a:buNone/>
            </a:pPr>
            <a:r>
              <a:rPr lang="cs-CZ" b="1" dirty="0" err="1"/>
              <a:t>citalopram</a:t>
            </a:r>
            <a:endParaRPr lang="cs-CZ" b="1" dirty="0"/>
          </a:p>
          <a:p>
            <a:pPr marL="72000" indent="0">
              <a:lnSpc>
                <a:spcPts val="4500"/>
              </a:lnSpc>
              <a:buNone/>
            </a:pPr>
            <a:r>
              <a:rPr lang="cs-CZ" dirty="0"/>
              <a:t>-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lowest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drug-drug</a:t>
            </a:r>
            <a:r>
              <a:rPr lang="cs-CZ" dirty="0"/>
              <a:t> </a:t>
            </a:r>
            <a:r>
              <a:rPr lang="cs-CZ" dirty="0" err="1"/>
              <a:t>interactions</a:t>
            </a: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SSRI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8ED7845-1416-4D6A-B663-F28918819D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3437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462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8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612668"/>
            <a:ext cx="11050822" cy="5054139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/>
              <a:t>MofA</a:t>
            </a:r>
            <a:r>
              <a:rPr lang="cs-CZ" dirty="0"/>
              <a:t> – </a:t>
            </a:r>
            <a:r>
              <a:rPr lang="cs-CZ" dirty="0" err="1"/>
              <a:t>nonselective</a:t>
            </a:r>
            <a:r>
              <a:rPr lang="cs-CZ" dirty="0"/>
              <a:t> </a:t>
            </a:r>
            <a:r>
              <a:rPr lang="cs-CZ" dirty="0" err="1"/>
              <a:t>blockade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5-HT and 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„</a:t>
            </a:r>
            <a:r>
              <a:rPr lang="cs-CZ" dirty="0" err="1"/>
              <a:t>activating</a:t>
            </a:r>
            <a:r>
              <a:rPr lang="cs-CZ" dirty="0"/>
              <a:t>“ </a:t>
            </a:r>
            <a:r>
              <a:rPr lang="cs-CZ" dirty="0" err="1"/>
              <a:t>drugs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AE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stimulation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adrenergic</a:t>
            </a:r>
            <a:r>
              <a:rPr lang="cs-CZ" dirty="0"/>
              <a:t> </a:t>
            </a:r>
            <a:r>
              <a:rPr lang="cs-CZ" dirty="0" err="1"/>
              <a:t>receptors</a:t>
            </a:r>
            <a:r>
              <a:rPr lang="cs-CZ" dirty="0"/>
              <a:t> = </a:t>
            </a:r>
            <a:r>
              <a:rPr lang="cs-CZ" dirty="0" err="1"/>
              <a:t>insomnia</a:t>
            </a:r>
            <a:r>
              <a:rPr lang="cs-CZ" dirty="0"/>
              <a:t>, sex. </a:t>
            </a:r>
            <a:r>
              <a:rPr lang="cs-CZ" dirty="0" err="1"/>
              <a:t>impairment</a:t>
            </a:r>
            <a:r>
              <a:rPr lang="cs-CZ" dirty="0"/>
              <a:t>, 								</a:t>
            </a:r>
            <a:r>
              <a:rPr lang="cs-CZ" dirty="0">
                <a:latin typeface="Calibri"/>
                <a:cs typeface="Calibri"/>
              </a:rPr>
              <a:t>↓ </a:t>
            </a:r>
            <a:r>
              <a:rPr lang="cs-CZ" dirty="0"/>
              <a:t>apetite, </a:t>
            </a:r>
            <a:r>
              <a:rPr lang="cs-CZ" dirty="0" err="1"/>
              <a:t>hypertension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increased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suicide</a:t>
            </a:r>
            <a:r>
              <a:rPr lang="cs-CZ" dirty="0"/>
              <a:t>, </a:t>
            </a:r>
            <a:r>
              <a:rPr lang="cs-CZ" dirty="0" err="1"/>
              <a:t>discontinuation</a:t>
            </a:r>
            <a:r>
              <a:rPr lang="cs-CZ" dirty="0"/>
              <a:t> </a:t>
            </a:r>
            <a:r>
              <a:rPr lang="cs-CZ" dirty="0" err="1"/>
              <a:t>sydrome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/>
              <a:t>venlafaxine</a:t>
            </a:r>
            <a:r>
              <a:rPr lang="cs-CZ" dirty="0"/>
              <a:t> + </a:t>
            </a:r>
            <a:r>
              <a:rPr lang="cs-CZ" b="1" dirty="0" err="1"/>
              <a:t>desvenlafaxine</a:t>
            </a:r>
            <a:r>
              <a:rPr lang="cs-CZ" b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/>
              <a:t>duloxetine</a:t>
            </a:r>
            <a:r>
              <a:rPr lang="cs-CZ" dirty="0"/>
              <a:t> –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neuropathic</a:t>
            </a:r>
            <a:r>
              <a:rPr lang="cs-CZ" dirty="0"/>
              <a:t> </a:t>
            </a:r>
            <a:r>
              <a:rPr lang="cs-CZ" dirty="0" err="1"/>
              <a:t>pain</a:t>
            </a:r>
            <a:r>
              <a:rPr lang="cs-CZ" dirty="0"/>
              <a:t>, </a:t>
            </a:r>
            <a:r>
              <a:rPr lang="cs-CZ" dirty="0" err="1"/>
              <a:t>hepatotoxic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SNRI – </a:t>
            </a:r>
            <a:r>
              <a:rPr lang="cs-CZ" b="0" dirty="0"/>
              <a:t>serotonin and noradrenaline </a:t>
            </a:r>
            <a:r>
              <a:rPr lang="cs-CZ" b="0" dirty="0" err="1"/>
              <a:t>reuptake</a:t>
            </a:r>
            <a:r>
              <a:rPr lang="cs-CZ" b="0" dirty="0"/>
              <a:t> </a:t>
            </a:r>
            <a:r>
              <a:rPr lang="cs-CZ" b="0" dirty="0" err="1"/>
              <a:t>inhibitors</a:t>
            </a:r>
            <a:endParaRPr lang="cs-CZ" b="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A0149E-A4D7-4BBC-827D-3C497E3646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3552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86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662544"/>
            <a:ext cx="10753200" cy="4757305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bupropion</a:t>
            </a: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little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on 5-HT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in </a:t>
            </a:r>
            <a:r>
              <a:rPr lang="cs-CZ" dirty="0" err="1"/>
              <a:t>comparison</a:t>
            </a:r>
            <a:r>
              <a:rPr lang="cs-CZ" dirty="0"/>
              <a:t> to </a:t>
            </a:r>
            <a:r>
              <a:rPr lang="cs-CZ" dirty="0" err="1"/>
              <a:t>other</a:t>
            </a:r>
            <a:r>
              <a:rPr lang="cs-CZ" dirty="0"/>
              <a:t> DAT and NAT </a:t>
            </a:r>
            <a:r>
              <a:rPr lang="cs-CZ" dirty="0" err="1"/>
              <a:t>inhibitors</a:t>
            </a:r>
            <a:r>
              <a:rPr lang="cs-CZ" dirty="0"/>
              <a:t> </a:t>
            </a:r>
            <a:r>
              <a:rPr lang="cs-CZ" dirty="0" err="1"/>
              <a:t>does</a:t>
            </a:r>
            <a:r>
              <a:rPr lang="cs-CZ" dirty="0"/>
              <a:t> not cause </a:t>
            </a:r>
            <a:r>
              <a:rPr lang="cs-CZ" dirty="0" err="1"/>
              <a:t>euphoria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smoking </a:t>
            </a:r>
            <a:r>
              <a:rPr lang="cs-CZ" dirty="0" err="1"/>
              <a:t>cessation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AE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seizures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aggravation</a:t>
            </a:r>
            <a:r>
              <a:rPr lang="cs-CZ" dirty="0"/>
              <a:t>/</a:t>
            </a:r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psychotic</a:t>
            </a:r>
            <a:r>
              <a:rPr lang="cs-CZ" dirty="0"/>
              <a:t> </a:t>
            </a:r>
            <a:r>
              <a:rPr lang="cs-CZ" dirty="0" err="1"/>
              <a:t>signs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NDRI </a:t>
            </a:r>
            <a:r>
              <a:rPr lang="cs-CZ" b="0" dirty="0"/>
              <a:t>– noradrenaline and dopamine </a:t>
            </a:r>
            <a:r>
              <a:rPr lang="cs-CZ" b="0" dirty="0" err="1"/>
              <a:t>reuptake</a:t>
            </a:r>
            <a:r>
              <a:rPr lang="cs-CZ" b="0" dirty="0"/>
              <a:t> </a:t>
            </a:r>
            <a:r>
              <a:rPr lang="cs-CZ" b="0" dirty="0" err="1"/>
              <a:t>inhibitors</a:t>
            </a:r>
            <a:endParaRPr lang="cs-CZ" b="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16AA461-4E3F-4AD8-820C-2E0433DC96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6650" y="3361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706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276350"/>
            <a:ext cx="10753200" cy="4555650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reboxetine</a:t>
            </a:r>
            <a:endParaRPr lang="cs-CZ" b="1" dirty="0"/>
          </a:p>
          <a:p>
            <a:pPr marL="72000" indent="0">
              <a:buNone/>
            </a:pPr>
            <a:r>
              <a:rPr lang="cs-CZ" dirty="0" err="1"/>
              <a:t>MofA</a:t>
            </a:r>
            <a:r>
              <a:rPr lang="cs-CZ" dirty="0"/>
              <a:t> – </a:t>
            </a:r>
            <a:r>
              <a:rPr lang="cs-CZ" dirty="0" err="1"/>
              <a:t>blockade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NAT: SERT = 20:1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M, H1 and </a:t>
            </a:r>
            <a:r>
              <a:rPr lang="el-GR" altLang="cs-CZ" dirty="0"/>
              <a:t>α</a:t>
            </a:r>
            <a:r>
              <a:rPr lang="cs-CZ" altLang="cs-CZ" b="1" baseline="-25000" dirty="0">
                <a:latin typeface="Calibri" pitchFamily="34" charset="0"/>
              </a:rPr>
              <a:t>1</a:t>
            </a:r>
            <a:r>
              <a:rPr lang="cs-CZ" altLang="cs-CZ" b="1" dirty="0">
                <a:latin typeface="Calibri" pitchFamily="34" charset="0"/>
              </a:rPr>
              <a:t> </a:t>
            </a:r>
            <a:r>
              <a:rPr lang="cs-CZ" dirty="0" err="1"/>
              <a:t>antagonist</a:t>
            </a:r>
            <a:r>
              <a:rPr lang="cs-CZ" dirty="0"/>
              <a:t> </a:t>
            </a:r>
          </a:p>
          <a:p>
            <a:pPr marL="72000" indent="0">
              <a:buNone/>
            </a:pPr>
            <a:r>
              <a:rPr lang="cs-CZ" dirty="0"/>
              <a:t>AE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stimulation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adrenergic</a:t>
            </a:r>
            <a:r>
              <a:rPr lang="cs-CZ" dirty="0"/>
              <a:t> </a:t>
            </a:r>
            <a:r>
              <a:rPr lang="cs-CZ" dirty="0" err="1"/>
              <a:t>receptros</a:t>
            </a:r>
            <a:r>
              <a:rPr lang="cs-CZ" dirty="0"/>
              <a:t> = </a:t>
            </a:r>
            <a:r>
              <a:rPr lang="cs-CZ" dirty="0" err="1"/>
              <a:t>insomnia</a:t>
            </a:r>
            <a:r>
              <a:rPr lang="cs-CZ" dirty="0"/>
              <a:t>, </a:t>
            </a:r>
            <a:r>
              <a:rPr lang="cs-CZ" dirty="0" err="1"/>
              <a:t>restlessness</a:t>
            </a:r>
            <a:r>
              <a:rPr lang="cs-CZ" dirty="0"/>
              <a:t>, </a:t>
            </a:r>
            <a:r>
              <a:rPr lang="cs-CZ" dirty="0" err="1"/>
              <a:t>anxiety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constipation</a:t>
            </a:r>
            <a:r>
              <a:rPr lang="cs-CZ" dirty="0"/>
              <a:t>, sex. </a:t>
            </a:r>
            <a:r>
              <a:rPr lang="cs-CZ" dirty="0" err="1"/>
              <a:t>dysfunction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/>
              <a:t>atomoxetine</a:t>
            </a:r>
            <a:r>
              <a:rPr lang="cs-CZ" b="1" dirty="0"/>
              <a:t> </a:t>
            </a:r>
            <a:r>
              <a:rPr lang="cs-CZ" dirty="0"/>
              <a:t>–ADHD </a:t>
            </a:r>
            <a:r>
              <a:rPr lang="cs-CZ" dirty="0" err="1"/>
              <a:t>therapy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NARI – </a:t>
            </a:r>
            <a:r>
              <a:rPr lang="cs-CZ" b="0" dirty="0"/>
              <a:t>noradrenaline </a:t>
            </a:r>
            <a:r>
              <a:rPr lang="cs-CZ" b="0" dirty="0" err="1"/>
              <a:t>reuptake</a:t>
            </a:r>
            <a:r>
              <a:rPr lang="cs-CZ" b="0" dirty="0"/>
              <a:t> inhibitor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C0DADB-3A98-4270-A8C7-432DBECCB3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3400" y="5619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982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9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579417"/>
            <a:ext cx="10753200" cy="5037513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trazodone</a:t>
            </a:r>
            <a:endParaRPr lang="cs-CZ" b="1" dirty="0"/>
          </a:p>
          <a:p>
            <a:pPr marL="72000" indent="0">
              <a:buNone/>
            </a:pPr>
            <a:r>
              <a:rPr lang="cs-CZ" dirty="0" err="1"/>
              <a:t>MofA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SERT </a:t>
            </a:r>
            <a:r>
              <a:rPr lang="cs-CZ" dirty="0" err="1"/>
              <a:t>inhibition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5-HT</a:t>
            </a:r>
            <a:r>
              <a:rPr lang="cs-CZ" baseline="-25000" dirty="0"/>
              <a:t>1A </a:t>
            </a:r>
            <a:r>
              <a:rPr lang="cs-CZ" dirty="0" err="1"/>
              <a:t>agonism</a:t>
            </a:r>
            <a:r>
              <a:rPr lang="cs-CZ" dirty="0"/>
              <a:t> </a:t>
            </a:r>
            <a:endParaRPr lang="cs-CZ" baseline="-25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5-HT</a:t>
            </a:r>
            <a:r>
              <a:rPr lang="cs-CZ" baseline="-25000" dirty="0"/>
              <a:t>2A</a:t>
            </a:r>
            <a:r>
              <a:rPr lang="cs-CZ" dirty="0"/>
              <a:t> and </a:t>
            </a:r>
            <a:r>
              <a:rPr lang="cs-CZ" baseline="-25000" dirty="0"/>
              <a:t>2C </a:t>
            </a:r>
            <a:r>
              <a:rPr lang="cs-CZ" dirty="0" err="1"/>
              <a:t>antagonis</a:t>
            </a:r>
            <a:r>
              <a:rPr lang="cs-CZ" dirty="0"/>
              <a:t> </a:t>
            </a:r>
            <a:endParaRPr lang="cs-CZ" baseline="-25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</a:t>
            </a:r>
            <a:r>
              <a:rPr lang="cs-CZ" baseline="-25000" dirty="0"/>
              <a:t>1</a:t>
            </a:r>
            <a:r>
              <a:rPr lang="cs-CZ" dirty="0"/>
              <a:t> and </a:t>
            </a:r>
            <a:r>
              <a:rPr lang="el-GR" altLang="cs-CZ" dirty="0"/>
              <a:t>α</a:t>
            </a:r>
            <a:r>
              <a:rPr lang="cs-CZ" altLang="cs-CZ" baseline="-25000" dirty="0"/>
              <a:t>1</a:t>
            </a:r>
            <a:r>
              <a:rPr lang="cs-CZ" dirty="0"/>
              <a:t>antagonismus </a:t>
            </a:r>
            <a:endParaRPr lang="cs-CZ" altLang="cs-CZ" baseline="-25000" dirty="0"/>
          </a:p>
          <a:p>
            <a:pPr marL="72000" indent="0">
              <a:buNone/>
            </a:pPr>
            <a:r>
              <a:rPr lang="cs-CZ" dirty="0"/>
              <a:t>AE: </a:t>
            </a:r>
            <a:r>
              <a:rPr lang="cs-CZ" dirty="0" err="1"/>
              <a:t>hypotension</a:t>
            </a:r>
            <a:r>
              <a:rPr lang="cs-CZ" dirty="0"/>
              <a:t>, </a:t>
            </a:r>
            <a:r>
              <a:rPr lang="cs-CZ" dirty="0" err="1"/>
              <a:t>sleepiness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CYP2D6 </a:t>
            </a:r>
            <a:r>
              <a:rPr lang="cs-CZ" dirty="0" err="1"/>
              <a:t>substrate</a:t>
            </a:r>
            <a:r>
              <a:rPr lang="cs-CZ" dirty="0"/>
              <a:t>, 3A4 inhibitor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SARI </a:t>
            </a:r>
            <a:r>
              <a:rPr lang="cs-CZ" b="0" dirty="0"/>
              <a:t>– serotonine </a:t>
            </a:r>
            <a:r>
              <a:rPr lang="cs-CZ" b="0" dirty="0" err="1"/>
              <a:t>antagonist</a:t>
            </a:r>
            <a:r>
              <a:rPr lang="cs-CZ" b="0" dirty="0"/>
              <a:t> and </a:t>
            </a:r>
            <a:r>
              <a:rPr lang="cs-CZ" b="0" dirty="0" err="1"/>
              <a:t>reuptake</a:t>
            </a:r>
            <a:r>
              <a:rPr lang="cs-CZ" b="0" dirty="0"/>
              <a:t> inhibitor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FD9599-A942-45DB-9BE2-4FEAB6982C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46109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04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809750"/>
            <a:ext cx="10753200" cy="4022250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mirtazapine</a:t>
            </a:r>
            <a:r>
              <a:rPr lang="cs-CZ" b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is</a:t>
            </a:r>
            <a:r>
              <a:rPr lang="cs-CZ" dirty="0"/>
              <a:t> not </a:t>
            </a:r>
            <a:r>
              <a:rPr lang="cs-CZ" dirty="0" err="1"/>
              <a:t>reuptake</a:t>
            </a:r>
            <a:r>
              <a:rPr lang="cs-CZ" dirty="0"/>
              <a:t> inhibitor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altLang="cs-CZ" dirty="0"/>
              <a:t>α</a:t>
            </a:r>
            <a:r>
              <a:rPr lang="cs-CZ" altLang="cs-CZ" baseline="-25000" dirty="0"/>
              <a:t>2</a:t>
            </a:r>
            <a:r>
              <a:rPr lang="cs-CZ" altLang="cs-CZ" dirty="0"/>
              <a:t> </a:t>
            </a:r>
            <a:r>
              <a:rPr lang="cs-CZ" altLang="cs-CZ" dirty="0" err="1"/>
              <a:t>antagonist</a:t>
            </a:r>
            <a:endParaRPr lang="cs-CZ" alt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5-HT</a:t>
            </a:r>
            <a:r>
              <a:rPr lang="cs-CZ" sz="1800" dirty="0"/>
              <a:t>2A</a:t>
            </a:r>
            <a:r>
              <a:rPr lang="cs-CZ" dirty="0"/>
              <a:t>, 5-HT</a:t>
            </a:r>
            <a:r>
              <a:rPr lang="cs-CZ" sz="1800" dirty="0"/>
              <a:t>2C</a:t>
            </a:r>
            <a:r>
              <a:rPr lang="cs-CZ" dirty="0"/>
              <a:t> and 5-HT</a:t>
            </a:r>
            <a:r>
              <a:rPr lang="cs-CZ" sz="1800" dirty="0"/>
              <a:t>3 </a:t>
            </a:r>
            <a:r>
              <a:rPr lang="cs-CZ" dirty="0" err="1"/>
              <a:t>antagonist</a:t>
            </a:r>
            <a:r>
              <a:rPr lang="cs-CZ" sz="18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</a:t>
            </a:r>
            <a:r>
              <a:rPr lang="cs-CZ" sz="1800" dirty="0"/>
              <a:t>1</a:t>
            </a:r>
            <a:r>
              <a:rPr lang="cs-CZ" dirty="0"/>
              <a:t> and </a:t>
            </a:r>
            <a:r>
              <a:rPr lang="cs-CZ" dirty="0" err="1"/>
              <a:t>weak</a:t>
            </a:r>
            <a:r>
              <a:rPr lang="cs-CZ" dirty="0"/>
              <a:t> </a:t>
            </a:r>
            <a:r>
              <a:rPr lang="el-GR" dirty="0"/>
              <a:t>α</a:t>
            </a:r>
            <a:r>
              <a:rPr lang="cs-CZ" sz="1800" dirty="0"/>
              <a:t>1 </a:t>
            </a:r>
            <a:r>
              <a:rPr lang="cs-CZ" dirty="0" err="1"/>
              <a:t>antagonist</a:t>
            </a:r>
            <a:endParaRPr lang="cs-CZ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increased</a:t>
            </a:r>
            <a:r>
              <a:rPr lang="cs-CZ" dirty="0"/>
              <a:t> apetite and </a:t>
            </a:r>
            <a:r>
              <a:rPr lang="cs-CZ" dirty="0" err="1"/>
              <a:t>weight</a:t>
            </a:r>
            <a:r>
              <a:rPr lang="cs-CZ" dirty="0"/>
              <a:t> </a:t>
            </a:r>
            <a:r>
              <a:rPr lang="cs-CZ" dirty="0" err="1"/>
              <a:t>gain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suitable</a:t>
            </a:r>
            <a:r>
              <a:rPr lang="cs-CZ" dirty="0"/>
              <a:t> in </a:t>
            </a:r>
            <a:r>
              <a:rPr lang="cs-CZ" dirty="0" err="1"/>
              <a:t>depression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sleep</a:t>
            </a:r>
            <a:r>
              <a:rPr lang="cs-CZ" dirty="0"/>
              <a:t> </a:t>
            </a:r>
            <a:r>
              <a:rPr lang="cs-CZ" dirty="0" err="1"/>
              <a:t>disorder</a:t>
            </a:r>
            <a:r>
              <a:rPr lang="cs-CZ" dirty="0"/>
              <a:t>, </a:t>
            </a:r>
            <a:r>
              <a:rPr lang="cs-CZ" dirty="0" err="1"/>
              <a:t>low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sex. </a:t>
            </a:r>
            <a:r>
              <a:rPr lang="cs-CZ" dirty="0" err="1"/>
              <a:t>impairment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NASSA </a:t>
            </a:r>
            <a:r>
              <a:rPr lang="cs-CZ" sz="3600" b="0" dirty="0"/>
              <a:t>– </a:t>
            </a:r>
            <a:r>
              <a:rPr lang="cs-CZ" sz="3600" b="0" dirty="0" err="1"/>
              <a:t>noradrenergic</a:t>
            </a:r>
            <a:r>
              <a:rPr lang="cs-CZ" sz="3600" b="0" dirty="0"/>
              <a:t> and </a:t>
            </a:r>
            <a:r>
              <a:rPr lang="cs-CZ" sz="3600" b="0" dirty="0" err="1"/>
              <a:t>specific</a:t>
            </a:r>
            <a:r>
              <a:rPr lang="cs-CZ" sz="3600" b="0" dirty="0"/>
              <a:t> </a:t>
            </a:r>
            <a:r>
              <a:rPr lang="cs-CZ" sz="3600" b="0" dirty="0" err="1"/>
              <a:t>serotonergic</a:t>
            </a:r>
            <a:r>
              <a:rPr lang="cs-CZ" sz="3600" b="0" dirty="0"/>
              <a:t> </a:t>
            </a:r>
            <a:r>
              <a:rPr lang="cs-CZ" sz="3600" b="0" dirty="0" err="1"/>
              <a:t>antidepressants</a:t>
            </a:r>
            <a:endParaRPr lang="cs-CZ" sz="3600" b="0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BA834ED-F345-4506-906D-2800B3D921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2885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376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9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Depression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common</a:t>
            </a:r>
            <a:r>
              <a:rPr lang="cs-CZ" dirty="0"/>
              <a:t> </a:t>
            </a:r>
            <a:r>
              <a:rPr lang="cs-CZ" dirty="0" err="1"/>
              <a:t>affective</a:t>
            </a:r>
            <a:r>
              <a:rPr lang="cs-CZ" dirty="0"/>
              <a:t> </a:t>
            </a:r>
            <a:r>
              <a:rPr lang="cs-CZ" dirty="0" err="1"/>
              <a:t>disorder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pesimistic</a:t>
            </a:r>
            <a:r>
              <a:rPr lang="cs-CZ" dirty="0"/>
              <a:t> </a:t>
            </a:r>
            <a:r>
              <a:rPr lang="cs-CZ" dirty="0" err="1"/>
              <a:t>mood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feelings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dejection</a:t>
            </a:r>
            <a:r>
              <a:rPr lang="cs-CZ" dirty="0"/>
              <a:t>, </a:t>
            </a:r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self-worth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guilt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least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weeks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grades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severity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world-wide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common</a:t>
            </a:r>
            <a:r>
              <a:rPr lang="cs-CZ" dirty="0"/>
              <a:t> </a:t>
            </a:r>
            <a:r>
              <a:rPr lang="cs-CZ" dirty="0" err="1"/>
              <a:t>causes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premature</a:t>
            </a:r>
            <a:r>
              <a:rPr lang="cs-CZ" dirty="0"/>
              <a:t> </a:t>
            </a:r>
            <a:r>
              <a:rPr lang="cs-CZ" dirty="0" err="1"/>
              <a:t>death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emotional</a:t>
            </a:r>
            <a:r>
              <a:rPr lang="cs-CZ" dirty="0"/>
              <a:t> and </a:t>
            </a:r>
            <a:r>
              <a:rPr lang="cs-CZ" dirty="0" err="1"/>
              <a:t>biological</a:t>
            </a:r>
            <a:r>
              <a:rPr lang="cs-CZ" dirty="0"/>
              <a:t> </a:t>
            </a:r>
            <a:r>
              <a:rPr lang="cs-CZ" dirty="0" err="1"/>
              <a:t>symptoms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C551E0D-1E90-44A5-B1C3-408931949C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0900" y="3361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247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276350"/>
            <a:ext cx="10753200" cy="4555650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vortioxetine</a:t>
            </a:r>
            <a:endParaRPr lang="cs-CZ" b="1" dirty="0"/>
          </a:p>
          <a:p>
            <a:pPr marL="72000" indent="0">
              <a:buNone/>
            </a:pPr>
            <a:r>
              <a:rPr lang="cs-CZ" dirty="0" err="1"/>
              <a:t>MofA</a:t>
            </a:r>
            <a:r>
              <a:rPr lang="cs-CZ" dirty="0"/>
              <a:t>: inhibice SERT</a:t>
            </a:r>
          </a:p>
          <a:p>
            <a:pPr marL="72000" indent="0">
              <a:buNone/>
            </a:pPr>
            <a:r>
              <a:rPr lang="cs-CZ" dirty="0"/>
              <a:t>          5-HT</a:t>
            </a:r>
            <a:r>
              <a:rPr lang="cs-CZ" baseline="-25000" dirty="0"/>
              <a:t>1A</a:t>
            </a:r>
            <a:r>
              <a:rPr lang="cs-CZ" dirty="0"/>
              <a:t>agonism</a:t>
            </a:r>
            <a:endParaRPr lang="cs-CZ" baseline="-25000" dirty="0"/>
          </a:p>
          <a:p>
            <a:pPr marL="72000" indent="0">
              <a:buNone/>
            </a:pPr>
            <a:r>
              <a:rPr lang="cs-CZ" dirty="0"/>
              <a:t>	 5-HT</a:t>
            </a:r>
            <a:r>
              <a:rPr lang="cs-CZ" baseline="-25000" dirty="0"/>
              <a:t>1D</a:t>
            </a:r>
            <a:r>
              <a:rPr lang="cs-CZ" dirty="0"/>
              <a:t>, 5-HT</a:t>
            </a:r>
            <a:r>
              <a:rPr lang="cs-CZ" baseline="-25000" dirty="0"/>
              <a:t>3  </a:t>
            </a:r>
            <a:r>
              <a:rPr lang="cs-CZ" dirty="0" err="1"/>
              <a:t>antagonism</a:t>
            </a:r>
            <a:r>
              <a:rPr lang="cs-CZ" dirty="0"/>
              <a:t> </a:t>
            </a:r>
            <a:endParaRPr lang="cs-CZ" baseline="-25000" dirty="0"/>
          </a:p>
          <a:p>
            <a:pPr marL="72000" indent="0">
              <a:buNone/>
            </a:pPr>
            <a:r>
              <a:rPr lang="cs-CZ" dirty="0"/>
              <a:t>AE: pruritus, </a:t>
            </a:r>
            <a:r>
              <a:rPr lang="cs-CZ" dirty="0" err="1"/>
              <a:t>nausea</a:t>
            </a:r>
            <a:r>
              <a:rPr lang="cs-CZ" dirty="0"/>
              <a:t>, live </a:t>
            </a:r>
            <a:r>
              <a:rPr lang="cs-CZ" dirty="0" err="1"/>
              <a:t>dreams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serotonine syndrome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CYP2D6 </a:t>
            </a:r>
            <a:r>
              <a:rPr lang="cs-CZ" dirty="0" err="1"/>
              <a:t>substrate</a:t>
            </a:r>
            <a:r>
              <a:rPr lang="cs-CZ" dirty="0"/>
              <a:t> 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SMS – serotonin </a:t>
            </a:r>
            <a:r>
              <a:rPr lang="cs-CZ" dirty="0" err="1"/>
              <a:t>modulator</a:t>
            </a:r>
            <a:r>
              <a:rPr lang="cs-CZ" dirty="0"/>
              <a:t> and </a:t>
            </a:r>
            <a:r>
              <a:rPr lang="cs-CZ" dirty="0" err="1"/>
              <a:t>stimulator</a:t>
            </a:r>
            <a:endParaRPr 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AA990A9-3619-4922-9B3A-CFA321941C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3104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52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828800"/>
            <a:ext cx="10753200" cy="4003200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/>
              <a:t>MofA</a:t>
            </a:r>
            <a:r>
              <a:rPr lang="cs-CZ" dirty="0"/>
              <a:t>: MT</a:t>
            </a:r>
            <a:r>
              <a:rPr lang="cs-CZ" baseline="-25000" dirty="0"/>
              <a:t>1</a:t>
            </a:r>
            <a:r>
              <a:rPr lang="cs-CZ" dirty="0"/>
              <a:t> and MT</a:t>
            </a:r>
            <a:r>
              <a:rPr lang="cs-CZ" baseline="-25000" dirty="0"/>
              <a:t>2 </a:t>
            </a:r>
            <a:r>
              <a:rPr lang="cs-CZ" dirty="0" err="1"/>
              <a:t>agonist</a:t>
            </a:r>
            <a:r>
              <a:rPr lang="cs-CZ" dirty="0"/>
              <a:t> </a:t>
            </a:r>
            <a:endParaRPr lang="cs-CZ" baseline="-25000" dirty="0"/>
          </a:p>
          <a:p>
            <a:pPr marL="72000" indent="0">
              <a:buNone/>
            </a:pPr>
            <a:r>
              <a:rPr lang="cs-CZ" dirty="0"/>
              <a:t>	  5- HT</a:t>
            </a:r>
            <a:r>
              <a:rPr lang="cs-CZ" baseline="-25000" dirty="0"/>
              <a:t>2C</a:t>
            </a:r>
            <a:r>
              <a:rPr lang="cs-CZ" dirty="0"/>
              <a:t> </a:t>
            </a:r>
            <a:r>
              <a:rPr lang="cs-CZ" dirty="0" err="1"/>
              <a:t>antagonist</a:t>
            </a:r>
            <a:r>
              <a:rPr lang="cs-CZ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increased</a:t>
            </a:r>
            <a:r>
              <a:rPr lang="cs-CZ" dirty="0"/>
              <a:t> melatonin </a:t>
            </a:r>
            <a:r>
              <a:rPr lang="cs-CZ" dirty="0" err="1"/>
              <a:t>release</a:t>
            </a:r>
            <a:r>
              <a:rPr lang="cs-CZ" dirty="0"/>
              <a:t> and </a:t>
            </a:r>
            <a:r>
              <a:rPr lang="cs-CZ" dirty="0" err="1"/>
              <a:t>resynchronizes</a:t>
            </a:r>
            <a:r>
              <a:rPr lang="cs-CZ" dirty="0"/>
              <a:t> </a:t>
            </a:r>
            <a:r>
              <a:rPr lang="cs-CZ" dirty="0" err="1"/>
              <a:t>circadian</a:t>
            </a:r>
            <a:r>
              <a:rPr lang="cs-CZ" dirty="0"/>
              <a:t> rhythm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CYP1A2 </a:t>
            </a:r>
            <a:r>
              <a:rPr lang="cs-CZ" dirty="0" err="1"/>
              <a:t>substrate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hepatotoxicity</a:t>
            </a:r>
            <a:r>
              <a:rPr lang="cs-CZ" dirty="0"/>
              <a:t> = monitoring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transaminases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 single dose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going</a:t>
            </a:r>
            <a:r>
              <a:rPr lang="cs-CZ" dirty="0"/>
              <a:t> to </a:t>
            </a:r>
            <a:r>
              <a:rPr lang="cs-CZ" dirty="0" err="1"/>
              <a:t>bed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MASSA</a:t>
            </a:r>
            <a:r>
              <a:rPr lang="cs-CZ" sz="3200" b="0" dirty="0"/>
              <a:t>-melatonine </a:t>
            </a:r>
            <a:r>
              <a:rPr lang="cs-CZ" sz="3200" b="0" dirty="0" err="1"/>
              <a:t>agonist</a:t>
            </a:r>
            <a:r>
              <a:rPr lang="cs-CZ" sz="3200" b="0" dirty="0"/>
              <a:t> and serotonin </a:t>
            </a:r>
            <a:r>
              <a:rPr lang="cs-CZ" sz="3200" b="0" dirty="0" err="1"/>
              <a:t>selective</a:t>
            </a:r>
            <a:r>
              <a:rPr lang="cs-CZ" sz="3200" b="0" dirty="0"/>
              <a:t> </a:t>
            </a:r>
            <a:r>
              <a:rPr lang="cs-CZ" sz="3200" b="0" dirty="0" err="1"/>
              <a:t>antagonist</a:t>
            </a:r>
            <a:endParaRPr lang="cs-CZ" sz="3200" b="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8337968-A203-4603-B1C7-1E460A64DF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8525" y="416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199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257300"/>
            <a:ext cx="10753200" cy="4574700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/>
              <a:t>MofA</a:t>
            </a:r>
            <a:r>
              <a:rPr lang="cs-CZ" dirty="0"/>
              <a:t>: 5-HT, NA and D </a:t>
            </a:r>
            <a:r>
              <a:rPr lang="cs-CZ" dirty="0" err="1"/>
              <a:t>reuptake</a:t>
            </a:r>
            <a:r>
              <a:rPr lang="cs-CZ" dirty="0"/>
              <a:t> </a:t>
            </a:r>
            <a:r>
              <a:rPr lang="cs-CZ" dirty="0" err="1"/>
              <a:t>inhibition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		+ 5-HT</a:t>
            </a:r>
            <a:r>
              <a:rPr lang="cs-CZ" sz="1600" dirty="0"/>
              <a:t>2A</a:t>
            </a:r>
            <a:r>
              <a:rPr lang="cs-CZ" dirty="0"/>
              <a:t> </a:t>
            </a:r>
            <a:r>
              <a:rPr lang="cs-CZ" dirty="0" err="1"/>
              <a:t>antagonism</a:t>
            </a:r>
            <a:r>
              <a:rPr lang="cs-CZ" dirty="0"/>
              <a:t> and 5-HT</a:t>
            </a:r>
            <a:r>
              <a:rPr lang="cs-CZ" sz="1800" dirty="0"/>
              <a:t>1A </a:t>
            </a:r>
            <a:r>
              <a:rPr lang="cs-CZ" dirty="0" err="1"/>
              <a:t>agonism</a:t>
            </a:r>
            <a:endParaRPr lang="cs-CZ" sz="1800" dirty="0"/>
          </a:p>
          <a:p>
            <a:pPr marL="72000" indent="0">
              <a:buNone/>
            </a:pPr>
            <a:r>
              <a:rPr lang="cs-CZ" dirty="0"/>
              <a:t>		+ </a:t>
            </a:r>
            <a:r>
              <a:rPr lang="cs-CZ" dirty="0" err="1"/>
              <a:t>antagonism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altLang="cs-CZ" dirty="0"/>
              <a:t>H</a:t>
            </a:r>
            <a:r>
              <a:rPr lang="cs-CZ" altLang="cs-CZ" baseline="-25000" dirty="0"/>
              <a:t>1</a:t>
            </a:r>
            <a:r>
              <a:rPr lang="cs-CZ" altLang="cs-CZ" dirty="0"/>
              <a:t>, M, </a:t>
            </a:r>
            <a:r>
              <a:rPr lang="el-GR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cs-CZ" altLang="cs-CZ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cs-CZ" altLang="cs-CZ" dirty="0"/>
              <a:t>and 5-HT</a:t>
            </a:r>
            <a:r>
              <a:rPr lang="cs-CZ" altLang="cs-CZ" baseline="-25000" dirty="0"/>
              <a:t>2C </a:t>
            </a:r>
            <a:r>
              <a:rPr lang="cs-CZ" altLang="cs-CZ" dirty="0"/>
              <a:t> =&gt; AE</a:t>
            </a:r>
          </a:p>
          <a:p>
            <a:pPr marL="72000" indent="0">
              <a:buNone/>
            </a:pPr>
            <a:endParaRPr lang="cs-CZ" altLang="cs-CZ" dirty="0"/>
          </a:p>
          <a:p>
            <a:pPr marL="72000" indent="0">
              <a:buNone/>
            </a:pPr>
            <a:r>
              <a:rPr lang="cs-CZ" altLang="cs-CZ" dirty="0"/>
              <a:t>	</a:t>
            </a:r>
            <a:r>
              <a:rPr lang="cs-CZ" altLang="cs-CZ" i="1" dirty="0" err="1"/>
              <a:t>serotonergic</a:t>
            </a:r>
            <a:r>
              <a:rPr lang="cs-CZ" altLang="cs-CZ" dirty="0"/>
              <a:t>				   </a:t>
            </a:r>
            <a:r>
              <a:rPr lang="cs-CZ" altLang="cs-CZ" i="1" dirty="0" err="1"/>
              <a:t>adrenergic</a:t>
            </a:r>
            <a:endParaRPr lang="cs-CZ" altLang="cs-CZ" i="1" dirty="0"/>
          </a:p>
          <a:p>
            <a:pPr marL="72000" indent="0">
              <a:buNone/>
            </a:pPr>
            <a:r>
              <a:rPr lang="cs-CZ" altLang="cs-CZ" dirty="0"/>
              <a:t>	</a:t>
            </a:r>
            <a:r>
              <a:rPr lang="cs-CZ" altLang="cs-CZ" dirty="0" err="1"/>
              <a:t>clomipramine</a:t>
            </a:r>
            <a:r>
              <a:rPr lang="cs-CZ" altLang="cs-CZ" dirty="0"/>
              <a:t>				   </a:t>
            </a:r>
            <a:r>
              <a:rPr lang="cs-CZ" altLang="cs-CZ" dirty="0" err="1"/>
              <a:t>imipramine</a:t>
            </a:r>
            <a:r>
              <a:rPr lang="cs-CZ" altLang="cs-CZ" dirty="0"/>
              <a:t>, </a:t>
            </a:r>
            <a:r>
              <a:rPr lang="cs-CZ" altLang="cs-CZ" dirty="0" err="1"/>
              <a:t>desipramine</a:t>
            </a:r>
            <a:r>
              <a:rPr lang="cs-CZ" altLang="cs-CZ" dirty="0"/>
              <a:t>			   amitriptyline, </a:t>
            </a:r>
            <a:r>
              <a:rPr lang="cs-CZ" altLang="cs-CZ" dirty="0" err="1"/>
              <a:t>nortriptyline</a:t>
            </a:r>
            <a:r>
              <a:rPr lang="cs-CZ" altLang="cs-CZ" dirty="0"/>
              <a:t>	</a:t>
            </a:r>
            <a:endParaRPr lang="cs-CZ" altLang="cs-CZ" baseline="-25000" dirty="0"/>
          </a:p>
          <a:p>
            <a:pPr marL="72000" indent="0">
              <a:buNone/>
            </a:pPr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TCA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E9ACF5-124E-4386-BBA5-843EC52567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2400" y="5048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60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0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257300"/>
            <a:ext cx="10753200" cy="5027122"/>
          </a:xfrm>
        </p:spPr>
        <p:txBody>
          <a:bodyPr/>
          <a:lstStyle/>
          <a:p>
            <a:pPr marL="72000" indent="0">
              <a:buNone/>
            </a:pPr>
            <a:r>
              <a:rPr lang="cs-CZ" altLang="cs-CZ" dirty="0"/>
              <a:t>AE: </a:t>
            </a:r>
          </a:p>
          <a:p>
            <a:pPr marL="72000" indent="0">
              <a:lnSpc>
                <a:spcPts val="4100"/>
              </a:lnSpc>
              <a:buNone/>
            </a:pPr>
            <a:r>
              <a:rPr lang="cs-CZ" altLang="cs-CZ" dirty="0" err="1"/>
              <a:t>antiM</a:t>
            </a:r>
            <a:r>
              <a:rPr lang="cs-CZ" altLang="cs-CZ" dirty="0"/>
              <a:t> – </a:t>
            </a:r>
            <a:r>
              <a:rPr lang="cs-CZ" altLang="cs-CZ" dirty="0" err="1"/>
              <a:t>confusion</a:t>
            </a:r>
            <a:r>
              <a:rPr lang="cs-CZ" altLang="cs-CZ" dirty="0"/>
              <a:t>, </a:t>
            </a:r>
            <a:r>
              <a:rPr lang="cs-CZ" altLang="cs-CZ" dirty="0" err="1"/>
              <a:t>cognitive</a:t>
            </a:r>
            <a:r>
              <a:rPr lang="cs-CZ" altLang="cs-CZ" dirty="0"/>
              <a:t> deficit, </a:t>
            </a:r>
            <a:r>
              <a:rPr lang="cs-CZ" altLang="cs-CZ" dirty="0" err="1"/>
              <a:t>peripheral</a:t>
            </a:r>
            <a:r>
              <a:rPr lang="cs-CZ" altLang="cs-CZ" dirty="0"/>
              <a:t> </a:t>
            </a:r>
            <a:r>
              <a:rPr lang="cs-CZ" altLang="cs-CZ" dirty="0" err="1"/>
              <a:t>effects</a:t>
            </a:r>
            <a:endParaRPr lang="cs-CZ" altLang="cs-CZ" dirty="0"/>
          </a:p>
          <a:p>
            <a:pPr marL="72000" indent="0">
              <a:lnSpc>
                <a:spcPts val="4100"/>
              </a:lnSpc>
              <a:buNone/>
            </a:pPr>
            <a:r>
              <a:rPr lang="cs-CZ" altLang="cs-CZ" dirty="0"/>
              <a:t>antiH</a:t>
            </a:r>
            <a:r>
              <a:rPr lang="cs-CZ" altLang="cs-CZ" baseline="-25000" dirty="0"/>
              <a:t>1</a:t>
            </a:r>
            <a:r>
              <a:rPr lang="cs-CZ" altLang="cs-CZ" dirty="0"/>
              <a:t> – </a:t>
            </a:r>
            <a:r>
              <a:rPr lang="cs-CZ" altLang="cs-CZ" dirty="0" err="1"/>
              <a:t>sedation</a:t>
            </a:r>
            <a:r>
              <a:rPr lang="cs-CZ" altLang="cs-CZ" dirty="0"/>
              <a:t>, </a:t>
            </a:r>
            <a:r>
              <a:rPr lang="cs-CZ" altLang="cs-CZ" dirty="0" err="1"/>
              <a:t>weight</a:t>
            </a:r>
            <a:r>
              <a:rPr lang="cs-CZ" altLang="cs-CZ" dirty="0"/>
              <a:t> </a:t>
            </a:r>
            <a:r>
              <a:rPr lang="cs-CZ" altLang="cs-CZ" dirty="0" err="1"/>
              <a:t>gain</a:t>
            </a:r>
            <a:endParaRPr lang="cs-CZ" altLang="cs-CZ" dirty="0"/>
          </a:p>
          <a:p>
            <a:pPr marL="72000" indent="0">
              <a:lnSpc>
                <a:spcPts val="4100"/>
              </a:lnSpc>
              <a:buNone/>
            </a:pPr>
            <a:r>
              <a:rPr lang="cs-CZ" altLang="cs-CZ" dirty="0"/>
              <a:t>anti</a:t>
            </a:r>
            <a:r>
              <a:rPr lang="el-GR" altLang="cs-CZ" dirty="0"/>
              <a:t>α</a:t>
            </a:r>
            <a:r>
              <a:rPr lang="cs-CZ" altLang="cs-CZ" baseline="-25000" dirty="0"/>
              <a:t>1</a:t>
            </a:r>
            <a:r>
              <a:rPr lang="cs-CZ" altLang="cs-CZ" dirty="0"/>
              <a:t> – </a:t>
            </a:r>
            <a:r>
              <a:rPr lang="cs-CZ" altLang="cs-CZ" dirty="0" err="1"/>
              <a:t>ortostatic</a:t>
            </a:r>
            <a:r>
              <a:rPr lang="cs-CZ" altLang="cs-CZ" dirty="0"/>
              <a:t> </a:t>
            </a:r>
            <a:r>
              <a:rPr lang="cs-CZ" altLang="cs-CZ" dirty="0" err="1"/>
              <a:t>hypotension</a:t>
            </a:r>
            <a:endParaRPr lang="cs-CZ" altLang="cs-CZ" dirty="0"/>
          </a:p>
          <a:p>
            <a:pPr marL="72000" indent="0">
              <a:lnSpc>
                <a:spcPts val="4100"/>
              </a:lnSpc>
              <a:buNone/>
            </a:pPr>
            <a:r>
              <a:rPr lang="cs-CZ" altLang="cs-CZ" dirty="0"/>
              <a:t>anti 5HT</a:t>
            </a:r>
            <a:r>
              <a:rPr lang="cs-CZ" altLang="cs-CZ" baseline="-25000" dirty="0"/>
              <a:t>2C </a:t>
            </a:r>
            <a:r>
              <a:rPr lang="cs-CZ" altLang="cs-CZ" dirty="0"/>
              <a:t> - </a:t>
            </a:r>
            <a:r>
              <a:rPr lang="cs-CZ" altLang="cs-CZ" dirty="0" err="1"/>
              <a:t>weight</a:t>
            </a:r>
            <a:r>
              <a:rPr lang="cs-CZ" altLang="cs-CZ" dirty="0"/>
              <a:t> </a:t>
            </a:r>
            <a:r>
              <a:rPr lang="cs-CZ" altLang="cs-CZ" dirty="0" err="1"/>
              <a:t>gain</a:t>
            </a:r>
            <a:endParaRPr lang="cs-CZ" altLang="cs-CZ" dirty="0"/>
          </a:p>
          <a:p>
            <a:pPr marL="72000" indent="0">
              <a:lnSpc>
                <a:spcPts val="4100"/>
              </a:lnSpc>
              <a:buNone/>
            </a:pPr>
            <a:r>
              <a:rPr lang="cs-CZ" altLang="cs-CZ" dirty="0" err="1"/>
              <a:t>proarrhythmogenic</a:t>
            </a:r>
            <a:endParaRPr lang="cs-CZ" altLang="cs-CZ" dirty="0"/>
          </a:p>
          <a:p>
            <a:pPr marL="72000" indent="0">
              <a:lnSpc>
                <a:spcPts val="4100"/>
              </a:lnSpc>
              <a:buNone/>
            </a:pPr>
            <a:endParaRPr lang="cs-CZ" altLang="cs-CZ" dirty="0"/>
          </a:p>
          <a:p>
            <a:pPr>
              <a:lnSpc>
                <a:spcPts val="4100"/>
              </a:lnSpc>
              <a:buFont typeface="Arial" panose="020B0604020202020204" pitchFamily="34" charset="0"/>
              <a:buChar char="•"/>
            </a:pPr>
            <a:r>
              <a:rPr lang="cs-CZ" altLang="cs-CZ" dirty="0" err="1"/>
              <a:t>significant</a:t>
            </a:r>
            <a:r>
              <a:rPr lang="cs-CZ" altLang="cs-CZ" dirty="0"/>
              <a:t> </a:t>
            </a:r>
            <a:r>
              <a:rPr lang="cs-CZ" altLang="cs-CZ" dirty="0" err="1"/>
              <a:t>acute</a:t>
            </a:r>
            <a:r>
              <a:rPr lang="cs-CZ" altLang="cs-CZ" dirty="0"/>
              <a:t> toxicity</a:t>
            </a:r>
          </a:p>
          <a:p>
            <a:pPr>
              <a:lnSpc>
                <a:spcPts val="4100"/>
              </a:lnSpc>
              <a:buFont typeface="Arial" panose="020B0604020202020204" pitchFamily="34" charset="0"/>
              <a:buChar char="•"/>
            </a:pPr>
            <a:r>
              <a:rPr lang="cs-CZ" altLang="cs-CZ" dirty="0" err="1"/>
              <a:t>initial</a:t>
            </a:r>
            <a:r>
              <a:rPr lang="cs-CZ" altLang="cs-CZ" dirty="0"/>
              <a:t> dose </a:t>
            </a:r>
            <a:r>
              <a:rPr lang="cs-CZ" altLang="cs-CZ" dirty="0" err="1"/>
              <a:t>usualy</a:t>
            </a:r>
            <a:r>
              <a:rPr lang="cs-CZ" altLang="cs-CZ" dirty="0"/>
              <a:t> </a:t>
            </a:r>
            <a:r>
              <a:rPr lang="cs-CZ" altLang="cs-CZ" dirty="0" err="1"/>
              <a:t>titrated</a:t>
            </a:r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TCA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06ECB7-AAA6-4247-ADB7-EE6C392896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7575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286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9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TCA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liver </a:t>
            </a:r>
            <a:r>
              <a:rPr lang="cs-CZ" dirty="0" err="1"/>
              <a:t>metabolism</a:t>
            </a:r>
            <a:r>
              <a:rPr lang="cs-CZ" dirty="0"/>
              <a:t> - CYP2D6 and 3A4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plasma protein </a:t>
            </a:r>
            <a:r>
              <a:rPr lang="cs-CZ" dirty="0" err="1"/>
              <a:t>binding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long t</a:t>
            </a:r>
            <a:r>
              <a:rPr lang="cs-CZ" baseline="-25000" dirty="0"/>
              <a:t>1/2</a:t>
            </a:r>
            <a:r>
              <a:rPr lang="cs-CZ" dirty="0"/>
              <a:t> =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drug</a:t>
            </a:r>
            <a:r>
              <a:rPr lang="cs-CZ" dirty="0"/>
              <a:t> </a:t>
            </a:r>
            <a:r>
              <a:rPr lang="cs-CZ" dirty="0" err="1"/>
              <a:t>accummulation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„</a:t>
            </a:r>
            <a:r>
              <a:rPr lang="cs-CZ" dirty="0" err="1"/>
              <a:t>older</a:t>
            </a:r>
            <a:r>
              <a:rPr lang="cs-CZ" dirty="0"/>
              <a:t>“ </a:t>
            </a:r>
            <a:r>
              <a:rPr lang="cs-CZ" dirty="0" err="1"/>
              <a:t>drugs</a:t>
            </a:r>
            <a:r>
              <a:rPr lang="cs-CZ" dirty="0"/>
              <a:t>, </a:t>
            </a:r>
            <a:r>
              <a:rPr lang="cs-CZ" dirty="0" err="1"/>
              <a:t>still</a:t>
            </a:r>
            <a:r>
              <a:rPr lang="cs-CZ" dirty="0"/>
              <a:t> in use</a:t>
            </a:r>
          </a:p>
          <a:p>
            <a:pPr marL="72000" indent="0">
              <a:buNone/>
            </a:pPr>
            <a:r>
              <a:rPr lang="cs-CZ" dirty="0"/>
              <a:t>I: </a:t>
            </a:r>
            <a:r>
              <a:rPr lang="cs-CZ" dirty="0" err="1"/>
              <a:t>resistant</a:t>
            </a:r>
            <a:r>
              <a:rPr lang="cs-CZ" dirty="0"/>
              <a:t> </a:t>
            </a:r>
            <a:r>
              <a:rPr lang="cs-CZ" dirty="0" err="1"/>
              <a:t>depression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   co-</a:t>
            </a:r>
            <a:r>
              <a:rPr lang="cs-CZ" dirty="0" err="1"/>
              <a:t>analgesics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057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iMAO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52550"/>
            <a:ext cx="10753200" cy="44794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ireversible</a:t>
            </a:r>
            <a:r>
              <a:rPr lang="cs-CZ" dirty="0"/>
              <a:t> </a:t>
            </a:r>
            <a:r>
              <a:rPr lang="cs-CZ" dirty="0" err="1"/>
              <a:t>inhibitors</a:t>
            </a:r>
            <a:r>
              <a:rPr lang="cs-CZ" dirty="0"/>
              <a:t> </a:t>
            </a:r>
            <a:r>
              <a:rPr lang="cs-CZ" dirty="0" err="1"/>
              <a:t>today</a:t>
            </a:r>
            <a:r>
              <a:rPr lang="cs-CZ" dirty="0"/>
              <a:t> </a:t>
            </a:r>
            <a:r>
              <a:rPr lang="cs-CZ" dirty="0" err="1"/>
              <a:t>obsolete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reversible</a:t>
            </a:r>
            <a:r>
              <a:rPr lang="cs-CZ" dirty="0"/>
              <a:t> </a:t>
            </a:r>
            <a:r>
              <a:rPr lang="cs-CZ" dirty="0" err="1"/>
              <a:t>selective</a:t>
            </a:r>
            <a:r>
              <a:rPr lang="cs-CZ" dirty="0"/>
              <a:t> </a:t>
            </a:r>
            <a:r>
              <a:rPr lang="cs-CZ" dirty="0" err="1"/>
              <a:t>iMAO</a:t>
            </a:r>
            <a:r>
              <a:rPr lang="cs-CZ" dirty="0"/>
              <a:t> A – </a:t>
            </a:r>
            <a:r>
              <a:rPr lang="cs-CZ" b="1" dirty="0" err="1"/>
              <a:t>moclobemide</a:t>
            </a: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strongest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on 5-HT &gt; NA &gt; 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„cheese </a:t>
            </a:r>
            <a:r>
              <a:rPr lang="cs-CZ" dirty="0" err="1"/>
              <a:t>reaction</a:t>
            </a:r>
            <a:r>
              <a:rPr lang="cs-CZ" dirty="0"/>
              <a:t>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positive </a:t>
            </a:r>
            <a:r>
              <a:rPr lang="cs-CZ" dirty="0" err="1"/>
              <a:t>effect</a:t>
            </a:r>
            <a:r>
              <a:rPr lang="cs-CZ" dirty="0"/>
              <a:t> on </a:t>
            </a:r>
            <a:r>
              <a:rPr lang="cs-CZ" dirty="0" err="1"/>
              <a:t>cognition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inhibitor  </a:t>
            </a:r>
            <a:r>
              <a:rPr lang="cs-CZ" dirty="0" err="1"/>
              <a:t>of</a:t>
            </a:r>
            <a:r>
              <a:rPr lang="cs-CZ" dirty="0"/>
              <a:t> CYP2D6, 2C19 and 1A2</a:t>
            </a:r>
          </a:p>
          <a:p>
            <a:pPr marL="72000" indent="0">
              <a:buNone/>
            </a:pPr>
            <a:r>
              <a:rPr lang="cs-CZ" dirty="0"/>
              <a:t>AE: </a:t>
            </a:r>
            <a:r>
              <a:rPr lang="cs-CZ" dirty="0" err="1"/>
              <a:t>hypotension</a:t>
            </a:r>
            <a:r>
              <a:rPr lang="cs-CZ" dirty="0"/>
              <a:t>, CNS </a:t>
            </a:r>
            <a:r>
              <a:rPr lang="cs-CZ" dirty="0" err="1"/>
              <a:t>stimulation</a:t>
            </a:r>
            <a:r>
              <a:rPr lang="cs-CZ" dirty="0"/>
              <a:t>, </a:t>
            </a:r>
            <a:r>
              <a:rPr lang="cs-CZ" dirty="0" err="1"/>
              <a:t>weight</a:t>
            </a:r>
            <a:r>
              <a:rPr lang="cs-CZ" dirty="0"/>
              <a:t> </a:t>
            </a:r>
            <a:r>
              <a:rPr lang="cs-CZ" dirty="0" err="1"/>
              <a:t>gain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A75ED2-694B-41B2-AEFE-BE1F0F49C8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60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5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Esketamine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52550"/>
            <a:ext cx="10753200" cy="44794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NMDA </a:t>
            </a:r>
            <a:r>
              <a:rPr lang="cs-CZ" dirty="0" err="1"/>
              <a:t>antagonist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intranasally</a:t>
            </a:r>
            <a:r>
              <a:rPr lang="cs-CZ" dirty="0"/>
              <a:t>, </a:t>
            </a:r>
            <a:r>
              <a:rPr lang="cs-CZ" dirty="0" err="1"/>
              <a:t>supervision</a:t>
            </a:r>
            <a:r>
              <a:rPr lang="cs-CZ" dirty="0"/>
              <a:t> </a:t>
            </a:r>
            <a:r>
              <a:rPr lang="cs-CZ" dirty="0" err="1"/>
              <a:t>needed</a:t>
            </a: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in </a:t>
            </a:r>
            <a:r>
              <a:rPr lang="cs-CZ" dirty="0" err="1"/>
              <a:t>combination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SSRI </a:t>
            </a:r>
            <a:r>
              <a:rPr lang="cs-CZ" dirty="0" err="1"/>
              <a:t>or</a:t>
            </a:r>
            <a:r>
              <a:rPr lang="cs-CZ" dirty="0"/>
              <a:t> SNRI in </a:t>
            </a:r>
            <a:r>
              <a:rPr lang="cs-CZ" dirty="0" err="1"/>
              <a:t>resistant</a:t>
            </a:r>
            <a:r>
              <a:rPr lang="cs-CZ" dirty="0"/>
              <a:t> </a:t>
            </a:r>
            <a:r>
              <a:rPr lang="cs-CZ" dirty="0" err="1"/>
              <a:t>depression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pressure</a:t>
            </a:r>
            <a:r>
              <a:rPr lang="cs-CZ" dirty="0"/>
              <a:t> monitoring </a:t>
            </a:r>
            <a:r>
              <a:rPr lang="cs-CZ" dirty="0" err="1"/>
              <a:t>necessary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fast </a:t>
            </a:r>
            <a:r>
              <a:rPr lang="cs-CZ" dirty="0" err="1"/>
              <a:t>onset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action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AE: </a:t>
            </a:r>
            <a:r>
              <a:rPr lang="cs-CZ" dirty="0" err="1"/>
              <a:t>dissociation</a:t>
            </a:r>
            <a:r>
              <a:rPr lang="cs-CZ" dirty="0"/>
              <a:t> </a:t>
            </a:r>
            <a:r>
              <a:rPr lang="cs-CZ" dirty="0" err="1"/>
              <a:t>incl</a:t>
            </a:r>
            <a:r>
              <a:rPr lang="cs-CZ" dirty="0"/>
              <a:t>. </a:t>
            </a:r>
            <a:r>
              <a:rPr lang="cs-CZ" dirty="0" err="1"/>
              <a:t>hallucinations</a:t>
            </a:r>
            <a:r>
              <a:rPr lang="cs-CZ" dirty="0"/>
              <a:t>, </a:t>
            </a:r>
            <a:r>
              <a:rPr lang="cs-CZ" dirty="0" err="1"/>
              <a:t>sedation</a:t>
            </a:r>
            <a:r>
              <a:rPr lang="cs-CZ" dirty="0"/>
              <a:t>, somnolence, BP </a:t>
            </a:r>
            <a:r>
              <a:rPr lang="cs-CZ" dirty="0" err="1"/>
              <a:t>changes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066886-E747-4B4B-89DA-8503A32153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8550" y="3476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2876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9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548640"/>
            <a:ext cx="10753200" cy="730737"/>
          </a:xfrm>
        </p:spPr>
        <p:txBody>
          <a:bodyPr/>
          <a:lstStyle/>
          <a:p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effects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90650"/>
            <a:ext cx="10753200" cy="5124450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Nonselective</a:t>
            </a:r>
            <a:r>
              <a:rPr lang="cs-CZ" b="1" dirty="0"/>
              <a:t> </a:t>
            </a:r>
            <a:r>
              <a:rPr lang="cs-CZ" b="1" dirty="0" err="1"/>
              <a:t>serotonergic</a:t>
            </a:r>
            <a:r>
              <a:rPr lang="cs-CZ" b="1" dirty="0"/>
              <a:t> </a:t>
            </a:r>
            <a:r>
              <a:rPr lang="cs-CZ" b="1" dirty="0" err="1"/>
              <a:t>activity</a:t>
            </a:r>
            <a:r>
              <a:rPr lang="cs-CZ" b="1" dirty="0"/>
              <a:t> </a:t>
            </a:r>
            <a:r>
              <a:rPr lang="cs-CZ" dirty="0"/>
              <a:t>(SSRI, </a:t>
            </a:r>
            <a:r>
              <a:rPr lang="cs-CZ" dirty="0" err="1"/>
              <a:t>iMAO</a:t>
            </a:r>
            <a:r>
              <a:rPr lang="cs-CZ" dirty="0"/>
              <a:t>, TCA, SNRI)</a:t>
            </a:r>
          </a:p>
          <a:p>
            <a:pPr marL="72000" indent="0">
              <a:buNone/>
            </a:pPr>
            <a:r>
              <a:rPr lang="cs-CZ" dirty="0"/>
              <a:t>	+ </a:t>
            </a:r>
            <a:r>
              <a:rPr lang="cs-CZ" dirty="0" err="1"/>
              <a:t>anxiolytic</a:t>
            </a:r>
            <a:r>
              <a:rPr lang="cs-CZ" dirty="0"/>
              <a:t> and </a:t>
            </a:r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activity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	- sex. </a:t>
            </a:r>
            <a:r>
              <a:rPr lang="cs-CZ" dirty="0" err="1"/>
              <a:t>impairment</a:t>
            </a:r>
            <a:r>
              <a:rPr lang="cs-CZ" dirty="0"/>
              <a:t>, </a:t>
            </a:r>
            <a:r>
              <a:rPr lang="cs-CZ" dirty="0" err="1"/>
              <a:t>emotional</a:t>
            </a:r>
            <a:r>
              <a:rPr lang="cs-CZ" dirty="0"/>
              <a:t> </a:t>
            </a:r>
            <a:r>
              <a:rPr lang="cs-CZ" dirty="0" err="1"/>
              <a:t>flatness</a:t>
            </a:r>
            <a:r>
              <a:rPr lang="cs-CZ" dirty="0"/>
              <a:t>, serotonin syndrome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b="1" dirty="0" err="1"/>
              <a:t>Nonselective</a:t>
            </a:r>
            <a:r>
              <a:rPr lang="cs-CZ" b="1" dirty="0"/>
              <a:t> </a:t>
            </a:r>
            <a:r>
              <a:rPr lang="cs-CZ" b="1" dirty="0" err="1"/>
              <a:t>noradrenergic</a:t>
            </a:r>
            <a:r>
              <a:rPr lang="cs-CZ" b="1" dirty="0"/>
              <a:t> </a:t>
            </a:r>
            <a:r>
              <a:rPr lang="cs-CZ" b="1" dirty="0" err="1"/>
              <a:t>activity</a:t>
            </a:r>
            <a:r>
              <a:rPr lang="cs-CZ" b="1" dirty="0"/>
              <a:t> </a:t>
            </a:r>
            <a:r>
              <a:rPr lang="cs-CZ" dirty="0"/>
              <a:t>(TCA, NARI)</a:t>
            </a:r>
          </a:p>
          <a:p>
            <a:pPr marL="72000" indent="0">
              <a:buNone/>
            </a:pPr>
            <a:r>
              <a:rPr lang="cs-CZ" dirty="0"/>
              <a:t>	+ „</a:t>
            </a:r>
            <a:r>
              <a:rPr lang="cs-CZ" dirty="0" err="1"/>
              <a:t>activation</a:t>
            </a:r>
            <a:r>
              <a:rPr lang="cs-CZ" dirty="0"/>
              <a:t>“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, </a:t>
            </a:r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activity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	- tremor, </a:t>
            </a:r>
            <a:r>
              <a:rPr lang="cs-CZ" dirty="0" err="1"/>
              <a:t>tachycardia</a:t>
            </a:r>
            <a:r>
              <a:rPr lang="cs-CZ" dirty="0"/>
              <a:t>, </a:t>
            </a:r>
            <a:r>
              <a:rPr lang="cs-CZ" dirty="0" err="1"/>
              <a:t>hypertension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790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90650"/>
            <a:ext cx="10753200" cy="5124450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Antihistaminergic</a:t>
            </a:r>
            <a:r>
              <a:rPr lang="cs-CZ" b="1" dirty="0"/>
              <a:t> </a:t>
            </a:r>
            <a:r>
              <a:rPr lang="cs-CZ" b="1" dirty="0" err="1"/>
              <a:t>activity</a:t>
            </a:r>
            <a:r>
              <a:rPr lang="cs-CZ" b="1" dirty="0"/>
              <a:t> </a:t>
            </a:r>
            <a:r>
              <a:rPr lang="cs-CZ" dirty="0"/>
              <a:t>= </a:t>
            </a:r>
            <a:r>
              <a:rPr lang="cs-CZ" dirty="0" err="1"/>
              <a:t>sedation</a:t>
            </a:r>
            <a:r>
              <a:rPr lang="cs-CZ" dirty="0"/>
              <a:t>, </a:t>
            </a:r>
            <a:r>
              <a:rPr lang="cs-CZ" dirty="0" err="1"/>
              <a:t>weight</a:t>
            </a:r>
            <a:r>
              <a:rPr lang="cs-CZ" dirty="0"/>
              <a:t> </a:t>
            </a:r>
            <a:r>
              <a:rPr lang="cs-CZ" dirty="0" err="1"/>
              <a:t>gain</a:t>
            </a: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b="1" dirty="0"/>
              <a:t>α</a:t>
            </a:r>
            <a:r>
              <a:rPr lang="cs-CZ" b="1" baseline="-25000" dirty="0"/>
              <a:t>1</a:t>
            </a:r>
            <a:r>
              <a:rPr lang="cs-CZ" b="1" dirty="0"/>
              <a:t>lytic </a:t>
            </a:r>
            <a:r>
              <a:rPr lang="cs-CZ" b="1" dirty="0" err="1"/>
              <a:t>activity</a:t>
            </a:r>
            <a:r>
              <a:rPr lang="cs-CZ" b="1" dirty="0"/>
              <a:t> </a:t>
            </a:r>
            <a:r>
              <a:rPr lang="cs-CZ" dirty="0"/>
              <a:t>= </a:t>
            </a:r>
            <a:r>
              <a:rPr lang="cs-CZ" dirty="0" err="1"/>
              <a:t>ortostatic</a:t>
            </a:r>
            <a:r>
              <a:rPr lang="cs-CZ" dirty="0"/>
              <a:t> </a:t>
            </a:r>
            <a:r>
              <a:rPr lang="cs-CZ" dirty="0" err="1"/>
              <a:t>hypotension</a:t>
            </a:r>
            <a:r>
              <a:rPr lang="cs-CZ" dirty="0"/>
              <a:t> and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falls</a:t>
            </a: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b="1" dirty="0" err="1"/>
              <a:t>Antimuscarinic</a:t>
            </a:r>
            <a:r>
              <a:rPr lang="cs-CZ" b="1" dirty="0"/>
              <a:t> </a:t>
            </a:r>
            <a:r>
              <a:rPr lang="cs-CZ" b="1" dirty="0" err="1"/>
              <a:t>activity</a:t>
            </a:r>
            <a:r>
              <a:rPr lang="cs-CZ" b="1" dirty="0"/>
              <a:t> </a:t>
            </a:r>
            <a:r>
              <a:rPr lang="cs-CZ" dirty="0"/>
              <a:t>= </a:t>
            </a:r>
            <a:r>
              <a:rPr lang="cs-CZ" dirty="0" err="1"/>
              <a:t>cognitive</a:t>
            </a:r>
            <a:r>
              <a:rPr lang="cs-CZ" dirty="0"/>
              <a:t> deficit and </a:t>
            </a:r>
            <a:r>
              <a:rPr lang="cs-CZ" dirty="0" err="1"/>
              <a:t>peripheral</a:t>
            </a:r>
            <a:r>
              <a:rPr lang="cs-CZ" dirty="0"/>
              <a:t> </a:t>
            </a:r>
            <a:r>
              <a:rPr lang="cs-CZ" dirty="0" err="1"/>
              <a:t>effects</a:t>
            </a: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QT interval </a:t>
            </a:r>
            <a:r>
              <a:rPr lang="cs-CZ" dirty="0" err="1"/>
              <a:t>prolongation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SSRI, TCA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5" name="Nadpis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20000" y="548640"/>
            <a:ext cx="10753200" cy="7307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/>
              <a:t>Side effects of antidepressant therapy</a:t>
            </a:r>
            <a:endParaRPr lang="cs-CZ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367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activating</a:t>
            </a:r>
            <a:r>
              <a:rPr lang="cs-CZ" dirty="0"/>
              <a:t>		x 		   </a:t>
            </a:r>
            <a:r>
              <a:rPr lang="cs-CZ" dirty="0" err="1"/>
              <a:t>sedative</a:t>
            </a:r>
            <a:r>
              <a:rPr lang="cs-CZ" dirty="0"/>
              <a:t>	     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9050" y="1257300"/>
            <a:ext cx="4366350" cy="5124450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fluoxetine</a:t>
            </a:r>
          </a:p>
          <a:p>
            <a:pPr marL="72000" indent="0">
              <a:buNone/>
            </a:pPr>
            <a:r>
              <a:rPr lang="cs-CZ" dirty="0" err="1"/>
              <a:t>nortriptyline</a:t>
            </a:r>
            <a:endParaRPr lang="cs-CZ" dirty="0"/>
          </a:p>
          <a:p>
            <a:pPr marL="72000" indent="0">
              <a:buNone/>
            </a:pPr>
            <a:r>
              <a:rPr lang="cs-CZ" dirty="0" err="1"/>
              <a:t>venlafaxine</a:t>
            </a: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702531" y="1257300"/>
            <a:ext cx="6070369" cy="5124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kern="0" dirty="0" err="1"/>
              <a:t>trazodone</a:t>
            </a:r>
            <a:endParaRPr lang="cs-CZ" kern="0" dirty="0"/>
          </a:p>
          <a:p>
            <a:pPr marL="72000" indent="0">
              <a:buNone/>
            </a:pPr>
            <a:r>
              <a:rPr lang="cs-CZ" kern="0" dirty="0" err="1"/>
              <a:t>mirtazapine</a:t>
            </a:r>
            <a:endParaRPr lang="cs-CZ" kern="0" dirty="0"/>
          </a:p>
          <a:p>
            <a:pPr marL="72000" indent="0">
              <a:buNone/>
            </a:pPr>
            <a:r>
              <a:rPr lang="cs-CZ" kern="0" dirty="0" err="1"/>
              <a:t>agomelatine</a:t>
            </a: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r>
              <a:rPr lang="cs-CZ" kern="0" dirty="0"/>
              <a:t>paroxetine, </a:t>
            </a:r>
            <a:r>
              <a:rPr lang="cs-CZ" kern="0" dirty="0" err="1"/>
              <a:t>fluvoxamine</a:t>
            </a:r>
            <a:r>
              <a:rPr lang="cs-CZ" kern="0" dirty="0"/>
              <a:t>, </a:t>
            </a:r>
            <a:r>
              <a:rPr lang="cs-CZ" kern="0" dirty="0" err="1"/>
              <a:t>citalopram</a:t>
            </a: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r>
              <a:rPr lang="cs-CZ" kern="0" dirty="0" err="1"/>
              <a:t>dosulepine</a:t>
            </a:r>
            <a:r>
              <a:rPr lang="cs-CZ" kern="0" dirty="0"/>
              <a:t>, </a:t>
            </a:r>
            <a:r>
              <a:rPr lang="cs-CZ" kern="0" dirty="0" err="1"/>
              <a:t>maprotiline</a:t>
            </a: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endParaRPr lang="cs-CZ" kern="0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59424F3-671F-4AD9-927E-C17BDDA1D4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01375" y="5619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98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Depression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common</a:t>
            </a:r>
            <a:r>
              <a:rPr lang="cs-CZ" dirty="0"/>
              <a:t> </a:t>
            </a:r>
            <a:r>
              <a:rPr lang="cs-CZ" dirty="0" err="1"/>
              <a:t>affective</a:t>
            </a:r>
            <a:r>
              <a:rPr lang="cs-CZ" dirty="0"/>
              <a:t> </a:t>
            </a:r>
            <a:r>
              <a:rPr lang="cs-CZ" dirty="0" err="1"/>
              <a:t>disorder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pesimistic</a:t>
            </a:r>
            <a:r>
              <a:rPr lang="cs-CZ" dirty="0"/>
              <a:t> </a:t>
            </a:r>
            <a:r>
              <a:rPr lang="cs-CZ" dirty="0" err="1"/>
              <a:t>mood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feelings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dejection</a:t>
            </a:r>
            <a:r>
              <a:rPr lang="cs-CZ" dirty="0"/>
              <a:t>, </a:t>
            </a:r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self-worth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guilt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least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weeks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grades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severity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world-wide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common</a:t>
            </a:r>
            <a:r>
              <a:rPr lang="cs-CZ" dirty="0"/>
              <a:t> </a:t>
            </a:r>
            <a:r>
              <a:rPr lang="cs-CZ" dirty="0" err="1"/>
              <a:t>causes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premature</a:t>
            </a:r>
            <a:r>
              <a:rPr lang="cs-CZ" dirty="0"/>
              <a:t> </a:t>
            </a:r>
            <a:r>
              <a:rPr lang="cs-CZ" dirty="0" err="1"/>
              <a:t>death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emotional</a:t>
            </a:r>
            <a:r>
              <a:rPr lang="cs-CZ" dirty="0"/>
              <a:t> and </a:t>
            </a:r>
            <a:r>
              <a:rPr lang="cs-CZ" dirty="0" err="1"/>
              <a:t>biological</a:t>
            </a:r>
            <a:r>
              <a:rPr lang="cs-CZ" dirty="0"/>
              <a:t> </a:t>
            </a:r>
            <a:r>
              <a:rPr lang="cs-CZ" dirty="0" err="1"/>
              <a:t>symptoms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10811" y="1549838"/>
            <a:ext cx="10767150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loss of interest, happiness and motivation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loss of self-confidence, remorse, feeling of guilt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suicidal tendencies (in 2/3 patients)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loss of energy and tiredness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attention deficit, indecision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agitation (if anxiety is present)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sleep disorder (characteristic is early wake-up)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change in appetite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decrease of libido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AA75507-14A4-4811-A904-FF537C1B96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1375" y="3552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4874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2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3905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3200" kern="0" dirty="0" err="1"/>
              <a:t>How</a:t>
            </a:r>
            <a:r>
              <a:rPr lang="cs-CZ" sz="3200" kern="0" dirty="0"/>
              <a:t> long </a:t>
            </a:r>
            <a:r>
              <a:rPr lang="cs-CZ" sz="3200" kern="0" dirty="0" err="1"/>
              <a:t>should</a:t>
            </a:r>
            <a:r>
              <a:rPr lang="cs-CZ" sz="3200" kern="0" dirty="0"/>
              <a:t> </a:t>
            </a:r>
            <a:r>
              <a:rPr lang="cs-CZ" sz="3200" kern="0" dirty="0" err="1"/>
              <a:t>be</a:t>
            </a:r>
            <a:r>
              <a:rPr lang="cs-CZ" sz="3200" kern="0" dirty="0"/>
              <a:t> </a:t>
            </a:r>
            <a:r>
              <a:rPr lang="cs-CZ" sz="3200" kern="0" dirty="0" err="1"/>
              <a:t>antidepressant</a:t>
            </a:r>
            <a:r>
              <a:rPr lang="cs-CZ" sz="3200" kern="0" dirty="0"/>
              <a:t> </a:t>
            </a:r>
            <a:r>
              <a:rPr lang="cs-CZ" sz="3200" kern="0" dirty="0" err="1"/>
              <a:t>treatment</a:t>
            </a:r>
            <a:r>
              <a:rPr lang="cs-CZ" sz="3200" kern="0" dirty="0"/>
              <a:t> </a:t>
            </a:r>
            <a:r>
              <a:rPr lang="cs-CZ" sz="3200" kern="0" dirty="0" err="1"/>
              <a:t>continued</a:t>
            </a:r>
            <a:r>
              <a:rPr lang="cs-CZ" sz="3200" kern="0" dirty="0"/>
              <a:t>?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39050" y="1667435"/>
            <a:ext cx="10753200" cy="48667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cs-CZ" b="1" dirty="0" err="1">
                <a:solidFill>
                  <a:srgbClr val="0000DC"/>
                </a:solidFill>
              </a:rPr>
              <a:t>Pharmacotherapy</a:t>
            </a:r>
            <a:r>
              <a:rPr lang="cs-CZ" b="1" dirty="0">
                <a:solidFill>
                  <a:srgbClr val="0000DC"/>
                </a:solidFill>
              </a:rPr>
              <a:t> </a:t>
            </a:r>
            <a:r>
              <a:rPr lang="cs-CZ" dirty="0" err="1"/>
              <a:t>shouldbe</a:t>
            </a:r>
            <a:r>
              <a:rPr lang="cs-CZ" dirty="0"/>
              <a:t> </a:t>
            </a:r>
            <a:r>
              <a:rPr lang="cs-CZ" dirty="0" err="1"/>
              <a:t>continued</a:t>
            </a:r>
            <a:r>
              <a:rPr lang="cs-CZ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800" dirty="0" err="1"/>
              <a:t>after</a:t>
            </a:r>
            <a:r>
              <a:rPr lang="cs-CZ" sz="2800" dirty="0"/>
              <a:t> 1</a:t>
            </a:r>
            <a:r>
              <a:rPr lang="cs-CZ" sz="2800" baseline="30000" dirty="0"/>
              <a:t>st</a:t>
            </a:r>
            <a:r>
              <a:rPr lang="cs-CZ" sz="2800" dirty="0"/>
              <a:t> </a:t>
            </a:r>
            <a:r>
              <a:rPr lang="cs-CZ" sz="2800" dirty="0" err="1"/>
              <a:t>episode</a:t>
            </a:r>
            <a:r>
              <a:rPr lang="cs-CZ" sz="2800" dirty="0"/>
              <a:t> min. 6 -12 </a:t>
            </a:r>
            <a:r>
              <a:rPr lang="cs-CZ" sz="2800" dirty="0" err="1"/>
              <a:t>months</a:t>
            </a:r>
            <a:endParaRPr lang="cs-CZ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800" dirty="0" err="1"/>
              <a:t>after</a:t>
            </a:r>
            <a:r>
              <a:rPr lang="cs-CZ" sz="2800" dirty="0"/>
              <a:t> 2</a:t>
            </a:r>
            <a:r>
              <a:rPr lang="cs-CZ" sz="2800" baseline="30000" dirty="0"/>
              <a:t>nd</a:t>
            </a:r>
            <a:r>
              <a:rPr lang="cs-CZ" sz="2800" dirty="0"/>
              <a:t> </a:t>
            </a:r>
            <a:r>
              <a:rPr lang="cs-CZ" sz="2800" dirty="0" err="1"/>
              <a:t>episode</a:t>
            </a:r>
            <a:r>
              <a:rPr lang="cs-CZ" sz="2800" dirty="0"/>
              <a:t> 2 </a:t>
            </a:r>
            <a:r>
              <a:rPr lang="cs-CZ" sz="2800" dirty="0" err="1"/>
              <a:t>years</a:t>
            </a:r>
            <a:endParaRPr lang="cs-CZ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800" dirty="0" err="1"/>
              <a:t>after</a:t>
            </a:r>
            <a:r>
              <a:rPr lang="cs-CZ" sz="2800" dirty="0"/>
              <a:t> 3</a:t>
            </a:r>
            <a:r>
              <a:rPr lang="cs-CZ" sz="2800" baseline="30000" dirty="0"/>
              <a:t>rd</a:t>
            </a:r>
            <a:r>
              <a:rPr lang="cs-CZ" sz="2800" dirty="0"/>
              <a:t> </a:t>
            </a:r>
            <a:r>
              <a:rPr lang="cs-CZ" sz="2800" dirty="0" err="1"/>
              <a:t>episode</a:t>
            </a:r>
            <a:r>
              <a:rPr lang="cs-CZ" sz="2800" dirty="0"/>
              <a:t> 5 </a:t>
            </a:r>
            <a:r>
              <a:rPr lang="cs-CZ" sz="2800" dirty="0" err="1"/>
              <a:t>years</a:t>
            </a:r>
            <a:endParaRPr lang="cs-CZ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800" dirty="0" err="1"/>
              <a:t>after</a:t>
            </a:r>
            <a:r>
              <a:rPr lang="cs-CZ" sz="2800" dirty="0"/>
              <a:t> 4</a:t>
            </a:r>
            <a:r>
              <a:rPr lang="cs-CZ" sz="2800" baseline="30000" dirty="0"/>
              <a:t>th</a:t>
            </a:r>
            <a:r>
              <a:rPr lang="cs-CZ" sz="2800" dirty="0"/>
              <a:t> </a:t>
            </a:r>
            <a:r>
              <a:rPr lang="cs-CZ" sz="2800" dirty="0" err="1"/>
              <a:t>episode</a:t>
            </a:r>
            <a:r>
              <a:rPr lang="cs-CZ" sz="2800" dirty="0"/>
              <a:t> </a:t>
            </a:r>
            <a:r>
              <a:rPr lang="cs-CZ" sz="2800" dirty="0" err="1"/>
              <a:t>lifelong</a:t>
            </a:r>
            <a:r>
              <a:rPr lang="cs-CZ" sz="2800" dirty="0"/>
              <a:t> </a:t>
            </a:r>
            <a:r>
              <a:rPr lang="cs-CZ" sz="2800" dirty="0" err="1"/>
              <a:t>treatment</a:t>
            </a:r>
            <a:endParaRPr lang="cs-CZ" sz="2800" dirty="0"/>
          </a:p>
          <a:p>
            <a:pPr>
              <a:buFont typeface="Arial" panose="020B0604020202020204" pitchFamily="34" charset="0"/>
              <a:buChar char="•"/>
            </a:pPr>
            <a:endParaRPr lang="cs-CZ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efficacy</a:t>
            </a:r>
            <a:r>
              <a:rPr lang="cs-CZ" sz="3200" dirty="0"/>
              <a:t> </a:t>
            </a:r>
            <a:r>
              <a:rPr lang="cs-CZ" sz="3200" dirty="0" err="1"/>
              <a:t>could</a:t>
            </a:r>
            <a:r>
              <a:rPr lang="cs-CZ" sz="3200" dirty="0"/>
              <a:t> </a:t>
            </a:r>
            <a:r>
              <a:rPr lang="cs-CZ" sz="3200" dirty="0" err="1"/>
              <a:t>be</a:t>
            </a:r>
            <a:r>
              <a:rPr lang="cs-CZ" sz="3200" dirty="0"/>
              <a:t> </a:t>
            </a:r>
            <a:r>
              <a:rPr lang="cs-CZ" sz="3200" dirty="0" err="1"/>
              <a:t>evaluated</a:t>
            </a:r>
            <a:r>
              <a:rPr lang="cs-CZ" sz="3200" dirty="0"/>
              <a:t> </a:t>
            </a:r>
            <a:r>
              <a:rPr lang="cs-CZ" sz="3200" dirty="0" err="1"/>
              <a:t>after</a:t>
            </a:r>
            <a:r>
              <a:rPr lang="cs-CZ" sz="3200" dirty="0"/>
              <a:t> 4-6 </a:t>
            </a:r>
            <a:r>
              <a:rPr lang="cs-CZ" sz="3200" dirty="0" err="1"/>
              <a:t>weeks</a:t>
            </a:r>
            <a:endParaRPr lang="cs-CZ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first</a:t>
            </a:r>
            <a:r>
              <a:rPr lang="cs-CZ" sz="3200" dirty="0"/>
              <a:t> step </a:t>
            </a:r>
            <a:r>
              <a:rPr lang="cs-CZ" sz="3200" dirty="0" err="1"/>
              <a:t>is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dose </a:t>
            </a:r>
            <a:r>
              <a:rPr lang="cs-CZ" sz="3200" dirty="0" err="1"/>
              <a:t>increase</a:t>
            </a:r>
            <a:endParaRPr lang="cs-CZ" sz="3200" dirty="0"/>
          </a:p>
          <a:p>
            <a:pPr>
              <a:buFont typeface="Arial" panose="020B0604020202020204" pitchFamily="34" charset="0"/>
              <a:buChar char="•"/>
            </a:pPr>
            <a:endParaRPr lang="cs-CZ" kern="0" dirty="0"/>
          </a:p>
          <a:p>
            <a:pPr>
              <a:buFont typeface="Arial" panose="020B0604020202020204" pitchFamily="34" charset="0"/>
              <a:buChar char="•"/>
            </a:pPr>
            <a:endParaRPr lang="cs-CZ" kern="0" dirty="0"/>
          </a:p>
          <a:p>
            <a:pPr>
              <a:buFont typeface="Arial" panose="020B0604020202020204" pitchFamily="34" charset="0"/>
              <a:buChar char="•"/>
            </a:pPr>
            <a:endParaRPr lang="cs-CZ" kern="0" dirty="0"/>
          </a:p>
          <a:p>
            <a:pPr>
              <a:buFont typeface="Arial" panose="020B0604020202020204" pitchFamily="34" charset="0"/>
              <a:buChar char="•"/>
            </a:pPr>
            <a:endParaRPr lang="cs-CZ" kern="0" dirty="0"/>
          </a:p>
          <a:p>
            <a:pPr>
              <a:buFont typeface="Arial" panose="020B0604020202020204" pitchFamily="34" charset="0"/>
              <a:buChar char="•"/>
            </a:pPr>
            <a:endParaRPr lang="cs-CZ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6553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discontinuation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504950"/>
            <a:ext cx="10753200" cy="19582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remission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reached</a:t>
            </a:r>
            <a:r>
              <a:rPr lang="cs-CZ" dirty="0"/>
              <a:t> and </a:t>
            </a:r>
            <a:r>
              <a:rPr lang="cs-CZ" dirty="0" err="1"/>
              <a:t>maintained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time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discontinued</a:t>
            </a:r>
            <a:r>
              <a:rPr lang="cs-CZ" dirty="0"/>
              <a:t> to </a:t>
            </a:r>
            <a:r>
              <a:rPr lang="cs-CZ" dirty="0" err="1"/>
              <a:t>soon</a:t>
            </a:r>
            <a:r>
              <a:rPr lang="cs-CZ" dirty="0"/>
              <a:t> = </a:t>
            </a:r>
            <a:r>
              <a:rPr lang="cs-CZ" dirty="0" err="1"/>
              <a:t>high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relapse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in </a:t>
            </a:r>
            <a:r>
              <a:rPr lang="cs-CZ" dirty="0" err="1"/>
              <a:t>some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discontinuation</a:t>
            </a:r>
            <a:r>
              <a:rPr lang="cs-CZ" dirty="0"/>
              <a:t> syndrome (</a:t>
            </a:r>
            <a:r>
              <a:rPr lang="cs-CZ" dirty="0" err="1"/>
              <a:t>venlafaxin</a:t>
            </a:r>
            <a:r>
              <a:rPr lang="cs-CZ" dirty="0"/>
              <a:t>, paroxetin) 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Nadpis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39050" y="3717564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/>
              <a:t>Antidepressant</a:t>
            </a:r>
            <a:r>
              <a:rPr lang="cs-CZ" kern="0" dirty="0"/>
              <a:t> </a:t>
            </a:r>
            <a:r>
              <a:rPr lang="cs-CZ" kern="0" dirty="0" err="1"/>
              <a:t>substitution</a:t>
            </a:r>
            <a:endParaRPr lang="cs-CZ" kern="0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39050" y="4400550"/>
            <a:ext cx="10753200" cy="213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kern="0" dirty="0"/>
              <a:t> </a:t>
            </a:r>
            <a:r>
              <a:rPr lang="cs-CZ" kern="0" dirty="0" err="1"/>
              <a:t>some</a:t>
            </a:r>
            <a:r>
              <a:rPr lang="cs-CZ" kern="0" dirty="0"/>
              <a:t> AD has long </a:t>
            </a:r>
            <a:r>
              <a:rPr lang="cs-CZ" kern="0" dirty="0" err="1"/>
              <a:t>elimination</a:t>
            </a:r>
            <a:r>
              <a:rPr lang="cs-CZ" kern="0" dirty="0"/>
              <a:t> halftime = „</a:t>
            </a:r>
            <a:r>
              <a:rPr lang="cs-CZ" kern="0" dirty="0" err="1"/>
              <a:t>wash</a:t>
            </a:r>
            <a:r>
              <a:rPr lang="cs-CZ" kern="0" dirty="0"/>
              <a:t> </a:t>
            </a:r>
            <a:r>
              <a:rPr lang="cs-CZ" kern="0" dirty="0" err="1"/>
              <a:t>out</a:t>
            </a:r>
            <a:r>
              <a:rPr lang="cs-CZ" kern="0" dirty="0"/>
              <a:t>“ period (</a:t>
            </a:r>
            <a:r>
              <a:rPr lang="cs-CZ" kern="0" dirty="0" err="1"/>
              <a:t>moclobemide</a:t>
            </a:r>
            <a:r>
              <a:rPr lang="cs-CZ" kern="0" dirty="0"/>
              <a:t>, </a:t>
            </a:r>
            <a:r>
              <a:rPr lang="cs-CZ" kern="0" dirty="0" err="1"/>
              <a:t>imipramine</a:t>
            </a:r>
            <a:r>
              <a:rPr lang="cs-CZ" kern="0" dirty="0"/>
              <a:t>, </a:t>
            </a:r>
            <a:r>
              <a:rPr lang="cs-CZ" kern="0" dirty="0" err="1"/>
              <a:t>clomipramine</a:t>
            </a:r>
            <a:r>
              <a:rPr lang="cs-CZ" kern="0" dirty="0"/>
              <a:t> and fluoxetine)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kern="0" dirty="0"/>
              <a:t> </a:t>
            </a:r>
            <a:r>
              <a:rPr lang="cs-CZ" kern="0" dirty="0" err="1"/>
              <a:t>gradual</a:t>
            </a:r>
            <a:r>
              <a:rPr lang="cs-CZ" kern="0" dirty="0"/>
              <a:t> dose </a:t>
            </a:r>
            <a:r>
              <a:rPr lang="cs-CZ" kern="0" dirty="0" err="1"/>
              <a:t>decrease</a:t>
            </a:r>
            <a:r>
              <a:rPr lang="cs-CZ" kern="0" dirty="0"/>
              <a:t> and </a:t>
            </a:r>
            <a:r>
              <a:rPr lang="cs-CZ" kern="0" dirty="0" err="1"/>
              <a:t>titration</a:t>
            </a:r>
            <a:r>
              <a:rPr lang="cs-CZ" kern="0" dirty="0"/>
              <a:t> </a:t>
            </a:r>
            <a:r>
              <a:rPr lang="cs-CZ" kern="0" dirty="0" err="1"/>
              <a:t>of</a:t>
            </a:r>
            <a:r>
              <a:rPr lang="cs-CZ" kern="0" dirty="0"/>
              <a:t> </a:t>
            </a:r>
            <a:r>
              <a:rPr lang="cs-CZ" kern="0" dirty="0" err="1"/>
              <a:t>new</a:t>
            </a:r>
            <a:r>
              <a:rPr lang="cs-CZ" kern="0" dirty="0"/>
              <a:t> AD</a:t>
            </a:r>
          </a:p>
          <a:p>
            <a:pPr>
              <a:buFont typeface="Arial" panose="020B0604020202020204" pitchFamily="34" charset="0"/>
              <a:buChar char="•"/>
            </a:pPr>
            <a:endParaRPr lang="cs-CZ" kern="0" dirty="0"/>
          </a:p>
          <a:p>
            <a:pPr>
              <a:buFont typeface="Arial" panose="020B0604020202020204" pitchFamily="34" charset="0"/>
              <a:buChar char="•"/>
            </a:pPr>
            <a:endParaRPr lang="cs-CZ" kern="0" dirty="0"/>
          </a:p>
          <a:p>
            <a:pPr>
              <a:buFont typeface="Arial" panose="020B0604020202020204" pitchFamily="34" charset="0"/>
              <a:buChar char="•"/>
            </a:pPr>
            <a:endParaRPr lang="cs-CZ" kern="0" dirty="0"/>
          </a:p>
          <a:p>
            <a:pPr>
              <a:buFont typeface="Arial" panose="020B0604020202020204" pitchFamily="34" charset="0"/>
              <a:buChar char="•"/>
            </a:pPr>
            <a:endParaRPr lang="cs-CZ" kern="0" dirty="0"/>
          </a:p>
          <a:p>
            <a:pPr>
              <a:buFont typeface="Arial" panose="020B0604020202020204" pitchFamily="34" charset="0"/>
              <a:buChar char="•"/>
            </a:pPr>
            <a:endParaRPr lang="cs-CZ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2106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Augmentation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504950"/>
            <a:ext cx="10753200" cy="4327050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Antipsychotics</a:t>
            </a: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separately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in </a:t>
            </a:r>
            <a:r>
              <a:rPr lang="cs-CZ" dirty="0" err="1"/>
              <a:t>combination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antidepressants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 </a:t>
            </a:r>
            <a:r>
              <a:rPr lang="cs-CZ" dirty="0" err="1"/>
              <a:t>depression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psychotic</a:t>
            </a:r>
            <a:r>
              <a:rPr lang="cs-CZ" dirty="0"/>
              <a:t> </a:t>
            </a:r>
            <a:r>
              <a:rPr lang="cs-CZ" dirty="0" err="1"/>
              <a:t>symptoms</a:t>
            </a:r>
            <a:r>
              <a:rPr lang="cs-CZ" dirty="0"/>
              <a:t>, and in </a:t>
            </a:r>
            <a:r>
              <a:rPr lang="cs-CZ" dirty="0" err="1"/>
              <a:t>prophylaxis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atypical</a:t>
            </a:r>
            <a:r>
              <a:rPr lang="cs-CZ" dirty="0"/>
              <a:t> </a:t>
            </a:r>
            <a:r>
              <a:rPr lang="cs-CZ" dirty="0" err="1"/>
              <a:t>antipsychotics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sz="800" dirty="0"/>
          </a:p>
          <a:p>
            <a:pPr marL="72000" indent="0">
              <a:buNone/>
            </a:pPr>
            <a:r>
              <a:rPr lang="cs-CZ" b="1" dirty="0" err="1"/>
              <a:t>Anxiolytics</a:t>
            </a: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begining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depression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significant</a:t>
            </a:r>
            <a:r>
              <a:rPr lang="cs-CZ" dirty="0"/>
              <a:t> </a:t>
            </a:r>
            <a:r>
              <a:rPr lang="cs-CZ" dirty="0" err="1"/>
              <a:t>anxiety</a:t>
            </a:r>
            <a:r>
              <a:rPr lang="cs-CZ" dirty="0"/>
              <a:t> </a:t>
            </a:r>
            <a:r>
              <a:rPr lang="cs-CZ" dirty="0" err="1"/>
              <a:t>component</a:t>
            </a:r>
            <a:r>
              <a:rPr lang="cs-CZ" dirty="0"/>
              <a:t> to </a:t>
            </a:r>
            <a:r>
              <a:rPr lang="cs-CZ" dirty="0" err="1"/>
              <a:t>decrease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suicide</a:t>
            </a:r>
            <a:endParaRPr lang="cs-CZ" dirty="0"/>
          </a:p>
          <a:p>
            <a:pPr marL="72000" indent="0">
              <a:buNone/>
            </a:pPr>
            <a:r>
              <a:rPr lang="cs-CZ" b="1" dirty="0" err="1"/>
              <a:t>Phytopharmacology</a:t>
            </a:r>
            <a:r>
              <a:rPr lang="cs-CZ" b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1FC5EBF-A80A-486E-9720-20E7F4EF96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5619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532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sz="3600" dirty="0" err="1"/>
              <a:t>Nonpharmacologigal</a:t>
            </a:r>
            <a:r>
              <a:rPr lang="cs-CZ" sz="3600" dirty="0"/>
              <a:t> </a:t>
            </a:r>
            <a:r>
              <a:rPr lang="cs-CZ" sz="3600" dirty="0" err="1"/>
              <a:t>antidepressive</a:t>
            </a:r>
            <a:r>
              <a:rPr lang="cs-CZ" sz="3600" dirty="0"/>
              <a:t> </a:t>
            </a:r>
            <a:r>
              <a:rPr lang="cs-CZ" sz="3600" dirty="0" err="1"/>
              <a:t>measures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504950"/>
            <a:ext cx="10753200" cy="43270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psychotherapy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physical</a:t>
            </a:r>
            <a:r>
              <a:rPr lang="cs-CZ" dirty="0"/>
              <a:t> </a:t>
            </a:r>
            <a:r>
              <a:rPr lang="cs-CZ" dirty="0" err="1"/>
              <a:t>exercise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phototherapy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rTMS</a:t>
            </a:r>
            <a:r>
              <a:rPr lang="cs-CZ" dirty="0"/>
              <a:t> (</a:t>
            </a:r>
            <a:r>
              <a:rPr lang="cs-CZ" dirty="0" err="1"/>
              <a:t>transcranial</a:t>
            </a:r>
            <a:r>
              <a:rPr lang="cs-CZ" dirty="0"/>
              <a:t> </a:t>
            </a:r>
            <a:r>
              <a:rPr lang="cs-CZ" dirty="0" err="1"/>
              <a:t>magnetic</a:t>
            </a:r>
            <a:r>
              <a:rPr lang="cs-CZ" dirty="0"/>
              <a:t> </a:t>
            </a:r>
            <a:r>
              <a:rPr lang="cs-CZ" dirty="0" err="1"/>
              <a:t>stimulation</a:t>
            </a:r>
            <a:r>
              <a:rPr lang="cs-CZ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ECT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7A2D46A-B54D-4B5C-8189-9395362637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43425" y="2885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290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Depression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/>
          <a:lstStyle/>
          <a:p>
            <a:pPr marL="72000" indent="0" algn="ctr">
              <a:buNone/>
            </a:pPr>
            <a:endParaRPr lang="cs-CZ" dirty="0">
              <a:hlinkClick r:id="rId6"/>
            </a:endParaRPr>
          </a:p>
          <a:p>
            <a:pPr marL="72000" indent="0" algn="ctr">
              <a:buNone/>
            </a:pPr>
            <a:r>
              <a:rPr lang="cs-CZ" dirty="0">
                <a:hlinkClick r:id="rId6"/>
              </a:rPr>
              <a:t>https://www.youtube.com/watch?v=wCd6LPzWscc</a:t>
            </a:r>
            <a:endParaRPr lang="cs-CZ" dirty="0"/>
          </a:p>
          <a:p>
            <a:pPr marL="72000" indent="0" algn="ctr">
              <a:buNone/>
            </a:pPr>
            <a:endParaRPr lang="cs-CZ" dirty="0"/>
          </a:p>
          <a:p>
            <a:pPr marL="72000" indent="0" algn="ctr">
              <a:buNone/>
            </a:pPr>
            <a:r>
              <a:rPr lang="cs-CZ" dirty="0">
                <a:hlinkClick r:id="rId7"/>
              </a:rPr>
              <a:t>https://www.youtube.com/watch?v=2VRRx7Mtep8</a:t>
            </a:r>
            <a:endParaRPr 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30B953-5C9E-4231-936A-826A5B6AF7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81450" y="3361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80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Monoamine </a:t>
            </a:r>
            <a:r>
              <a:rPr lang="cs-CZ" dirty="0" err="1"/>
              <a:t>theory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depression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depression</a:t>
            </a:r>
            <a:r>
              <a:rPr lang="cs-CZ" dirty="0"/>
              <a:t> = monoamine deficit in </a:t>
            </a:r>
            <a:r>
              <a:rPr lang="cs-CZ" dirty="0" err="1"/>
              <a:t>particular</a:t>
            </a:r>
            <a:r>
              <a:rPr lang="cs-CZ" dirty="0"/>
              <a:t> </a:t>
            </a:r>
            <a:r>
              <a:rPr lang="cs-CZ" dirty="0" err="1"/>
              <a:t>parts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brain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mania</a:t>
            </a:r>
            <a:r>
              <a:rPr lang="cs-CZ" dirty="0"/>
              <a:t> = </a:t>
            </a:r>
            <a:r>
              <a:rPr lang="cs-CZ" dirty="0" err="1"/>
              <a:t>hyperactivity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monoamines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CNS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clinical</a:t>
            </a:r>
            <a:r>
              <a:rPr lang="cs-CZ" dirty="0"/>
              <a:t> evidence – </a:t>
            </a:r>
            <a:r>
              <a:rPr lang="cs-CZ" dirty="0" err="1"/>
              <a:t>substances</a:t>
            </a:r>
            <a:r>
              <a:rPr lang="cs-CZ" dirty="0"/>
              <a:t> </a:t>
            </a:r>
            <a:r>
              <a:rPr lang="cs-CZ" dirty="0" err="1"/>
              <a:t>decreasing</a:t>
            </a:r>
            <a:r>
              <a:rPr lang="cs-CZ" dirty="0"/>
              <a:t> monoamine </a:t>
            </a:r>
            <a:r>
              <a:rPr lang="cs-CZ" dirty="0" err="1"/>
              <a:t>activity</a:t>
            </a:r>
            <a:r>
              <a:rPr lang="cs-CZ" dirty="0"/>
              <a:t> = </a:t>
            </a:r>
            <a:r>
              <a:rPr lang="cs-CZ" dirty="0" err="1"/>
              <a:t>mood</a:t>
            </a:r>
            <a:r>
              <a:rPr lang="cs-CZ" dirty="0"/>
              <a:t> </a:t>
            </a:r>
            <a:r>
              <a:rPr lang="cs-CZ" dirty="0" err="1"/>
              <a:t>aggravation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roles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5-HT and NA are not </a:t>
            </a:r>
            <a:r>
              <a:rPr lang="cs-CZ" dirty="0" err="1"/>
              <a:t>clear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antidepressants</a:t>
            </a:r>
            <a:r>
              <a:rPr lang="cs-CZ" dirty="0"/>
              <a:t> </a:t>
            </a:r>
            <a:r>
              <a:rPr lang="cs-CZ" dirty="0" err="1"/>
              <a:t>directly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indirectly</a:t>
            </a:r>
            <a:r>
              <a:rPr lang="cs-CZ" dirty="0"/>
              <a:t> </a:t>
            </a:r>
            <a:r>
              <a:rPr lang="cs-CZ" dirty="0" err="1"/>
              <a:t>increase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monoamine </a:t>
            </a:r>
            <a:r>
              <a:rPr lang="cs-CZ" dirty="0" err="1"/>
              <a:t>activity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F261C0-AD49-4432-86C0-48770E6A57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0900" y="3361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50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2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Depression</a:t>
            </a:r>
            <a:endParaRPr lang="cs-CZ" dirty="0"/>
          </a:p>
        </p:txBody>
      </p:sp>
      <p:sp>
        <p:nvSpPr>
          <p:cNvPr id="6" name="Zástupný symbol pro obsah 2"/>
          <p:cNvSpPr>
            <a:spLocks noGrp="1"/>
          </p:cNvSpPr>
          <p:nvPr/>
        </p:nvSpPr>
        <p:spPr>
          <a:xfrm>
            <a:off x="720000" y="156431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 err="1">
                <a:solidFill>
                  <a:srgbClr val="FFC000"/>
                </a:solidFill>
              </a:rPr>
              <a:t>Mild</a:t>
            </a:r>
            <a:r>
              <a:rPr lang="cs-CZ" b="1" dirty="0">
                <a:solidFill>
                  <a:srgbClr val="FFC000"/>
                </a:solidFill>
              </a:rPr>
              <a:t> </a:t>
            </a:r>
            <a:r>
              <a:rPr lang="cs-CZ" b="1" dirty="0" err="1">
                <a:solidFill>
                  <a:srgbClr val="FFC000"/>
                </a:solidFill>
              </a:rPr>
              <a:t>depression</a:t>
            </a:r>
            <a:endParaRPr lang="cs-CZ" dirty="0">
              <a:solidFill>
                <a:srgbClr val="FFC000"/>
              </a:solidFill>
            </a:endParaRPr>
          </a:p>
          <a:p>
            <a:pPr lvl="1"/>
            <a:r>
              <a:rPr lang="cs-CZ" dirty="0" err="1"/>
              <a:t>lost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 and </a:t>
            </a:r>
            <a:r>
              <a:rPr lang="cs-CZ" dirty="0" err="1"/>
              <a:t>enjoyment</a:t>
            </a:r>
            <a:r>
              <a:rPr lang="cs-CZ" dirty="0"/>
              <a:t> in </a:t>
            </a:r>
            <a:r>
              <a:rPr lang="cs-CZ" dirty="0" err="1"/>
              <a:t>usual</a:t>
            </a:r>
            <a:r>
              <a:rPr lang="cs-CZ" dirty="0"/>
              <a:t> </a:t>
            </a:r>
            <a:r>
              <a:rPr lang="cs-CZ" dirty="0" err="1"/>
              <a:t>activities</a:t>
            </a:r>
            <a:r>
              <a:rPr lang="cs-CZ" dirty="0"/>
              <a:t>, </a:t>
            </a:r>
            <a:r>
              <a:rPr lang="cs-CZ" dirty="0" err="1"/>
              <a:t>patient</a:t>
            </a:r>
            <a:r>
              <a:rPr lang="cs-CZ" dirty="0"/>
              <a:t> are </a:t>
            </a:r>
            <a:r>
              <a:rPr lang="cs-CZ" dirty="0" err="1"/>
              <a:t>able</a:t>
            </a:r>
            <a:r>
              <a:rPr lang="cs-CZ" dirty="0"/>
              <a:t> to </a:t>
            </a:r>
            <a:r>
              <a:rPr lang="cs-CZ" dirty="0" err="1"/>
              <a:t>perform</a:t>
            </a:r>
            <a:r>
              <a:rPr lang="cs-CZ" dirty="0"/>
              <a:t> </a:t>
            </a:r>
            <a:r>
              <a:rPr lang="cs-CZ" dirty="0" err="1"/>
              <a:t>usual</a:t>
            </a:r>
            <a:r>
              <a:rPr lang="cs-CZ" dirty="0"/>
              <a:t> </a:t>
            </a:r>
            <a:r>
              <a:rPr lang="cs-CZ" dirty="0" err="1"/>
              <a:t>daily</a:t>
            </a:r>
            <a:r>
              <a:rPr lang="cs-CZ" dirty="0"/>
              <a:t> </a:t>
            </a:r>
            <a:r>
              <a:rPr lang="cs-CZ" dirty="0" err="1"/>
              <a:t>activities</a:t>
            </a:r>
            <a:r>
              <a:rPr lang="cs-CZ" dirty="0"/>
              <a:t>/</a:t>
            </a:r>
            <a:r>
              <a:rPr lang="cs-CZ" dirty="0" err="1"/>
              <a:t>duties</a:t>
            </a:r>
            <a:endParaRPr lang="cs-CZ" dirty="0"/>
          </a:p>
          <a:p>
            <a:pPr lvl="1"/>
            <a:r>
              <a:rPr lang="cs-CZ" dirty="0" err="1"/>
              <a:t>outpatient</a:t>
            </a:r>
            <a:r>
              <a:rPr lang="cs-CZ" dirty="0"/>
              <a:t> </a:t>
            </a:r>
            <a:r>
              <a:rPr lang="cs-CZ" dirty="0" err="1"/>
              <a:t>treatment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b="1" dirty="0" err="1">
                <a:solidFill>
                  <a:schemeClr val="accent2">
                    <a:lumMod val="75000"/>
                  </a:schemeClr>
                </a:solidFill>
              </a:rPr>
              <a:t>Moderate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2">
                    <a:lumMod val="75000"/>
                  </a:schemeClr>
                </a:solidFill>
              </a:rPr>
              <a:t>depression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sadness</a:t>
            </a:r>
            <a:r>
              <a:rPr lang="cs-CZ" dirty="0"/>
              <a:t>, </a:t>
            </a:r>
            <a:r>
              <a:rPr lang="cs-CZ" dirty="0" err="1"/>
              <a:t>unability</a:t>
            </a:r>
            <a:r>
              <a:rPr lang="cs-CZ" dirty="0"/>
              <a:t> to </a:t>
            </a:r>
            <a:r>
              <a:rPr lang="cs-CZ" dirty="0" err="1"/>
              <a:t>work</a:t>
            </a:r>
            <a:r>
              <a:rPr lang="cs-CZ" dirty="0"/>
              <a:t>, </a:t>
            </a: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enjoy</a:t>
            </a:r>
            <a:endParaRPr lang="cs-CZ" dirty="0"/>
          </a:p>
          <a:p>
            <a:pPr lvl="1"/>
            <a:r>
              <a:rPr lang="cs-CZ" dirty="0" err="1"/>
              <a:t>outpatient</a:t>
            </a:r>
            <a:r>
              <a:rPr lang="cs-CZ" dirty="0"/>
              <a:t>/</a:t>
            </a:r>
            <a:r>
              <a:rPr lang="cs-CZ" dirty="0" err="1"/>
              <a:t>inpatient</a:t>
            </a:r>
            <a:r>
              <a:rPr lang="cs-CZ" dirty="0"/>
              <a:t> </a:t>
            </a:r>
            <a:r>
              <a:rPr lang="cs-CZ" dirty="0" err="1"/>
              <a:t>treatment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Severe </a:t>
            </a:r>
            <a:r>
              <a:rPr lang="cs-CZ" b="1" dirty="0" err="1">
                <a:solidFill>
                  <a:schemeClr val="bg1">
                    <a:lumMod val="50000"/>
                  </a:schemeClr>
                </a:solidFill>
              </a:rPr>
              <a:t>depression</a:t>
            </a:r>
            <a:endParaRPr lang="cs-CZ" b="1" dirty="0">
              <a:solidFill>
                <a:schemeClr val="bg1">
                  <a:lumMod val="50000"/>
                </a:schemeClr>
              </a:solidFill>
            </a:endParaRPr>
          </a:p>
          <a:p>
            <a:pPr marL="857250" lvl="1" indent="-457200">
              <a:buFontTx/>
              <a:buChar char="-"/>
            </a:pPr>
            <a:r>
              <a:rPr lang="cs-CZ" dirty="0"/>
              <a:t>severe </a:t>
            </a:r>
            <a:r>
              <a:rPr lang="cs-CZ" dirty="0" err="1"/>
              <a:t>inhibition</a:t>
            </a:r>
            <a:r>
              <a:rPr lang="cs-CZ" dirty="0"/>
              <a:t>, person také </a:t>
            </a:r>
            <a:r>
              <a:rPr lang="cs-CZ" dirty="0" err="1"/>
              <a:t>can</a:t>
            </a:r>
            <a:r>
              <a:rPr lang="cs-CZ" dirty="0"/>
              <a:t> care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him</a:t>
            </a:r>
            <a:r>
              <a:rPr lang="cs-CZ" dirty="0"/>
              <a:t>/</a:t>
            </a:r>
            <a:r>
              <a:rPr lang="cs-CZ" dirty="0" err="1"/>
              <a:t>herself</a:t>
            </a:r>
            <a:r>
              <a:rPr lang="cs-CZ" dirty="0"/>
              <a:t>, </a:t>
            </a:r>
            <a:r>
              <a:rPr lang="cs-CZ" dirty="0" err="1"/>
              <a:t>general</a:t>
            </a:r>
            <a:r>
              <a:rPr lang="cs-CZ" dirty="0"/>
              <a:t> „</a:t>
            </a:r>
            <a:r>
              <a:rPr lang="cs-CZ" dirty="0" err="1"/>
              <a:t>slowlness</a:t>
            </a:r>
            <a:r>
              <a:rPr lang="cs-CZ" dirty="0"/>
              <a:t>“, just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surrounded</a:t>
            </a:r>
            <a:r>
              <a:rPr lang="cs-CZ" dirty="0"/>
              <a:t> by his/her </a:t>
            </a:r>
            <a:r>
              <a:rPr lang="cs-CZ" dirty="0" err="1"/>
              <a:t>dark</a:t>
            </a:r>
            <a:r>
              <a:rPr lang="cs-CZ" dirty="0"/>
              <a:t> </a:t>
            </a:r>
            <a:r>
              <a:rPr lang="cs-CZ" dirty="0" err="1"/>
              <a:t>thoughts</a:t>
            </a:r>
            <a:r>
              <a:rPr lang="cs-CZ" dirty="0"/>
              <a:t>...</a:t>
            </a:r>
          </a:p>
          <a:p>
            <a:pPr marL="857250" lvl="1" indent="-457200">
              <a:buFontTx/>
              <a:buChar char="-"/>
            </a:pPr>
            <a:r>
              <a:rPr lang="cs-CZ" dirty="0" err="1"/>
              <a:t>inpatient</a:t>
            </a:r>
            <a:r>
              <a:rPr lang="cs-CZ" dirty="0"/>
              <a:t> </a:t>
            </a:r>
            <a:r>
              <a:rPr lang="cs-CZ" dirty="0" err="1"/>
              <a:t>treatment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9600" y="4681526"/>
            <a:ext cx="1866900" cy="17240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2772" y="2761130"/>
            <a:ext cx="1952625" cy="172402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4696" y="938919"/>
            <a:ext cx="1628775" cy="172402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5D9FB4-7A35-4629-B116-C4C51EEA3E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76039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5878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Depression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/>
          <a:lstStyle/>
          <a:p>
            <a:pPr marL="72000" indent="0" algn="ctr">
              <a:buNone/>
            </a:pPr>
            <a:r>
              <a:rPr lang="cs-CZ" b="1" dirty="0" err="1"/>
              <a:t>Goldberg</a:t>
            </a:r>
            <a:r>
              <a:rPr lang="cs-CZ" b="1" dirty="0"/>
              <a:t> </a:t>
            </a:r>
            <a:r>
              <a:rPr lang="cs-CZ" b="1" dirty="0" err="1"/>
              <a:t>Depression</a:t>
            </a:r>
            <a:r>
              <a:rPr lang="cs-CZ" b="1" dirty="0"/>
              <a:t> </a:t>
            </a:r>
            <a:r>
              <a:rPr lang="cs-CZ" b="1" dirty="0" err="1"/>
              <a:t>Questionnaire</a:t>
            </a:r>
            <a:endParaRPr lang="cs-CZ" b="1" dirty="0"/>
          </a:p>
          <a:p>
            <a:pPr marL="72000" indent="0" algn="ctr">
              <a:buNone/>
            </a:pPr>
            <a:endParaRPr lang="cs-CZ" dirty="0">
              <a:hlinkClick r:id="rId4"/>
            </a:endParaRPr>
          </a:p>
          <a:p>
            <a:pPr marL="72000" indent="0" algn="ctr">
              <a:buNone/>
            </a:pPr>
            <a:r>
              <a:rPr lang="cs-CZ" dirty="0">
                <a:hlinkClick r:id="rId5"/>
              </a:rPr>
              <a:t>https://www.gracepointwellness.org/5-depression-depression-related-conditions/article/973-goldberg-depression-questionnaire</a:t>
            </a:r>
            <a:endParaRPr lang="cs-CZ" dirty="0"/>
          </a:p>
          <a:p>
            <a:pPr marL="72000" indent="0" algn="ctr">
              <a:buNone/>
            </a:pPr>
            <a:endParaRPr lang="cs-CZ" dirty="0"/>
          </a:p>
          <a:p>
            <a:pPr marL="72000" indent="0" algn="ctr">
              <a:buNone/>
            </a:pP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2429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1320075"/>
            <a:ext cx="10753200" cy="3680550"/>
          </a:xfrm>
        </p:spPr>
        <p:txBody>
          <a:bodyPr/>
          <a:lstStyle/>
          <a:p>
            <a:pPr algn="ctr"/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possible</a:t>
            </a:r>
            <a:r>
              <a:rPr lang="cs-CZ" dirty="0"/>
              <a:t> </a:t>
            </a:r>
            <a:r>
              <a:rPr lang="en-US" dirty="0"/>
              <a:t>factors</a:t>
            </a:r>
            <a:r>
              <a:rPr lang="cs-CZ" dirty="0"/>
              <a:t>:</a:t>
            </a:r>
            <a:br>
              <a:rPr lang="cs-CZ" dirty="0"/>
            </a:br>
            <a:br>
              <a:rPr lang="cs-CZ" sz="2800" dirty="0"/>
            </a:br>
            <a:r>
              <a:rPr lang="cs-CZ" sz="2800" dirty="0"/>
              <a:t>Brain </a:t>
            </a:r>
            <a:r>
              <a:rPr lang="cs-CZ" sz="2800" dirty="0" err="1"/>
              <a:t>neuroplasticity</a:t>
            </a:r>
            <a:r>
              <a:rPr lang="cs-CZ" sz="2800" dirty="0"/>
              <a:t> deficit in </a:t>
            </a:r>
            <a:r>
              <a:rPr lang="cs-CZ" sz="2800" dirty="0" err="1"/>
              <a:t>depression</a:t>
            </a:r>
            <a:br>
              <a:rPr lang="cs-CZ" sz="2800" dirty="0"/>
            </a:br>
            <a:br>
              <a:rPr lang="cs-CZ" sz="2800" dirty="0"/>
            </a:br>
            <a:r>
              <a:rPr lang="cs-CZ" sz="2800" dirty="0"/>
              <a:t>HPA axis </a:t>
            </a:r>
            <a:r>
              <a:rPr lang="cs-CZ" sz="2800" dirty="0" err="1"/>
              <a:t>activation</a:t>
            </a:r>
            <a:r>
              <a:rPr lang="cs-CZ" sz="2800" dirty="0"/>
              <a:t> in </a:t>
            </a:r>
            <a:r>
              <a:rPr lang="cs-CZ" sz="2800" dirty="0" err="1"/>
              <a:t>depression</a:t>
            </a:r>
            <a:br>
              <a:rPr lang="cs-CZ" sz="2800" dirty="0"/>
            </a:br>
            <a:br>
              <a:rPr lang="cs-CZ" sz="2800" dirty="0"/>
            </a:br>
            <a:endParaRPr lang="cs-CZ" sz="28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E839A0E-1DFD-40AA-A5E8-ED173428B1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6625" y="4476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674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0820" y="298016"/>
            <a:ext cx="10753200" cy="451576"/>
          </a:xfrm>
        </p:spPr>
        <p:txBody>
          <a:bodyPr/>
          <a:lstStyle/>
          <a:p>
            <a:r>
              <a:rPr lang="cs-CZ" dirty="0"/>
              <a:t>Mode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278724" y="3050773"/>
            <a:ext cx="1476165" cy="44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2" descr="http://institute.progress.im/sites/default/files/styles/content_full/public/lundbeck_lic_illustrationer_02_09_depression_-_normal_-5-ht_transission.png?itok=gkNnBbh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2836" y="1519436"/>
            <a:ext cx="8467725" cy="533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54797" y="5853101"/>
            <a:ext cx="136815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800" dirty="0">
                <a:solidFill>
                  <a:schemeClr val="bg1"/>
                </a:solidFill>
                <a:latin typeface="Calibri"/>
              </a:rPr>
              <a:t>5-HT1A</a:t>
            </a:r>
          </a:p>
        </p:txBody>
      </p:sp>
      <p:sp>
        <p:nvSpPr>
          <p:cNvPr id="7" name="Obdélník 6"/>
          <p:cNvSpPr/>
          <p:nvPr/>
        </p:nvSpPr>
        <p:spPr>
          <a:xfrm>
            <a:off x="1620107" y="6205277"/>
            <a:ext cx="136815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5-HT2A</a:t>
            </a:r>
          </a:p>
        </p:txBody>
      </p:sp>
      <p:sp>
        <p:nvSpPr>
          <p:cNvPr id="8" name="Obdélník 7"/>
          <p:cNvSpPr/>
          <p:nvPr/>
        </p:nvSpPr>
        <p:spPr>
          <a:xfrm>
            <a:off x="3235115" y="6167414"/>
            <a:ext cx="136815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5-HT2C</a:t>
            </a:r>
          </a:p>
        </p:txBody>
      </p:sp>
      <p:sp>
        <p:nvSpPr>
          <p:cNvPr id="10" name="Obdélník 9"/>
          <p:cNvSpPr/>
          <p:nvPr/>
        </p:nvSpPr>
        <p:spPr>
          <a:xfrm>
            <a:off x="-797333" y="5853102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14977" y="2327131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46952" y="3031605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0760" y="3535660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-437293" y="4084347"/>
            <a:ext cx="1476165" cy="44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3791654" y="1947022"/>
            <a:ext cx="1476165" cy="44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2091371" y="5010541"/>
            <a:ext cx="1143744" cy="719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-2142165" y="1638425"/>
            <a:ext cx="1143744" cy="719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3947758" y="4236747"/>
            <a:ext cx="1476165" cy="44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246952" y="4225518"/>
            <a:ext cx="1368152" cy="30733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b="1" dirty="0">
                <a:solidFill>
                  <a:prstClr val="black"/>
                </a:solidFill>
                <a:latin typeface="Calibri"/>
              </a:rPr>
              <a:t>Serotonin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4001764" y="4293025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SERT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4375364" y="3050772"/>
            <a:ext cx="1476165" cy="44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4375364" y="2973287"/>
            <a:ext cx="1479748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429" dirty="0">
                <a:solidFill>
                  <a:prstClr val="white"/>
                </a:solidFill>
                <a:latin typeface="Calibri"/>
              </a:rPr>
              <a:t>5HT - AUTORECEPTOR</a:t>
            </a:r>
          </a:p>
        </p:txBody>
      </p:sp>
      <p:sp>
        <p:nvSpPr>
          <p:cNvPr id="31" name="Obdélník 30"/>
          <p:cNvSpPr/>
          <p:nvPr/>
        </p:nvSpPr>
        <p:spPr>
          <a:xfrm>
            <a:off x="-307982" y="5253976"/>
            <a:ext cx="836475" cy="224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3845660" y="2573687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MAO</a:t>
            </a:r>
          </a:p>
        </p:txBody>
      </p:sp>
      <p:pic>
        <p:nvPicPr>
          <p:cNvPr id="56" name="Obrázek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831" y="1326320"/>
            <a:ext cx="5229225" cy="5324475"/>
          </a:xfrm>
          <a:prstGeom prst="rect">
            <a:avLst/>
          </a:prstGeom>
        </p:spPr>
      </p:pic>
      <p:sp>
        <p:nvSpPr>
          <p:cNvPr id="57" name="Obdélník 56"/>
          <p:cNvSpPr/>
          <p:nvPr/>
        </p:nvSpPr>
        <p:spPr>
          <a:xfrm>
            <a:off x="4886155" y="5755817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MAO</a:t>
            </a:r>
          </a:p>
        </p:txBody>
      </p:sp>
      <p:sp>
        <p:nvSpPr>
          <p:cNvPr id="58" name="Obdélník 57"/>
          <p:cNvSpPr/>
          <p:nvPr/>
        </p:nvSpPr>
        <p:spPr>
          <a:xfrm>
            <a:off x="6595269" y="2075847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bdélník 58"/>
          <p:cNvSpPr/>
          <p:nvPr/>
        </p:nvSpPr>
        <p:spPr>
          <a:xfrm>
            <a:off x="6393190" y="2847535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bdélník 59"/>
          <p:cNvSpPr/>
          <p:nvPr/>
        </p:nvSpPr>
        <p:spPr>
          <a:xfrm>
            <a:off x="6393190" y="3321146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bdélník 60"/>
          <p:cNvSpPr/>
          <p:nvPr/>
        </p:nvSpPr>
        <p:spPr>
          <a:xfrm>
            <a:off x="9660773" y="1824758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bdélník 61"/>
          <p:cNvSpPr/>
          <p:nvPr/>
        </p:nvSpPr>
        <p:spPr>
          <a:xfrm>
            <a:off x="8110842" y="4686521"/>
            <a:ext cx="1129021" cy="789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bdélník 62"/>
          <p:cNvSpPr/>
          <p:nvPr/>
        </p:nvSpPr>
        <p:spPr>
          <a:xfrm>
            <a:off x="9752752" y="2396795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MAO</a:t>
            </a:r>
          </a:p>
        </p:txBody>
      </p:sp>
      <p:sp>
        <p:nvSpPr>
          <p:cNvPr id="64" name="Obdélník 63"/>
          <p:cNvSpPr/>
          <p:nvPr/>
        </p:nvSpPr>
        <p:spPr>
          <a:xfrm>
            <a:off x="10794288" y="5554567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MAO</a:t>
            </a:r>
          </a:p>
        </p:txBody>
      </p:sp>
      <p:sp>
        <p:nvSpPr>
          <p:cNvPr id="65" name="Obdélník 64"/>
          <p:cNvSpPr/>
          <p:nvPr/>
        </p:nvSpPr>
        <p:spPr>
          <a:xfrm>
            <a:off x="9791256" y="4146379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NET</a:t>
            </a:r>
          </a:p>
        </p:txBody>
      </p:sp>
      <p:sp>
        <p:nvSpPr>
          <p:cNvPr id="66" name="Obdélník 65"/>
          <p:cNvSpPr/>
          <p:nvPr/>
        </p:nvSpPr>
        <p:spPr>
          <a:xfrm>
            <a:off x="10091381" y="2905328"/>
            <a:ext cx="1479748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el-GR" sz="1429" dirty="0">
                <a:solidFill>
                  <a:prstClr val="white"/>
                </a:solidFill>
                <a:latin typeface="Calibri"/>
              </a:rPr>
              <a:t>α</a:t>
            </a:r>
            <a:r>
              <a:rPr lang="cs-CZ" sz="1429" dirty="0">
                <a:solidFill>
                  <a:prstClr val="white"/>
                </a:solidFill>
                <a:latin typeface="Calibri"/>
              </a:rPr>
              <a:t>2- AUTORECEPTOR</a:t>
            </a:r>
          </a:p>
        </p:txBody>
      </p:sp>
      <p:sp>
        <p:nvSpPr>
          <p:cNvPr id="67" name="Obdélník 66"/>
          <p:cNvSpPr/>
          <p:nvPr/>
        </p:nvSpPr>
        <p:spPr>
          <a:xfrm>
            <a:off x="6517141" y="5716008"/>
            <a:ext cx="136815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el-GR" sz="1786" dirty="0">
                <a:solidFill>
                  <a:prstClr val="white"/>
                </a:solidFill>
                <a:latin typeface="Calibri"/>
              </a:rPr>
              <a:t>α</a:t>
            </a:r>
            <a:r>
              <a:rPr lang="cs-CZ" sz="1786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68" name="Obdélník 67"/>
          <p:cNvSpPr/>
          <p:nvPr/>
        </p:nvSpPr>
        <p:spPr>
          <a:xfrm>
            <a:off x="8765556" y="6025373"/>
            <a:ext cx="136815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el-GR" sz="1786" dirty="0">
                <a:solidFill>
                  <a:prstClr val="white"/>
                </a:solidFill>
                <a:latin typeface="Calibri"/>
              </a:rPr>
              <a:t>β</a:t>
            </a:r>
            <a:r>
              <a:rPr lang="cs-CZ" sz="1786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9" name="Obdélník 8"/>
          <p:cNvSpPr/>
          <p:nvPr/>
        </p:nvSpPr>
        <p:spPr bwMode="auto">
          <a:xfrm>
            <a:off x="5801033" y="2264938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iMAO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8" name="Obdélník 37"/>
          <p:cNvSpPr/>
          <p:nvPr/>
        </p:nvSpPr>
        <p:spPr bwMode="auto">
          <a:xfrm>
            <a:off x="5250558" y="4816708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SSRI</a:t>
            </a:r>
          </a:p>
        </p:txBody>
      </p:sp>
      <p:sp>
        <p:nvSpPr>
          <p:cNvPr id="39" name="Obdélník 38"/>
          <p:cNvSpPr/>
          <p:nvPr/>
        </p:nvSpPr>
        <p:spPr bwMode="auto">
          <a:xfrm>
            <a:off x="6260873" y="3366562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SNRI</a:t>
            </a:r>
          </a:p>
        </p:txBody>
      </p:sp>
      <p:cxnSp>
        <p:nvCxnSpPr>
          <p:cNvPr id="18" name="Přímá spojnice se šipkou 17"/>
          <p:cNvCxnSpPr/>
          <p:nvPr/>
        </p:nvCxnSpPr>
        <p:spPr bwMode="auto">
          <a:xfrm flipH="1">
            <a:off x="3499132" y="3429220"/>
            <a:ext cx="2811436" cy="1013170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2" name="Přímá spojnice se šipkou 41"/>
          <p:cNvCxnSpPr/>
          <p:nvPr/>
        </p:nvCxnSpPr>
        <p:spPr bwMode="auto">
          <a:xfrm>
            <a:off x="7159389" y="3368796"/>
            <a:ext cx="2198295" cy="940437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>
            <a:stCxn id="38" idx="1"/>
          </p:cNvCxnSpPr>
          <p:nvPr/>
        </p:nvCxnSpPr>
        <p:spPr bwMode="auto">
          <a:xfrm flipH="1" flipV="1">
            <a:off x="3489955" y="4608974"/>
            <a:ext cx="1760603" cy="433820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1" name="Přímá spojnice se šipkou 50"/>
          <p:cNvCxnSpPr>
            <a:stCxn id="9" idx="3"/>
          </p:cNvCxnSpPr>
          <p:nvPr/>
        </p:nvCxnSpPr>
        <p:spPr bwMode="auto">
          <a:xfrm>
            <a:off x="6675489" y="2491024"/>
            <a:ext cx="2256626" cy="746001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4" name="Přímá spojnice se šipkou 53"/>
          <p:cNvCxnSpPr>
            <a:stCxn id="9" idx="1"/>
          </p:cNvCxnSpPr>
          <p:nvPr/>
        </p:nvCxnSpPr>
        <p:spPr bwMode="auto">
          <a:xfrm flipH="1">
            <a:off x="3175047" y="2491024"/>
            <a:ext cx="2625986" cy="917095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9" name="Obdélník 68"/>
          <p:cNvSpPr/>
          <p:nvPr/>
        </p:nvSpPr>
        <p:spPr bwMode="auto">
          <a:xfrm>
            <a:off x="6260873" y="2950280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TCA</a:t>
            </a:r>
          </a:p>
        </p:txBody>
      </p:sp>
      <p:sp>
        <p:nvSpPr>
          <p:cNvPr id="70" name="Obdélník 69"/>
          <p:cNvSpPr/>
          <p:nvPr/>
        </p:nvSpPr>
        <p:spPr bwMode="auto">
          <a:xfrm>
            <a:off x="10903767" y="3513946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NARI</a:t>
            </a:r>
          </a:p>
        </p:txBody>
      </p:sp>
      <p:cxnSp>
        <p:nvCxnSpPr>
          <p:cNvPr id="71" name="Přímá spojnice se šipkou 70"/>
          <p:cNvCxnSpPr/>
          <p:nvPr/>
        </p:nvCxnSpPr>
        <p:spPr bwMode="auto">
          <a:xfrm flipH="1">
            <a:off x="9587642" y="3710879"/>
            <a:ext cx="1338598" cy="4778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2" name="Obdélník 71"/>
          <p:cNvSpPr/>
          <p:nvPr/>
        </p:nvSpPr>
        <p:spPr>
          <a:xfrm>
            <a:off x="5884415" y="3997913"/>
            <a:ext cx="1643944" cy="294574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b="1" dirty="0">
                <a:solidFill>
                  <a:prstClr val="black"/>
                </a:solidFill>
                <a:latin typeface="Calibri"/>
              </a:rPr>
              <a:t>Noradrenaline</a:t>
            </a:r>
          </a:p>
        </p:txBody>
      </p:sp>
      <p:sp>
        <p:nvSpPr>
          <p:cNvPr id="73" name="Obdélník 72"/>
          <p:cNvSpPr/>
          <p:nvPr/>
        </p:nvSpPr>
        <p:spPr bwMode="auto">
          <a:xfrm>
            <a:off x="2165964" y="5010541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SARI</a:t>
            </a:r>
          </a:p>
        </p:txBody>
      </p:sp>
      <p:cxnSp>
        <p:nvCxnSpPr>
          <p:cNvPr id="74" name="Přímá spojnice se šipkou 73"/>
          <p:cNvCxnSpPr/>
          <p:nvPr/>
        </p:nvCxnSpPr>
        <p:spPr bwMode="auto">
          <a:xfrm flipV="1">
            <a:off x="3071329" y="4637265"/>
            <a:ext cx="288420" cy="616711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 bwMode="auto">
          <a:xfrm>
            <a:off x="3047571" y="5447092"/>
            <a:ext cx="744083" cy="670768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 bwMode="auto">
          <a:xfrm flipH="1">
            <a:off x="1369289" y="5416402"/>
            <a:ext cx="836965" cy="299606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5" name="Přímá spojnice se šipkou 84"/>
          <p:cNvCxnSpPr>
            <a:endCxn id="7" idx="0"/>
          </p:cNvCxnSpPr>
          <p:nvPr/>
        </p:nvCxnSpPr>
        <p:spPr bwMode="auto">
          <a:xfrm flipH="1">
            <a:off x="2304183" y="5484971"/>
            <a:ext cx="286997" cy="720306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8" name="Obdélník 87"/>
          <p:cNvSpPr/>
          <p:nvPr/>
        </p:nvSpPr>
        <p:spPr bwMode="auto">
          <a:xfrm>
            <a:off x="5406311" y="6295317"/>
            <a:ext cx="1053919" cy="480857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NASSA</a:t>
            </a:r>
          </a:p>
        </p:txBody>
      </p:sp>
      <p:cxnSp>
        <p:nvCxnSpPr>
          <p:cNvPr id="89" name="Přímá spojnice se šipkou 88"/>
          <p:cNvCxnSpPr/>
          <p:nvPr/>
        </p:nvCxnSpPr>
        <p:spPr bwMode="auto">
          <a:xfrm flipH="1" flipV="1">
            <a:off x="4603267" y="6356221"/>
            <a:ext cx="820657" cy="170585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1" name="Přímá spojnice se šipkou 90"/>
          <p:cNvCxnSpPr/>
          <p:nvPr/>
        </p:nvCxnSpPr>
        <p:spPr bwMode="auto">
          <a:xfrm flipH="1" flipV="1">
            <a:off x="2390427" y="6499498"/>
            <a:ext cx="2994977" cy="85468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5" name="Přímá spojnice se šipkou 94"/>
          <p:cNvCxnSpPr/>
          <p:nvPr/>
        </p:nvCxnSpPr>
        <p:spPr bwMode="auto">
          <a:xfrm flipV="1">
            <a:off x="6473570" y="3601235"/>
            <a:ext cx="3187203" cy="2934510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8" name="Obdélník 97"/>
          <p:cNvSpPr/>
          <p:nvPr/>
        </p:nvSpPr>
        <p:spPr bwMode="auto">
          <a:xfrm>
            <a:off x="261109" y="2472480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SMS</a:t>
            </a:r>
          </a:p>
        </p:txBody>
      </p:sp>
      <p:cxnSp>
        <p:nvCxnSpPr>
          <p:cNvPr id="99" name="Přímá spojnice se šipkou 98"/>
          <p:cNvCxnSpPr>
            <a:endCxn id="6" idx="0"/>
          </p:cNvCxnSpPr>
          <p:nvPr/>
        </p:nvCxnSpPr>
        <p:spPr bwMode="auto">
          <a:xfrm>
            <a:off x="770518" y="2973286"/>
            <a:ext cx="268355" cy="2879815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2" name="Přímá spojnice se šipkou 101"/>
          <p:cNvCxnSpPr/>
          <p:nvPr/>
        </p:nvCxnSpPr>
        <p:spPr bwMode="auto">
          <a:xfrm>
            <a:off x="1184832" y="2972019"/>
            <a:ext cx="2073920" cy="1546350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5" name="Ovál 74"/>
          <p:cNvSpPr/>
          <p:nvPr/>
        </p:nvSpPr>
        <p:spPr bwMode="auto">
          <a:xfrm>
            <a:off x="3419612" y="3398092"/>
            <a:ext cx="885409" cy="472455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5718F23-1FBA-4E2C-9A4A-B2571138A8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16380" y="30375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34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449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38" grpId="0" animBg="1"/>
      <p:bldP spid="38" grpId="1" animBg="1"/>
      <p:bldP spid="39" grpId="0" animBg="1"/>
      <p:bldP spid="39" grpId="1" animBg="1"/>
      <p:bldP spid="69" grpId="0" animBg="1"/>
      <p:bldP spid="69" grpId="1" animBg="1"/>
      <p:bldP spid="70" grpId="0" animBg="1"/>
      <p:bldP spid="70" grpId="1" animBg="1"/>
      <p:bldP spid="73" grpId="0" animBg="1"/>
      <p:bldP spid="73" grpId="1" animBg="1"/>
      <p:bldP spid="88" grpId="0" animBg="1"/>
      <p:bldP spid="88" grpId="1" animBg="1"/>
      <p:bldP spid="98" grpId="0" animBg="1"/>
      <p:bldP spid="98" grpId="1" animBg="1"/>
      <p:bldP spid="7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30"/>
  <p:tag name="ARS_PPT_DBNAME" val="6th_lecture_2021_with_comments[20210421081112625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Prezentace-MED-CZ-v8-1</Template>
  <TotalTime>1255</TotalTime>
  <Words>1491</Words>
  <Application>Microsoft Office PowerPoint</Application>
  <PresentationFormat>Širokoúhlá obrazovka</PresentationFormat>
  <Paragraphs>294</Paragraphs>
  <Slides>33</Slides>
  <Notes>7</Notes>
  <HiddenSlides>0</HiddenSlides>
  <MMClips>26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9" baseType="lpstr">
      <vt:lpstr>Arial</vt:lpstr>
      <vt:lpstr>Calibri</vt:lpstr>
      <vt:lpstr>Tahoma</vt:lpstr>
      <vt:lpstr>Times New Roman</vt:lpstr>
      <vt:lpstr>Wingdings</vt:lpstr>
      <vt:lpstr>Prezentace_MU_CZ</vt:lpstr>
      <vt:lpstr>                       Antidepressants</vt:lpstr>
      <vt:lpstr>Depression</vt:lpstr>
      <vt:lpstr>Depression</vt:lpstr>
      <vt:lpstr>Depression</vt:lpstr>
      <vt:lpstr>Monoamine theory of depression</vt:lpstr>
      <vt:lpstr>Depression</vt:lpstr>
      <vt:lpstr>Depression</vt:lpstr>
      <vt:lpstr>Other possible factors:  Brain neuroplasticity deficit in depression  HPA axis activation in depression  </vt:lpstr>
      <vt:lpstr>Mode of action of antidepressants</vt:lpstr>
      <vt:lpstr>Mode of action of antidepressants</vt:lpstr>
      <vt:lpstr>Efficacy of antidepressants</vt:lpstr>
      <vt:lpstr>SSRI – selective serotonin reuptake inhibitors</vt:lpstr>
      <vt:lpstr>SSRI</vt:lpstr>
      <vt:lpstr>SSRI</vt:lpstr>
      <vt:lpstr>SNRI – serotonin and noradrenaline reuptake inhibitors</vt:lpstr>
      <vt:lpstr>NDRI – noradrenaline and dopamine reuptake inhibitors</vt:lpstr>
      <vt:lpstr>NARI – noradrenaline reuptake inhibitor</vt:lpstr>
      <vt:lpstr>SARI – serotonine antagonist and reuptake inhibitor</vt:lpstr>
      <vt:lpstr>NASSA – noradrenergic and specific serotonergic antidepressants</vt:lpstr>
      <vt:lpstr>SMS – serotonin modulator and stimulator</vt:lpstr>
      <vt:lpstr>MASSA-melatonine agonist and serotonin selective antagonist</vt:lpstr>
      <vt:lpstr>TCA</vt:lpstr>
      <vt:lpstr>TCA</vt:lpstr>
      <vt:lpstr>TCA</vt:lpstr>
      <vt:lpstr>iMAO</vt:lpstr>
      <vt:lpstr>Esketamine</vt:lpstr>
      <vt:lpstr>Side effects of antidepressant therapy</vt:lpstr>
      <vt:lpstr>Prezentace aplikace PowerPoint</vt:lpstr>
      <vt:lpstr>activating  x      sedative      AD</vt:lpstr>
      <vt:lpstr>Prezentace aplikace PowerPoint</vt:lpstr>
      <vt:lpstr>Antidepressant discontinuation</vt:lpstr>
      <vt:lpstr>Augmentation of antidepressant therapy</vt:lpstr>
      <vt:lpstr>Nonpharmacologigal antidepressive measures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Antidepresiva</dc:title>
  <dc:creator>x</dc:creator>
  <cp:lastModifiedBy>Leoš Landa</cp:lastModifiedBy>
  <cp:revision>91</cp:revision>
  <cp:lastPrinted>2019-03-04T16:18:50Z</cp:lastPrinted>
  <dcterms:created xsi:type="dcterms:W3CDTF">2019-03-03T20:17:22Z</dcterms:created>
  <dcterms:modified xsi:type="dcterms:W3CDTF">2021-04-21T08:06:21Z</dcterms:modified>
</cp:coreProperties>
</file>