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23"/>
  </p:notesMasterIdLst>
  <p:sldIdLst>
    <p:sldId id="787" r:id="rId2"/>
    <p:sldId id="647" r:id="rId3"/>
    <p:sldId id="672" r:id="rId4"/>
    <p:sldId id="676" r:id="rId5"/>
    <p:sldId id="675" r:id="rId6"/>
    <p:sldId id="677" r:id="rId7"/>
    <p:sldId id="678" r:id="rId8"/>
    <p:sldId id="667" r:id="rId9"/>
    <p:sldId id="671" r:id="rId10"/>
    <p:sldId id="673" r:id="rId11"/>
    <p:sldId id="658" r:id="rId12"/>
    <p:sldId id="679" r:id="rId13"/>
    <p:sldId id="684" r:id="rId14"/>
    <p:sldId id="692" r:id="rId15"/>
    <p:sldId id="685" r:id="rId16"/>
    <p:sldId id="691" r:id="rId17"/>
    <p:sldId id="660" r:id="rId18"/>
    <p:sldId id="711" r:id="rId19"/>
    <p:sldId id="693" r:id="rId20"/>
    <p:sldId id="699" r:id="rId21"/>
    <p:sldId id="682" r:id="rId22"/>
    <p:sldId id="683" r:id="rId23"/>
    <p:sldId id="661" r:id="rId24"/>
    <p:sldId id="697" r:id="rId25"/>
    <p:sldId id="698" r:id="rId26"/>
    <p:sldId id="694" r:id="rId27"/>
    <p:sldId id="700" r:id="rId28"/>
    <p:sldId id="709" r:id="rId29"/>
    <p:sldId id="701" r:id="rId30"/>
    <p:sldId id="702" r:id="rId31"/>
    <p:sldId id="703" r:id="rId32"/>
    <p:sldId id="662" r:id="rId33"/>
    <p:sldId id="710" r:id="rId34"/>
    <p:sldId id="712" r:id="rId35"/>
    <p:sldId id="788" r:id="rId36"/>
    <p:sldId id="789" r:id="rId37"/>
    <p:sldId id="790" r:id="rId38"/>
    <p:sldId id="791" r:id="rId39"/>
    <p:sldId id="425" r:id="rId40"/>
    <p:sldId id="464" r:id="rId41"/>
    <p:sldId id="457" r:id="rId42"/>
    <p:sldId id="598" r:id="rId43"/>
    <p:sldId id="471" r:id="rId44"/>
    <p:sldId id="792" r:id="rId45"/>
    <p:sldId id="470" r:id="rId46"/>
    <p:sldId id="782" r:id="rId47"/>
    <p:sldId id="465" r:id="rId48"/>
    <p:sldId id="713" r:id="rId49"/>
    <p:sldId id="469" r:id="rId50"/>
    <p:sldId id="474" r:id="rId51"/>
    <p:sldId id="722" r:id="rId52"/>
    <p:sldId id="726" r:id="rId53"/>
    <p:sldId id="727" r:id="rId54"/>
    <p:sldId id="728" r:id="rId55"/>
    <p:sldId id="580" r:id="rId56"/>
    <p:sldId id="505" r:id="rId57"/>
    <p:sldId id="511" r:id="rId58"/>
    <p:sldId id="506" r:id="rId59"/>
    <p:sldId id="504" r:id="rId60"/>
    <p:sldId id="507" r:id="rId61"/>
    <p:sldId id="723" r:id="rId62"/>
    <p:sldId id="512" r:id="rId63"/>
    <p:sldId id="730" r:id="rId64"/>
    <p:sldId id="513" r:id="rId65"/>
    <p:sldId id="514" r:id="rId66"/>
    <p:sldId id="731" r:id="rId67"/>
    <p:sldId id="732" r:id="rId68"/>
    <p:sldId id="733" r:id="rId69"/>
    <p:sldId id="734" r:id="rId70"/>
    <p:sldId id="735" r:id="rId71"/>
    <p:sldId id="736" r:id="rId72"/>
    <p:sldId id="518" r:id="rId73"/>
    <p:sldId id="520" r:id="rId74"/>
    <p:sldId id="521" r:id="rId75"/>
    <p:sldId id="739" r:id="rId76"/>
    <p:sldId id="523" r:id="rId77"/>
    <p:sldId id="740" r:id="rId78"/>
    <p:sldId id="741" r:id="rId79"/>
    <p:sldId id="750" r:id="rId80"/>
    <p:sldId id="452" r:id="rId81"/>
    <p:sldId id="482" r:id="rId82"/>
    <p:sldId id="476" r:id="rId83"/>
    <p:sldId id="475" r:id="rId84"/>
    <p:sldId id="742" r:id="rId85"/>
    <p:sldId id="589" r:id="rId86"/>
    <p:sldId id="743" r:id="rId87"/>
    <p:sldId id="749" r:id="rId88"/>
    <p:sldId id="454" r:id="rId89"/>
    <p:sldId id="446" r:id="rId90"/>
    <p:sldId id="798" r:id="rId91"/>
    <p:sldId id="450" r:id="rId92"/>
    <p:sldId id="751" r:id="rId93"/>
    <p:sldId id="487" r:id="rId94"/>
    <p:sldId id="759" r:id="rId95"/>
    <p:sldId id="760" r:id="rId96"/>
    <p:sldId id="764" r:id="rId97"/>
    <p:sldId id="489" r:id="rId98"/>
    <p:sldId id="752" r:id="rId99"/>
    <p:sldId id="495" r:id="rId100"/>
    <p:sldId id="617" r:id="rId101"/>
    <p:sldId id="765" r:id="rId102"/>
    <p:sldId id="766" r:id="rId103"/>
    <p:sldId id="767" r:id="rId104"/>
    <p:sldId id="768" r:id="rId105"/>
    <p:sldId id="769" r:id="rId106"/>
    <p:sldId id="770" r:id="rId107"/>
    <p:sldId id="490" r:id="rId108"/>
    <p:sldId id="771" r:id="rId109"/>
    <p:sldId id="619" r:id="rId110"/>
    <p:sldId id="594" r:id="rId111"/>
    <p:sldId id="549" r:id="rId112"/>
    <p:sldId id="550" r:id="rId113"/>
    <p:sldId id="494" r:id="rId114"/>
    <p:sldId id="595" r:id="rId115"/>
    <p:sldId id="772" r:id="rId116"/>
    <p:sldId id="773" r:id="rId117"/>
    <p:sldId id="524" r:id="rId118"/>
    <p:sldId id="526" r:id="rId119"/>
    <p:sldId id="602" r:id="rId120"/>
    <p:sldId id="527" r:id="rId121"/>
    <p:sldId id="535" r:id="rId122"/>
  </p:sldIdLst>
  <p:sldSz cx="12192000" cy="6858000"/>
  <p:notesSz cx="6858000" cy="9144000"/>
  <p:custDataLst>
    <p:tags r:id="rId124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4660"/>
  </p:normalViewPr>
  <p:slideViewPr>
    <p:cSldViewPr>
      <p:cViewPr varScale="1">
        <p:scale>
          <a:sx n="101" d="100"/>
          <a:sy n="101" d="100"/>
        </p:scale>
        <p:origin x="150" y="6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gs" Target="tags/tag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398A907-0400-47A8-A7DF-4A5A31A360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0FE44DC-9ECA-44D5-947D-22EFBEE9D6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53EDA3-5475-4DCE-8661-35853B4A29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21B21362-A46B-41F5-BB9C-FE5515F526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0DCFD9C6-7E18-4F59-BB3F-C03B1FFCCA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801AF2D5-B378-456A-8F2B-F29A11830E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88798D-6756-40D8-8CF6-7F0A0531D9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1E70DE1E-0D97-4E03-9E18-A3ED07FD9D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628FA9-674A-488E-96BA-4701FA78355B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C9CDA83-EC1A-41A7-9B15-17B5FD2AA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BA63656-C54F-493A-9E74-846C203D3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DB4D5-9746-4DF7-815E-397B73D7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00E9-7921-45FC-AD16-54FCB0BD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DB42-C0CB-4158-BE63-37F07AB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2BA3-E817-4258-918C-96CD3C91A3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157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F39C-F01B-4C5E-A66C-8882366F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0473F-01E0-4936-853C-28D6C1C4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A219-0DCB-4A04-8528-0F8AC1F7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7AB5B-1E67-4BB5-A2D2-14C651D706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22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F749D-B76F-4CFD-8D59-5E9AC18C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B8449-2D0A-4C78-9007-F74F2DBF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FE144-DB8D-430D-AC00-30B6C53C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9BA71-85CC-4E1E-85A9-64693EA02F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54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1" y="609600"/>
            <a:ext cx="103632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953A2D-EBE3-433B-8451-E820F5A1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C65E5D-F75E-4E13-A81F-5AC5E56BF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D51199-F42A-4921-A356-728093DEA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C3868-1E1B-4535-BF42-1ED957CCDB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623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9456-1681-43E4-A617-0D1F0436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EA1C-6ED1-4BE1-9E5D-38D3AFA6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F66AD-10F1-45FC-B258-9B14824C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BA07-DCAF-4BF6-A513-62B8CFA77E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83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FC4A-DE37-4A86-BAF2-33A3C2B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99E96-F261-47A0-988A-7306E8D3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EC7C-8241-44D7-B298-43ADF05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6D5A2-81D0-44E0-A16B-1B8C3F419B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37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786B6C-E2BA-40D9-9D28-8397D824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F3608F-25BE-4250-B06F-EB2D8B04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AC070C-DF73-459E-82B1-36239BCA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E4C0-0B14-4E34-A98F-05688529FB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8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E8CC68-EAFC-40DB-83F6-E0760155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3FAB76-1155-4D1D-9F60-D520257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497032-D87D-4B78-9D18-B6BE4C29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E476A-88AE-4ACC-874B-EA846EB2C8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568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F99C6A-5BC2-45BB-B6BE-187C6359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E09B4D-4EF9-4E98-8EBF-37A6B658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A9D6BC-306E-468F-BC5B-B09B577B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85A5-80F8-4815-AC65-D9D6D51FB5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61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87538F-1F05-41DC-9115-4354E11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CB5B81-722F-4AFE-A3D9-E576DA9B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66698F-2ABC-40D8-A966-572D7239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D2BD-D2E1-4DBE-AF56-A6C000DDA8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358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4529B-16B3-468B-A090-2316E954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F47168-BCDF-45B5-816F-F098ACD0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78AD6F-6155-475C-92D3-5519BCC5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72CF-4DF7-42A3-9BD9-9F41C3D0A8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532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1A453-9882-44FF-8B04-8BA289A8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F2883D-781D-4113-9398-08C05418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05171D-4F6A-46B6-863F-C52C6229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588A-CADD-4DC6-9300-5FB831A017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811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E3AC2D-BF73-41F6-A98F-299617CA5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9C6FF4-DDD5-494F-BD84-24B138AF9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23F00-45F6-4B4A-9C40-A7CE66FEB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3D95-557E-4967-B505-20B794078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CCAF-880E-4DAC-B083-86661A76B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4C6886-397E-4CC8-A010-19B870A583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4a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2.png"/><Relationship Id="rId2" Type="http://schemas.microsoft.com/office/2007/relationships/media" Target="../media/media41.m4a"/><Relationship Id="rId1" Type="http://schemas.openxmlformats.org/officeDocument/2006/relationships/tags" Target="../tags/tag103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4.xml"/><Relationship Id="rId4" Type="http://schemas.openxmlformats.org/officeDocument/2006/relationships/image" Target="../media/image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5.xml"/><Relationship Id="rId4" Type="http://schemas.openxmlformats.org/officeDocument/2006/relationships/image" Target="../media/image4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6.xml"/><Relationship Id="rId4" Type="http://schemas.openxmlformats.org/officeDocument/2006/relationships/image" Target="../media/image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7.xml"/><Relationship Id="rId4" Type="http://schemas.openxmlformats.org/officeDocument/2006/relationships/image" Target="../media/image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8.xml"/><Relationship Id="rId4" Type="http://schemas.openxmlformats.org/officeDocument/2006/relationships/image" Target="../media/image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11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11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11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5.xml"/><Relationship Id="rId4" Type="http://schemas.openxmlformats.org/officeDocument/2006/relationships/image" Target="../media/image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6.xml"/><Relationship Id="rId4" Type="http://schemas.openxmlformats.org/officeDocument/2006/relationships/image" Target="../media/image4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11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4.jpeg"/><Relationship Id="rId2" Type="http://schemas.microsoft.com/office/2007/relationships/media" Target="../media/media9.m4a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hyperlink" Target="https://markforeman.files.wordpress.com/2010/06/nicotine2.png" TargetMode="Externa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2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3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3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36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3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3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3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43.xml"/><Relationship Id="rId6" Type="http://schemas.openxmlformats.org/officeDocument/2006/relationships/image" Target="../media/image4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44.xml"/><Relationship Id="rId6" Type="http://schemas.openxmlformats.org/officeDocument/2006/relationships/image" Target="../media/image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4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5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5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2.png"/><Relationship Id="rId2" Type="http://schemas.microsoft.com/office/2007/relationships/media" Target="../media/media25.m4a"/><Relationship Id="rId1" Type="http://schemas.openxmlformats.org/officeDocument/2006/relationships/tags" Target="../tags/tag54.xml"/><Relationship Id="rId6" Type="http://schemas.openxmlformats.org/officeDocument/2006/relationships/image" Target="../media/image4.jpe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rst-pass_metabolis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6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6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70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2.png"/><Relationship Id="rId2" Type="http://schemas.microsoft.com/office/2007/relationships/media" Target="../media/media29.m4a"/><Relationship Id="rId1" Type="http://schemas.openxmlformats.org/officeDocument/2006/relationships/tags" Target="../tags/tag73.xml"/><Relationship Id="rId6" Type="http://schemas.openxmlformats.org/officeDocument/2006/relationships/image" Target="../media/image4.jpe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2.png"/><Relationship Id="rId2" Type="http://schemas.microsoft.com/office/2007/relationships/media" Target="../media/media30.m4a"/><Relationship Id="rId1" Type="http://schemas.openxmlformats.org/officeDocument/2006/relationships/tags" Target="../tags/tag75.xml"/><Relationship Id="rId6" Type="http://schemas.openxmlformats.org/officeDocument/2006/relationships/image" Target="../media/image4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7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2.png"/><Relationship Id="rId2" Type="http://schemas.microsoft.com/office/2007/relationships/media" Target="../media/media32.m4a"/><Relationship Id="rId1" Type="http://schemas.openxmlformats.org/officeDocument/2006/relationships/tags" Target="../tags/tag81.xml"/><Relationship Id="rId6" Type="http://schemas.openxmlformats.org/officeDocument/2006/relationships/image" Target="../media/image4.jpe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0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8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2.png"/><Relationship Id="rId2" Type="http://schemas.microsoft.com/office/2007/relationships/media" Target="../media/media34.m4a"/><Relationship Id="rId1" Type="http://schemas.openxmlformats.org/officeDocument/2006/relationships/tags" Target="../tags/tag84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87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88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7" Type="http://schemas.openxmlformats.org/officeDocument/2006/relationships/image" Target="../media/image2.png"/><Relationship Id="rId2" Type="http://schemas.microsoft.com/office/2007/relationships/media" Target="../media/media37.m4a"/><Relationship Id="rId1" Type="http://schemas.openxmlformats.org/officeDocument/2006/relationships/tags" Target="../tags/tag90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11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4" Type="http://schemas.openxmlformats.org/officeDocument/2006/relationships/image" Target="../media/image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94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99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10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157D82F5-E395-4B91-9FC6-059E5347227A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92088" y="2205038"/>
            <a:ext cx="11891962" cy="2087562"/>
          </a:xfrm>
        </p:spPr>
        <p:txBody>
          <a:bodyPr/>
          <a:lstStyle/>
          <a:p>
            <a:pPr eaLnBrk="1" hangingPunct="1"/>
            <a:br>
              <a:rPr lang="cs-CZ" altLang="cs-CZ" sz="4800" b="1" dirty="0"/>
            </a:br>
            <a:br>
              <a:rPr lang="cs-CZ" altLang="cs-CZ" dirty="0"/>
            </a:br>
            <a:br>
              <a:rPr lang="cs-CZ" altLang="cs-CZ" dirty="0"/>
            </a:br>
            <a:r>
              <a:rPr lang="cs-CZ" altLang="cs-CZ" dirty="0"/>
              <a:t>D</a:t>
            </a:r>
            <a:r>
              <a:rPr lang="en-US" altLang="cs-CZ" dirty="0"/>
              <a:t>rug addiction</a:t>
            </a:r>
            <a:r>
              <a:rPr lang="cs-CZ" altLang="cs-CZ" dirty="0"/>
              <a:t> to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individual</a:t>
            </a:r>
            <a:r>
              <a:rPr lang="cs-CZ" altLang="cs-CZ" dirty="0"/>
              <a:t> </a:t>
            </a:r>
            <a:r>
              <a:rPr lang="cs-CZ" altLang="cs-CZ" dirty="0" err="1"/>
              <a:t>substances</a:t>
            </a:r>
            <a:endParaRPr lang="en-GB" altLang="cs-CZ" sz="4800" b="1" dirty="0"/>
          </a:p>
        </p:txBody>
      </p:sp>
      <p:pic>
        <p:nvPicPr>
          <p:cNvPr id="3075" name="Obrázek 3">
            <a:extLst>
              <a:ext uri="{FF2B5EF4-FFF2-40B4-BE49-F238E27FC236}">
                <a16:creationId xmlns:a16="http://schemas.microsoft.com/office/drawing/2014/main" id="{96B41140-2385-46CF-B3A5-8201C212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993D783B-C765-4BF6-B55C-A1D416949454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490855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l"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FM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DFAC7A-DF48-4FD9-982F-BCC53F3188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2544" y="3394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>
            <a:extLst>
              <a:ext uri="{FF2B5EF4-FFF2-40B4-BE49-F238E27FC236}">
                <a16:creationId xmlns:a16="http://schemas.microsoft.com/office/drawing/2014/main" id="{A2B15EDE-866B-4A79-80D9-D0770692A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92696"/>
            <a:ext cx="9078913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Alcohol mimics effects of GABA in the brain, binding to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receptors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and inhibiting neuronal signaling.</a:t>
            </a:r>
            <a:endParaRPr lang="cs-CZ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Alcohol is a positive allosteric modulator of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receptors. It increases chloride conductance through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receptors, resulting in cellular hyperpolarization.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Alcohol inhibits the major excitatory neurotransmitter, glutamate, particularly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at the NMDA receptor. </a:t>
            </a:r>
            <a:endParaRPr lang="cs-CZ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It decreases calcium conductance through NMDA receptors, further decreasing cellular excitation.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These dual actions on GABA</a:t>
            </a:r>
            <a:r>
              <a:rPr lang="en-US" altLang="cs-CZ" sz="1800" baseline="-25000" dirty="0"/>
              <a:t>A</a:t>
            </a:r>
            <a:r>
              <a:rPr lang="en-US" altLang="cs-CZ" sz="1800" dirty="0"/>
              <a:t> and NMDA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receptors contribute to alcohol’s anxiolytic, sedative, and CNS-depressant effects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It also releases other inhibitors, such as dopamine and serotonin by a process that is still poorly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understood but that appears to involve curtailing the activity of the enzyme that breaks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/>
              <a:t>dopamine down. </a:t>
            </a:r>
          </a:p>
        </p:txBody>
      </p:sp>
      <p:sp>
        <p:nvSpPr>
          <p:cNvPr id="13315" name="TextovéPole 2">
            <a:extLst>
              <a:ext uri="{FF2B5EF4-FFF2-40B4-BE49-F238E27FC236}">
                <a16:creationId xmlns:a16="http://schemas.microsoft.com/office/drawing/2014/main" id="{00EBF4CA-1362-4E17-9C38-AED950A1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3513"/>
            <a:ext cx="42910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Alcohol – mechanism of action - summary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13316" name="Obrázek 3">
            <a:extLst>
              <a:ext uri="{FF2B5EF4-FFF2-40B4-BE49-F238E27FC236}">
                <a16:creationId xmlns:a16="http://schemas.microsoft.com/office/drawing/2014/main" id="{3CEEF922-11B9-46EF-9FF0-4E0F4C02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ovéPole 2">
            <a:extLst>
              <a:ext uri="{FF2B5EF4-FFF2-40B4-BE49-F238E27FC236}">
                <a16:creationId xmlns:a16="http://schemas.microsoft.com/office/drawing/2014/main" id="{E8336917-1BB7-4504-AF0A-7B4B6E558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13" y="1468438"/>
            <a:ext cx="90900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MDMA is taken orally,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usually in a tablet or capsule, and its effects last approximately 3 to 6 hours.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average reported dose is one to two tablets, with each tablet typically containing between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60 and 120 milligrams of MDMA</a:t>
            </a:r>
            <a:r>
              <a:rPr lang="cs-CZ" altLang="cs-CZ" sz="1800"/>
              <a:t>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5475" name="TextovéPole 1">
            <a:extLst>
              <a:ext uri="{FF2B5EF4-FFF2-40B4-BE49-F238E27FC236}">
                <a16:creationId xmlns:a16="http://schemas.microsoft.com/office/drawing/2014/main" id="{C78AC61A-4BEF-4FC7-8FDF-4F1C7965E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27013"/>
            <a:ext cx="56816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5476" name="Obrázek 3">
            <a:extLst>
              <a:ext uri="{FF2B5EF4-FFF2-40B4-BE49-F238E27FC236}">
                <a16:creationId xmlns:a16="http://schemas.microsoft.com/office/drawing/2014/main" id="{2DB30594-310D-45B7-B240-EFC08BA9A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DABF6CC2-A97B-4539-8A0F-DE1372A8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468438"/>
            <a:ext cx="3605212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ovéPole 4">
            <a:extLst>
              <a:ext uri="{FF2B5EF4-FFF2-40B4-BE49-F238E27FC236}">
                <a16:creationId xmlns:a16="http://schemas.microsoft.com/office/drawing/2014/main" id="{9876C6F6-F757-42B7-9700-A54A057E9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25" y="5022850"/>
            <a:ext cx="8489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1) </a:t>
            </a:r>
            <a:r>
              <a:rPr lang="en-US" altLang="cs-CZ" sz="1800"/>
              <a:t>MDMA, like serotonin (5-HT), is</a:t>
            </a:r>
            <a:r>
              <a:rPr lang="cs-CZ" altLang="cs-CZ" sz="1800"/>
              <a:t> </a:t>
            </a:r>
            <a:r>
              <a:rPr lang="en-US" altLang="cs-CZ" sz="1800"/>
              <a:t>a substrate of the serotonin transporter (5-HTT) and uses the</a:t>
            </a:r>
            <a:r>
              <a:rPr lang="cs-CZ" altLang="cs-CZ" sz="1800"/>
              <a:t> </a:t>
            </a:r>
            <a:r>
              <a:rPr lang="en-US" altLang="cs-CZ" sz="1800"/>
              <a:t>transporter to enter inside the neuronal terminal, although at high</a:t>
            </a:r>
            <a:r>
              <a:rPr lang="cs-CZ" altLang="cs-CZ" sz="1800"/>
              <a:t> </a:t>
            </a:r>
            <a:r>
              <a:rPr lang="en-US" altLang="cs-CZ" sz="1800"/>
              <a:t>concentration</a:t>
            </a:r>
            <a:r>
              <a:rPr lang="cs-CZ" altLang="cs-CZ" sz="1800"/>
              <a:t> (</a:t>
            </a:r>
            <a:r>
              <a:rPr lang="en-US" altLang="cs-CZ" sz="1800"/>
              <a:t>it may also enter by diffusion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r>
              <a:rPr lang="cs-CZ" altLang="cs-CZ" sz="1800"/>
              <a:t> </a:t>
            </a:r>
          </a:p>
        </p:txBody>
      </p:sp>
      <p:sp>
        <p:nvSpPr>
          <p:cNvPr id="7" name="Ovál 4">
            <a:extLst>
              <a:ext uri="{FF2B5EF4-FFF2-40B4-BE49-F238E27FC236}">
                <a16:creationId xmlns:a16="http://schemas.microsoft.com/office/drawing/2014/main" id="{3AA42E50-494D-4AC8-A58C-4D9C331E0F2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743200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6501" name="TextovéPole 2">
            <a:extLst>
              <a:ext uri="{FF2B5EF4-FFF2-40B4-BE49-F238E27FC236}">
                <a16:creationId xmlns:a16="http://schemas.microsoft.com/office/drawing/2014/main" id="{1DAE7B8A-47B4-4507-920C-2A9105FCA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6502" name="TextovéPole 1">
            <a:extLst>
              <a:ext uri="{FF2B5EF4-FFF2-40B4-BE49-F238E27FC236}">
                <a16:creationId xmlns:a16="http://schemas.microsoft.com/office/drawing/2014/main" id="{7FE5E4B0-7F3F-4E5C-A5C7-C265B4493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6503" name="Obrázek 3">
            <a:extLst>
              <a:ext uri="{FF2B5EF4-FFF2-40B4-BE49-F238E27FC236}">
                <a16:creationId xmlns:a16="http://schemas.microsoft.com/office/drawing/2014/main" id="{2BB8DC0E-28D4-4FCA-B9CE-80FD9E23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666DAD-FAB5-4EF4-9032-40F58E335B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E1AFB64B-C83C-459C-AA0F-2E5258AD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468438"/>
            <a:ext cx="3605212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ovéPole 4">
            <a:extLst>
              <a:ext uri="{FF2B5EF4-FFF2-40B4-BE49-F238E27FC236}">
                <a16:creationId xmlns:a16="http://schemas.microsoft.com/office/drawing/2014/main" id="{B4E81582-FF77-423F-A154-AE0F38F2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5033963"/>
            <a:ext cx="86233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2</a:t>
            </a:r>
            <a:r>
              <a:rPr lang="cs-CZ" altLang="cs-CZ" sz="1800"/>
              <a:t>) Once inside, MDMA </a:t>
            </a:r>
            <a:r>
              <a:rPr lang="en-US" altLang="cs-CZ" sz="1800"/>
              <a:t>produces an acute and rapid enhancement in the release of 5-HT from</a:t>
            </a:r>
            <a:r>
              <a:rPr lang="cs-CZ" altLang="cs-CZ" sz="1800"/>
              <a:t> </a:t>
            </a:r>
            <a:r>
              <a:rPr lang="en-US" altLang="cs-CZ" sz="1800"/>
              <a:t>the storage vesicles, possibly by entering the vesicles via the vesicular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monoamine transporter (VMAT) and depletes vesicular neurotransmitter </a:t>
            </a:r>
            <a:r>
              <a:rPr lang="en-US" altLang="cs-CZ" sz="1800"/>
              <a:t>stores.</a:t>
            </a:r>
            <a:endParaRPr lang="cs-CZ" altLang="cs-CZ" sz="1800"/>
          </a:p>
        </p:txBody>
      </p:sp>
      <p:sp>
        <p:nvSpPr>
          <p:cNvPr id="107524" name="Ovál 4">
            <a:extLst>
              <a:ext uri="{FF2B5EF4-FFF2-40B4-BE49-F238E27FC236}">
                <a16:creationId xmlns:a16="http://schemas.microsoft.com/office/drawing/2014/main" id="{8FDFB764-5237-4768-9FFB-EA2F3C8FAD3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743200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CAFCD73F-5DD7-41DC-8E5D-AAE8A3ABA44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46688" y="23510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7526" name="TextovéPole 2">
            <a:extLst>
              <a:ext uri="{FF2B5EF4-FFF2-40B4-BE49-F238E27FC236}">
                <a16:creationId xmlns:a16="http://schemas.microsoft.com/office/drawing/2014/main" id="{36306103-92DF-4EC1-B7A2-92606DCE4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7527" name="TextovéPole 1">
            <a:extLst>
              <a:ext uri="{FF2B5EF4-FFF2-40B4-BE49-F238E27FC236}">
                <a16:creationId xmlns:a16="http://schemas.microsoft.com/office/drawing/2014/main" id="{E08945EB-D92E-4DDA-A32D-D925621B5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7528" name="Obrázek 3">
            <a:extLst>
              <a:ext uri="{FF2B5EF4-FFF2-40B4-BE49-F238E27FC236}">
                <a16:creationId xmlns:a16="http://schemas.microsoft.com/office/drawing/2014/main" id="{23AC3EE0-3B59-4FBD-AE65-6A878189B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ovéPole 2">
            <a:extLst>
              <a:ext uri="{FF2B5EF4-FFF2-40B4-BE49-F238E27FC236}">
                <a16:creationId xmlns:a16="http://schemas.microsoft.com/office/drawing/2014/main" id="{5733597C-3F55-462E-845C-33409E41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5202238"/>
            <a:ext cx="86233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3</a:t>
            </a:r>
            <a:r>
              <a:rPr lang="cs-CZ" altLang="cs-CZ" sz="1800"/>
              <a:t>) MDMA also </a:t>
            </a:r>
            <a:r>
              <a:rPr lang="en-US" altLang="cs-CZ" sz="1800"/>
              <a:t>inhibits tryptophan hydroxylase (TPH), the rate-limiting enzyme for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5-HT synthesis.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i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08547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ADB50574-3AD6-4A5C-B449-16E5199D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4">
            <a:extLst>
              <a:ext uri="{FF2B5EF4-FFF2-40B4-BE49-F238E27FC236}">
                <a16:creationId xmlns:a16="http://schemas.microsoft.com/office/drawing/2014/main" id="{DC994FDE-9213-4460-AEE5-EB3A8A12FF5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8549" name="Ovál 4">
            <a:extLst>
              <a:ext uri="{FF2B5EF4-FFF2-40B4-BE49-F238E27FC236}">
                <a16:creationId xmlns:a16="http://schemas.microsoft.com/office/drawing/2014/main" id="{E86943DD-F4BD-4C55-BE8B-0DF66F9AD27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8550" name="Ovál 4">
            <a:extLst>
              <a:ext uri="{FF2B5EF4-FFF2-40B4-BE49-F238E27FC236}">
                <a16:creationId xmlns:a16="http://schemas.microsoft.com/office/drawing/2014/main" id="{FF3A633C-7F68-4DCD-B0CE-963F6EAF59C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8551" name="TextovéPole 2">
            <a:extLst>
              <a:ext uri="{FF2B5EF4-FFF2-40B4-BE49-F238E27FC236}">
                <a16:creationId xmlns:a16="http://schemas.microsoft.com/office/drawing/2014/main" id="{DB931922-6763-4422-942A-A8EC55B28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8552" name="TextovéPole 1">
            <a:extLst>
              <a:ext uri="{FF2B5EF4-FFF2-40B4-BE49-F238E27FC236}">
                <a16:creationId xmlns:a16="http://schemas.microsoft.com/office/drawing/2014/main" id="{47F965D4-BC79-49BD-B51C-FBD49C734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8553" name="Obrázek 3">
            <a:extLst>
              <a:ext uri="{FF2B5EF4-FFF2-40B4-BE49-F238E27FC236}">
                <a16:creationId xmlns:a16="http://schemas.microsoft.com/office/drawing/2014/main" id="{B35D48DD-E02D-48CB-AB86-DA619240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ovéPole 2">
            <a:extLst>
              <a:ext uri="{FF2B5EF4-FFF2-40B4-BE49-F238E27FC236}">
                <a16:creationId xmlns:a16="http://schemas.microsoft.com/office/drawing/2014/main" id="{2AF83435-46FE-43EE-B079-5E689D63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5273675"/>
            <a:ext cx="86883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4) </a:t>
            </a:r>
            <a:r>
              <a:rPr lang="en-US" altLang="cs-CZ" sz="1800"/>
              <a:t>Monoamine oxidase B (MAO-B), located in the</a:t>
            </a:r>
            <a:r>
              <a:rPr lang="cs-CZ" altLang="cs-CZ" sz="1800"/>
              <a:t> </a:t>
            </a:r>
            <a:r>
              <a:rPr lang="en-US" altLang="cs-CZ" sz="1800"/>
              <a:t>outer membrane of the mitochondria of serotonergic neurons, is the</a:t>
            </a:r>
            <a:r>
              <a:rPr lang="cs-CZ" altLang="cs-CZ" sz="1800"/>
              <a:t> </a:t>
            </a:r>
            <a:r>
              <a:rPr lang="en-US" altLang="cs-CZ" sz="1800"/>
              <a:t>enzyme responsible for 5-HT degradation and its activity is partially</a:t>
            </a:r>
            <a:r>
              <a:rPr lang="cs-CZ" altLang="cs-CZ" sz="1800"/>
              <a:t> inhibited by MDMA.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i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09571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D3F19796-31DD-42D9-BB33-649746272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Ovál 4">
            <a:extLst>
              <a:ext uri="{FF2B5EF4-FFF2-40B4-BE49-F238E27FC236}">
                <a16:creationId xmlns:a16="http://schemas.microsoft.com/office/drawing/2014/main" id="{E553C181-B07F-4B7C-94D6-2538FCE154B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35D50CB8-0D5D-4DB8-988D-290D61F158E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22813" y="19319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9574" name="Ovál 4">
            <a:extLst>
              <a:ext uri="{FF2B5EF4-FFF2-40B4-BE49-F238E27FC236}">
                <a16:creationId xmlns:a16="http://schemas.microsoft.com/office/drawing/2014/main" id="{8BE0E196-B408-45FA-A9A9-14B86DF89E3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9575" name="Ovál 4">
            <a:extLst>
              <a:ext uri="{FF2B5EF4-FFF2-40B4-BE49-F238E27FC236}">
                <a16:creationId xmlns:a16="http://schemas.microsoft.com/office/drawing/2014/main" id="{7360A6DA-5BEB-450C-AE1D-BF4F84DED2E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9576" name="TextovéPole 2">
            <a:extLst>
              <a:ext uri="{FF2B5EF4-FFF2-40B4-BE49-F238E27FC236}">
                <a16:creationId xmlns:a16="http://schemas.microsoft.com/office/drawing/2014/main" id="{255F213D-C4C4-4430-BF46-AC7BF801C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09577" name="TextovéPole 1">
            <a:extLst>
              <a:ext uri="{FF2B5EF4-FFF2-40B4-BE49-F238E27FC236}">
                <a16:creationId xmlns:a16="http://schemas.microsoft.com/office/drawing/2014/main" id="{A814A600-53A3-419F-BB43-69DB7274F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9578" name="Obrázek 3">
            <a:extLst>
              <a:ext uri="{FF2B5EF4-FFF2-40B4-BE49-F238E27FC236}">
                <a16:creationId xmlns:a16="http://schemas.microsoft.com/office/drawing/2014/main" id="{30ADF115-D3DE-4A8C-9B6B-FF7683036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ovéPole 2">
            <a:extLst>
              <a:ext uri="{FF2B5EF4-FFF2-40B4-BE49-F238E27FC236}">
                <a16:creationId xmlns:a16="http://schemas.microsoft.com/office/drawing/2014/main" id="{20FDBAE7-4FE5-45CF-A966-C6A1E9C7C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5295900"/>
            <a:ext cx="88185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5) </a:t>
            </a:r>
            <a:r>
              <a:rPr lang="en-US" altLang="cs-CZ" sz="1800"/>
              <a:t>Due to the increase in the free cytoplasmatic</a:t>
            </a:r>
            <a:r>
              <a:rPr lang="cs-CZ" altLang="cs-CZ" sz="1800"/>
              <a:t> </a:t>
            </a:r>
            <a:r>
              <a:rPr lang="en-US" altLang="cs-CZ" sz="1800"/>
              <a:t>pool of 5-HT, MDMA promotes a rapid release of intracellular 5-HT</a:t>
            </a:r>
            <a:r>
              <a:rPr lang="cs-CZ" altLang="cs-CZ" sz="1800"/>
              <a:t> </a:t>
            </a:r>
            <a:r>
              <a:rPr lang="en-US" altLang="cs-CZ" sz="1800"/>
              <a:t>to the neuronal synapse via reversal of the 5-HTT activity.</a:t>
            </a:r>
            <a:endParaRPr lang="cs-CZ" altLang="cs-CZ" sz="1800"/>
          </a:p>
        </p:txBody>
      </p:sp>
      <p:pic>
        <p:nvPicPr>
          <p:cNvPr id="110595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5868FF7A-715F-45BA-8CB9-F1886051D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Ovál 4">
            <a:extLst>
              <a:ext uri="{FF2B5EF4-FFF2-40B4-BE49-F238E27FC236}">
                <a16:creationId xmlns:a16="http://schemas.microsoft.com/office/drawing/2014/main" id="{34667BB8-C4C0-4D68-8103-725DBF21EE5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597" name="Ovál 4">
            <a:extLst>
              <a:ext uri="{FF2B5EF4-FFF2-40B4-BE49-F238E27FC236}">
                <a16:creationId xmlns:a16="http://schemas.microsoft.com/office/drawing/2014/main" id="{B24C94C4-5C9F-46D0-977E-D3549D9589C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22813" y="19319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" name="Ovál 4">
            <a:extLst>
              <a:ext uri="{FF2B5EF4-FFF2-40B4-BE49-F238E27FC236}">
                <a16:creationId xmlns:a16="http://schemas.microsoft.com/office/drawing/2014/main" id="{C53D9901-4FF2-42A9-8517-DCBB7DC5487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527550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599" name="Ovál 4">
            <a:extLst>
              <a:ext uri="{FF2B5EF4-FFF2-40B4-BE49-F238E27FC236}">
                <a16:creationId xmlns:a16="http://schemas.microsoft.com/office/drawing/2014/main" id="{18189679-FCFF-44C7-A955-B648795A827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600" name="Ovál 4">
            <a:extLst>
              <a:ext uri="{FF2B5EF4-FFF2-40B4-BE49-F238E27FC236}">
                <a16:creationId xmlns:a16="http://schemas.microsoft.com/office/drawing/2014/main" id="{E0269D05-129C-4AF6-8D71-7506A7C37DD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0601" name="TextovéPole 2">
            <a:extLst>
              <a:ext uri="{FF2B5EF4-FFF2-40B4-BE49-F238E27FC236}">
                <a16:creationId xmlns:a16="http://schemas.microsoft.com/office/drawing/2014/main" id="{8C219D3C-2D85-402F-BC62-B982C872D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0602" name="TextovéPole 1">
            <a:extLst>
              <a:ext uri="{FF2B5EF4-FFF2-40B4-BE49-F238E27FC236}">
                <a16:creationId xmlns:a16="http://schemas.microsoft.com/office/drawing/2014/main" id="{BB57912A-FCDC-4A58-B695-8EBF642E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0603" name="Obrázek 3">
            <a:extLst>
              <a:ext uri="{FF2B5EF4-FFF2-40B4-BE49-F238E27FC236}">
                <a16:creationId xmlns:a16="http://schemas.microsoft.com/office/drawing/2014/main" id="{AD710209-9899-4294-B2A8-613D190B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ovéPole 2">
            <a:extLst>
              <a:ext uri="{FF2B5EF4-FFF2-40B4-BE49-F238E27FC236}">
                <a16:creationId xmlns:a16="http://schemas.microsoft.com/office/drawing/2014/main" id="{7DAE7D0D-4E81-45BD-9786-EEBEBA85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4983163"/>
            <a:ext cx="87534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6) MDMA </a:t>
            </a:r>
            <a:r>
              <a:rPr lang="en-US" altLang="cs-CZ" sz="1800"/>
              <a:t>hallucinogenic properties depend on the agonist activity at the</a:t>
            </a:r>
            <a:r>
              <a:rPr lang="cs-CZ" altLang="cs-CZ" sz="1800"/>
              <a:t> 5-HT</a:t>
            </a:r>
            <a:r>
              <a:rPr lang="cs-CZ" altLang="cs-CZ" sz="1800" baseline="-25000"/>
              <a:t>2A</a:t>
            </a:r>
            <a:r>
              <a:rPr lang="cs-CZ" altLang="cs-CZ" sz="1800"/>
              <a:t>-receptor.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11619" name="Picture 4" descr="MDMA pharmacological mechanism of action at the neuronal serotonergic terminal and synapse. 1 MDMA, like serotonin (5-HT), is a substrate of the serotonin transporter (5-HTT) and uses the transporter to enter inside the neuronal terminal, although at high concentration, it may also enter by diffusion. 2 Once inside, MDMA produces an acute and rapid enhancement in the release of 5-HT from the storage vesicles, possibly by entering the vesicles via the vesicular monoamine transporter (VMAT) and depletes vesicular neurotransmitter stores via a carrier-mediated exchange mechanism. 3 MDMA also inhibits tryptophan hydroxylase (TPH), the rate-limiting enzyme for 5-HT synthesis. 4 Monoamine oxidase B (MAO-B), located in the outer membrane of the mitochondria of serotonergic neurons, is the enzyme responsible for 5-HT degradation and its activity is partially inhibited by MDMA. 5 Due to the increase in the free cytoplasmatic pool of 5-HT, MDMA promotes a rapid release of intracellular 5-HT to the neuronal synapse via reversal of the 5-HTT activity. 6 MDMA hallucinogenic properties depend on the agonist activity at the 5-HT2A-receptor">
            <a:extLst>
              <a:ext uri="{FF2B5EF4-FFF2-40B4-BE49-F238E27FC236}">
                <a16:creationId xmlns:a16="http://schemas.microsoft.com/office/drawing/2014/main" id="{E5D28666-11EF-4BA6-BCE4-86767418A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17625"/>
            <a:ext cx="3605212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Ovál 4">
            <a:extLst>
              <a:ext uri="{FF2B5EF4-FFF2-40B4-BE49-F238E27FC236}">
                <a16:creationId xmlns:a16="http://schemas.microsoft.com/office/drawing/2014/main" id="{20A50FC5-0E2D-4853-92DE-D8A3102C843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73713" y="1762125"/>
            <a:ext cx="327025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1" name="Ovál 4">
            <a:extLst>
              <a:ext uri="{FF2B5EF4-FFF2-40B4-BE49-F238E27FC236}">
                <a16:creationId xmlns:a16="http://schemas.microsoft.com/office/drawing/2014/main" id="{B1AC0138-AFF2-46DF-9E16-A2FADC9B78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22813" y="1931988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2" name="Ovál 4">
            <a:extLst>
              <a:ext uri="{FF2B5EF4-FFF2-40B4-BE49-F238E27FC236}">
                <a16:creationId xmlns:a16="http://schemas.microsoft.com/office/drawing/2014/main" id="{FCAA647E-0B7A-42E0-9A90-446B8A73836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527550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" name="Ovál 4">
            <a:extLst>
              <a:ext uri="{FF2B5EF4-FFF2-40B4-BE49-F238E27FC236}">
                <a16:creationId xmlns:a16="http://schemas.microsoft.com/office/drawing/2014/main" id="{E40E058F-E1FB-4DAB-82EB-D43929AACF2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3560763"/>
            <a:ext cx="327025" cy="357187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4" name="Ovál 4">
            <a:extLst>
              <a:ext uri="{FF2B5EF4-FFF2-40B4-BE49-F238E27FC236}">
                <a16:creationId xmlns:a16="http://schemas.microsoft.com/office/drawing/2014/main" id="{F7F6DBDC-5F58-42EC-866E-E749BBE96D1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32288" y="2613025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5" name="Ovál 4">
            <a:extLst>
              <a:ext uri="{FF2B5EF4-FFF2-40B4-BE49-F238E27FC236}">
                <a16:creationId xmlns:a16="http://schemas.microsoft.com/office/drawing/2014/main" id="{1316B4CD-C36A-4979-AFFC-563A68DCB49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11775" y="2220913"/>
            <a:ext cx="327025" cy="358775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1626" name="TextovéPole 2">
            <a:extLst>
              <a:ext uri="{FF2B5EF4-FFF2-40B4-BE49-F238E27FC236}">
                <a16:creationId xmlns:a16="http://schemas.microsoft.com/office/drawing/2014/main" id="{CB0A36BE-48C4-4821-89F4-5D4CDE0AE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1627" name="TextovéPole 1">
            <a:extLst>
              <a:ext uri="{FF2B5EF4-FFF2-40B4-BE49-F238E27FC236}">
                <a16:creationId xmlns:a16="http://schemas.microsoft.com/office/drawing/2014/main" id="{0640C64F-A7C3-4BF9-8A9F-3723DAF2E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1628" name="Obrázek 3">
            <a:extLst>
              <a:ext uri="{FF2B5EF4-FFF2-40B4-BE49-F238E27FC236}">
                <a16:creationId xmlns:a16="http://schemas.microsoft.com/office/drawing/2014/main" id="{CB7ECC24-3E90-462F-8857-384DB84D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ovéPole 6">
            <a:extLst>
              <a:ext uri="{FF2B5EF4-FFF2-40B4-BE49-F238E27FC236}">
                <a16:creationId xmlns:a16="http://schemas.microsoft.com/office/drawing/2014/main" id="{C3BE42D1-7D55-4063-8960-84197388A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38" y="1730375"/>
            <a:ext cx="302577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Effects:</a:t>
            </a:r>
            <a:r>
              <a:rPr lang="cs-CZ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feelings of mental stimulation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emotional warmth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empathy toward others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general sense of well being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decreased anxiety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enhanced sensory perception</a:t>
            </a:r>
            <a:endParaRPr lang="cs-CZ" altLang="cs-CZ" sz="1800"/>
          </a:p>
        </p:txBody>
      </p:sp>
      <p:sp>
        <p:nvSpPr>
          <p:cNvPr id="112643" name="TextovéPole 1">
            <a:extLst>
              <a:ext uri="{FF2B5EF4-FFF2-40B4-BE49-F238E27FC236}">
                <a16:creationId xmlns:a16="http://schemas.microsoft.com/office/drawing/2014/main" id="{D8C88996-E172-4EEC-9EF8-B841F8EF1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2644" name="Obrázek 3">
            <a:extLst>
              <a:ext uri="{FF2B5EF4-FFF2-40B4-BE49-F238E27FC236}">
                <a16:creationId xmlns:a16="http://schemas.microsoft.com/office/drawing/2014/main" id="{54DE6A6E-311D-40D0-8631-27E44548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TextovéPole 6">
            <a:extLst>
              <a:ext uri="{FF2B5EF4-FFF2-40B4-BE49-F238E27FC236}">
                <a16:creationId xmlns:a16="http://schemas.microsoft.com/office/drawing/2014/main" id="{4A56A23E-776A-484F-8696-E646747FB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730375"/>
            <a:ext cx="56959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dirty="0"/>
              <a:t>Possible dangerous adverse effect:</a:t>
            </a:r>
            <a:r>
              <a:rPr lang="en-US" dirty="0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/>
              <a:t>marked rise in body temperature (</a:t>
            </a:r>
            <a:r>
              <a:rPr lang="en-US" b="1" dirty="0"/>
              <a:t>hyperthermia</a:t>
            </a:r>
            <a:r>
              <a:rPr lang="en-US" dirty="0"/>
              <a:t>)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dirty="0"/>
              <a:t>following vigorous physical activity for extended periods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  <a:p>
            <a:pPr algn="ctr">
              <a:defRPr/>
            </a:pPr>
            <a:r>
              <a:rPr lang="en-US" b="1" dirty="0"/>
              <a:t>Symptoms of MDMA </a:t>
            </a:r>
            <a:r>
              <a:rPr lang="cs-CZ" b="1" dirty="0"/>
              <a:t>o</a:t>
            </a:r>
            <a:r>
              <a:rPr lang="en-US" b="1" dirty="0" err="1"/>
              <a:t>verdose</a:t>
            </a:r>
            <a:r>
              <a:rPr lang="en-US" b="1" dirty="0"/>
              <a:t>:</a:t>
            </a:r>
          </a:p>
          <a:p>
            <a:pPr algn="ctr">
              <a:defRPr/>
            </a:pPr>
            <a:endParaRPr lang="en-US" b="1" dirty="0"/>
          </a:p>
          <a:p>
            <a:pPr algn="ctr">
              <a:defRPr/>
            </a:pPr>
            <a:r>
              <a:rPr lang="en-US" dirty="0"/>
              <a:t>High Blood Pressure</a:t>
            </a:r>
          </a:p>
          <a:p>
            <a:pPr algn="ctr">
              <a:defRPr/>
            </a:pPr>
            <a:r>
              <a:rPr lang="en-US" dirty="0"/>
              <a:t>Faintness</a:t>
            </a:r>
          </a:p>
          <a:p>
            <a:pPr algn="ctr">
              <a:defRPr/>
            </a:pPr>
            <a:r>
              <a:rPr lang="en-US" dirty="0"/>
              <a:t>Panic attacks</a:t>
            </a:r>
          </a:p>
          <a:p>
            <a:pPr algn="ctr">
              <a:defRPr/>
            </a:pPr>
            <a:r>
              <a:rPr lang="en-US" dirty="0"/>
              <a:t>Loss of consciousness</a:t>
            </a:r>
          </a:p>
          <a:p>
            <a:pPr algn="ctr">
              <a:defRPr/>
            </a:pPr>
            <a:r>
              <a:rPr lang="en-US" dirty="0"/>
              <a:t>Seizures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endParaRPr lang="en-US" altLang="cs-CZ" dirty="0"/>
          </a:p>
        </p:txBody>
      </p:sp>
      <p:sp>
        <p:nvSpPr>
          <p:cNvPr id="113667" name="TextovéPole 1">
            <a:extLst>
              <a:ext uri="{FF2B5EF4-FFF2-40B4-BE49-F238E27FC236}">
                <a16:creationId xmlns:a16="http://schemas.microsoft.com/office/drawing/2014/main" id="{FCA2D234-0FAE-4001-AE6E-94A7EE686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3668" name="Obrázek 3">
            <a:extLst>
              <a:ext uri="{FF2B5EF4-FFF2-40B4-BE49-F238E27FC236}">
                <a16:creationId xmlns:a16="http://schemas.microsoft.com/office/drawing/2014/main" id="{B17D0C8E-FA8B-43B6-9580-2CFB8368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8F4B9D-B9DC-4F58-85E4-658554539C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ovéPole 2">
            <a:extLst>
              <a:ext uri="{FF2B5EF4-FFF2-40B4-BE49-F238E27FC236}">
                <a16:creationId xmlns:a16="http://schemas.microsoft.com/office/drawing/2014/main" id="{0EE1BEE9-983C-4C4A-AA48-9F58BB9EF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088" y="1500188"/>
            <a:ext cx="8613775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dirty="0"/>
              <a:t>Is MDMA addictive?</a:t>
            </a:r>
            <a:r>
              <a:rPr lang="en-US" altLang="cs-CZ" dirty="0"/>
              <a:t>.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/>
              <a:t>Experiments have shown that animals will self administer MDMA - an important indicator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dirty="0"/>
              <a:t>of a drug’s dependency potential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dirty="0"/>
              <a:t>although the degree of self-administration is less than some other drugs of abuse such </a:t>
            </a:r>
          </a:p>
          <a:p>
            <a:pPr marL="259232" indent="-259232" algn="ctr" eaLnBrk="1">
              <a:lnSpc>
                <a:spcPct val="93000"/>
              </a:lnSpc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en-US" dirty="0"/>
              <a:t>as cocaine</a:t>
            </a: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dirty="0"/>
              <a:t>Dependency on MDMA is relatively rare.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dirty="0"/>
              <a:t>There is a r</a:t>
            </a:r>
            <a:r>
              <a:rPr lang="cs-CZ" altLang="cs-CZ" dirty="0"/>
              <a:t>i</a:t>
            </a:r>
            <a:r>
              <a:rPr lang="en-US" altLang="cs-CZ" dirty="0" err="1"/>
              <a:t>sk</a:t>
            </a:r>
            <a:r>
              <a:rPr lang="en-US" altLang="cs-CZ" dirty="0"/>
              <a:t> associated with transition to other stronger stimulants (</a:t>
            </a:r>
            <a:r>
              <a:rPr lang="en-US" altLang="cs-CZ" dirty="0" err="1"/>
              <a:t>pervitin</a:t>
            </a:r>
            <a:r>
              <a:rPr lang="en-US" altLang="cs-CZ" dirty="0"/>
              <a:t>, cocaine).</a:t>
            </a:r>
            <a:endParaRPr lang="cs-CZ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cs-CZ" altLang="cs-CZ" dirty="0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dirty="0"/>
          </a:p>
        </p:txBody>
      </p:sp>
      <p:sp>
        <p:nvSpPr>
          <p:cNvPr id="114691" name="TextovéPole 1">
            <a:extLst>
              <a:ext uri="{FF2B5EF4-FFF2-40B4-BE49-F238E27FC236}">
                <a16:creationId xmlns:a16="http://schemas.microsoft.com/office/drawing/2014/main" id="{E01A4D2D-68A7-42D2-BA11-851FBAB91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4692" name="Obrázek 3">
            <a:extLst>
              <a:ext uri="{FF2B5EF4-FFF2-40B4-BE49-F238E27FC236}">
                <a16:creationId xmlns:a16="http://schemas.microsoft.com/office/drawing/2014/main" id="{C547363F-80EA-4316-A8E5-42CCD0B7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ovéPole 2">
            <a:extLst>
              <a:ext uri="{FF2B5EF4-FFF2-40B4-BE49-F238E27FC236}">
                <a16:creationId xmlns:a16="http://schemas.microsoft.com/office/drawing/2014/main" id="{CA21AAA3-A449-4D6C-9588-5ECA2B152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4339" name="TextovéPole 3">
            <a:extLst>
              <a:ext uri="{FF2B5EF4-FFF2-40B4-BE49-F238E27FC236}">
                <a16:creationId xmlns:a16="http://schemas.microsoft.com/office/drawing/2014/main" id="{B19239DE-4FD3-4449-9D18-6F717DECF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sp>
        <p:nvSpPr>
          <p:cNvPr id="14340" name="TextovéPole 2">
            <a:extLst>
              <a:ext uri="{FF2B5EF4-FFF2-40B4-BE49-F238E27FC236}">
                <a16:creationId xmlns:a16="http://schemas.microsoft.com/office/drawing/2014/main" id="{501B1066-9E5E-4707-8648-1E041643E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1338263"/>
            <a:ext cx="6948488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may appear anywhere from six hours to a few days after your last drink.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These usually include at least two of the following: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tremors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anxiety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nausea and/or vomiting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headache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increased heart rate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sweating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irritability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</a:t>
            </a:r>
            <a:r>
              <a:rPr lang="en-GB" altLang="cs-CZ" sz="1800"/>
              <a:t>onfusion</a:t>
            </a:r>
            <a:r>
              <a:rPr lang="cs-CZ" altLang="cs-CZ" sz="1800"/>
              <a:t>, </a:t>
            </a:r>
            <a:r>
              <a:rPr lang="en-GB" altLang="cs-CZ" sz="1800"/>
              <a:t>insomnia, nightmares</a:t>
            </a:r>
          </a:p>
        </p:txBody>
      </p:sp>
      <p:pic>
        <p:nvPicPr>
          <p:cNvPr id="14341" name="Obrázek 3">
            <a:extLst>
              <a:ext uri="{FF2B5EF4-FFF2-40B4-BE49-F238E27FC236}">
                <a16:creationId xmlns:a16="http://schemas.microsoft.com/office/drawing/2014/main" id="{6B1E6B21-CE92-41FC-9661-20272A33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1F11E0-8992-4A90-BDFA-3078BF7F33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466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ovéPole 5">
            <a:extLst>
              <a:ext uri="{FF2B5EF4-FFF2-40B4-BE49-F238E27FC236}">
                <a16:creationId xmlns:a16="http://schemas.microsoft.com/office/drawing/2014/main" id="{0EB78AA8-A54F-49FC-B21E-177DFE1B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2178050"/>
            <a:ext cx="652938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Fatigue and mood swings.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Craving and irritability.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cs-CZ" sz="1800" b="1"/>
              <a:t>There are no specific pharmacologic treatments for MDMA abuse.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15715" name="TextovéPole 3">
            <a:extLst>
              <a:ext uri="{FF2B5EF4-FFF2-40B4-BE49-F238E27FC236}">
                <a16:creationId xmlns:a16="http://schemas.microsoft.com/office/drawing/2014/main" id="{8DBC590E-0379-4515-A2AB-0E15BA78D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25" y="1208088"/>
            <a:ext cx="2965450" cy="6080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 (mild)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115716" name="TextovéPole 1">
            <a:extLst>
              <a:ext uri="{FF2B5EF4-FFF2-40B4-BE49-F238E27FC236}">
                <a16:creationId xmlns:a16="http://schemas.microsoft.com/office/drawing/2014/main" id="{2439889C-6D6D-4F48-9C61-25B7A4249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60375"/>
            <a:ext cx="5681663" cy="6080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15717" name="Obrázek 3">
            <a:extLst>
              <a:ext uri="{FF2B5EF4-FFF2-40B4-BE49-F238E27FC236}">
                <a16:creationId xmlns:a16="http://schemas.microsoft.com/office/drawing/2014/main" id="{FB7CF212-24B0-44F8-BBAF-E5246B1A7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04E7DF-1061-4A09-A2B9-2E314F5FCC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031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ovéPole 1">
            <a:extLst>
              <a:ext uri="{FF2B5EF4-FFF2-40B4-BE49-F238E27FC236}">
                <a16:creationId xmlns:a16="http://schemas.microsoft.com/office/drawing/2014/main" id="{494E321A-CC30-4BD0-9EB8-61F3CDCD0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sp>
        <p:nvSpPr>
          <p:cNvPr id="116739" name="TextovéPole 1">
            <a:extLst>
              <a:ext uri="{FF2B5EF4-FFF2-40B4-BE49-F238E27FC236}">
                <a16:creationId xmlns:a16="http://schemas.microsoft.com/office/drawing/2014/main" id="{14DA14EA-D984-4F33-BAD0-ECF8F801A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1285875"/>
            <a:ext cx="8621712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Broad spectrum of substances.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„New“´= new in the market.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Majority o these substances (including their psychotropic properties) is known many years.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 in the last 15 years in association with rave parties and MDMA use.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empathogens and entactogens</a:t>
            </a:r>
            <a:r>
              <a:rPr lang="cs-CZ" altLang="cs-CZ" sz="1800"/>
              <a:t> </a:t>
            </a:r>
            <a:r>
              <a:rPr lang="en-US" altLang="cs-CZ" sz="1800"/>
              <a:t> </a:t>
            </a:r>
          </a:p>
        </p:txBody>
      </p:sp>
      <p:pic>
        <p:nvPicPr>
          <p:cNvPr id="116740" name="Obrázek 3">
            <a:extLst>
              <a:ext uri="{FF2B5EF4-FFF2-40B4-BE49-F238E27FC236}">
                <a16:creationId xmlns:a16="http://schemas.microsoft.com/office/drawing/2014/main" id="{1B0E829A-9485-48C6-9B57-2C2077BA8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FA0856-B61C-4CE0-B959-ED0DCE81E1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3100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Obdélník 1">
            <a:extLst>
              <a:ext uri="{FF2B5EF4-FFF2-40B4-BE49-F238E27FC236}">
                <a16:creationId xmlns:a16="http://schemas.microsoft.com/office/drawing/2014/main" id="{5A93100D-885A-4DBD-B45F-51B383500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46150"/>
            <a:ext cx="91440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Substances derived from </a:t>
            </a:r>
            <a:r>
              <a:rPr lang="en-US" altLang="cs-CZ" sz="1800" b="1"/>
              <a:t>phenylethylamine</a:t>
            </a:r>
            <a:r>
              <a:rPr lang="en-US" altLang="cs-CZ" sz="1800"/>
              <a:t> a </a:t>
            </a:r>
            <a:r>
              <a:rPr lang="en-US" altLang="cs-CZ" sz="1800" b="1"/>
              <a:t>tryptamine</a:t>
            </a:r>
            <a:r>
              <a:rPr lang="en-US" altLang="cs-CZ" sz="1800"/>
              <a:t>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For the first time described in a detailed way by </a:t>
            </a:r>
            <a:r>
              <a:rPr lang="cs-CZ" altLang="cs-CZ" sz="1800"/>
              <a:t>prof. Alexander Shulgin (1925 – 2014) in books</a:t>
            </a:r>
            <a:r>
              <a:rPr lang="en-US" altLang="cs-CZ" sz="1800"/>
              <a:t>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PIHKAL</a:t>
            </a:r>
            <a:r>
              <a:rPr lang="en-US" altLang="cs-CZ" sz="1800"/>
              <a:t> (Phenylethylamines I Have Known And Loved)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TIHKAL</a:t>
            </a:r>
            <a:r>
              <a:rPr lang="en-US" altLang="cs-CZ" sz="1800"/>
              <a:t> (Tryptamines I Have Known and Loved).</a:t>
            </a:r>
          </a:p>
        </p:txBody>
      </p:sp>
      <p:sp>
        <p:nvSpPr>
          <p:cNvPr id="117763" name="TextovéPole 1">
            <a:extLst>
              <a:ext uri="{FF2B5EF4-FFF2-40B4-BE49-F238E27FC236}">
                <a16:creationId xmlns:a16="http://schemas.microsoft.com/office/drawing/2014/main" id="{8C4A7D1E-B925-4116-A925-00BB91B90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pic>
        <p:nvPicPr>
          <p:cNvPr id="117764" name="Obrázek 3">
            <a:extLst>
              <a:ext uri="{FF2B5EF4-FFF2-40B4-BE49-F238E27FC236}">
                <a16:creationId xmlns:a16="http://schemas.microsoft.com/office/drawing/2014/main" id="{C16CC9CC-D731-41AC-A3D2-A18A331C5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ovéPole 2">
            <a:extLst>
              <a:ext uri="{FF2B5EF4-FFF2-40B4-BE49-F238E27FC236}">
                <a16:creationId xmlns:a16="http://schemas.microsoft.com/office/drawing/2014/main" id="{C8546139-6321-4103-B650-184899A34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50"/>
            <a:ext cx="2535238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8787" name="TextovéPole 1">
            <a:extLst>
              <a:ext uri="{FF2B5EF4-FFF2-40B4-BE49-F238E27FC236}">
                <a16:creationId xmlns:a16="http://schemas.microsoft.com/office/drawing/2014/main" id="{99B56C2B-A25E-4983-955A-D69BC36E0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85800"/>
            <a:ext cx="888365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Majority of these substances affects more neurotransmitter systems in the CNS.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Usually the most important system: serotonergic.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Other important systems: </a:t>
            </a:r>
            <a:r>
              <a:rPr lang="en-US" altLang="cs-CZ" sz="1800" u="sng"/>
              <a:t>dopaminergic</a:t>
            </a:r>
            <a:r>
              <a:rPr lang="en-US" altLang="cs-CZ" sz="1800"/>
              <a:t> and </a:t>
            </a:r>
            <a:r>
              <a:rPr lang="en-US" altLang="cs-CZ" sz="1800" u="sng"/>
              <a:t>noradrenergic</a:t>
            </a:r>
            <a:r>
              <a:rPr lang="en-US" altLang="cs-CZ" sz="1800"/>
              <a:t>, sometimes </a:t>
            </a:r>
            <a:r>
              <a:rPr lang="en-US" altLang="cs-CZ" sz="1800" u="sng"/>
              <a:t>cholinergic</a:t>
            </a:r>
            <a:r>
              <a:rPr lang="en-US" altLang="cs-CZ" sz="1800"/>
              <a:t>.</a:t>
            </a:r>
          </a:p>
        </p:txBody>
      </p:sp>
      <p:sp>
        <p:nvSpPr>
          <p:cNvPr id="110597" name="TextovéPole 3">
            <a:extLst>
              <a:ext uri="{FF2B5EF4-FFF2-40B4-BE49-F238E27FC236}">
                <a16:creationId xmlns:a16="http://schemas.microsoft.com/office/drawing/2014/main" id="{FE4AA33E-C3A2-4D23-8D10-9D98DD3B3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2055813"/>
            <a:ext cx="90138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 dirty="0">
                <a:latin typeface="Arial" charset="0"/>
              </a:rPr>
              <a:t>1. mechanism:</a:t>
            </a:r>
            <a:r>
              <a:rPr lang="en-US" altLang="cs-CZ" dirty="0">
                <a:latin typeface="Arial" charset="0"/>
              </a:rPr>
              <a:t> direct acting </a:t>
            </a:r>
            <a:r>
              <a:rPr lang="cs-CZ" altLang="cs-CZ" dirty="0" err="1">
                <a:latin typeface="Arial" charset="0"/>
              </a:rPr>
              <a:t>at</a:t>
            </a:r>
            <a:r>
              <a:rPr lang="en-US" altLang="cs-CZ" dirty="0">
                <a:latin typeface="Arial" charset="0"/>
              </a:rPr>
              <a:t> receptors.</a:t>
            </a:r>
          </a:p>
          <a:p>
            <a:pPr marL="311079" indent="-311079"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AutoNum type="arabicPeriod"/>
              <a:defRPr/>
            </a:pPr>
            <a:endParaRPr lang="en-US" altLang="cs-CZ" dirty="0">
              <a:latin typeface="Arial" charset="0"/>
            </a:endParaRPr>
          </a:p>
        </p:txBody>
      </p:sp>
      <p:pic>
        <p:nvPicPr>
          <p:cNvPr id="118789" name="Picture 4" descr="http://www.unc.edu/~ejw/synapse.jpg">
            <a:extLst>
              <a:ext uri="{FF2B5EF4-FFF2-40B4-BE49-F238E27FC236}">
                <a16:creationId xmlns:a16="http://schemas.microsoft.com/office/drawing/2014/main" id="{184D90C0-FAF5-40A6-9CC0-19477EE6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3363913"/>
            <a:ext cx="27114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4">
            <a:extLst>
              <a:ext uri="{FF2B5EF4-FFF2-40B4-BE49-F238E27FC236}">
                <a16:creationId xmlns:a16="http://schemas.microsoft.com/office/drawing/2014/main" id="{7A64FF75-8412-4D0F-82E8-681BAEADD70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638800" y="5584825"/>
            <a:ext cx="325438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EF28822E-7796-4AF4-8113-DF7623C3D18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76863" y="5159375"/>
            <a:ext cx="327025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8792" name="TextovéPole 1">
            <a:extLst>
              <a:ext uri="{FF2B5EF4-FFF2-40B4-BE49-F238E27FC236}">
                <a16:creationId xmlns:a16="http://schemas.microsoft.com/office/drawing/2014/main" id="{5CF8CF2E-38C6-4533-8B11-CF6B115D7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2474913"/>
            <a:ext cx="54324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l-PL" altLang="cs-CZ" sz="1800" b="1"/>
              <a:t>2. mechanism:</a:t>
            </a:r>
            <a:r>
              <a:rPr lang="pl-PL" altLang="cs-CZ" sz="1800"/>
              <a:t> inhibition of neurotransmitter reuptake. </a:t>
            </a:r>
            <a:endParaRPr lang="cs-CZ" altLang="cs-CZ" sz="1800"/>
          </a:p>
        </p:txBody>
      </p:sp>
      <p:sp>
        <p:nvSpPr>
          <p:cNvPr id="118793" name="TextovéPole 1">
            <a:extLst>
              <a:ext uri="{FF2B5EF4-FFF2-40B4-BE49-F238E27FC236}">
                <a16:creationId xmlns:a16="http://schemas.microsoft.com/office/drawing/2014/main" id="{5A59FBFF-012A-4664-826E-BDC8569A9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pic>
        <p:nvPicPr>
          <p:cNvPr id="118794" name="Obrázek 3">
            <a:extLst>
              <a:ext uri="{FF2B5EF4-FFF2-40B4-BE49-F238E27FC236}">
                <a16:creationId xmlns:a16="http://schemas.microsoft.com/office/drawing/2014/main" id="{1326911B-D8FF-4D4C-A79B-1D7197D0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ovéPole 2">
            <a:extLst>
              <a:ext uri="{FF2B5EF4-FFF2-40B4-BE49-F238E27FC236}">
                <a16:creationId xmlns:a16="http://schemas.microsoft.com/office/drawing/2014/main" id="{4BF82EF0-6AA3-4035-BDFE-473FDB75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50"/>
            <a:ext cx="2535238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119811" name="TextovéPole 4">
            <a:extLst>
              <a:ext uri="{FF2B5EF4-FFF2-40B4-BE49-F238E27FC236}">
                <a16:creationId xmlns:a16="http://schemas.microsoft.com/office/drawing/2014/main" id="{8ED84CF9-714C-4653-B451-F0DD1DE00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90600"/>
            <a:ext cx="90789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3. mechanism:</a:t>
            </a:r>
            <a:r>
              <a:rPr lang="en-US" altLang="cs-CZ" sz="1800"/>
              <a:t> increase neurotransmitter release.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4. mechanisms:</a:t>
            </a:r>
            <a:r>
              <a:rPr lang="en-US" altLang="cs-CZ" sz="1800"/>
              <a:t> inhibition of decomposing enzymes</a:t>
            </a:r>
          </a:p>
        </p:txBody>
      </p:sp>
      <p:pic>
        <p:nvPicPr>
          <p:cNvPr id="119812" name="Picture 4" descr="http://www.unc.edu/~ejw/synapse.jpg">
            <a:extLst>
              <a:ext uri="{FF2B5EF4-FFF2-40B4-BE49-F238E27FC236}">
                <a16:creationId xmlns:a16="http://schemas.microsoft.com/office/drawing/2014/main" id="{84E2CA11-B36D-4625-89BD-79F27E804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2774950"/>
            <a:ext cx="27114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Ovál 4">
            <a:extLst>
              <a:ext uri="{FF2B5EF4-FFF2-40B4-BE49-F238E27FC236}">
                <a16:creationId xmlns:a16="http://schemas.microsoft.com/office/drawing/2014/main" id="{269018CF-0BB2-4383-A44E-23B37900BCF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638800" y="5029200"/>
            <a:ext cx="325438" cy="3603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9814" name="Ovál 4">
            <a:extLst>
              <a:ext uri="{FF2B5EF4-FFF2-40B4-BE49-F238E27FC236}">
                <a16:creationId xmlns:a16="http://schemas.microsoft.com/office/drawing/2014/main" id="{13309589-F09D-48D5-92DD-D160009E458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76863" y="4603750"/>
            <a:ext cx="327025" cy="3603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" name="Ovál 4">
            <a:extLst>
              <a:ext uri="{FF2B5EF4-FFF2-40B4-BE49-F238E27FC236}">
                <a16:creationId xmlns:a16="http://schemas.microsoft.com/office/drawing/2014/main" id="{E83A987D-7F2D-4C7A-8A73-4BB795CCEBA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096000" y="5029200"/>
            <a:ext cx="327025" cy="3603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" name="Ovál 4">
            <a:extLst>
              <a:ext uri="{FF2B5EF4-FFF2-40B4-BE49-F238E27FC236}">
                <a16:creationId xmlns:a16="http://schemas.microsoft.com/office/drawing/2014/main" id="{59121081-2F85-40D4-ADCE-564BABDF491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56350" y="5486400"/>
            <a:ext cx="327025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19817" name="TextovéPole 1">
            <a:extLst>
              <a:ext uri="{FF2B5EF4-FFF2-40B4-BE49-F238E27FC236}">
                <a16:creationId xmlns:a16="http://schemas.microsoft.com/office/drawing/2014/main" id="{D6D8956A-201B-4874-980F-2EF6C8513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pic>
        <p:nvPicPr>
          <p:cNvPr id="119818" name="Obrázek 3">
            <a:extLst>
              <a:ext uri="{FF2B5EF4-FFF2-40B4-BE49-F238E27FC236}">
                <a16:creationId xmlns:a16="http://schemas.microsoft.com/office/drawing/2014/main" id="{3EEFCC56-7064-4C64-99DE-2537B140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ovéPole 1">
            <a:extLst>
              <a:ext uri="{FF2B5EF4-FFF2-40B4-BE49-F238E27FC236}">
                <a16:creationId xmlns:a16="http://schemas.microsoft.com/office/drawing/2014/main" id="{0E93603C-5DE4-4BAC-B3DF-C99E228C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sp>
        <p:nvSpPr>
          <p:cNvPr id="120835" name="TextovéPole 2">
            <a:extLst>
              <a:ext uri="{FF2B5EF4-FFF2-40B4-BE49-F238E27FC236}">
                <a16:creationId xmlns:a16="http://schemas.microsoft.com/office/drawing/2014/main" id="{36C236B0-B79E-484D-84E0-661524E44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288" y="862013"/>
            <a:ext cx="58039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Phenylethylamines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PMA</a:t>
            </a:r>
            <a:r>
              <a:rPr lang="cs-CZ" altLang="cs-CZ" sz="1800" b="1"/>
              <a:t> </a:t>
            </a:r>
            <a:r>
              <a:rPr lang="cs-CZ" altLang="cs-CZ" sz="1800"/>
              <a:t>(para-methoxy-amphetamine</a:t>
            </a:r>
            <a:r>
              <a:rPr lang="cs-CZ" altLang="cs-CZ" sz="1800" b="1"/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2,4-DMA</a:t>
            </a:r>
            <a:r>
              <a:rPr lang="cs-CZ" altLang="cs-CZ" sz="1800" b="1"/>
              <a:t> </a:t>
            </a:r>
            <a:r>
              <a:rPr lang="cs-CZ" altLang="cs-CZ" sz="1800"/>
              <a:t>(2,4-dimethoxy-amphetamine)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MDA</a:t>
            </a:r>
            <a:r>
              <a:rPr lang="cs-CZ" altLang="cs-CZ" sz="1800" b="1"/>
              <a:t> </a:t>
            </a:r>
            <a:r>
              <a:rPr lang="cs-CZ" altLang="cs-CZ" sz="1800"/>
              <a:t>(3,4-methylenedioxy-amphetamine)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MMDA</a:t>
            </a:r>
            <a:r>
              <a:rPr lang="cs-CZ" altLang="cs-CZ" sz="1800" b="1"/>
              <a:t> </a:t>
            </a:r>
            <a:r>
              <a:rPr lang="cs-CZ" altLang="cs-CZ" sz="1800"/>
              <a:t>(3-methoxy-4,5-methylendioxy-amphetamine)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TMA </a:t>
            </a:r>
            <a:r>
              <a:rPr lang="cs-CZ" altLang="cs-CZ" sz="1800"/>
              <a:t>(3,4,5-trimethoxyamphetamine)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DMMDA</a:t>
            </a:r>
            <a:r>
              <a:rPr lang="cs-CZ" altLang="cs-CZ" sz="1800" b="1"/>
              <a:t> </a:t>
            </a:r>
            <a:r>
              <a:rPr lang="cs-CZ" altLang="cs-CZ" sz="1800"/>
              <a:t>(2,5-dimethoxy-3,4-methylenedioxyamphetamine)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TeMA</a:t>
            </a:r>
            <a:r>
              <a:rPr lang="cs-CZ" altLang="cs-CZ" sz="1800" b="1"/>
              <a:t> </a:t>
            </a:r>
            <a:r>
              <a:rPr lang="cs-CZ" altLang="cs-CZ" sz="1800"/>
              <a:t>(2,3,4,5-tetramethoxyamphetamine)</a:t>
            </a:r>
          </a:p>
        </p:txBody>
      </p:sp>
      <p:pic>
        <p:nvPicPr>
          <p:cNvPr id="120836" name="Obrázek 3">
            <a:extLst>
              <a:ext uri="{FF2B5EF4-FFF2-40B4-BE49-F238E27FC236}">
                <a16:creationId xmlns:a16="http://schemas.microsoft.com/office/drawing/2014/main" id="{8A4D4F98-B0C6-4F2E-A39E-47453EAF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ovéPole 1">
            <a:extLst>
              <a:ext uri="{FF2B5EF4-FFF2-40B4-BE49-F238E27FC236}">
                <a16:creationId xmlns:a16="http://schemas.microsoft.com/office/drawing/2014/main" id="{272EF21E-05B7-4AC4-86B7-398A1679F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227013"/>
            <a:ext cx="2898775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„New“ synthetic substances</a:t>
            </a:r>
            <a:r>
              <a:rPr lang="en-US" altLang="cs-CZ" sz="1800" b="1"/>
              <a:t> </a:t>
            </a:r>
          </a:p>
        </p:txBody>
      </p:sp>
      <p:sp>
        <p:nvSpPr>
          <p:cNvPr id="121859" name="TextovéPole 9">
            <a:extLst>
              <a:ext uri="{FF2B5EF4-FFF2-40B4-BE49-F238E27FC236}">
                <a16:creationId xmlns:a16="http://schemas.microsoft.com/office/drawing/2014/main" id="{1AA3BE22-8FAD-4BDF-8C2A-CDE645F47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1103313"/>
            <a:ext cx="25892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Tryptamines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DBT </a:t>
            </a:r>
            <a:r>
              <a:rPr lang="cs-CZ" altLang="cs-CZ" sz="1800"/>
              <a:t>(N,N-Dibutyl-T)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DET </a:t>
            </a:r>
            <a:r>
              <a:rPr lang="cs-CZ" altLang="cs-CZ" sz="1800"/>
              <a:t>(N,N-Diethyl-T)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</a:t>
            </a:r>
            <a:r>
              <a:rPr lang="cs-CZ" altLang="cs-CZ" sz="1800" b="1">
                <a:solidFill>
                  <a:srgbClr val="0070C0"/>
                </a:solidFill>
              </a:rPr>
              <a:t>DiPT</a:t>
            </a:r>
            <a:r>
              <a:rPr lang="cs-CZ" altLang="cs-CZ" sz="1800"/>
              <a:t> (N,N-Diisopropyl-T)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DMT</a:t>
            </a:r>
            <a:r>
              <a:rPr lang="cs-CZ" altLang="cs-CZ" sz="1800"/>
              <a:t> (N,N-Dimethyl-T)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DPT </a:t>
            </a:r>
            <a:r>
              <a:rPr lang="cs-CZ" altLang="cs-CZ" sz="1800"/>
              <a:t>(N,N-Dipropyl-T)</a:t>
            </a:r>
            <a:endParaRPr lang="cs-CZ" altLang="cs-CZ" sz="1800" b="1">
              <a:solidFill>
                <a:srgbClr val="0070C0"/>
              </a:solidFill>
            </a:endParaRPr>
          </a:p>
        </p:txBody>
      </p:sp>
      <p:pic>
        <p:nvPicPr>
          <p:cNvPr id="121860" name="Obrázek 3">
            <a:extLst>
              <a:ext uri="{FF2B5EF4-FFF2-40B4-BE49-F238E27FC236}">
                <a16:creationId xmlns:a16="http://schemas.microsoft.com/office/drawing/2014/main" id="{0194994F-19C0-43F8-BA5F-EA3D041B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ovéPole 1">
            <a:extLst>
              <a:ext uri="{FF2B5EF4-FFF2-40B4-BE49-F238E27FC236}">
                <a16:creationId xmlns:a16="http://schemas.microsoft.com/office/drawing/2014/main" id="{590E1503-6B2C-479E-B7B5-4DE27AD97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0" y="227013"/>
            <a:ext cx="15160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122883" name="TextovéPole 3">
            <a:extLst>
              <a:ext uri="{FF2B5EF4-FFF2-40B4-BE49-F238E27FC236}">
                <a16:creationId xmlns:a16="http://schemas.microsoft.com/office/drawing/2014/main" id="{594AB899-2D22-402A-84C5-C30684E9D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1042988"/>
            <a:ext cx="87122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Hallucinogenic compounds found in some plants and mushrooms have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been used</a:t>
            </a:r>
            <a:r>
              <a:rPr lang="cs-CZ" altLang="cs-CZ" sz="1800"/>
              <a:t> - </a:t>
            </a:r>
            <a:r>
              <a:rPr lang="en-US" altLang="cs-CZ" sz="1800"/>
              <a:t>mostly during religious rituals</a:t>
            </a:r>
            <a:r>
              <a:rPr lang="cs-CZ" altLang="cs-CZ" sz="1800"/>
              <a:t> -</a:t>
            </a:r>
            <a:r>
              <a:rPr lang="en-US" altLang="cs-CZ" sz="1800"/>
              <a:t>for centuries.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Many hallucinogens have chemical structures similar to those of natural neurotransmitters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(e.g., acetylcholine-, serotonin-, or catecholamine-like).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While the exact mechanisms by which hallucinogens exert their effects remain unclear,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research suggests that these drugs work, at least partially, by temporarily interfering with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neurotransmitter action or by binding to their receptor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22884" name="Obrázek 3">
            <a:extLst>
              <a:ext uri="{FF2B5EF4-FFF2-40B4-BE49-F238E27FC236}">
                <a16:creationId xmlns:a16="http://schemas.microsoft.com/office/drawing/2014/main" id="{48A473BE-6AE6-41DB-AEF8-F8666FCB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55CCE3-7008-457C-95C8-4166E0B4C0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ovéPole 1">
            <a:extLst>
              <a:ext uri="{FF2B5EF4-FFF2-40B4-BE49-F238E27FC236}">
                <a16:creationId xmlns:a16="http://schemas.microsoft.com/office/drawing/2014/main" id="{B1CD67F6-DAB9-453D-B058-7B33E74A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750888"/>
            <a:ext cx="8215313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LSD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(d-lysergic acid diethylamide) is one of the most potent mood-changing chemicals.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was discovered in 1938 and is manufactured from lysergic acid,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which is found in ergot, a fungus that grows on rye and other grains</a:t>
            </a:r>
            <a:r>
              <a:rPr lang="cs-CZ" altLang="cs-CZ" sz="1800"/>
              <a:t>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0070C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Sensations and feelings change much more dramatically than the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physical signs in people under the influence of LSD.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user may feel several different emotions at once or swing rapidly from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one emotion to another.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If taken in large enough doses, the drug produces delusions and visual hallucinations.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user’s sense of time and self is altered.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Experiences may seem to “cross over”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different senses, giving the user the feeling of hearing colors and seeing sounds.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These changes can be frightening and can cause panic.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3907" name="TextovéPole 1">
            <a:extLst>
              <a:ext uri="{FF2B5EF4-FFF2-40B4-BE49-F238E27FC236}">
                <a16:creationId xmlns:a16="http://schemas.microsoft.com/office/drawing/2014/main" id="{583028CE-0A38-4EA6-BC46-60030911D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0" y="98425"/>
            <a:ext cx="1516063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3908" name="Obrázek 3">
            <a:extLst>
              <a:ext uri="{FF2B5EF4-FFF2-40B4-BE49-F238E27FC236}">
                <a16:creationId xmlns:a16="http://schemas.microsoft.com/office/drawing/2014/main" id="{0FF4C9AC-E2F2-4E9E-B913-17341043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ovéPole 2">
            <a:extLst>
              <a:ext uri="{FF2B5EF4-FFF2-40B4-BE49-F238E27FC236}">
                <a16:creationId xmlns:a16="http://schemas.microsoft.com/office/drawing/2014/main" id="{851AFB69-787A-4E72-8B20-C2AB6981D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1141413"/>
            <a:ext cx="906462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M</a:t>
            </a:r>
            <a:r>
              <a:rPr lang="en-US" altLang="cs-CZ" sz="1800" b="1">
                <a:solidFill>
                  <a:srgbClr val="0070C0"/>
                </a:solidFill>
              </a:rPr>
              <a:t>escaline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principal active ingredient </a:t>
            </a:r>
            <a:r>
              <a:rPr lang="cs-CZ" altLang="cs-CZ" sz="1800"/>
              <a:t>in p</a:t>
            </a:r>
            <a:r>
              <a:rPr lang="en-US" altLang="cs-CZ" sz="1800"/>
              <a:t>eyote </a:t>
            </a:r>
            <a:r>
              <a:rPr lang="cs-CZ" altLang="cs-CZ" sz="1800"/>
              <a:t>(</a:t>
            </a:r>
            <a:r>
              <a:rPr lang="en-US" altLang="cs-CZ" sz="1800"/>
              <a:t>small, spineless cactus</a:t>
            </a:r>
            <a:r>
              <a:rPr lang="cs-CZ" altLang="cs-CZ" sz="1800"/>
              <a:t>)</a:t>
            </a:r>
            <a:r>
              <a:rPr lang="en-US" altLang="cs-CZ" sz="1800"/>
              <a:t>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This plant has been used by natives in northern Mexico and the southwestern United States as a part of religious ceremonies.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Mescaline can also be produced through chemical synthesis.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4931" name="TextovéPole 1">
            <a:extLst>
              <a:ext uri="{FF2B5EF4-FFF2-40B4-BE49-F238E27FC236}">
                <a16:creationId xmlns:a16="http://schemas.microsoft.com/office/drawing/2014/main" id="{8170C770-381A-4CDA-9006-F0D010468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98425"/>
            <a:ext cx="1514475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4932" name="Obrázek 3">
            <a:extLst>
              <a:ext uri="{FF2B5EF4-FFF2-40B4-BE49-F238E27FC236}">
                <a16:creationId xmlns:a16="http://schemas.microsoft.com/office/drawing/2014/main" id="{99A19FED-F440-40EA-B5A7-B93C0DAE5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2">
            <a:extLst>
              <a:ext uri="{FF2B5EF4-FFF2-40B4-BE49-F238E27FC236}">
                <a16:creationId xmlns:a16="http://schemas.microsoft.com/office/drawing/2014/main" id="{8FBC8772-FDAA-427D-9F43-0F297DC0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5363" name="TextovéPole 3">
            <a:extLst>
              <a:ext uri="{FF2B5EF4-FFF2-40B4-BE49-F238E27FC236}">
                <a16:creationId xmlns:a16="http://schemas.microsoft.com/office/drawing/2014/main" id="{49DE307F-DDA6-4469-86F2-6F3E77E00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566F4EF7-53B0-49B5-85E8-920AC5755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1268413"/>
            <a:ext cx="7677150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Symptoms may worsen over two to three days and persist for weeks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They may be more noticeable when you wake up with less alcohol in your blood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most severe type of withdrawal syndrome is known as </a:t>
            </a:r>
            <a:r>
              <a:rPr lang="en-US" altLang="cs-CZ" sz="1800" b="1"/>
              <a:t>delirium tremens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Its symptoms include: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extreme confusion and agitation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fever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seizures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tactile hallucinations (e.g., itching, burning, and numbness)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auditory hallucinations (e.g., hearing non-existent sounds)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visual hallucinations (e.g., seeing non-existent images)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5365" name="Obrázek 3">
            <a:extLst>
              <a:ext uri="{FF2B5EF4-FFF2-40B4-BE49-F238E27FC236}">
                <a16:creationId xmlns:a16="http://schemas.microsoft.com/office/drawing/2014/main" id="{CE096477-1CDF-427B-92F5-256E029A5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ovéPole 1">
            <a:extLst>
              <a:ext uri="{FF2B5EF4-FFF2-40B4-BE49-F238E27FC236}">
                <a16:creationId xmlns:a16="http://schemas.microsoft.com/office/drawing/2014/main" id="{A892C8E5-8F54-48E7-994C-D06F6353D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815975"/>
            <a:ext cx="91694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Psilocybin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Mushrooms containing psilocybin are available fresh or dried and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are typically taken orally.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Psilocybin (4-phosphoryloxy-N,N-dimethyltryptamine) and its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biologically active form, psilocin</a:t>
            </a:r>
            <a:r>
              <a:rPr lang="en-US" altLang="cs-CZ" sz="1800"/>
              <a:t> (4-hydroxy-N,N-dimethyltryptamine),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cannot be inactivated by cooking or freezing preparations.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effects of psilocybin, which appear within 20 minutes of ingestion, last approximately 6 hours.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Effects: alterations of autonomic function, motor reflexes, behavior, and perception.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hallucinations, an altered perception of time, and an inability to discern fantasy from reality</a:t>
            </a:r>
            <a:r>
              <a:rPr lang="en-US" altLang="cs-CZ" sz="1800"/>
              <a:t> </a:t>
            </a: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25955" name="TextovéPole 1">
            <a:extLst>
              <a:ext uri="{FF2B5EF4-FFF2-40B4-BE49-F238E27FC236}">
                <a16:creationId xmlns:a16="http://schemas.microsoft.com/office/drawing/2014/main" id="{6421D84D-8AF7-42D5-A9EF-2C068E3E1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98425"/>
            <a:ext cx="1514475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5956" name="Obrázek 3">
            <a:extLst>
              <a:ext uri="{FF2B5EF4-FFF2-40B4-BE49-F238E27FC236}">
                <a16:creationId xmlns:a16="http://schemas.microsoft.com/office/drawing/2014/main" id="{47907236-52C0-43F2-BE35-C9AB9DDD1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ovéPole 4">
            <a:extLst>
              <a:ext uri="{FF2B5EF4-FFF2-40B4-BE49-F238E27FC236}">
                <a16:creationId xmlns:a16="http://schemas.microsoft.com/office/drawing/2014/main" id="{353CE858-29C1-410F-9B0C-4566933B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077913"/>
            <a:ext cx="9326562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PCP (phencyclidine)</a:t>
            </a:r>
            <a:r>
              <a:rPr lang="en-US" altLang="cs-CZ" sz="1800"/>
              <a:t> was developed in the 1950s as an intravenous anesthetic.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Its use has since been discontinued due to serious adverse effects</a:t>
            </a:r>
            <a:r>
              <a:rPr lang="cs-CZ" altLang="cs-CZ" sz="1800"/>
              <a:t> (</a:t>
            </a:r>
            <a:r>
              <a:rPr lang="en-US" altLang="cs-CZ" sz="1800"/>
              <a:t>patients often became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a</a:t>
            </a:r>
            <a:r>
              <a:rPr lang="en-US" altLang="cs-CZ" sz="1800"/>
              <a:t>gitated,delusional,</a:t>
            </a:r>
            <a:r>
              <a:rPr lang="cs-CZ" altLang="cs-CZ" sz="1800"/>
              <a:t> </a:t>
            </a:r>
            <a:r>
              <a:rPr lang="en-US" altLang="cs-CZ" sz="1800"/>
              <a:t>and irrational while recovering from its anesthetic effects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PCP is a “dissociative drug,” meaning that</a:t>
            </a:r>
            <a:r>
              <a:rPr lang="cs-CZ" altLang="cs-CZ" sz="1800"/>
              <a:t> </a:t>
            </a:r>
            <a:r>
              <a:rPr lang="en-US" altLang="cs-CZ" sz="1800"/>
              <a:t>it distorts perceptions of sight and sound and produces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feelings of detachment (dissociation) from the environment and self.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Effects:</a:t>
            </a:r>
            <a:r>
              <a:rPr lang="cs-CZ" altLang="cs-CZ" sz="1800"/>
              <a:t> </a:t>
            </a:r>
            <a:r>
              <a:rPr lang="en-US" altLang="cs-CZ" sz="1800"/>
              <a:t>feelings of strength, power, and invulnerability</a:t>
            </a:r>
            <a:r>
              <a:rPr lang="cs-CZ" altLang="cs-CZ" sz="1800"/>
              <a:t>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numbing effect on the mind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6979" name="TextovéPole 1">
            <a:extLst>
              <a:ext uri="{FF2B5EF4-FFF2-40B4-BE49-F238E27FC236}">
                <a16:creationId xmlns:a16="http://schemas.microsoft.com/office/drawing/2014/main" id="{AF9C1FCD-1426-4983-971C-EA81C822B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98425"/>
            <a:ext cx="1514475" cy="60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Hallucinogens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126980" name="Obrázek 3">
            <a:extLst>
              <a:ext uri="{FF2B5EF4-FFF2-40B4-BE49-F238E27FC236}">
                <a16:creationId xmlns:a16="http://schemas.microsoft.com/office/drawing/2014/main" id="{296E84FE-17FB-481D-A40A-23D1BB99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ovéPole 2">
            <a:extLst>
              <a:ext uri="{FF2B5EF4-FFF2-40B4-BE49-F238E27FC236}">
                <a16:creationId xmlns:a16="http://schemas.microsoft.com/office/drawing/2014/main" id="{39156566-F3EA-434C-8318-03AF70915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6387" name="TextovéPole 1">
            <a:extLst>
              <a:ext uri="{FF2B5EF4-FFF2-40B4-BE49-F238E27FC236}">
                <a16:creationId xmlns:a16="http://schemas.microsoft.com/office/drawing/2014/main" id="{54C6DE1C-7A75-4E2C-92E5-4A228957F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6388" name="TextovéPole 1">
            <a:extLst>
              <a:ext uri="{FF2B5EF4-FFF2-40B4-BE49-F238E27FC236}">
                <a16:creationId xmlns:a16="http://schemas.microsoft.com/office/drawing/2014/main" id="{BD94EA53-8E44-4DA7-ADED-9A7D29B6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13" y="1273175"/>
            <a:ext cx="3036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Dominative psychotherapy 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+ 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Supportive pharmacotherapy </a:t>
            </a:r>
            <a:endParaRPr lang="en-US" altLang="cs-CZ" sz="1800"/>
          </a:p>
        </p:txBody>
      </p:sp>
      <p:sp>
        <p:nvSpPr>
          <p:cNvPr id="16389" name="TextovéPole 2">
            <a:extLst>
              <a:ext uri="{FF2B5EF4-FFF2-40B4-BE49-F238E27FC236}">
                <a16:creationId xmlns:a16="http://schemas.microsoft.com/office/drawing/2014/main" id="{ADE9C4DD-617B-46D3-9205-C86E27593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263" y="3821113"/>
            <a:ext cx="315118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Achievement and maintenance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of total abstinence: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DISULFIRAM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ACAMPROSAT</a:t>
            </a:r>
            <a:r>
              <a:rPr lang="cs-CZ" altLang="cs-CZ" sz="1800" b="1"/>
              <a:t>E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NALTREXONE</a:t>
            </a:r>
            <a:r>
              <a:rPr lang="cs-CZ" altLang="cs-CZ" sz="1800" b="1"/>
              <a:t> (NALOXONE)</a:t>
            </a:r>
            <a:r>
              <a:rPr lang="en-US" altLang="cs-CZ" sz="1800" b="1"/>
              <a:t> </a:t>
            </a:r>
            <a:endParaRPr lang="en-US" altLang="cs-CZ" sz="1800"/>
          </a:p>
        </p:txBody>
      </p:sp>
      <p:sp>
        <p:nvSpPr>
          <p:cNvPr id="16390" name="TextovéPole 4">
            <a:extLst>
              <a:ext uri="{FF2B5EF4-FFF2-40B4-BE49-F238E27FC236}">
                <a16:creationId xmlns:a16="http://schemas.microsoft.com/office/drawing/2014/main" id="{97156795-256A-4774-B894-6F20902A7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425" y="3821113"/>
            <a:ext cx="3049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Decrease in risk consumption: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NALMEFENE </a:t>
            </a:r>
            <a:endParaRPr lang="en-US" altLang="cs-CZ" sz="1800"/>
          </a:p>
        </p:txBody>
      </p:sp>
      <p:sp>
        <p:nvSpPr>
          <p:cNvPr id="16391" name="Šipka dolů 9">
            <a:extLst>
              <a:ext uri="{FF2B5EF4-FFF2-40B4-BE49-F238E27FC236}">
                <a16:creationId xmlns:a16="http://schemas.microsoft.com/office/drawing/2014/main" id="{D4E2BABE-F8C4-444F-8BDA-14A615ABDC26}"/>
              </a:ext>
            </a:extLst>
          </p:cNvPr>
          <p:cNvSpPr>
            <a:spLocks noChangeArrowheads="1"/>
          </p:cNvSpPr>
          <p:nvPr/>
        </p:nvSpPr>
        <p:spPr bwMode="auto">
          <a:xfrm rot="3138581">
            <a:off x="4206081" y="2647157"/>
            <a:ext cx="390525" cy="696912"/>
          </a:xfrm>
          <a:prstGeom prst="downArrow">
            <a:avLst>
              <a:gd name="adj1" fmla="val 50000"/>
              <a:gd name="adj2" fmla="val 5024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6392" name="Šipka dolů 10">
            <a:extLst>
              <a:ext uri="{FF2B5EF4-FFF2-40B4-BE49-F238E27FC236}">
                <a16:creationId xmlns:a16="http://schemas.microsoft.com/office/drawing/2014/main" id="{2BF497A7-BB94-45BF-A345-5345243CD1B1}"/>
              </a:ext>
            </a:extLst>
          </p:cNvPr>
          <p:cNvSpPr>
            <a:spLocks noChangeArrowheads="1"/>
          </p:cNvSpPr>
          <p:nvPr/>
        </p:nvSpPr>
        <p:spPr bwMode="auto">
          <a:xfrm rot="-2677482">
            <a:off x="7083425" y="2682875"/>
            <a:ext cx="392113" cy="695325"/>
          </a:xfrm>
          <a:prstGeom prst="downArrow">
            <a:avLst>
              <a:gd name="adj1" fmla="val 50000"/>
              <a:gd name="adj2" fmla="val 4992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16393" name="Obrázek 3">
            <a:extLst>
              <a:ext uri="{FF2B5EF4-FFF2-40B4-BE49-F238E27FC236}">
                <a16:creationId xmlns:a16="http://schemas.microsoft.com/office/drawing/2014/main" id="{0EC4DE92-B17E-465D-AD3C-20181C8A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428560-CFD6-4963-AC79-B738062C04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ovéPole 2">
            <a:extLst>
              <a:ext uri="{FF2B5EF4-FFF2-40B4-BE49-F238E27FC236}">
                <a16:creationId xmlns:a16="http://schemas.microsoft.com/office/drawing/2014/main" id="{56A4C997-BB01-477D-B097-334AD76BD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7411" name="TextovéPole 1">
            <a:extLst>
              <a:ext uri="{FF2B5EF4-FFF2-40B4-BE49-F238E27FC236}">
                <a16:creationId xmlns:a16="http://schemas.microsoft.com/office/drawing/2014/main" id="{38B1102E-FEEF-4518-A423-602F83CA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7412" name="TextovéPole 2">
            <a:extLst>
              <a:ext uri="{FF2B5EF4-FFF2-40B4-BE49-F238E27FC236}">
                <a16:creationId xmlns:a16="http://schemas.microsoft.com/office/drawing/2014/main" id="{D51DD36B-2DF9-4B55-A590-CF4AD68B2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946150"/>
            <a:ext cx="8624887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 b="1"/>
              <a:t>DISULFIRAM: </a:t>
            </a:r>
            <a:r>
              <a:rPr lang="en-GB" altLang="cs-CZ" sz="1800"/>
              <a:t>irreversibly inhibits acetaldehyde dehydrogenase.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Intake of ethanol during disulfiram therapy will lead to accumulation of acetaldehyde,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which is considered the main contributing factor to the disulfiram-alcohol reaction </a:t>
            </a:r>
            <a:endParaRPr lang="en-GB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The disulfiram- alcohol reaction is characterised by: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• Intense vasodilation of the face and neck causing flushing, increased body temperature,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sweating, nausea, vomiting, pruritis, urticaria, anxiety, dizziness, headache,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blurred vision, dyspnoea, palpitations and hyperventilation.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17413" name="Obrázek 3">
            <a:extLst>
              <a:ext uri="{FF2B5EF4-FFF2-40B4-BE49-F238E27FC236}">
                <a16:creationId xmlns:a16="http://schemas.microsoft.com/office/drawing/2014/main" id="{8405C6D7-AB63-4746-A398-741CAB29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ED09A0-1DBC-49CF-8BDC-B44D7B7ECF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576" y="22102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ovéPole 2">
            <a:extLst>
              <a:ext uri="{FF2B5EF4-FFF2-40B4-BE49-F238E27FC236}">
                <a16:creationId xmlns:a16="http://schemas.microsoft.com/office/drawing/2014/main" id="{3FC14705-B94F-4744-A4D3-82FD24E03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8435" name="TextovéPole 1">
            <a:extLst>
              <a:ext uri="{FF2B5EF4-FFF2-40B4-BE49-F238E27FC236}">
                <a16:creationId xmlns:a16="http://schemas.microsoft.com/office/drawing/2014/main" id="{93CDA9E7-27BE-411E-BDAD-E3DF8F32E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8436" name="TextovéPole 2">
            <a:extLst>
              <a:ext uri="{FF2B5EF4-FFF2-40B4-BE49-F238E27FC236}">
                <a16:creationId xmlns:a16="http://schemas.microsoft.com/office/drawing/2014/main" id="{D42E2DDA-D27D-467D-80D9-497741CED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1077913"/>
            <a:ext cx="94710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ACAMPROSATE: </a:t>
            </a:r>
            <a:r>
              <a:rPr lang="en-US" altLang="cs-CZ" sz="1800"/>
              <a:t>has a chemical structure similar to that of amino acid neuromediators,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such as gamma-amino-butyric acid (GABA)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Acamprosate may act by stimulating GABAergic inhibitory neurotransmission and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antagonising excitatory amino-acids, particularly glutamate.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stabilizes the chemical balance in the brain that would otherwise be disrupted by alcoholism, i.e.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helps to maintain abstinence, </a:t>
            </a:r>
            <a:r>
              <a:rPr lang="en-US" altLang="cs-CZ" sz="1800" b="1"/>
              <a:t>decreases craving</a:t>
            </a:r>
            <a:r>
              <a:rPr lang="en-US" altLang="cs-CZ" sz="1800"/>
              <a:t>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18437" name="Obrázek 3">
            <a:extLst>
              <a:ext uri="{FF2B5EF4-FFF2-40B4-BE49-F238E27FC236}">
                <a16:creationId xmlns:a16="http://schemas.microsoft.com/office/drawing/2014/main" id="{822E6CA2-0CBC-47CF-846F-D27B6327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2">
            <a:extLst>
              <a:ext uri="{FF2B5EF4-FFF2-40B4-BE49-F238E27FC236}">
                <a16:creationId xmlns:a16="http://schemas.microsoft.com/office/drawing/2014/main" id="{E0672E24-0C09-4992-8BF7-C514B96FE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9459" name="TextovéPole 1">
            <a:extLst>
              <a:ext uri="{FF2B5EF4-FFF2-40B4-BE49-F238E27FC236}">
                <a16:creationId xmlns:a16="http://schemas.microsoft.com/office/drawing/2014/main" id="{C7BF097E-3921-4C55-84E9-E68B27283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19460" name="TextovéPole 2">
            <a:extLst>
              <a:ext uri="{FF2B5EF4-FFF2-40B4-BE49-F238E27FC236}">
                <a16:creationId xmlns:a16="http://schemas.microsoft.com/office/drawing/2014/main" id="{806CA977-73F2-4062-844F-6C89B866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1141413"/>
            <a:ext cx="81438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NALTREXONE</a:t>
            </a:r>
            <a:r>
              <a:rPr lang="en-GB" altLang="cs-CZ" sz="1800" b="1"/>
              <a:t>:</a:t>
            </a:r>
            <a:r>
              <a:rPr lang="cs-CZ" altLang="cs-CZ" sz="1800" b="1"/>
              <a:t> </a:t>
            </a:r>
            <a:r>
              <a:rPr lang="cs-CZ" altLang="cs-CZ" sz="1800"/>
              <a:t>opioid antagonist (all opioid receptors).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It </a:t>
            </a:r>
            <a:r>
              <a:rPr lang="en-US" altLang="cs-CZ" sz="1800"/>
              <a:t>reduce</a:t>
            </a:r>
            <a:r>
              <a:rPr lang="cs-CZ" altLang="cs-CZ" sz="1800"/>
              <a:t>s</a:t>
            </a:r>
            <a:r>
              <a:rPr lang="en-US" altLang="cs-CZ" sz="1800"/>
              <a:t> alcohol consumption</a:t>
            </a:r>
            <a:r>
              <a:rPr lang="cs-CZ" altLang="cs-CZ" sz="1800"/>
              <a:t> (decreasing „reward“ effect).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mechanism of action of naltrexone in alcoholism is not completely elucidated,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however an interaction with the endogenous opioid system is suspected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play an important role.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Alcohol consumption in humans has been hypothesized to be reinforcing through an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alcohol-induced stimulation of the endogenous opioid syst</a:t>
            </a:r>
            <a:r>
              <a:rPr lang="cs-CZ" altLang="cs-CZ" sz="1800"/>
              <a:t>e</a:t>
            </a:r>
            <a:r>
              <a:rPr lang="en-US" altLang="cs-CZ" sz="1800"/>
              <a:t>m</a:t>
            </a:r>
            <a:r>
              <a:rPr lang="cs-CZ" altLang="cs-CZ" sz="1800"/>
              <a:t>.</a:t>
            </a:r>
            <a:endParaRPr lang="en-GB" altLang="cs-CZ" sz="1800"/>
          </a:p>
        </p:txBody>
      </p:sp>
      <p:sp>
        <p:nvSpPr>
          <p:cNvPr id="19461" name="TextovéPole 1">
            <a:extLst>
              <a:ext uri="{FF2B5EF4-FFF2-40B4-BE49-F238E27FC236}">
                <a16:creationId xmlns:a16="http://schemas.microsoft.com/office/drawing/2014/main" id="{5B07039A-5000-4FDC-8DB3-873DE56B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4148138"/>
            <a:ext cx="8105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Hepatic side effects have included hepatocellular injury, hepatitis, and elevated liver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transaminases and bilirubin.</a:t>
            </a:r>
            <a:br>
              <a:rPr lang="en-US" altLang="cs-CZ" sz="1800"/>
            </a:br>
            <a:endParaRPr lang="cs-CZ" altLang="cs-CZ" sz="1800"/>
          </a:p>
        </p:txBody>
      </p:sp>
      <p:pic>
        <p:nvPicPr>
          <p:cNvPr id="19462" name="Obrázek 3">
            <a:extLst>
              <a:ext uri="{FF2B5EF4-FFF2-40B4-BE49-F238E27FC236}">
                <a16:creationId xmlns:a16="http://schemas.microsoft.com/office/drawing/2014/main" id="{2EBFD5D4-B716-4559-B826-0D5AB75B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ovéPole 2">
            <a:extLst>
              <a:ext uri="{FF2B5EF4-FFF2-40B4-BE49-F238E27FC236}">
                <a16:creationId xmlns:a16="http://schemas.microsoft.com/office/drawing/2014/main" id="{87C41779-3E90-49CD-9369-24754B9CF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0483" name="TextovéPole 2">
            <a:extLst>
              <a:ext uri="{FF2B5EF4-FFF2-40B4-BE49-F238E27FC236}">
                <a16:creationId xmlns:a16="http://schemas.microsoft.com/office/drawing/2014/main" id="{3A45DE32-F39C-4639-AB5E-E73B90E76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sp>
        <p:nvSpPr>
          <p:cNvPr id="20484" name="TextovéPole 4">
            <a:extLst>
              <a:ext uri="{FF2B5EF4-FFF2-40B4-BE49-F238E27FC236}">
                <a16:creationId xmlns:a16="http://schemas.microsoft.com/office/drawing/2014/main" id="{7891E7D1-749A-4EA5-8623-DFE22AB10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946150"/>
            <a:ext cx="77993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NALMEFENE</a:t>
            </a:r>
            <a:r>
              <a:rPr lang="en-GB" altLang="cs-CZ" sz="1800" b="1"/>
              <a:t>:</a:t>
            </a:r>
            <a:r>
              <a:rPr lang="cs-CZ" altLang="cs-CZ" sz="1800" b="1"/>
              <a:t> </a:t>
            </a:r>
            <a:r>
              <a:rPr lang="en-US" altLang="cs-CZ" sz="1800"/>
              <a:t>modulator of the endogenic opioid system acting as competitive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ntagonist</a:t>
            </a:r>
            <a:r>
              <a:rPr lang="cs-CZ" altLang="cs-CZ" sz="1800"/>
              <a:t> </a:t>
            </a:r>
            <a:r>
              <a:rPr lang="en-US" altLang="cs-CZ" sz="1800"/>
              <a:t>at μ a </a:t>
            </a:r>
            <a:r>
              <a:rPr lang="el-GR" altLang="cs-CZ" sz="1800"/>
              <a:t>δ</a:t>
            </a:r>
            <a:r>
              <a:rPr lang="en-US" altLang="cs-CZ" sz="1800"/>
              <a:t> receptors and partial agonist at</a:t>
            </a:r>
            <a:r>
              <a:rPr lang="cs-CZ" altLang="cs-CZ" sz="1800"/>
              <a:t> </a:t>
            </a:r>
            <a:r>
              <a:rPr lang="el-GR" altLang="cs-CZ" sz="1800"/>
              <a:t>κ</a:t>
            </a:r>
            <a:r>
              <a:rPr lang="en-US" altLang="cs-CZ" sz="1800"/>
              <a:t> receptors with predominant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affinity to the μ and </a:t>
            </a:r>
            <a:r>
              <a:rPr lang="el-GR" altLang="cs-CZ" sz="1800"/>
              <a:t>κ</a:t>
            </a:r>
            <a:r>
              <a:rPr lang="en-US" altLang="cs-CZ" sz="1800"/>
              <a:t> receptors</a:t>
            </a:r>
            <a:r>
              <a:rPr lang="cs-CZ" altLang="cs-CZ" sz="1800"/>
              <a:t>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ovéPole 1">
            <a:extLst>
              <a:ext uri="{FF2B5EF4-FFF2-40B4-BE49-F238E27FC236}">
                <a16:creationId xmlns:a16="http://schemas.microsoft.com/office/drawing/2014/main" id="{26931BF5-763B-4240-A851-2CFF9EA9E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2254250"/>
            <a:ext cx="905668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has similar structure and mechanism to naltrexone. However, it shows better bioavailability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after p.o. administration, longer half time of elimination and no hepatic adverse effects.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Nalmefene reduces alcohol consumption, possibly by modulating cortico-mesolimbic functions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(there is close association between mesolimbic µ- and δ-opioid receptor activation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and dopamine release in nuccleus accumbens) 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20486" name="Obrázek 3">
            <a:extLst>
              <a:ext uri="{FF2B5EF4-FFF2-40B4-BE49-F238E27FC236}">
                <a16:creationId xmlns:a16="http://schemas.microsoft.com/office/drawing/2014/main" id="{A19EDEA2-1CD4-416B-94D1-91601E7F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>
            <a:extLst>
              <a:ext uri="{FF2B5EF4-FFF2-40B4-BE49-F238E27FC236}">
                <a16:creationId xmlns:a16="http://schemas.microsoft.com/office/drawing/2014/main" id="{B7B3DC97-992B-4037-8D88-C367E27CD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1338263"/>
            <a:ext cx="71866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Clonidine: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α</a:t>
            </a:r>
            <a:r>
              <a:rPr lang="cs-CZ" altLang="cs-CZ" sz="1800" baseline="-25000"/>
              <a:t>2</a:t>
            </a:r>
            <a:r>
              <a:rPr lang="cs-CZ" altLang="cs-CZ" sz="1800"/>
              <a:t> sympatomimetic drug with central effect.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a drug used to lower blood pressure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now sometimes used in the treatment of alcohol withdrawals.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is believed to help </a:t>
            </a:r>
            <a:r>
              <a:rPr lang="cs-CZ" altLang="cs-CZ" sz="1800"/>
              <a:t>reduce a number of associated symptoms </a:t>
            </a:r>
            <a:r>
              <a:rPr lang="en-US" altLang="cs-CZ" sz="1800"/>
              <a:t>including: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Tremor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Elevated blood pressure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Anxiety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T</a:t>
            </a:r>
            <a:r>
              <a:rPr lang="en-US" altLang="cs-CZ" sz="1800"/>
              <a:t>ension</a:t>
            </a:r>
            <a:br>
              <a:rPr lang="en-US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Sweating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1507" name="TextovéPole 2">
            <a:extLst>
              <a:ext uri="{FF2B5EF4-FFF2-40B4-BE49-F238E27FC236}">
                <a16:creationId xmlns:a16="http://schemas.microsoft.com/office/drawing/2014/main" id="{7083402B-022A-432A-99A4-7B30E7425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1508" name="TextovéPole 2">
            <a:extLst>
              <a:ext uri="{FF2B5EF4-FFF2-40B4-BE49-F238E27FC236}">
                <a16:creationId xmlns:a16="http://schemas.microsoft.com/office/drawing/2014/main" id="{ABE9549A-310A-47F4-990D-A256474D6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620713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21509" name="Obrázek 3">
            <a:extLst>
              <a:ext uri="{FF2B5EF4-FFF2-40B4-BE49-F238E27FC236}">
                <a16:creationId xmlns:a16="http://schemas.microsoft.com/office/drawing/2014/main" id="{4E38F0F5-A9D8-4C12-8F09-B4D0F6AB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BEFCA8-1A64-45BD-BA8D-E0E369E6FF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37523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ovéPole 2">
            <a:extLst>
              <a:ext uri="{FF2B5EF4-FFF2-40B4-BE49-F238E27FC236}">
                <a16:creationId xmlns:a16="http://schemas.microsoft.com/office/drawing/2014/main" id="{0B9A0490-B02C-4F45-8729-0D05BBE9A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988" y="98425"/>
            <a:ext cx="3036887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5988" b="1">
                <a:solidFill>
                  <a:srgbClr val="0070C0"/>
                </a:solidFill>
              </a:rPr>
              <a:t>Nicotine</a:t>
            </a: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pic>
        <p:nvPicPr>
          <p:cNvPr id="22531" name="Picture 2" descr="https://markforeman.files.wordpress.com/2010/06/nicotine2.png?w=300&amp;h=229">
            <a:hlinkClick r:id="rId5"/>
            <a:extLst>
              <a:ext uri="{FF2B5EF4-FFF2-40B4-BE49-F238E27FC236}">
                <a16:creationId xmlns:a16="http://schemas.microsoft.com/office/drawing/2014/main" id="{95B0BB90-D022-4942-BAE1-61C6068F9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25908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3">
            <a:extLst>
              <a:ext uri="{FF2B5EF4-FFF2-40B4-BE49-F238E27FC236}">
                <a16:creationId xmlns:a16="http://schemas.microsoft.com/office/drawing/2014/main" id="{987C8749-0DCB-4495-AB15-600F82DC0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130E1B-41F7-48B3-B782-014CB5985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988" y="41629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2">
            <a:extLst>
              <a:ext uri="{FF2B5EF4-FFF2-40B4-BE49-F238E27FC236}">
                <a16:creationId xmlns:a16="http://schemas.microsoft.com/office/drawing/2014/main" id="{61B031CA-D6C8-4548-B9E2-DBBB39B81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98425"/>
            <a:ext cx="1123315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 dirty="0">
                <a:solidFill>
                  <a:srgbClr val="0070C0"/>
                </a:solidFill>
              </a:rPr>
              <a:t>Alcohol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 dirty="0">
                <a:solidFill>
                  <a:srgbClr val="0070C0"/>
                </a:solidFill>
              </a:rPr>
              <a:t>syn. ethanol,</a:t>
            </a:r>
            <a:r>
              <a:rPr lang="cs-CZ" altLang="cs-CZ" sz="5988" b="1" dirty="0">
                <a:solidFill>
                  <a:srgbClr val="0070C0"/>
                </a:solidFill>
              </a:rPr>
              <a:t> </a:t>
            </a:r>
            <a:r>
              <a:rPr lang="en-GB" altLang="cs-CZ" sz="5988" b="1" dirty="0">
                <a:solidFill>
                  <a:srgbClr val="0070C0"/>
                </a:solidFill>
              </a:rPr>
              <a:t>ethyl alcohol,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 dirty="0">
                <a:solidFill>
                  <a:srgbClr val="0070C0"/>
                </a:solidFill>
              </a:rPr>
              <a:t>spirit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 dirty="0">
              <a:solidFill>
                <a:srgbClr val="0070C0"/>
              </a:solidFill>
            </a:endParaRPr>
          </a:p>
        </p:txBody>
      </p:sp>
      <p:pic>
        <p:nvPicPr>
          <p:cNvPr id="5123" name="Obrázek 4">
            <a:extLst>
              <a:ext uri="{FF2B5EF4-FFF2-40B4-BE49-F238E27FC236}">
                <a16:creationId xmlns:a16="http://schemas.microsoft.com/office/drawing/2014/main" id="{A996A9CE-7F3D-4483-BE1A-99EC4FDB4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429000"/>
            <a:ext cx="4951412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ázek 3">
            <a:extLst>
              <a:ext uri="{FF2B5EF4-FFF2-40B4-BE49-F238E27FC236}">
                <a16:creationId xmlns:a16="http://schemas.microsoft.com/office/drawing/2014/main" id="{A88A9E93-539A-4939-BA2D-EC893D33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D90772-9D7F-4EFC-82CB-F57A77ADFC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1">
            <a:extLst>
              <a:ext uri="{FF2B5EF4-FFF2-40B4-BE49-F238E27FC236}">
                <a16:creationId xmlns:a16="http://schemas.microsoft.com/office/drawing/2014/main" id="{C4BF0011-19E9-4EEE-82C8-E19940DD5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109663"/>
            <a:ext cx="111617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is a weak base (p</a:t>
            </a:r>
            <a:r>
              <a:rPr lang="en-US" altLang="cs-CZ" sz="1800" i="1"/>
              <a:t>K</a:t>
            </a:r>
            <a:r>
              <a:rPr lang="en-US" altLang="cs-CZ" sz="1800"/>
              <a:t>a = 8.0).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Absorption through mucous membranes depends on pH.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Chewing tobacco</a:t>
            </a:r>
            <a:r>
              <a:rPr lang="en-US" altLang="cs-CZ" sz="1800"/>
              <a:t>, snuff, and nicotine gum are buffered with an alkaline pH to facilitate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absorption through buccal mucosa.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Smoking</a:t>
            </a:r>
            <a:r>
              <a:rPr lang="en-US" altLang="cs-CZ" sz="1800"/>
              <a:t> is a highly efficient form of drug administration,</a:t>
            </a:r>
            <a:r>
              <a:rPr lang="cs-CZ" altLang="cs-CZ" sz="1800"/>
              <a:t> </a:t>
            </a:r>
            <a:r>
              <a:rPr lang="en-US" altLang="cs-CZ" sz="1800"/>
              <a:t>as the drug enters the circulation rapidly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through the lungs and moves into the brain within</a:t>
            </a:r>
            <a:r>
              <a:rPr lang="cs-CZ" altLang="cs-CZ" sz="1800"/>
              <a:t> </a:t>
            </a:r>
            <a:r>
              <a:rPr lang="en-US" altLang="cs-CZ" sz="1800"/>
              <a:t>seconds.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Inhaled drugs escape first-pass intestinal and hepatic metabolism.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more rapid the</a:t>
            </a:r>
            <a:r>
              <a:rPr lang="cs-CZ" altLang="cs-CZ" sz="1800"/>
              <a:t> </a:t>
            </a:r>
            <a:r>
              <a:rPr lang="en-US" altLang="cs-CZ" sz="1800"/>
              <a:t>rate of absorption and entry of a drug into the brain, the greater the rush, and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more</a:t>
            </a:r>
            <a:r>
              <a:rPr lang="cs-CZ" altLang="cs-CZ" sz="1800"/>
              <a:t> </a:t>
            </a:r>
            <a:r>
              <a:rPr lang="en-US" altLang="cs-CZ" sz="1800"/>
              <a:t>reinforcing the drug.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Smoking produces high concentrations of a drug in the brain that are</a:t>
            </a:r>
            <a:r>
              <a:rPr lang="cs-CZ" altLang="cs-CZ" sz="1800"/>
              <a:t> </a:t>
            </a:r>
            <a:r>
              <a:rPr lang="en-US" altLang="cs-CZ" sz="1800"/>
              <a:t>comparable to those seen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after intravenous administration.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is rapidly and extensively metabolized by the liver, primarily by the liver enzyme</a:t>
            </a:r>
            <a:r>
              <a:rPr lang="cs-CZ" altLang="cs-CZ" sz="1800"/>
              <a:t> CYP2A6.</a:t>
            </a:r>
          </a:p>
        </p:txBody>
      </p:sp>
      <p:sp>
        <p:nvSpPr>
          <p:cNvPr id="23555" name="TextovéPole 2">
            <a:extLst>
              <a:ext uri="{FF2B5EF4-FFF2-40B4-BE49-F238E27FC236}">
                <a16:creationId xmlns:a16="http://schemas.microsoft.com/office/drawing/2014/main" id="{8D3C75DA-00EC-4D86-BB44-AF7902645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3556" name="TextovéPole 5">
            <a:extLst>
              <a:ext uri="{FF2B5EF4-FFF2-40B4-BE49-F238E27FC236}">
                <a16:creationId xmlns:a16="http://schemas.microsoft.com/office/drawing/2014/main" id="{30E847BA-5A05-4E5F-85D1-54ED30CFC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620713"/>
            <a:ext cx="3536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Pharmacokinetics and metabolism:</a:t>
            </a:r>
          </a:p>
        </p:txBody>
      </p:sp>
      <p:pic>
        <p:nvPicPr>
          <p:cNvPr id="23557" name="Obrázek 3">
            <a:extLst>
              <a:ext uri="{FF2B5EF4-FFF2-40B4-BE49-F238E27FC236}">
                <a16:creationId xmlns:a16="http://schemas.microsoft.com/office/drawing/2014/main" id="{2D88C442-44C1-42C1-BFC2-80AC8E6B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ovéPole 2">
            <a:extLst>
              <a:ext uri="{FF2B5EF4-FFF2-40B4-BE49-F238E27FC236}">
                <a16:creationId xmlns:a16="http://schemas.microsoft.com/office/drawing/2014/main" id="{F38F7070-6556-4128-A689-84FD8BD45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0" y="163513"/>
            <a:ext cx="33051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 – mechanism of action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4579" name="TextovéPole 1">
            <a:extLst>
              <a:ext uri="{FF2B5EF4-FFF2-40B4-BE49-F238E27FC236}">
                <a16:creationId xmlns:a16="http://schemas.microsoft.com/office/drawing/2014/main" id="{5CBE87B8-68E5-48ED-B2BD-CB186F5C3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815975"/>
            <a:ext cx="92170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a person inhales smoke from a cigarette, nicotine is distilled from the tobacco and is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carried in smoke particles into the lungs, where it is absorbed rapidly into the pulmonary venous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circulation.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then enters the arterial circulation and moves quickly to the brain.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</a:t>
            </a:r>
            <a:r>
              <a:rPr lang="cs-CZ" altLang="cs-CZ" sz="1800"/>
              <a:t> </a:t>
            </a:r>
            <a:r>
              <a:rPr lang="en-US" altLang="cs-CZ" sz="1800"/>
              <a:t>diffuses readily into brain tissue, where it binds to nAChRs, which are ligand-gated 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channels.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a cholinergic agonist binds to the outside of the channel, the channel opens,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allowing the entry of cations, including sodium and calcium.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4580" name="Obrázek 4">
            <a:extLst>
              <a:ext uri="{FF2B5EF4-FFF2-40B4-BE49-F238E27FC236}">
                <a16:creationId xmlns:a16="http://schemas.microsoft.com/office/drawing/2014/main" id="{8CF6BE73-48A1-4A24-AA53-F8B78952E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3886200"/>
            <a:ext cx="4783137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3">
            <a:extLst>
              <a:ext uri="{FF2B5EF4-FFF2-40B4-BE49-F238E27FC236}">
                <a16:creationId xmlns:a16="http://schemas.microsoft.com/office/drawing/2014/main" id="{09D79FAC-351E-4E3B-8E74-1422755E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2">
            <a:extLst>
              <a:ext uri="{FF2B5EF4-FFF2-40B4-BE49-F238E27FC236}">
                <a16:creationId xmlns:a16="http://schemas.microsoft.com/office/drawing/2014/main" id="{C9E2AED7-8FFA-4D53-B3EB-38470EF0D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25603" name="Obrázek 1">
            <a:extLst>
              <a:ext uri="{FF2B5EF4-FFF2-40B4-BE49-F238E27FC236}">
                <a16:creationId xmlns:a16="http://schemas.microsoft.com/office/drawing/2014/main" id="{B29399F3-7DAE-4321-8717-D66185EB5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815975"/>
            <a:ext cx="41751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ovéPole 3">
            <a:extLst>
              <a:ext uri="{FF2B5EF4-FFF2-40B4-BE49-F238E27FC236}">
                <a16:creationId xmlns:a16="http://schemas.microsoft.com/office/drawing/2014/main" id="{4942DD04-D860-418D-B1DF-38AC56B44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663" y="4083050"/>
            <a:ext cx="8791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Nicotine binds to specific receptors on the presynaptic neuron.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When nicotine binds to receptors at the cell body, it excites the neuron so that it fires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more action potentials that move toward the synapse, causing more dopamine release.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When nicotine binds to nicotine receptors at the nerve terminal, the amount of dopamine </a:t>
            </a:r>
            <a:endParaRPr lang="cs-CZ" altLang="cs-CZ" sz="1800" b="1" i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released in response to an action potential is increased.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605" name="Ovál 4">
            <a:extLst>
              <a:ext uri="{FF2B5EF4-FFF2-40B4-BE49-F238E27FC236}">
                <a16:creationId xmlns:a16="http://schemas.microsoft.com/office/drawing/2014/main" id="{1C5D2CEB-E191-4133-B193-6D2A7AC10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413" y="1535113"/>
            <a:ext cx="654050" cy="1952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25606" name="Obrázek 3">
            <a:extLst>
              <a:ext uri="{FF2B5EF4-FFF2-40B4-BE49-F238E27FC236}">
                <a16:creationId xmlns:a16="http://schemas.microsoft.com/office/drawing/2014/main" id="{ED051BC0-52B9-4BF9-9A69-0460A63F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ovéPole 2">
            <a:extLst>
              <a:ext uri="{FF2B5EF4-FFF2-40B4-BE49-F238E27FC236}">
                <a16:creationId xmlns:a16="http://schemas.microsoft.com/office/drawing/2014/main" id="{C45667AB-34B9-4DF3-B409-C20FD11E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6627" name="TextovéPole 2">
            <a:extLst>
              <a:ext uri="{FF2B5EF4-FFF2-40B4-BE49-F238E27FC236}">
                <a16:creationId xmlns:a16="http://schemas.microsoft.com/office/drawing/2014/main" id="{A7EC6BE5-0B2A-4B8C-8807-788DE37A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1012825"/>
            <a:ext cx="894873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Most of the nicotine-mediated release of neurotransmitters occurs via modulation by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presynaptic nAChRs.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</a:t>
            </a:r>
            <a:r>
              <a:rPr lang="en-US" altLang="cs-CZ" sz="1800"/>
              <a:t>hronic cigarette smoking reduces brain monoamine oxidase A and B</a:t>
            </a:r>
            <a:r>
              <a:rPr lang="cs-CZ" altLang="cs-CZ" sz="1800"/>
              <a:t> </a:t>
            </a:r>
            <a:r>
              <a:rPr lang="en-US" altLang="cs-CZ" sz="1800"/>
              <a:t>a</a:t>
            </a:r>
            <a:r>
              <a:rPr lang="cs-CZ" altLang="cs-CZ" sz="1800"/>
              <a:t>c</a:t>
            </a:r>
            <a:r>
              <a:rPr lang="en-US" altLang="cs-CZ" sz="1800"/>
              <a:t>tivity</a:t>
            </a:r>
            <a:r>
              <a:rPr lang="cs-CZ" altLang="cs-CZ" sz="1800"/>
              <a:t>: increase in </a:t>
            </a:r>
            <a:r>
              <a:rPr lang="en-US" altLang="cs-CZ" sz="1800"/>
              <a:t>dopamine and</a:t>
            </a:r>
            <a:r>
              <a:rPr lang="cs-CZ" altLang="cs-CZ" sz="1800"/>
              <a:t> </a:t>
            </a:r>
            <a:r>
              <a:rPr lang="en-US" altLang="cs-CZ" sz="1800"/>
              <a:t>norepinephrine in synapses, thus augmenting the effects of nicotine and contributing to</a:t>
            </a:r>
            <a:r>
              <a:rPr lang="cs-CZ" altLang="cs-CZ" sz="1800"/>
              <a:t> addiction.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Dopamine release signals a pleasurable experience, and is critical to the reinforcing effects of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and other drugs of abuse.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Chemically or anatomically lesioning dopamine neurons</a:t>
            </a:r>
            <a:r>
              <a:rPr lang="cs-CZ" altLang="cs-CZ" sz="1800"/>
              <a:t> </a:t>
            </a:r>
            <a:r>
              <a:rPr lang="en-US" altLang="cs-CZ" sz="1800"/>
              <a:t>in the brain prevents nicotine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self-administration in rats.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6628" name="Obrázek 3">
            <a:extLst>
              <a:ext uri="{FF2B5EF4-FFF2-40B4-BE49-F238E27FC236}">
                <a16:creationId xmlns:a16="http://schemas.microsoft.com/office/drawing/2014/main" id="{B3B610A5-EA0D-4A44-9B59-27EFB7F3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1">
            <a:extLst>
              <a:ext uri="{FF2B5EF4-FFF2-40B4-BE49-F238E27FC236}">
                <a16:creationId xmlns:a16="http://schemas.microsoft.com/office/drawing/2014/main" id="{D64E4524-76C6-4BED-9D6A-83C2EFB40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881063"/>
            <a:ext cx="90789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Effects: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</a:t>
            </a:r>
            <a:r>
              <a:rPr lang="en-US" altLang="cs-CZ" sz="1800"/>
              <a:t>icotine from tobacco induces stimulation and pleasure,</a:t>
            </a:r>
            <a:r>
              <a:rPr lang="cs-CZ" altLang="cs-CZ" sz="1800"/>
              <a:t> </a:t>
            </a:r>
            <a:r>
              <a:rPr lang="en-US" altLang="cs-CZ" sz="1800"/>
              <a:t>reduces stress and</a:t>
            </a:r>
            <a:r>
              <a:rPr lang="cs-CZ" altLang="cs-CZ" sz="1800"/>
              <a:t> </a:t>
            </a:r>
            <a:r>
              <a:rPr lang="en-US" altLang="cs-CZ" sz="1800"/>
              <a:t>anxiety.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Smokers come to use nicotine to modulate their level of arousal and for mood control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 daily life.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Smoking may improve concentration, reaction time, and performance of certain</a:t>
            </a:r>
            <a:r>
              <a:rPr lang="cs-CZ" altLang="cs-CZ" sz="1800"/>
              <a:t> tasks.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releases catecholamines, increases heart rate and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cardiac contractility, constricts cutaneous and coronary blood vessels, and transiently increases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blood pressure.</a:t>
            </a:r>
          </a:p>
        </p:txBody>
      </p:sp>
      <p:sp>
        <p:nvSpPr>
          <p:cNvPr id="27651" name="TextovéPole 2">
            <a:extLst>
              <a:ext uri="{FF2B5EF4-FFF2-40B4-BE49-F238E27FC236}">
                <a16:creationId xmlns:a16="http://schemas.microsoft.com/office/drawing/2014/main" id="{80080DC1-233F-4738-8021-713B15D7A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1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27652" name="Obrázek 3">
            <a:extLst>
              <a:ext uri="{FF2B5EF4-FFF2-40B4-BE49-F238E27FC236}">
                <a16:creationId xmlns:a16="http://schemas.microsoft.com/office/drawing/2014/main" id="{C6CE0092-5DAE-42FA-BB25-F84D7BEEC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3">
            <a:extLst>
              <a:ext uri="{FF2B5EF4-FFF2-40B4-BE49-F238E27FC236}">
                <a16:creationId xmlns:a16="http://schemas.microsoft.com/office/drawing/2014/main" id="{F88CCF31-9F63-41AC-80AF-C8078CF9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sp>
        <p:nvSpPr>
          <p:cNvPr id="28675" name="TextovéPole 2">
            <a:extLst>
              <a:ext uri="{FF2B5EF4-FFF2-40B4-BE49-F238E27FC236}">
                <a16:creationId xmlns:a16="http://schemas.microsoft.com/office/drawing/2014/main" id="{7718D9B3-958B-4B32-93A5-337287343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1338263"/>
            <a:ext cx="46053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1800"/>
              <a:t>These include: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irritability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depressed mood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restlessness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anxiety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problems getting along with friends and</a:t>
            </a:r>
            <a:r>
              <a:rPr lang="cs-CZ" altLang="cs-CZ" sz="1800"/>
              <a:t> </a:t>
            </a:r>
            <a:r>
              <a:rPr lang="en-US" altLang="cs-CZ" sz="1800"/>
              <a:t>family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difficulty concentrating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hunger and eating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insomnia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craving for</a:t>
            </a:r>
            <a:r>
              <a:rPr lang="cs-CZ" altLang="cs-CZ" sz="1800"/>
              <a:t> tobacco</a:t>
            </a:r>
            <a:endParaRPr lang="en-GB" altLang="cs-CZ" sz="1800"/>
          </a:p>
        </p:txBody>
      </p:sp>
      <p:sp>
        <p:nvSpPr>
          <p:cNvPr id="28676" name="TextovéPole 2">
            <a:extLst>
              <a:ext uri="{FF2B5EF4-FFF2-40B4-BE49-F238E27FC236}">
                <a16:creationId xmlns:a16="http://schemas.microsoft.com/office/drawing/2014/main" id="{D74D07C4-55B7-45C1-B152-85299C5E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28677" name="Obrázek 3">
            <a:extLst>
              <a:ext uri="{FF2B5EF4-FFF2-40B4-BE49-F238E27FC236}">
                <a16:creationId xmlns:a16="http://schemas.microsoft.com/office/drawing/2014/main" id="{4B34C9BA-86C2-4DF1-B862-6DEFBB071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EFFFF6-F306-4F5F-88FA-0B1CB5839E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2857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ovéPole 1">
            <a:extLst>
              <a:ext uri="{FF2B5EF4-FFF2-40B4-BE49-F238E27FC236}">
                <a16:creationId xmlns:a16="http://schemas.microsoft.com/office/drawing/2014/main" id="{3F075B7F-5447-4AAA-8552-6BE74DBA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1662113"/>
            <a:ext cx="923131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Mood disturbances comparable in intensity to those seen in psychiatric outpatients.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Hedonic dysregulation, the feeling that there is little pleasure in life and that activities that were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once rewarding are no longer enjoyable.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Relative deficiency in dopamine release following long-standing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exposure accounts for many of the mood disorders and the anhedonia, as well as the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tobacco craving, that may persist in smokers for a long time after they have quit.</a:t>
            </a:r>
          </a:p>
        </p:txBody>
      </p:sp>
      <p:sp>
        <p:nvSpPr>
          <p:cNvPr id="29699" name="TextovéPole 2">
            <a:extLst>
              <a:ext uri="{FF2B5EF4-FFF2-40B4-BE49-F238E27FC236}">
                <a16:creationId xmlns:a16="http://schemas.microsoft.com/office/drawing/2014/main" id="{CFB43AFA-72A5-4F4D-8393-78427D83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29700" name="TextovéPole 3">
            <a:extLst>
              <a:ext uri="{FF2B5EF4-FFF2-40B4-BE49-F238E27FC236}">
                <a16:creationId xmlns:a16="http://schemas.microsoft.com/office/drawing/2014/main" id="{B9416681-C50C-448E-82DC-5284D7D5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  <p:pic>
        <p:nvPicPr>
          <p:cNvPr id="29701" name="Obrázek 3">
            <a:extLst>
              <a:ext uri="{FF2B5EF4-FFF2-40B4-BE49-F238E27FC236}">
                <a16:creationId xmlns:a16="http://schemas.microsoft.com/office/drawing/2014/main" id="{E9ED40A1-50BF-4994-9A97-4B5351022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ovéPole 2">
            <a:extLst>
              <a:ext uri="{FF2B5EF4-FFF2-40B4-BE49-F238E27FC236}">
                <a16:creationId xmlns:a16="http://schemas.microsoft.com/office/drawing/2014/main" id="{27E799B1-B993-4677-9854-F1515196F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54275" name="TextovéPole 1">
            <a:extLst>
              <a:ext uri="{FF2B5EF4-FFF2-40B4-BE49-F238E27FC236}">
                <a16:creationId xmlns:a16="http://schemas.microsoft.com/office/drawing/2014/main" id="{4CB6B860-5081-48CD-8668-E57284CA9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0"/>
            <a:ext cx="9013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cs-CZ" b="1" dirty="0"/>
              <a:t>Nicotine Replacement Therapy</a:t>
            </a:r>
          </a:p>
          <a:p>
            <a:pPr algn="ctr">
              <a:defRPr/>
            </a:pPr>
            <a:endParaRPr lang="en-US" altLang="cs-CZ" b="1" dirty="0"/>
          </a:p>
          <a:p>
            <a:pPr algn="ctr">
              <a:defRPr/>
            </a:pPr>
            <a:r>
              <a:rPr lang="en-US" altLang="cs-CZ" dirty="0"/>
              <a:t>Nicotine medications act on </a:t>
            </a:r>
            <a:r>
              <a:rPr lang="en-US" altLang="cs-CZ" dirty="0" err="1"/>
              <a:t>nAChRs</a:t>
            </a:r>
            <a:r>
              <a:rPr lang="en-US" altLang="cs-CZ" dirty="0"/>
              <a:t> to mimic or replace the effects of nicotine from tobacco.</a:t>
            </a:r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dirty="0"/>
              <a:t>Nicotine replacement medications are believed to facilitate smoking cessation in several ways.</a:t>
            </a:r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dirty="0"/>
              <a:t>1) relief of withdrawal symptoms when a person stops tobacco use. Amelioration of these symptoms is observed with relatively low blood levels of nicotine.</a:t>
            </a:r>
          </a:p>
          <a:p>
            <a:pPr algn="ctr">
              <a:defRPr/>
            </a:pPr>
            <a:endParaRPr lang="en-US" altLang="cs-CZ" dirty="0"/>
          </a:p>
          <a:p>
            <a:pPr marL="311079" indent="-311079" algn="ctr">
              <a:buFontTx/>
              <a:buAutoNum type="arabicParenR" startAt="2"/>
              <a:defRPr/>
            </a:pPr>
            <a:r>
              <a:rPr lang="en-US" altLang="cs-CZ" dirty="0"/>
              <a:t>positive reinforcement, particularly for the arousal and stress</a:t>
            </a:r>
            <a:r>
              <a:rPr lang="cs-CZ" altLang="cs-CZ" dirty="0"/>
              <a:t> </a:t>
            </a:r>
            <a:r>
              <a:rPr lang="en-US" altLang="cs-CZ" dirty="0"/>
              <a:t>relieving effects – it is most relevant to rapid-delivery formulations such as nicotine nasal spray (to a lesser extent, nicotine gum, inhaler, and lozenge). </a:t>
            </a:r>
          </a:p>
          <a:p>
            <a:pPr algn="ctr">
              <a:defRPr/>
            </a:pPr>
            <a:endParaRPr lang="en-US" altLang="cs-CZ" dirty="0"/>
          </a:p>
          <a:p>
            <a:pPr algn="ctr">
              <a:defRPr/>
            </a:pPr>
            <a:r>
              <a:rPr lang="en-US" altLang="cs-CZ" dirty="0"/>
              <a:t>The use of these products allows smokers to dose themselves with nicotine when they have the urge to smoke cigarettes. </a:t>
            </a:r>
          </a:p>
          <a:p>
            <a:pPr algn="ctr">
              <a:defRPr/>
            </a:pPr>
            <a:endParaRPr lang="en-US" altLang="cs-CZ" dirty="0"/>
          </a:p>
        </p:txBody>
      </p:sp>
      <p:sp>
        <p:nvSpPr>
          <p:cNvPr id="30724" name="TextovéPole 2">
            <a:extLst>
              <a:ext uri="{FF2B5EF4-FFF2-40B4-BE49-F238E27FC236}">
                <a16:creationId xmlns:a16="http://schemas.microsoft.com/office/drawing/2014/main" id="{29B9E3C8-159A-41B3-96DC-AEA5A8854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0725" name="Obrázek 3">
            <a:extLst>
              <a:ext uri="{FF2B5EF4-FFF2-40B4-BE49-F238E27FC236}">
                <a16:creationId xmlns:a16="http://schemas.microsoft.com/office/drawing/2014/main" id="{EADE2495-FC93-42D1-B8B9-B09971C9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395B56-C1F8-4637-B08D-29114AF814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0788" y="2957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ovéPole 2">
            <a:extLst>
              <a:ext uri="{FF2B5EF4-FFF2-40B4-BE49-F238E27FC236}">
                <a16:creationId xmlns:a16="http://schemas.microsoft.com/office/drawing/2014/main" id="{3BBE780A-5217-44CE-BD90-47D7769E3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1747" name="TextovéPole 1">
            <a:extLst>
              <a:ext uri="{FF2B5EF4-FFF2-40B4-BE49-F238E27FC236}">
                <a16:creationId xmlns:a16="http://schemas.microsoft.com/office/drawing/2014/main" id="{36014CE2-11C6-4C9C-9242-59823762E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0"/>
            <a:ext cx="90138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Nicotine Replacement Therapy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3)</a:t>
            </a:r>
            <a:r>
              <a:rPr lang="en-US" altLang="cs-CZ" sz="1800"/>
              <a:t> </a:t>
            </a:r>
            <a:r>
              <a:rPr lang="cs-CZ" altLang="cs-CZ" sz="1800"/>
              <a:t>the last </a:t>
            </a:r>
            <a:r>
              <a:rPr lang="en-US" altLang="cs-CZ" sz="1800"/>
              <a:t>mechanism of benefit is related to the ability of nicotine medications 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desensitize nicotinic receptors.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This desensitization results in a reduced effect of nicotine from</a:t>
            </a:r>
            <a:r>
              <a:rPr lang="cs-CZ" altLang="cs-CZ" sz="1800"/>
              <a:t> </a:t>
            </a:r>
            <a:r>
              <a:rPr lang="en-US" altLang="cs-CZ" sz="1800"/>
              <a:t>cigarettes</a:t>
            </a:r>
            <a:r>
              <a:rPr lang="cs-CZ" altLang="cs-CZ" sz="1800"/>
              <a:t> (</a:t>
            </a:r>
            <a:r>
              <a:rPr lang="en-US" altLang="cs-CZ" sz="1800"/>
              <a:t>when a person lapses to smoking while on nicotine replacement therapy, the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cigarette is less satisfying and the person is less likely to resume smoking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endParaRPr lang="cs-CZ" altLang="cs-CZ" sz="1800"/>
          </a:p>
        </p:txBody>
      </p:sp>
      <p:sp>
        <p:nvSpPr>
          <p:cNvPr id="31748" name="TextovéPole 2">
            <a:extLst>
              <a:ext uri="{FF2B5EF4-FFF2-40B4-BE49-F238E27FC236}">
                <a16:creationId xmlns:a16="http://schemas.microsoft.com/office/drawing/2014/main" id="{1331074E-49BC-4F8F-9796-1DF226F23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1749" name="Obrázek 3">
            <a:extLst>
              <a:ext uri="{FF2B5EF4-FFF2-40B4-BE49-F238E27FC236}">
                <a16:creationId xmlns:a16="http://schemas.microsoft.com/office/drawing/2014/main" id="{734690EB-0832-4A21-B940-AFD8FD211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ovéPole 2">
            <a:extLst>
              <a:ext uri="{FF2B5EF4-FFF2-40B4-BE49-F238E27FC236}">
                <a16:creationId xmlns:a16="http://schemas.microsoft.com/office/drawing/2014/main" id="{A2C48F41-0E0B-4272-8E4B-89B858CF2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13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2771" name="TextovéPole 1">
            <a:extLst>
              <a:ext uri="{FF2B5EF4-FFF2-40B4-BE49-F238E27FC236}">
                <a16:creationId xmlns:a16="http://schemas.microsoft.com/office/drawing/2014/main" id="{AD411F90-6BFC-47EA-814A-14C152585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873125"/>
            <a:ext cx="90138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Bupropion</a:t>
            </a:r>
            <a:r>
              <a:rPr lang="en-US" altLang="cs-CZ" sz="1800" b="1"/>
              <a:t> </a:t>
            </a:r>
            <a:r>
              <a:rPr lang="cs-CZ" altLang="cs-CZ" sz="1800"/>
              <a:t>(</a:t>
            </a:r>
            <a:r>
              <a:rPr lang="en-US" altLang="cs-CZ" sz="1800"/>
              <a:t>Norepinephrine</a:t>
            </a:r>
            <a:r>
              <a:rPr lang="cs-CZ" altLang="cs-CZ" sz="1800"/>
              <a:t> Dopamine</a:t>
            </a:r>
            <a:r>
              <a:rPr lang="en-US" altLang="cs-CZ" sz="1800"/>
              <a:t> </a:t>
            </a:r>
            <a:r>
              <a:rPr lang="cs-CZ" altLang="cs-CZ" sz="1800"/>
              <a:t>R</a:t>
            </a:r>
            <a:r>
              <a:rPr lang="en-US" altLang="cs-CZ" sz="1800"/>
              <a:t>euptake </a:t>
            </a:r>
            <a:r>
              <a:rPr lang="cs-CZ" altLang="cs-CZ" sz="1800"/>
              <a:t>I</a:t>
            </a:r>
            <a:r>
              <a:rPr lang="en-US" altLang="cs-CZ" sz="1800"/>
              <a:t>nhibitor</a:t>
            </a:r>
            <a:r>
              <a:rPr lang="cs-CZ" altLang="cs-CZ" sz="1800"/>
              <a:t>)</a:t>
            </a:r>
            <a:r>
              <a:rPr lang="en-US" altLang="cs-CZ" sz="1800"/>
              <a:t> 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Bupropion was marketed as an antidepressant medication before it was marketed for smoking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cessation.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serendipitous observation of spontaneous smoking cessation among veterans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treated with bupropion for depression led to the exploration of bupropion as a smoking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cessation medication.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Bupropion increases brain levels of dopamine and norepinephrine,</a:t>
            </a:r>
            <a:r>
              <a:rPr lang="cs-CZ" altLang="cs-CZ" sz="1800"/>
              <a:t> </a:t>
            </a:r>
            <a:r>
              <a:rPr lang="en-US" altLang="cs-CZ" sz="1800"/>
              <a:t>simulating the effects of nicotine on these neurotransmitters.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Bupropion also has some</a:t>
            </a:r>
            <a:r>
              <a:rPr lang="cs-CZ" altLang="cs-CZ" sz="1800"/>
              <a:t> </a:t>
            </a:r>
            <a:r>
              <a:rPr lang="en-US" altLang="cs-CZ" sz="1800"/>
              <a:t>nicotine receptor–blocking activity, which could contribute to reduced reinforcement from a</a:t>
            </a:r>
            <a:r>
              <a:rPr lang="cs-CZ" altLang="cs-CZ" sz="1800"/>
              <a:t> </a:t>
            </a:r>
            <a:r>
              <a:rPr lang="en-US" altLang="cs-CZ" sz="1800"/>
              <a:t>cigarette in the case of a lapse.</a:t>
            </a:r>
            <a:endParaRPr lang="cs-CZ" altLang="cs-CZ" sz="1800"/>
          </a:p>
        </p:txBody>
      </p:sp>
      <p:sp>
        <p:nvSpPr>
          <p:cNvPr id="32772" name="TextovéPole 2">
            <a:extLst>
              <a:ext uri="{FF2B5EF4-FFF2-40B4-BE49-F238E27FC236}">
                <a16:creationId xmlns:a16="http://schemas.microsoft.com/office/drawing/2014/main" id="{90ECF7C4-B575-4AC1-BA24-794843344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2773" name="Obrázek 3">
            <a:extLst>
              <a:ext uri="{FF2B5EF4-FFF2-40B4-BE49-F238E27FC236}">
                <a16:creationId xmlns:a16="http://schemas.microsoft.com/office/drawing/2014/main" id="{D32F2632-707B-43DA-B33C-7A21EAB16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B463EE-F4E4-4E2C-B2CA-A07DC74217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6939" y="3034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2">
            <a:extLst>
              <a:ext uri="{FF2B5EF4-FFF2-40B4-BE49-F238E27FC236}">
                <a16:creationId xmlns:a16="http://schemas.microsoft.com/office/drawing/2014/main" id="{A8ACF683-E33F-41A0-9C79-41C2E400D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6147" name="TextovéPole 1">
            <a:extLst>
              <a:ext uri="{FF2B5EF4-FFF2-40B4-BE49-F238E27FC236}">
                <a16:creationId xmlns:a16="http://schemas.microsoft.com/office/drawing/2014/main" id="{18D74CCA-3E98-425B-894C-622755C6F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620688"/>
            <a:ext cx="5821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- </a:t>
            </a:r>
            <a:r>
              <a:rPr lang="en-US" altLang="cs-CZ" sz="1800" dirty="0"/>
              <a:t>is an intoxicating ingredient found in beer, wine, and liquor</a:t>
            </a:r>
            <a:endParaRPr lang="cs-CZ" altLang="cs-CZ" sz="1800" dirty="0"/>
          </a:p>
        </p:txBody>
      </p:sp>
      <p:sp>
        <p:nvSpPr>
          <p:cNvPr id="6148" name="TextovéPole 3">
            <a:extLst>
              <a:ext uri="{FF2B5EF4-FFF2-40B4-BE49-F238E27FC236}">
                <a16:creationId xmlns:a16="http://schemas.microsoft.com/office/drawing/2014/main" id="{8D5D946F-12F9-4C82-B6BF-6301E7BB4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1114896"/>
            <a:ext cx="612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- </a:t>
            </a:r>
            <a:r>
              <a:rPr lang="en-US" altLang="cs-CZ" sz="1800" dirty="0"/>
              <a:t>is produced by the fermentation of yeast, sugars, and starches</a:t>
            </a:r>
            <a:endParaRPr lang="cs-CZ" altLang="cs-CZ" sz="1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E930B36-7E5F-49EE-8F74-AA1749DAC1CD}"/>
              </a:ext>
            </a:extLst>
          </p:cNvPr>
          <p:cNvSpPr txBox="1"/>
          <p:nvPr/>
        </p:nvSpPr>
        <p:spPr>
          <a:xfrm>
            <a:off x="1708150" y="1556792"/>
            <a:ext cx="8847138" cy="5078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59232" indent="-259232">
              <a:buFontTx/>
              <a:buChar char="-"/>
              <a:defRPr/>
            </a:pPr>
            <a:r>
              <a:rPr lang="en-US" dirty="0"/>
              <a:t>it passes directly from the digestive tract into the blood vessels. </a:t>
            </a:r>
          </a:p>
          <a:p>
            <a:pPr>
              <a:defRPr/>
            </a:pPr>
            <a:r>
              <a:rPr lang="en-US" dirty="0"/>
              <a:t>     </a:t>
            </a:r>
          </a:p>
          <a:p>
            <a:pPr>
              <a:defRPr/>
            </a:pPr>
            <a:r>
              <a:rPr lang="en-US" dirty="0"/>
              <a:t>     In minutes, the blood transports the alcohol to all parts of the body, including the brain.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Short-term effects of alcohol consumption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improved mood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memory, and insight are impaired.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impairment of judgment, emotional control, and motor coordination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respiratory depression and death can result from overdose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most serious consequences occur when alcohol is combined with other psychoactive agents </a:t>
            </a:r>
            <a:br>
              <a:rPr lang="en-US" dirty="0"/>
            </a:br>
            <a:endParaRPr lang="en-US" dirty="0"/>
          </a:p>
        </p:txBody>
      </p:sp>
      <p:pic>
        <p:nvPicPr>
          <p:cNvPr id="6150" name="Obrázek 3">
            <a:extLst>
              <a:ext uri="{FF2B5EF4-FFF2-40B4-BE49-F238E27FC236}">
                <a16:creationId xmlns:a16="http://schemas.microsoft.com/office/drawing/2014/main" id="{2D03C15A-9936-45D6-A27B-0B76C248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2">
            <a:extLst>
              <a:ext uri="{FF2B5EF4-FFF2-40B4-BE49-F238E27FC236}">
                <a16:creationId xmlns:a16="http://schemas.microsoft.com/office/drawing/2014/main" id="{633731E5-ECA4-4CC4-AC3F-CEBE83293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3795" name="TextovéPole 1">
            <a:extLst>
              <a:ext uri="{FF2B5EF4-FFF2-40B4-BE49-F238E27FC236}">
                <a16:creationId xmlns:a16="http://schemas.microsoft.com/office/drawing/2014/main" id="{1CEF4B77-E7FB-4964-BA18-3ACB0B927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85800"/>
            <a:ext cx="90138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Varenicline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Varenicline was synthesized with the goal of developing a specific antagonist for the α4 β2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nAChR.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Varenicline was shown in vitro receptor binding studies to have high affinity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for the α4 β2 nAChR, and relatively little effect on other nAChR subtypes or neurotransmitter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receptors.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33796" name="TextovéPole 2">
            <a:extLst>
              <a:ext uri="{FF2B5EF4-FFF2-40B4-BE49-F238E27FC236}">
                <a16:creationId xmlns:a16="http://schemas.microsoft.com/office/drawing/2014/main" id="{D087C55C-4646-40D5-A034-3ABCD59FE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3797" name="Obrázek 3">
            <a:extLst>
              <a:ext uri="{FF2B5EF4-FFF2-40B4-BE49-F238E27FC236}">
                <a16:creationId xmlns:a16="http://schemas.microsoft.com/office/drawing/2014/main" id="{83A2383D-1C67-4031-8828-2597DE77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66FC09-82EC-4B54-B24C-7ED78CC596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ovéPole 2">
            <a:extLst>
              <a:ext uri="{FF2B5EF4-FFF2-40B4-BE49-F238E27FC236}">
                <a16:creationId xmlns:a16="http://schemas.microsoft.com/office/drawing/2014/main" id="{3B7ABD40-A645-4B84-8FED-274B133B1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4819" name="TextovéPole 1">
            <a:extLst>
              <a:ext uri="{FF2B5EF4-FFF2-40B4-BE49-F238E27FC236}">
                <a16:creationId xmlns:a16="http://schemas.microsoft.com/office/drawing/2014/main" id="{B585529D-EAFA-4B06-A586-A1A47191A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685800"/>
            <a:ext cx="90138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Varenicline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Varenicline is a partial agonist of the α4 β2 receptor.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Nicotine, a full agonist, causes substantial dopamine release. Varenicline</a:t>
            </a:r>
            <a:r>
              <a:rPr lang="cs-CZ" altLang="cs-CZ" sz="1800"/>
              <a:t> </a:t>
            </a:r>
            <a:r>
              <a:rPr lang="en-US" altLang="cs-CZ" sz="1800"/>
              <a:t>produces less of a response than nicotine (~50%) but at the same time blocks the effects of any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nicotine added to the system.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Clinical trials have found that varenicline is superior to bupropion</a:t>
            </a:r>
            <a:r>
              <a:rPr lang="cs-CZ" altLang="cs-CZ" sz="1800"/>
              <a:t> </a:t>
            </a:r>
            <a:r>
              <a:rPr lang="en-US" altLang="cs-CZ" sz="1800"/>
              <a:t>in promoting smoking cessation, and prolonged administration of varenicline has been shown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reduce relapse in smokers who were abstinent 12 weeks after initial therapy.</a:t>
            </a:r>
            <a:endParaRPr lang="cs-CZ" altLang="cs-CZ" sz="1800"/>
          </a:p>
        </p:txBody>
      </p:sp>
      <p:sp>
        <p:nvSpPr>
          <p:cNvPr id="34820" name="TextovéPole 2">
            <a:extLst>
              <a:ext uri="{FF2B5EF4-FFF2-40B4-BE49-F238E27FC236}">
                <a16:creationId xmlns:a16="http://schemas.microsoft.com/office/drawing/2014/main" id="{A8BAB85F-6AB7-4C2A-820A-CD5B37FA6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4821" name="Obrázek 3">
            <a:extLst>
              <a:ext uri="{FF2B5EF4-FFF2-40B4-BE49-F238E27FC236}">
                <a16:creationId xmlns:a16="http://schemas.microsoft.com/office/drawing/2014/main" id="{82DE5379-873C-48BB-B793-00EB5B57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8DCF30-92F3-4C5A-B0AD-A1BDDC1374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1035" y="3476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>
            <a:extLst>
              <a:ext uri="{FF2B5EF4-FFF2-40B4-BE49-F238E27FC236}">
                <a16:creationId xmlns:a16="http://schemas.microsoft.com/office/drawing/2014/main" id="{8824E2EA-8ABE-4F4B-8F56-D6BED1AD0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775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ovéPole 1">
            <a:extLst>
              <a:ext uri="{FF2B5EF4-FFF2-40B4-BE49-F238E27FC236}">
                <a16:creationId xmlns:a16="http://schemas.microsoft.com/office/drawing/2014/main" id="{EB39E42E-7DD4-4AAE-8D3C-69938B0FD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725" y="685800"/>
            <a:ext cx="8967788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Clonidine: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α</a:t>
            </a:r>
            <a:r>
              <a:rPr lang="en-US" altLang="cs-CZ" sz="1800" baseline="-25000"/>
              <a:t>2</a:t>
            </a:r>
            <a:r>
              <a:rPr lang="en-US" altLang="cs-CZ" sz="1800"/>
              <a:t> sympatomimetic drug with central effect.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a drug used to lower blood pressure.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Some studies have reported amelioration of craving, anxiety, restlessness, tension and hunger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by clonidine therapy.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Clonidine is probably as effective as bupropion, however with more adverse 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dry mouth, sedation, dizziness, postural hypotension.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Nortriptyline: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tricyclic antidepressant drug – inhibition of norepinephrine and serotonin reuptake.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Noradrenergic effects probably alleviate withdrawal symptoms.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Other useful effects – anxiolytic.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</a:p>
        </p:txBody>
      </p:sp>
      <p:sp>
        <p:nvSpPr>
          <p:cNvPr id="36867" name="TextovéPole 2">
            <a:extLst>
              <a:ext uri="{FF2B5EF4-FFF2-40B4-BE49-F238E27FC236}">
                <a16:creationId xmlns:a16="http://schemas.microsoft.com/office/drawing/2014/main" id="{043FA9E4-DCCF-46AA-8301-88D086F29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163513"/>
            <a:ext cx="1092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Nicotine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36868" name="TextovéPole 2">
            <a:extLst>
              <a:ext uri="{FF2B5EF4-FFF2-40B4-BE49-F238E27FC236}">
                <a16:creationId xmlns:a16="http://schemas.microsoft.com/office/drawing/2014/main" id="{37497126-2471-42EB-9E2B-EC97A4697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163513"/>
            <a:ext cx="385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Pharmacologic Treatment of Addiction</a:t>
            </a:r>
            <a:endParaRPr lang="cs-CZ" altLang="cs-CZ" sz="1800"/>
          </a:p>
        </p:txBody>
      </p:sp>
      <p:pic>
        <p:nvPicPr>
          <p:cNvPr id="36869" name="Obrázek 3">
            <a:extLst>
              <a:ext uri="{FF2B5EF4-FFF2-40B4-BE49-F238E27FC236}">
                <a16:creationId xmlns:a16="http://schemas.microsoft.com/office/drawing/2014/main" id="{3D05A6BF-1046-4411-9580-DA267A9D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ovéPole 2">
            <a:extLst>
              <a:ext uri="{FF2B5EF4-FFF2-40B4-BE49-F238E27FC236}">
                <a16:creationId xmlns:a16="http://schemas.microsoft.com/office/drawing/2014/main" id="{5B82FA82-0EC8-4FF1-AEBD-22539FB6B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98425"/>
            <a:ext cx="4611687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Cannabinoids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(hemp drugs)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sz="5988">
              <a:solidFill>
                <a:srgbClr val="0070C0"/>
              </a:solidFill>
            </a:endParaRPr>
          </a:p>
        </p:txBody>
      </p:sp>
      <p:pic>
        <p:nvPicPr>
          <p:cNvPr id="37891" name="Obrázek 2">
            <a:extLst>
              <a:ext uri="{FF2B5EF4-FFF2-40B4-BE49-F238E27FC236}">
                <a16:creationId xmlns:a16="http://schemas.microsoft.com/office/drawing/2014/main" id="{4CA2DAEF-B89B-41D8-89B9-6A2025D38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2746375"/>
            <a:ext cx="35274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ovéPole 3">
            <a:extLst>
              <a:ext uri="{FF2B5EF4-FFF2-40B4-BE49-F238E27FC236}">
                <a16:creationId xmlns:a16="http://schemas.microsoft.com/office/drawing/2014/main" id="{4D9D1898-EF09-41A2-A6E9-2B4665181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538" y="3811588"/>
            <a:ext cx="566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THC</a:t>
            </a:r>
          </a:p>
        </p:txBody>
      </p:sp>
      <p:pic>
        <p:nvPicPr>
          <p:cNvPr id="37893" name="Obrázek 3">
            <a:extLst>
              <a:ext uri="{FF2B5EF4-FFF2-40B4-BE49-F238E27FC236}">
                <a16:creationId xmlns:a16="http://schemas.microsoft.com/office/drawing/2014/main" id="{E92E6258-4BAB-4E98-B964-ABA9D6B8A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605E94-30DF-4D9F-8C9B-E7E8CABC31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0536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>
            <a:extLst>
              <a:ext uri="{FF2B5EF4-FFF2-40B4-BE49-F238E27FC236}">
                <a16:creationId xmlns:a16="http://schemas.microsoft.com/office/drawing/2014/main" id="{57A64A1E-0627-424D-8CA4-1D8000743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25" y="227013"/>
            <a:ext cx="1477963" cy="60801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F0"/>
                </a:solidFill>
              </a:rPr>
              <a:t>Cannabinoids</a:t>
            </a:r>
            <a:endParaRPr lang="en-US" altLang="cs-CZ" sz="1800">
              <a:solidFill>
                <a:srgbClr val="00B0F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913209F0-E7D1-4A9D-84E9-58554B20A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2514600"/>
            <a:ext cx="20050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C00000"/>
                </a:solidFill>
              </a:rPr>
              <a:t>Phytocannabinoids</a:t>
            </a:r>
          </a:p>
        </p:txBody>
      </p:sp>
      <p:sp>
        <p:nvSpPr>
          <p:cNvPr id="15365" name="TextovéPole 4">
            <a:extLst>
              <a:ext uri="{FF2B5EF4-FFF2-40B4-BE49-F238E27FC236}">
                <a16:creationId xmlns:a16="http://schemas.microsoft.com/office/drawing/2014/main" id="{A578CC2A-C710-499F-BF4A-ACCC2906D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3821113"/>
            <a:ext cx="46196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C00000"/>
                </a:solidFill>
              </a:rPr>
              <a:t>Endogenous cannabinoids (endocannabinoids)</a:t>
            </a:r>
          </a:p>
        </p:txBody>
      </p:sp>
      <p:sp>
        <p:nvSpPr>
          <p:cNvPr id="9" name="TextovéPole 6">
            <a:extLst>
              <a:ext uri="{FF2B5EF4-FFF2-40B4-BE49-F238E27FC236}">
                <a16:creationId xmlns:a16="http://schemas.microsoft.com/office/drawing/2014/main" id="{49DA3192-48C8-4EFD-B734-3ABD25740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888" y="5113338"/>
            <a:ext cx="23907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C00000"/>
                </a:solidFill>
              </a:rPr>
              <a:t>Synthetic cannabinoids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E2BB45C-5921-4822-8E48-938322B90F9F}"/>
              </a:ext>
            </a:extLst>
          </p:cNvPr>
          <p:cNvCxnSpPr/>
          <p:nvPr/>
        </p:nvCxnSpPr>
        <p:spPr bwMode="auto">
          <a:xfrm flipH="1">
            <a:off x="3287713" y="881063"/>
            <a:ext cx="2481262" cy="1501775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5528BFF-9500-4771-A626-80B05A5B4CDA}"/>
              </a:ext>
            </a:extLst>
          </p:cNvPr>
          <p:cNvCxnSpPr/>
          <p:nvPr/>
        </p:nvCxnSpPr>
        <p:spPr bwMode="auto">
          <a:xfrm>
            <a:off x="5768975" y="881063"/>
            <a:ext cx="0" cy="287496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426B51B-5F0E-4255-92AA-F6A28E57DE0B}"/>
              </a:ext>
            </a:extLst>
          </p:cNvPr>
          <p:cNvCxnSpPr/>
          <p:nvPr/>
        </p:nvCxnSpPr>
        <p:spPr bwMode="auto">
          <a:xfrm>
            <a:off x="5768975" y="881063"/>
            <a:ext cx="3397250" cy="4116387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8921" name="Obrázek 3">
            <a:extLst>
              <a:ext uri="{FF2B5EF4-FFF2-40B4-BE49-F238E27FC236}">
                <a16:creationId xmlns:a16="http://schemas.microsoft.com/office/drawing/2014/main" id="{BD6564A9-97FB-41CF-8047-1FB57C293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E5FF28-287B-481E-9AA1-04733A2B3F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4" grpId="0"/>
      <p:bldP spid="15365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ovéPole 1">
            <a:extLst>
              <a:ext uri="{FF2B5EF4-FFF2-40B4-BE49-F238E27FC236}">
                <a16:creationId xmlns:a16="http://schemas.microsoft.com/office/drawing/2014/main" id="{1259046B-AE5D-4365-9FB6-C9AE3C2C5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227013"/>
            <a:ext cx="2560638" cy="6080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Endocannabinoid system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F625CE17-7819-4C7C-8186-7282E6311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2514600"/>
            <a:ext cx="3309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Cannabinoid receptors (CB</a:t>
            </a:r>
            <a:r>
              <a:rPr lang="en-US" altLang="cs-CZ" sz="1800" b="1" baseline="-25000">
                <a:solidFill>
                  <a:srgbClr val="00B050"/>
                </a:solidFill>
              </a:rPr>
              <a:t>1</a:t>
            </a:r>
            <a:r>
              <a:rPr lang="en-US" altLang="cs-CZ" sz="1800" b="1">
                <a:solidFill>
                  <a:srgbClr val="00B050"/>
                </a:solidFill>
              </a:rPr>
              <a:t>, CB</a:t>
            </a:r>
            <a:r>
              <a:rPr lang="en-US" altLang="cs-CZ" sz="1800" b="1" baseline="-25000">
                <a:solidFill>
                  <a:srgbClr val="00B050"/>
                </a:solidFill>
              </a:rPr>
              <a:t>2</a:t>
            </a:r>
            <a:r>
              <a:rPr lang="en-US" altLang="cs-CZ" sz="1800" b="1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5365" name="TextovéPole 4">
            <a:extLst>
              <a:ext uri="{FF2B5EF4-FFF2-40B4-BE49-F238E27FC236}">
                <a16:creationId xmlns:a16="http://schemas.microsoft.com/office/drawing/2014/main" id="{AAAF36C5-FE06-4CEB-933F-D6A1B20A1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13" y="3821113"/>
            <a:ext cx="19335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Endocannabinoids</a:t>
            </a:r>
          </a:p>
        </p:txBody>
      </p:sp>
      <p:sp>
        <p:nvSpPr>
          <p:cNvPr id="9" name="TextovéPole 6">
            <a:extLst>
              <a:ext uri="{FF2B5EF4-FFF2-40B4-BE49-F238E27FC236}">
                <a16:creationId xmlns:a16="http://schemas.microsoft.com/office/drawing/2014/main" id="{A6C6EADB-E586-4431-99D2-EB4771CAC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563" y="5113338"/>
            <a:ext cx="23637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Decomposing enzymes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41755DAD-E83C-4541-AA71-6A9725D2CA64}"/>
              </a:ext>
            </a:extLst>
          </p:cNvPr>
          <p:cNvCxnSpPr/>
          <p:nvPr/>
        </p:nvCxnSpPr>
        <p:spPr bwMode="auto">
          <a:xfrm flipH="1">
            <a:off x="3287713" y="881063"/>
            <a:ext cx="2481262" cy="150177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561BA745-3780-4852-BB53-D7799F33B5CD}"/>
              </a:ext>
            </a:extLst>
          </p:cNvPr>
          <p:cNvCxnSpPr/>
          <p:nvPr/>
        </p:nvCxnSpPr>
        <p:spPr bwMode="auto">
          <a:xfrm>
            <a:off x="5768975" y="881063"/>
            <a:ext cx="0" cy="287496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0F0ACE33-34A2-42E5-8766-E5DC81EBA703}"/>
              </a:ext>
            </a:extLst>
          </p:cNvPr>
          <p:cNvCxnSpPr/>
          <p:nvPr/>
        </p:nvCxnSpPr>
        <p:spPr bwMode="auto">
          <a:xfrm>
            <a:off x="5768975" y="881063"/>
            <a:ext cx="3397250" cy="411638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945" name="TextovéPole 1">
            <a:extLst>
              <a:ext uri="{FF2B5EF4-FFF2-40B4-BE49-F238E27FC236}">
                <a16:creationId xmlns:a16="http://schemas.microsoft.com/office/drawing/2014/main" id="{B3590F2C-A979-482E-99FE-AFD4B8D0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pic>
        <p:nvPicPr>
          <p:cNvPr id="39946" name="Obrázek 3">
            <a:extLst>
              <a:ext uri="{FF2B5EF4-FFF2-40B4-BE49-F238E27FC236}">
                <a16:creationId xmlns:a16="http://schemas.microsoft.com/office/drawing/2014/main" id="{BDA5C543-BA07-496D-9E24-511B77F5B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DC47F3-3A59-4F01-B345-A14F5EB2B1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9345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4" grpId="0"/>
      <p:bldP spid="15365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">
            <a:extLst>
              <a:ext uri="{FF2B5EF4-FFF2-40B4-BE49-F238E27FC236}">
                <a16:creationId xmlns:a16="http://schemas.microsoft.com/office/drawing/2014/main" id="{68D41507-3B65-42A5-80A3-EB8ABD360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227013"/>
            <a:ext cx="256063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Endocannabinoid system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0963" name="TextovéPole 2">
            <a:extLst>
              <a:ext uri="{FF2B5EF4-FFF2-40B4-BE49-F238E27FC236}">
                <a16:creationId xmlns:a16="http://schemas.microsoft.com/office/drawing/2014/main" id="{44AE3880-7D53-46B6-B11F-03F98FC47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077913"/>
            <a:ext cx="33099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Cannabinoid receptors (CB</a:t>
            </a:r>
            <a:r>
              <a:rPr lang="en-US" altLang="cs-CZ" sz="1800" b="1" baseline="-25000">
                <a:solidFill>
                  <a:srgbClr val="00B050"/>
                </a:solidFill>
              </a:rPr>
              <a:t>1</a:t>
            </a:r>
            <a:r>
              <a:rPr lang="en-US" altLang="cs-CZ" sz="1800" b="1">
                <a:solidFill>
                  <a:srgbClr val="00B050"/>
                </a:solidFill>
              </a:rPr>
              <a:t>, CB</a:t>
            </a:r>
            <a:r>
              <a:rPr lang="en-US" altLang="cs-CZ" sz="1800" b="1" baseline="-25000">
                <a:solidFill>
                  <a:srgbClr val="00B050"/>
                </a:solidFill>
              </a:rPr>
              <a:t>2</a:t>
            </a:r>
            <a:r>
              <a:rPr lang="en-US" altLang="cs-CZ" sz="1800" b="1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64516" name="TextovéPole 1">
            <a:extLst>
              <a:ext uri="{FF2B5EF4-FFF2-40B4-BE49-F238E27FC236}">
                <a16:creationId xmlns:a16="http://schemas.microsoft.com/office/drawing/2014/main" id="{9277AE69-6058-430D-A9B1-F7CA63CC7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2101850"/>
            <a:ext cx="821848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/>
              <a:t>Subtypes of cannabinoid CB receptors: CB</a:t>
            </a:r>
            <a:r>
              <a:rPr lang="en-US" altLang="cs-CZ" baseline="-25000"/>
              <a:t>1</a:t>
            </a:r>
            <a:r>
              <a:rPr lang="en-US" altLang="cs-CZ"/>
              <a:t> a CB</a:t>
            </a:r>
            <a:r>
              <a:rPr lang="en-US" altLang="cs-CZ" baseline="-25000"/>
              <a:t>2</a:t>
            </a:r>
            <a:r>
              <a:rPr lang="en-US" altLang="cs-CZ"/>
              <a:t> </a:t>
            </a:r>
            <a:r>
              <a:rPr lang="en-US" altLang="cs-CZ" sz="1270"/>
              <a:t>(Howlett a kol., 2002)</a:t>
            </a:r>
            <a:r>
              <a:rPr lang="en-US" altLang="cs-CZ"/>
              <a:t>.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>
                <a:solidFill>
                  <a:srgbClr val="FFC000"/>
                </a:solidFill>
              </a:rPr>
              <a:t>CB</a:t>
            </a:r>
            <a:r>
              <a:rPr lang="en-US" altLang="cs-CZ" b="1" baseline="-25000">
                <a:solidFill>
                  <a:srgbClr val="FFC000"/>
                </a:solidFill>
              </a:rPr>
              <a:t>1</a:t>
            </a:r>
            <a:r>
              <a:rPr lang="en-US" altLang="cs-CZ" b="1">
                <a:solidFill>
                  <a:srgbClr val="FFC000"/>
                </a:solidFill>
              </a:rPr>
              <a:t> receptors</a:t>
            </a:r>
            <a:r>
              <a:rPr lang="en-US" altLang="cs-CZ" b="1"/>
              <a:t>:</a:t>
            </a:r>
            <a:r>
              <a:rPr lang="en-US" altLang="cs-CZ"/>
              <a:t> nerve endings particularly in CNS (cortex, hippocampus, basal ganglia,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/>
              <a:t>                           hypothalamus, cerebellum, spinal cord)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>
                <a:solidFill>
                  <a:srgbClr val="FFC000"/>
                </a:solidFill>
              </a:rPr>
              <a:t>CB</a:t>
            </a:r>
            <a:r>
              <a:rPr lang="en-US" altLang="cs-CZ" b="1" baseline="-25000">
                <a:solidFill>
                  <a:srgbClr val="FFC000"/>
                </a:solidFill>
              </a:rPr>
              <a:t>2</a:t>
            </a:r>
            <a:r>
              <a:rPr lang="en-US" altLang="cs-CZ" b="1">
                <a:solidFill>
                  <a:srgbClr val="FFC000"/>
                </a:solidFill>
              </a:rPr>
              <a:t> receptor</a:t>
            </a:r>
            <a:r>
              <a:rPr lang="cs-CZ" altLang="cs-CZ" b="1">
                <a:solidFill>
                  <a:srgbClr val="FFC000"/>
                </a:solidFill>
              </a:rPr>
              <a:t>s</a:t>
            </a:r>
            <a:r>
              <a:rPr lang="en-US" altLang="cs-CZ" b="1"/>
              <a:t>:</a:t>
            </a:r>
            <a:r>
              <a:rPr lang="en-US" altLang="cs-CZ"/>
              <a:t> mainly in peripheral tissues (testicles, sperm, cells of immune syst</a:t>
            </a:r>
            <a:r>
              <a:rPr lang="cs-CZ" altLang="cs-CZ"/>
              <a:t>e</a:t>
            </a:r>
            <a:r>
              <a:rPr lang="en-US" altLang="cs-CZ"/>
              <a:t>m). </a:t>
            </a:r>
          </a:p>
        </p:txBody>
      </p:sp>
      <p:sp>
        <p:nvSpPr>
          <p:cNvPr id="40965" name="TextovéPole 2">
            <a:extLst>
              <a:ext uri="{FF2B5EF4-FFF2-40B4-BE49-F238E27FC236}">
                <a16:creationId xmlns:a16="http://schemas.microsoft.com/office/drawing/2014/main" id="{9C1B9FEB-0A80-4C39-A822-66B388933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5389563"/>
            <a:ext cx="3505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Psychoactive effects: CB</a:t>
            </a:r>
            <a:r>
              <a:rPr lang="en-US" altLang="cs-CZ" sz="1800" b="1" baseline="-25000">
                <a:solidFill>
                  <a:srgbClr val="0070C0"/>
                </a:solidFill>
              </a:rPr>
              <a:t>1</a:t>
            </a:r>
            <a:r>
              <a:rPr lang="en-US" altLang="cs-CZ" sz="1800" b="1">
                <a:solidFill>
                  <a:srgbClr val="0070C0"/>
                </a:solidFill>
              </a:rPr>
              <a:t> receptors</a:t>
            </a:r>
          </a:p>
        </p:txBody>
      </p:sp>
      <p:pic>
        <p:nvPicPr>
          <p:cNvPr id="40966" name="Obrázek 3">
            <a:extLst>
              <a:ext uri="{FF2B5EF4-FFF2-40B4-BE49-F238E27FC236}">
                <a16:creationId xmlns:a16="http://schemas.microsoft.com/office/drawing/2014/main" id="{88BEA8DD-3F25-4C10-816B-2A1E2B55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C317A3-F28E-4F8A-AD01-AD149C5871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0788" y="25967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4">
            <a:extLst>
              <a:ext uri="{FF2B5EF4-FFF2-40B4-BE49-F238E27FC236}">
                <a16:creationId xmlns:a16="http://schemas.microsoft.com/office/drawing/2014/main" id="{104E26A7-DA99-4970-A55F-3F1EE926A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1077913"/>
            <a:ext cx="19335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B050"/>
                </a:solidFill>
              </a:rPr>
              <a:t>Endocannabinoids</a:t>
            </a:r>
          </a:p>
        </p:txBody>
      </p:sp>
      <p:sp>
        <p:nvSpPr>
          <p:cNvPr id="41987" name="TextovéPole 1">
            <a:extLst>
              <a:ext uri="{FF2B5EF4-FFF2-40B4-BE49-F238E27FC236}">
                <a16:creationId xmlns:a16="http://schemas.microsoft.com/office/drawing/2014/main" id="{85AA5330-89EF-4FDD-8480-7D555A9B7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1730375"/>
            <a:ext cx="44926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C000"/>
                </a:solidFill>
              </a:rPr>
              <a:t>anandamide (</a:t>
            </a:r>
            <a:r>
              <a:rPr lang="en-GB" altLang="cs-CZ" sz="1800" b="1">
                <a:solidFill>
                  <a:srgbClr val="FFC000"/>
                </a:solidFill>
              </a:rPr>
              <a:t>N-arachidonoylethanolamine</a:t>
            </a:r>
            <a:r>
              <a:rPr lang="cs-CZ" altLang="cs-CZ" sz="1800" b="1">
                <a:solidFill>
                  <a:srgbClr val="FFC000"/>
                </a:solidFill>
              </a:rPr>
              <a:t>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C000"/>
                </a:solidFill>
              </a:rPr>
              <a:t> noladin ether (</a:t>
            </a:r>
            <a:r>
              <a:rPr lang="en-GB" altLang="cs-CZ" sz="1800" b="1">
                <a:solidFill>
                  <a:srgbClr val="FFC000"/>
                </a:solidFill>
              </a:rPr>
              <a:t>2-arachidonyl glyceryl ether</a:t>
            </a:r>
            <a:r>
              <a:rPr lang="cs-CZ" altLang="cs-CZ" sz="1800" b="1">
                <a:solidFill>
                  <a:srgbClr val="FFC000"/>
                </a:solidFill>
              </a:rPr>
              <a:t>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C000"/>
                </a:solidFill>
              </a:rPr>
              <a:t>  virodhamine (</a:t>
            </a:r>
            <a:r>
              <a:rPr lang="en-GB" altLang="cs-CZ" sz="1800" b="1">
                <a:solidFill>
                  <a:srgbClr val="FFC000"/>
                </a:solidFill>
              </a:rPr>
              <a:t>O-arachidonoylethanolamine</a:t>
            </a:r>
            <a:r>
              <a:rPr lang="cs-CZ" altLang="cs-CZ" sz="1800" b="1">
                <a:solidFill>
                  <a:srgbClr val="FFC000"/>
                </a:solidFill>
              </a:rPr>
              <a:t>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C000"/>
                </a:solidFill>
              </a:rPr>
              <a:t>N-arachidonoyldopamine</a:t>
            </a:r>
            <a:r>
              <a:rPr lang="cs-CZ" altLang="cs-CZ" sz="1800" b="1">
                <a:solidFill>
                  <a:srgbClr val="FFC00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</p:txBody>
      </p:sp>
      <p:sp>
        <p:nvSpPr>
          <p:cNvPr id="41988" name="TextovéPole 1">
            <a:extLst>
              <a:ext uri="{FF2B5EF4-FFF2-40B4-BE49-F238E27FC236}">
                <a16:creationId xmlns:a16="http://schemas.microsoft.com/office/drawing/2014/main" id="{3783F3FE-AFAD-4968-B4C0-ECECF1A6C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227013"/>
            <a:ext cx="256063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Endocannabinoid system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1989" name="TextovéPole 6">
            <a:extLst>
              <a:ext uri="{FF2B5EF4-FFF2-40B4-BE49-F238E27FC236}">
                <a16:creationId xmlns:a16="http://schemas.microsoft.com/office/drawing/2014/main" id="{0F5F2207-5F1C-4E6B-957D-DB6092073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4090988"/>
            <a:ext cx="23637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B050"/>
                </a:solidFill>
              </a:rPr>
              <a:t>Decomposing enzymes</a:t>
            </a:r>
          </a:p>
        </p:txBody>
      </p:sp>
      <p:sp>
        <p:nvSpPr>
          <p:cNvPr id="41990" name="TextovéPole 3">
            <a:extLst>
              <a:ext uri="{FF2B5EF4-FFF2-40B4-BE49-F238E27FC236}">
                <a16:creationId xmlns:a16="http://schemas.microsoft.com/office/drawing/2014/main" id="{F8F29A2C-6593-4584-8072-AC6B50A92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6388" y="4826000"/>
            <a:ext cx="3473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C000"/>
                </a:solidFill>
              </a:rPr>
              <a:t>fatty acid amide hydrolase</a:t>
            </a:r>
            <a:r>
              <a:rPr lang="cs-CZ" altLang="cs-CZ" sz="1800" b="1">
                <a:solidFill>
                  <a:srgbClr val="FFC000"/>
                </a:solidFill>
              </a:rPr>
              <a:t> </a:t>
            </a:r>
            <a:r>
              <a:rPr lang="en-US" altLang="cs-CZ" sz="1800" b="1">
                <a:solidFill>
                  <a:srgbClr val="FFC000"/>
                </a:solidFill>
              </a:rPr>
              <a:t>(FAAH) </a:t>
            </a: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C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FFC000"/>
                </a:solidFill>
              </a:rPr>
              <a:t>monoacylglycerol lipase</a:t>
            </a:r>
            <a:r>
              <a:rPr lang="da-DK" altLang="cs-CZ" sz="1800" b="1">
                <a:solidFill>
                  <a:srgbClr val="FFC000"/>
                </a:solidFill>
              </a:rPr>
              <a:t> (MGL)</a:t>
            </a:r>
            <a:endParaRPr lang="cs-CZ" altLang="cs-CZ" sz="1800" b="1">
              <a:solidFill>
                <a:srgbClr val="FFC000"/>
              </a:solidFill>
            </a:endParaRPr>
          </a:p>
        </p:txBody>
      </p:sp>
      <p:pic>
        <p:nvPicPr>
          <p:cNvPr id="41991" name="Obrázek 3">
            <a:extLst>
              <a:ext uri="{FF2B5EF4-FFF2-40B4-BE49-F238E27FC236}">
                <a16:creationId xmlns:a16="http://schemas.microsoft.com/office/drawing/2014/main" id="{99C2A488-71B2-4CE4-A597-E51D9B58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82771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ovéPole 1">
            <a:extLst>
              <a:ext uri="{FF2B5EF4-FFF2-40B4-BE49-F238E27FC236}">
                <a16:creationId xmlns:a16="http://schemas.microsoft.com/office/drawing/2014/main" id="{A69BF0BF-31A4-486A-8DFB-0935C091D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750888"/>
            <a:ext cx="8753475" cy="4213225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Physiologic functions of endocannabinoid syst</a:t>
            </a:r>
            <a:r>
              <a:rPr lang="cs-CZ" altLang="cs-CZ" b="1"/>
              <a:t>e</a:t>
            </a:r>
            <a:r>
              <a:rPr lang="en-US" altLang="cs-CZ" b="1"/>
              <a:t>m are very complex.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They involve: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motor coordination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memory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                                                               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appetite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modulation of pain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cs-CZ" b="1"/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neuroprotective effects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cs-CZ" b="1"/>
              <a:t>homeostasis maintenance </a:t>
            </a:r>
            <a:r>
              <a:rPr lang="en-US" altLang="cs-CZ" sz="1270" b="1"/>
              <a:t>(Pacher et al., 2006)</a:t>
            </a:r>
            <a:r>
              <a:rPr lang="en-US" altLang="cs-CZ" b="1"/>
              <a:t>.</a:t>
            </a:r>
          </a:p>
        </p:txBody>
      </p:sp>
      <p:pic>
        <p:nvPicPr>
          <p:cNvPr id="43011" name="Obrázek 3">
            <a:extLst>
              <a:ext uri="{FF2B5EF4-FFF2-40B4-BE49-F238E27FC236}">
                <a16:creationId xmlns:a16="http://schemas.microsoft.com/office/drawing/2014/main" id="{A42AF502-59D0-4CE6-96E3-072AE5BC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2">
            <a:extLst>
              <a:ext uri="{FF2B5EF4-FFF2-40B4-BE49-F238E27FC236}">
                <a16:creationId xmlns:a16="http://schemas.microsoft.com/office/drawing/2014/main" id="{62A2B714-12EE-4B4F-B7D9-60C2EC35F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7171" name="TextovéPole 4">
            <a:extLst>
              <a:ext uri="{FF2B5EF4-FFF2-40B4-BE49-F238E27FC236}">
                <a16:creationId xmlns:a16="http://schemas.microsoft.com/office/drawing/2014/main" id="{8AF9268C-E1E7-4198-884C-966C32ED3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620713"/>
            <a:ext cx="83248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Brain: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Memory loss, blackouts, and exaggerated states of emotion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Problems with coordination and muscle movement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Depressed nerve centers in hypothalamus that control sexual arousal and performance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Korsakoff’s psychosis (persistent learning and memory problems)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Learning difficulties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Slowing of neurogenesis, of the growth of new brain cells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Sleep impairment, as alcohol decreases REM sleep and sleep apnea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Peripheral neuropathy, leading to a loss of sensation</a:t>
            </a:r>
            <a:br>
              <a:rPr lang="en-US" altLang="cs-CZ" sz="1800"/>
            </a:br>
            <a:endParaRPr lang="cs-CZ" altLang="cs-CZ" sz="1800"/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D0F9853C-7581-4CB5-9931-FB4062805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ovéPole 1">
            <a:extLst>
              <a:ext uri="{FF2B5EF4-FFF2-40B4-BE49-F238E27FC236}">
                <a16:creationId xmlns:a16="http://schemas.microsoft.com/office/drawing/2014/main" id="{EAC4D5BB-8B9B-4E8B-95E9-016B1CE36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4035" name="TextovéPole 3">
            <a:extLst>
              <a:ext uri="{FF2B5EF4-FFF2-40B4-BE49-F238E27FC236}">
                <a16:creationId xmlns:a16="http://schemas.microsoft.com/office/drawing/2014/main" id="{821DD766-6377-48F5-9F8F-828909CD5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452938"/>
            <a:ext cx="907891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High concentrations of cannabinoid receptors: hippocampus, cerebellu</a:t>
            </a:r>
            <a:r>
              <a:rPr lang="cs-CZ" altLang="cs-CZ" sz="1800"/>
              <a:t>m</a:t>
            </a:r>
            <a:r>
              <a:rPr lang="en-US" altLang="cs-CZ" sz="1800"/>
              <a:t>, basal ganglia.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Hippocampus is important fo</a:t>
            </a:r>
            <a:r>
              <a:rPr lang="cs-CZ" altLang="cs-CZ" sz="1800"/>
              <a:t>r</a:t>
            </a:r>
            <a:r>
              <a:rPr lang="en-US" altLang="cs-CZ" sz="1800"/>
              <a:t> short-term memory.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Cerebellum: short-term memory.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Basal ganglia: motor co-ordination.</a:t>
            </a:r>
          </a:p>
        </p:txBody>
      </p:sp>
      <p:sp>
        <p:nvSpPr>
          <p:cNvPr id="44036" name="TextovéPole 4">
            <a:extLst>
              <a:ext uri="{FF2B5EF4-FFF2-40B4-BE49-F238E27FC236}">
                <a16:creationId xmlns:a16="http://schemas.microsoft.com/office/drawing/2014/main" id="{BC8A72E4-765D-4F38-8A52-C48677ABB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1309688"/>
            <a:ext cx="2925763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IMPAIRMENT OF: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Short-term memory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Co-ordination of movements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Learning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i="1">
                <a:solidFill>
                  <a:srgbClr val="FF0000"/>
                </a:solidFill>
              </a:rPr>
              <a:t>Problem solving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 i="1">
              <a:solidFill>
                <a:srgbClr val="FF0000"/>
              </a:solidFill>
            </a:endParaRPr>
          </a:p>
        </p:txBody>
      </p:sp>
      <p:pic>
        <p:nvPicPr>
          <p:cNvPr id="44037" name="Obrázek 3">
            <a:extLst>
              <a:ext uri="{FF2B5EF4-FFF2-40B4-BE49-F238E27FC236}">
                <a16:creationId xmlns:a16="http://schemas.microsoft.com/office/drawing/2014/main" id="{70E5ED1F-7F43-4AD7-9A21-4809634B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ovéPole 1">
            <a:extLst>
              <a:ext uri="{FF2B5EF4-FFF2-40B4-BE49-F238E27FC236}">
                <a16:creationId xmlns:a16="http://schemas.microsoft.com/office/drawing/2014/main" id="{6F2E181C-F967-4352-AB62-7940D0D49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2644775"/>
            <a:ext cx="5511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Cannabinoid CB</a:t>
            </a:r>
            <a:r>
              <a:rPr lang="en-US" altLang="cs-CZ" sz="1800" baseline="-25000"/>
              <a:t>1</a:t>
            </a:r>
            <a:r>
              <a:rPr lang="en-US" altLang="cs-CZ" sz="1800"/>
              <a:t> receptors are localized presynaptically. 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45059" name="TextovéPole 4">
            <a:extLst>
              <a:ext uri="{FF2B5EF4-FFF2-40B4-BE49-F238E27FC236}">
                <a16:creationId xmlns:a16="http://schemas.microsoft.com/office/drawing/2014/main" id="{4FA61DBE-A26D-4BD7-BA9C-ED20FA25E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946150"/>
            <a:ext cx="91074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Plant-derived cannabinoids such THC function in the body by activating specific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cannabinoid receptors that are normally engaged by a family of endocannabinoids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Exogenous administration of THC will displace bound endocannabinoids from the receptor and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furthermore, it will inhibit their production following long-term administration.  </a:t>
            </a:r>
          </a:p>
        </p:txBody>
      </p:sp>
      <p:sp>
        <p:nvSpPr>
          <p:cNvPr id="45060" name="TextovéPole 2">
            <a:extLst>
              <a:ext uri="{FF2B5EF4-FFF2-40B4-BE49-F238E27FC236}">
                <a16:creationId xmlns:a16="http://schemas.microsoft.com/office/drawing/2014/main" id="{0C642BB9-2DAE-4C4E-9D25-CE8E52864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45061" name="TextovéPole 1">
            <a:extLst>
              <a:ext uri="{FF2B5EF4-FFF2-40B4-BE49-F238E27FC236}">
                <a16:creationId xmlns:a16="http://schemas.microsoft.com/office/drawing/2014/main" id="{D046AAB5-527C-4CD7-9D40-D9BA5F72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45062" name="Picture 2" descr="Cannabinoids: potential anticancer agents">
            <a:extLst>
              <a:ext uri="{FF2B5EF4-FFF2-40B4-BE49-F238E27FC236}">
                <a16:creationId xmlns:a16="http://schemas.microsoft.com/office/drawing/2014/main" id="{2CD48A13-14E2-42A6-B7A2-ED7357F5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3243263"/>
            <a:ext cx="4970462" cy="358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4">
            <a:extLst>
              <a:ext uri="{FF2B5EF4-FFF2-40B4-BE49-F238E27FC236}">
                <a16:creationId xmlns:a16="http://schemas.microsoft.com/office/drawing/2014/main" id="{ABBBFC94-AB8A-4767-8513-3213C2CFF81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92044" y="4242594"/>
            <a:ext cx="522287" cy="8540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B8D28AA1-7E57-4753-8210-1E0E3E9B4C4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81800" y="5094288"/>
            <a:ext cx="392113" cy="71913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pic>
        <p:nvPicPr>
          <p:cNvPr id="45065" name="Obrázek 3">
            <a:extLst>
              <a:ext uri="{FF2B5EF4-FFF2-40B4-BE49-F238E27FC236}">
                <a16:creationId xmlns:a16="http://schemas.microsoft.com/office/drawing/2014/main" id="{D902D1F9-23B0-477C-9D46-753E72EA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87B003-09EC-4D9D-AC06-1B3FB3C053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365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" descr="Raphael Mechoulam cannabis thc">
            <a:extLst>
              <a:ext uri="{FF2B5EF4-FFF2-40B4-BE49-F238E27FC236}">
                <a16:creationId xmlns:a16="http://schemas.microsoft.com/office/drawing/2014/main" id="{72AE7FE1-41CC-44CC-A645-0D9A84739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557338"/>
            <a:ext cx="352742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Obdélník 9">
            <a:extLst>
              <a:ext uri="{FF2B5EF4-FFF2-40B4-BE49-F238E27FC236}">
                <a16:creationId xmlns:a16="http://schemas.microsoft.com/office/drawing/2014/main" id="{47091EEE-6DE4-4050-84A7-06435B392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338" y="5975350"/>
            <a:ext cx="21542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Raphael Mechoulam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B050"/>
                </a:solidFill>
              </a:rPr>
              <a:t>        THC (1964)</a:t>
            </a:r>
          </a:p>
        </p:txBody>
      </p:sp>
      <p:sp>
        <p:nvSpPr>
          <p:cNvPr id="46084" name="TextovéPole 1">
            <a:extLst>
              <a:ext uri="{FF2B5EF4-FFF2-40B4-BE49-F238E27FC236}">
                <a16:creationId xmlns:a16="http://schemas.microsoft.com/office/drawing/2014/main" id="{EB65A558-71DC-4464-9B05-29D684C7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6085" name="TextovéPole 2">
            <a:extLst>
              <a:ext uri="{FF2B5EF4-FFF2-40B4-BE49-F238E27FC236}">
                <a16:creationId xmlns:a16="http://schemas.microsoft.com/office/drawing/2014/main" id="{07B0EC15-939F-4F94-9530-312F448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981075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pic>
        <p:nvPicPr>
          <p:cNvPr id="46086" name="Obrázek 3">
            <a:extLst>
              <a:ext uri="{FF2B5EF4-FFF2-40B4-BE49-F238E27FC236}">
                <a16:creationId xmlns:a16="http://schemas.microsoft.com/office/drawing/2014/main" id="{2B2A65CA-6F08-4EA3-B1A5-AD463993F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03B2B6-2AFC-427B-8FD5-F9076B7ED7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988" y="3887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ovéPole 3">
            <a:extLst>
              <a:ext uri="{FF2B5EF4-FFF2-40B4-BE49-F238E27FC236}">
                <a16:creationId xmlns:a16="http://schemas.microsoft.com/office/drawing/2014/main" id="{A9F1E7CB-2C75-4E62-96FA-AE0613FC0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2008188"/>
            <a:ext cx="911066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Hemp is the most widespread illegal drug from the point of view of production and commerce.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 EC: the most frequently used illegal drug.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m</a:t>
            </a:r>
            <a:r>
              <a:rPr lang="cs-CZ" altLang="cs-CZ" sz="1800"/>
              <a:t>o</a:t>
            </a:r>
            <a:r>
              <a:rPr lang="en-US" altLang="cs-CZ" sz="1800"/>
              <a:t>st significant use: age 5 – 24 years.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47107" name="TextovéPole 4">
            <a:extLst>
              <a:ext uri="{FF2B5EF4-FFF2-40B4-BE49-F238E27FC236}">
                <a16:creationId xmlns:a16="http://schemas.microsoft.com/office/drawing/2014/main" id="{7D883C42-64BD-4A3F-BA7B-193CE85C0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3995738"/>
            <a:ext cx="4894262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most frequently abused forms of hemp drugs: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marijuana</a:t>
            </a:r>
            <a:r>
              <a:rPr lang="en-US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hashish</a:t>
            </a:r>
            <a:r>
              <a:rPr lang="en-US" altLang="cs-CZ" sz="1800"/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hemp (hashish) oil</a:t>
            </a:r>
            <a:r>
              <a:rPr lang="en-US" altLang="cs-CZ" sz="1800"/>
              <a:t>. </a:t>
            </a:r>
          </a:p>
        </p:txBody>
      </p:sp>
      <p:sp>
        <p:nvSpPr>
          <p:cNvPr id="47108" name="TextovéPole 1">
            <a:extLst>
              <a:ext uri="{FF2B5EF4-FFF2-40B4-BE49-F238E27FC236}">
                <a16:creationId xmlns:a16="http://schemas.microsoft.com/office/drawing/2014/main" id="{6274B9FB-7A8B-4B40-B563-EBFD3D868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7109" name="TextovéPole 2">
            <a:extLst>
              <a:ext uri="{FF2B5EF4-FFF2-40B4-BE49-F238E27FC236}">
                <a16:creationId xmlns:a16="http://schemas.microsoft.com/office/drawing/2014/main" id="{1DACB548-EC1C-4E0A-A2A8-38A639406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244600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47110" name="Obrázek 3">
            <a:extLst>
              <a:ext uri="{FF2B5EF4-FFF2-40B4-BE49-F238E27FC236}">
                <a16:creationId xmlns:a16="http://schemas.microsoft.com/office/drawing/2014/main" id="{6DDE4A3A-3614-4962-BE0E-61D21577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5B949D-379E-4EA8-9C35-1D5C388407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1035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ovéPole 3">
            <a:extLst>
              <a:ext uri="{FF2B5EF4-FFF2-40B4-BE49-F238E27FC236}">
                <a16:creationId xmlns:a16="http://schemas.microsoft.com/office/drawing/2014/main" id="{991872BB-14A1-4FCC-A654-9304C07DE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397125"/>
            <a:ext cx="816133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pleasant euphoria and sense of relaxation</a:t>
            </a:r>
            <a:r>
              <a:rPr lang="cs-CZ" altLang="cs-CZ" sz="1800"/>
              <a:t>/</a:t>
            </a:r>
            <a:r>
              <a:rPr lang="en-US" altLang="cs-CZ" sz="1800"/>
              <a:t>anxiety, fear, distrust, or panic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heightened sensory perception (e.g., brighter colors)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laughter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altered perception of time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appetite.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People who have taken </a:t>
            </a:r>
            <a:r>
              <a:rPr lang="en-US" altLang="cs-CZ" sz="1800" b="1"/>
              <a:t>large doses</a:t>
            </a:r>
            <a:r>
              <a:rPr lang="en-US" altLang="cs-CZ" sz="1800"/>
              <a:t> of marijuana may experience an acute psychosis,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which includes hallucinations, delusions, and a loss of the sense of personal identity.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 </a:t>
            </a:r>
          </a:p>
        </p:txBody>
      </p:sp>
      <p:sp>
        <p:nvSpPr>
          <p:cNvPr id="48131" name="TextovéPole 1">
            <a:extLst>
              <a:ext uri="{FF2B5EF4-FFF2-40B4-BE49-F238E27FC236}">
                <a16:creationId xmlns:a16="http://schemas.microsoft.com/office/drawing/2014/main" id="{A7EA1D4A-44D7-4825-9DC0-4A0E2C768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8132" name="TextovéPole 2">
            <a:extLst>
              <a:ext uri="{FF2B5EF4-FFF2-40B4-BE49-F238E27FC236}">
                <a16:creationId xmlns:a16="http://schemas.microsoft.com/office/drawing/2014/main" id="{DC02800C-3106-4F68-A13E-3D4734F2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550" y="946150"/>
            <a:ext cx="2951163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48133" name="TextovéPole 1">
            <a:extLst>
              <a:ext uri="{FF2B5EF4-FFF2-40B4-BE49-F238E27FC236}">
                <a16:creationId xmlns:a16="http://schemas.microsoft.com/office/drawing/2014/main" id="{887DB429-AA26-4ED8-A828-1F4A65A3E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963" y="1535113"/>
            <a:ext cx="4392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may vary dramatically among different users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8134" name="Obrázek 3">
            <a:extLst>
              <a:ext uri="{FF2B5EF4-FFF2-40B4-BE49-F238E27FC236}">
                <a16:creationId xmlns:a16="http://schemas.microsoft.com/office/drawing/2014/main" id="{9B1FB9FC-EC4E-4390-A4D0-90A1ACDF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ovéPole 4">
            <a:extLst>
              <a:ext uri="{FF2B5EF4-FFF2-40B4-BE49-F238E27FC236}">
                <a16:creationId xmlns:a16="http://schemas.microsoft.com/office/drawing/2014/main" id="{480B5D88-2F9E-42C2-A5F6-AAF254572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613" y="1801813"/>
            <a:ext cx="582295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Adverse Consequences of Marijuana Use</a:t>
            </a:r>
            <a:r>
              <a:rPr lang="cs-CZ" altLang="cs-CZ" sz="1800" b="1"/>
              <a:t>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short-term memory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attention, judgment, and other cognitive functions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coordination and balance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heart rate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Anxiety, paranoia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Psychosis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49155" name="TextovéPole 1">
            <a:extLst>
              <a:ext uri="{FF2B5EF4-FFF2-40B4-BE49-F238E27FC236}">
                <a16:creationId xmlns:a16="http://schemas.microsoft.com/office/drawing/2014/main" id="{C59A7C74-E74E-4821-A468-895B031AD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49156" name="TextovéPole 2">
            <a:extLst>
              <a:ext uri="{FF2B5EF4-FFF2-40B4-BE49-F238E27FC236}">
                <a16:creationId xmlns:a16="http://schemas.microsoft.com/office/drawing/2014/main" id="{65A6C61A-A365-4D47-B1CC-25A3EAF24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244600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49157" name="Obrázek 3">
            <a:extLst>
              <a:ext uri="{FF2B5EF4-FFF2-40B4-BE49-F238E27FC236}">
                <a16:creationId xmlns:a16="http://schemas.microsoft.com/office/drawing/2014/main" id="{CCBA375A-296A-44CF-8154-12D379C0E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ovéPole 4">
            <a:extLst>
              <a:ext uri="{FF2B5EF4-FFF2-40B4-BE49-F238E27FC236}">
                <a16:creationId xmlns:a16="http://schemas.microsoft.com/office/drawing/2014/main" id="{F8EE16D4-7D4A-4FEA-AFF5-FA88A6533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1801813"/>
            <a:ext cx="70358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Persistent (lasting longer than intoxication, but may not be permanent)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Impaired learning and coordination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Sleep problems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(cumulative effects of repeated use)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Potential for addiction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Potential loss of IQ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risk of chronic cough, bronchitis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risk of schizophrenia in vulnerable people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Potentially increased risk of anxiety</a:t>
            </a:r>
            <a:r>
              <a:rPr lang="cs-CZ" altLang="cs-CZ" sz="1800"/>
              <a:t> and </a:t>
            </a:r>
            <a:r>
              <a:rPr lang="en-US" altLang="cs-CZ" sz="1800"/>
              <a:t>depression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0179" name="TextovéPole 1">
            <a:extLst>
              <a:ext uri="{FF2B5EF4-FFF2-40B4-BE49-F238E27FC236}">
                <a16:creationId xmlns:a16="http://schemas.microsoft.com/office/drawing/2014/main" id="{233EFFAD-B0A5-42E7-BED9-783F0DE06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50180" name="TextovéPole 2">
            <a:extLst>
              <a:ext uri="{FF2B5EF4-FFF2-40B4-BE49-F238E27FC236}">
                <a16:creationId xmlns:a16="http://schemas.microsoft.com/office/drawing/2014/main" id="{9A36F621-75F9-450E-A2A1-9AAABB761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244600"/>
            <a:ext cx="29511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50181" name="Obrázek 3">
            <a:extLst>
              <a:ext uri="{FF2B5EF4-FFF2-40B4-BE49-F238E27FC236}">
                <a16:creationId xmlns:a16="http://schemas.microsoft.com/office/drawing/2014/main" id="{81DD9AC1-8DD2-4356-A06A-6A512EA02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ovéPole 7">
            <a:extLst>
              <a:ext uri="{FF2B5EF4-FFF2-40B4-BE49-F238E27FC236}">
                <a16:creationId xmlns:a16="http://schemas.microsoft.com/office/drawing/2014/main" id="{383ACB3C-76CE-42B8-AD0A-FDBF68D22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713" y="2187575"/>
            <a:ext cx="58054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Hemp drugs do not provoke physical (somatic) dependence.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Psychic dependence occur</a:t>
            </a:r>
            <a:r>
              <a:rPr lang="cs-CZ" altLang="cs-CZ" sz="1800"/>
              <a:t>s</a:t>
            </a:r>
            <a:r>
              <a:rPr lang="en-US" altLang="cs-CZ" sz="1800"/>
              <a:t> in 8 – 10 % after long-term use.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</a:t>
            </a:r>
          </a:p>
        </p:txBody>
      </p:sp>
      <p:sp>
        <p:nvSpPr>
          <p:cNvPr id="51203" name="TextovéPole 1">
            <a:extLst>
              <a:ext uri="{FF2B5EF4-FFF2-40B4-BE49-F238E27FC236}">
                <a16:creationId xmlns:a16="http://schemas.microsoft.com/office/drawing/2014/main" id="{A74A57C1-9E31-464D-8E79-95D69F2AA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51204" name="TextovéPole 2">
            <a:extLst>
              <a:ext uri="{FF2B5EF4-FFF2-40B4-BE49-F238E27FC236}">
                <a16:creationId xmlns:a16="http://schemas.microsoft.com/office/drawing/2014/main" id="{C0678477-36CF-42C8-8F17-812044663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25" y="1214438"/>
            <a:ext cx="29511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Tetrahydrocannabinol (THC)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pic>
        <p:nvPicPr>
          <p:cNvPr id="51205" name="Obrázek 3">
            <a:extLst>
              <a:ext uri="{FF2B5EF4-FFF2-40B4-BE49-F238E27FC236}">
                <a16:creationId xmlns:a16="http://schemas.microsoft.com/office/drawing/2014/main" id="{160F9D76-831D-443A-A638-17456911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>
            <a:extLst>
              <a:ext uri="{FF2B5EF4-FFF2-40B4-BE49-F238E27FC236}">
                <a16:creationId xmlns:a16="http://schemas.microsoft.com/office/drawing/2014/main" id="{13488A1D-243C-445C-ABB4-E3BCAF45B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946150"/>
            <a:ext cx="91852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THC stimulates neurons in the reward system to release dopamine.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It inhibits release of GABA, it inhibits release of glutamate, it affects other neurotransmitters.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 normally acts to dampen the amount of dopamine released in the nucleus accumbens.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GABA is blocked by THC, the result is an increase in the amount of dopamine released.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 is naturally also inhibited by endocannabinoids produced by the brain. They are believed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play an essential role in the release of dopamine in day-to-day functions.</a:t>
            </a:r>
          </a:p>
        </p:txBody>
      </p:sp>
      <p:pic>
        <p:nvPicPr>
          <p:cNvPr id="52227" name="Obrázek 2">
            <a:extLst>
              <a:ext uri="{FF2B5EF4-FFF2-40B4-BE49-F238E27FC236}">
                <a16:creationId xmlns:a16="http://schemas.microsoft.com/office/drawing/2014/main" id="{518C3592-0C8B-4332-9F9A-7B41B1007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3962400"/>
            <a:ext cx="502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ovéPole 1">
            <a:extLst>
              <a:ext uri="{FF2B5EF4-FFF2-40B4-BE49-F238E27FC236}">
                <a16:creationId xmlns:a16="http://schemas.microsoft.com/office/drawing/2014/main" id="{523C27C7-BC2A-4EA3-8BC9-F3FE0BAE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52229" name="Obrázek 3">
            <a:extLst>
              <a:ext uri="{FF2B5EF4-FFF2-40B4-BE49-F238E27FC236}">
                <a16:creationId xmlns:a16="http://schemas.microsoft.com/office/drawing/2014/main" id="{1F31F84A-93D2-4DAF-A871-1E7EF381F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ovéPole 2">
            <a:extLst>
              <a:ext uri="{FF2B5EF4-FFF2-40B4-BE49-F238E27FC236}">
                <a16:creationId xmlns:a16="http://schemas.microsoft.com/office/drawing/2014/main" id="{27BAFDF8-A96A-4DBD-BE57-9284CAFC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1787525"/>
            <a:ext cx="892333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The most common symptom: insomnia</a:t>
            </a:r>
            <a:r>
              <a:rPr lang="en-US" altLang="cs-CZ" sz="1800"/>
              <a:t> (from a few nights of practically no sleep at all, up to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 few months of occasional sleeplessness).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Other symptoms: depression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nightmares and vivid dreams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anger, fear or anxiety, loss of concentration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Physical symptoms:</a:t>
            </a:r>
            <a:r>
              <a:rPr lang="en-US" altLang="cs-CZ" sz="1800"/>
              <a:t> headaches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night sweats</a:t>
            </a:r>
          </a:p>
        </p:txBody>
      </p:sp>
      <p:sp>
        <p:nvSpPr>
          <p:cNvPr id="53251" name="TextovéPole 3">
            <a:extLst>
              <a:ext uri="{FF2B5EF4-FFF2-40B4-BE49-F238E27FC236}">
                <a16:creationId xmlns:a16="http://schemas.microsoft.com/office/drawing/2014/main" id="{96980C1C-56C0-4886-99D7-DAAC1A79C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0550"/>
            <a:ext cx="234632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pic>
        <p:nvPicPr>
          <p:cNvPr id="53252" name="Obrázek 3">
            <a:extLst>
              <a:ext uri="{FF2B5EF4-FFF2-40B4-BE49-F238E27FC236}">
                <a16:creationId xmlns:a16="http://schemas.microsoft.com/office/drawing/2014/main" id="{286233B9-56B1-4B98-A559-E11089EEF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997D29-3207-456D-987F-C032AC8C4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2">
            <a:extLst>
              <a:ext uri="{FF2B5EF4-FFF2-40B4-BE49-F238E27FC236}">
                <a16:creationId xmlns:a16="http://schemas.microsoft.com/office/drawing/2014/main" id="{DB9C241B-D9BD-427D-A1A5-E1C1F20F2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8195" name="TextovéPole 4">
            <a:extLst>
              <a:ext uri="{FF2B5EF4-FFF2-40B4-BE49-F238E27FC236}">
                <a16:creationId xmlns:a16="http://schemas.microsoft.com/office/drawing/2014/main" id="{77111F92-AEB3-4C20-88FF-80441E74B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554038"/>
            <a:ext cx="870902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Esophagus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risk of cancer in esophagus, larynx, and mouth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Vomiting from excessive drinking can tear the esophagus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Pancreas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Reduced amount of digestive enzymes secreted by the pancreas, which inflames and leaks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digestive enzymes that attack the pancreas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Liver</a:t>
            </a:r>
            <a:r>
              <a:rPr lang="cs-CZ" altLang="cs-CZ" sz="1800" b="1"/>
              <a:t>: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Liver failure</a:t>
            </a:r>
            <a:r>
              <a:rPr lang="cs-CZ" altLang="cs-CZ" sz="1800"/>
              <a:t>, f</a:t>
            </a:r>
            <a:r>
              <a:rPr lang="en-US" altLang="cs-CZ" sz="1800"/>
              <a:t>at accumulation in liver cells</a:t>
            </a:r>
            <a:r>
              <a:rPr lang="cs-CZ" altLang="cs-CZ" sz="1800"/>
              <a:t>, h</a:t>
            </a:r>
            <a:r>
              <a:rPr lang="en-US" altLang="cs-CZ" sz="1800"/>
              <a:t>epatitis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Cirrhosis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Hepatic encephalopathy, a serious brain disorder that can cause changes in sleep patterns,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mood, personality, shortened attention span, anxiety and depression, and problems with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coordination such as shaking or flapping hands (called asterixis).</a:t>
            </a:r>
            <a:br>
              <a:rPr lang="en-US" altLang="cs-CZ" sz="1800"/>
            </a:br>
            <a:endParaRPr lang="cs-CZ" altLang="cs-CZ" sz="1800"/>
          </a:p>
        </p:txBody>
      </p:sp>
      <p:pic>
        <p:nvPicPr>
          <p:cNvPr id="8196" name="Obrázek 3">
            <a:extLst>
              <a:ext uri="{FF2B5EF4-FFF2-40B4-BE49-F238E27FC236}">
                <a16:creationId xmlns:a16="http://schemas.microsoft.com/office/drawing/2014/main" id="{51806734-6F67-491F-AA7B-49DDE2868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ovéPole 1">
            <a:extLst>
              <a:ext uri="{FF2B5EF4-FFF2-40B4-BE49-F238E27FC236}">
                <a16:creationId xmlns:a16="http://schemas.microsoft.com/office/drawing/2014/main" id="{E1F0CCAD-D1F7-4597-9D3C-D58B06FF0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1011238"/>
            <a:ext cx="74803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Since March 4, 2013: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 u="sng">
                <a:solidFill>
                  <a:srgbClr val="00B050"/>
                </a:solidFill>
              </a:rPr>
              <a:t>Legal possibility to use hemp for therapeutic purposes in the Czech Republic.</a:t>
            </a:r>
          </a:p>
        </p:txBody>
      </p:sp>
      <p:sp>
        <p:nvSpPr>
          <p:cNvPr id="54275" name="TextovéPole 2">
            <a:extLst>
              <a:ext uri="{FF2B5EF4-FFF2-40B4-BE49-F238E27FC236}">
                <a16:creationId xmlns:a16="http://schemas.microsoft.com/office/drawing/2014/main" id="{131442BF-E196-4777-9A1E-AF90191CA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738" y="2709863"/>
            <a:ext cx="2078037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Only in pharmacies.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Rx.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</p:txBody>
      </p:sp>
      <p:sp>
        <p:nvSpPr>
          <p:cNvPr id="54276" name="TextovéPole 1">
            <a:extLst>
              <a:ext uri="{FF2B5EF4-FFF2-40B4-BE49-F238E27FC236}">
                <a16:creationId xmlns:a16="http://schemas.microsoft.com/office/drawing/2014/main" id="{089E17AA-39E6-4BF5-9846-20FDE7815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3" y="4581525"/>
            <a:ext cx="47275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Personal cultivation and utilization of hemp for </a:t>
            </a:r>
            <a:endParaRPr lang="cs-CZ" altLang="cs-CZ" sz="1800" b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therapeutic purposes is prohibited by law.</a:t>
            </a: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54277" name="Obrázek 3">
            <a:extLst>
              <a:ext uri="{FF2B5EF4-FFF2-40B4-BE49-F238E27FC236}">
                <a16:creationId xmlns:a16="http://schemas.microsoft.com/office/drawing/2014/main" id="{33FCA8D8-0C00-4C97-A678-55CE83A8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8054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8AAE07-6CDC-49AA-9BB8-5396A0411F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0576" y="38050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ovéPole 3">
            <a:extLst>
              <a:ext uri="{FF2B5EF4-FFF2-40B4-BE49-F238E27FC236}">
                <a16:creationId xmlns:a16="http://schemas.microsoft.com/office/drawing/2014/main" id="{61F52979-A70A-4B73-BCA3-3AB1EAE00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2382838"/>
            <a:ext cx="93360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Currently, no medications are indicated for the treatment of marijuana use disorder, but research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is active in this area.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Because sleep problems feature prominently in marijuana withdrawal,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some studies are examining the effectiveness of medications that aid in sleep.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Medications that have shown promise in early studies or small clinical trials include the sleep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id</a:t>
            </a:r>
            <a:r>
              <a:rPr lang="cs-CZ" altLang="cs-CZ" sz="1800"/>
              <a:t>:</a:t>
            </a:r>
            <a:r>
              <a:rPr lang="en-US" altLang="cs-CZ" sz="1800"/>
              <a:t> </a:t>
            </a:r>
            <a:r>
              <a:rPr lang="en-US" altLang="cs-CZ" sz="1800" b="1"/>
              <a:t>zolpidem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anti-anxiety/anti-stress medication</a:t>
            </a:r>
            <a:r>
              <a:rPr lang="cs-CZ" altLang="cs-CZ" sz="1800"/>
              <a:t>: </a:t>
            </a:r>
            <a:r>
              <a:rPr lang="en-US" altLang="cs-CZ" sz="1800" b="1"/>
              <a:t>buspirone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anti-epileptic drug</a:t>
            </a:r>
            <a:r>
              <a:rPr lang="cs-CZ" altLang="cs-CZ" sz="1800"/>
              <a:t>: </a:t>
            </a:r>
            <a:r>
              <a:rPr lang="en-US" altLang="cs-CZ" sz="1800" b="1"/>
              <a:t>gabapentin</a:t>
            </a:r>
            <a:r>
              <a:rPr lang="cs-CZ" altLang="cs-CZ" sz="1800"/>
              <a:t> (</a:t>
            </a:r>
            <a:r>
              <a:rPr lang="en-US" altLang="cs-CZ" sz="1800"/>
              <a:t>that may improve sleep</a:t>
            </a:r>
            <a:r>
              <a:rPr lang="cs-CZ" altLang="cs-CZ" sz="1800"/>
              <a:t>)</a:t>
            </a:r>
            <a:r>
              <a:rPr lang="en-US" altLang="cs-CZ" sz="1800"/>
              <a:t>.</a:t>
            </a:r>
            <a:endParaRPr lang="cs-CZ" altLang="cs-CZ" sz="1800"/>
          </a:p>
        </p:txBody>
      </p:sp>
      <p:sp>
        <p:nvSpPr>
          <p:cNvPr id="55299" name="TextovéPole 1">
            <a:extLst>
              <a:ext uri="{FF2B5EF4-FFF2-40B4-BE49-F238E27FC236}">
                <a16:creationId xmlns:a16="http://schemas.microsoft.com/office/drawing/2014/main" id="{5CDC2475-2AB6-4D85-B4C0-87F1397FD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227013"/>
            <a:ext cx="14779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Cannabinoids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55300" name="TextovéPole 2">
            <a:extLst>
              <a:ext uri="{FF2B5EF4-FFF2-40B4-BE49-F238E27FC236}">
                <a16:creationId xmlns:a16="http://schemas.microsoft.com/office/drawing/2014/main" id="{8570F52C-6D50-43D9-8A06-F8EB3D36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pic>
        <p:nvPicPr>
          <p:cNvPr id="55301" name="Obrázek 3">
            <a:extLst>
              <a:ext uri="{FF2B5EF4-FFF2-40B4-BE49-F238E27FC236}">
                <a16:creationId xmlns:a16="http://schemas.microsoft.com/office/drawing/2014/main" id="{D52C64B7-BB20-47BA-A862-ABD99E3D7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3173A3-7173-4D6B-8CDE-606B3D6B96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ovéPole 2">
            <a:extLst>
              <a:ext uri="{FF2B5EF4-FFF2-40B4-BE49-F238E27FC236}">
                <a16:creationId xmlns:a16="http://schemas.microsoft.com/office/drawing/2014/main" id="{DC7566E5-D320-456A-B6F8-5D2AE7196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98425"/>
            <a:ext cx="27987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5988" b="1">
                <a:solidFill>
                  <a:srgbClr val="0070C0"/>
                </a:solidFill>
              </a:rPr>
              <a:t>Opioids</a:t>
            </a: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sp>
        <p:nvSpPr>
          <p:cNvPr id="56323" name="TextovéPole 2">
            <a:extLst>
              <a:ext uri="{FF2B5EF4-FFF2-40B4-BE49-F238E27FC236}">
                <a16:creationId xmlns:a16="http://schemas.microsoft.com/office/drawing/2014/main" id="{F9DFB4EE-F1B6-461B-907F-53BAA371D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430338"/>
            <a:ext cx="11191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morphine</a:t>
            </a:r>
            <a:endParaRPr lang="en-GB" altLang="cs-CZ" sz="1800" b="1"/>
          </a:p>
        </p:txBody>
      </p:sp>
      <p:pic>
        <p:nvPicPr>
          <p:cNvPr id="56324" name="Obrázek 1">
            <a:extLst>
              <a:ext uri="{FF2B5EF4-FFF2-40B4-BE49-F238E27FC236}">
                <a16:creationId xmlns:a16="http://schemas.microsoft.com/office/drawing/2014/main" id="{B5AF2AF9-81CA-40AC-B153-2DE1AE170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008188"/>
            <a:ext cx="2916237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Obrázek 3">
            <a:extLst>
              <a:ext uri="{FF2B5EF4-FFF2-40B4-BE49-F238E27FC236}">
                <a16:creationId xmlns:a16="http://schemas.microsoft.com/office/drawing/2014/main" id="{DE8C1A8A-1F87-45AE-9D8A-06F405172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D3A1C4-AAC2-4E11-8912-D34ADD80F8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913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ázek 1">
            <a:extLst>
              <a:ext uri="{FF2B5EF4-FFF2-40B4-BE49-F238E27FC236}">
                <a16:creationId xmlns:a16="http://schemas.microsoft.com/office/drawing/2014/main" id="{ACC4690C-3E0A-443A-A9DC-100AB3E21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1190625"/>
            <a:ext cx="598805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Obdélník 1">
            <a:extLst>
              <a:ext uri="{FF2B5EF4-FFF2-40B4-BE49-F238E27FC236}">
                <a16:creationId xmlns:a16="http://schemas.microsoft.com/office/drawing/2014/main" id="{04F2943B-0ECA-43A0-B9E0-00DA2986A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7348" name="Obdélník 4">
            <a:extLst>
              <a:ext uri="{FF2B5EF4-FFF2-40B4-BE49-F238E27FC236}">
                <a16:creationId xmlns:a16="http://schemas.microsoft.com/office/drawing/2014/main" id="{5F4E49CA-3235-46D0-8BDC-AD378D011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913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7349" name="TextovéPole 2">
            <a:extLst>
              <a:ext uri="{FF2B5EF4-FFF2-40B4-BE49-F238E27FC236}">
                <a16:creationId xmlns:a16="http://schemas.microsoft.com/office/drawing/2014/main" id="{1076223F-C0BE-4205-B398-2F1D3C93E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338" y="1141413"/>
            <a:ext cx="242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VENTRAL TEGMENTUM</a:t>
            </a:r>
          </a:p>
        </p:txBody>
      </p:sp>
      <p:sp>
        <p:nvSpPr>
          <p:cNvPr id="57350" name="TextovéPole 7">
            <a:extLst>
              <a:ext uri="{FF2B5EF4-FFF2-40B4-BE49-F238E27FC236}">
                <a16:creationId xmlns:a16="http://schemas.microsoft.com/office/drawing/2014/main" id="{0C991AC4-A68E-4EC2-B461-4796B237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088" y="1141413"/>
            <a:ext cx="2368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NUCLEUS ACCUMBENS</a:t>
            </a:r>
          </a:p>
        </p:txBody>
      </p:sp>
      <p:sp>
        <p:nvSpPr>
          <p:cNvPr id="92167" name="TextovéPole 3">
            <a:extLst>
              <a:ext uri="{FF2B5EF4-FFF2-40B4-BE49-F238E27FC236}">
                <a16:creationId xmlns:a16="http://schemas.microsoft.com/office/drawing/2014/main" id="{B1900735-B2E5-4F5A-B3B5-EA512EE21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1535113"/>
            <a:ext cx="744538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2168" name="TextovéPole 9">
            <a:extLst>
              <a:ext uri="{FF2B5EF4-FFF2-40B4-BE49-F238E27FC236}">
                <a16:creationId xmlns:a16="http://schemas.microsoft.com/office/drawing/2014/main" id="{D49FB687-D7FE-45A8-AF59-49F7AC76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403475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2169" name="TextovéPole 10">
            <a:extLst>
              <a:ext uri="{FF2B5EF4-FFF2-40B4-BE49-F238E27FC236}">
                <a16:creationId xmlns:a16="http://schemas.microsoft.com/office/drawing/2014/main" id="{32A7BEC6-77A7-493A-A271-AAC45AA55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3" y="4083050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2170" name="TextovéPole 12">
            <a:extLst>
              <a:ext uri="{FF2B5EF4-FFF2-40B4-BE49-F238E27FC236}">
                <a16:creationId xmlns:a16="http://schemas.microsoft.com/office/drawing/2014/main" id="{984AEDDF-D978-4BD0-8269-616BEDEE2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1778000"/>
            <a:ext cx="68262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270" b="1"/>
              <a:t>opioids</a:t>
            </a:r>
          </a:p>
        </p:txBody>
      </p:sp>
      <p:sp>
        <p:nvSpPr>
          <p:cNvPr id="92171" name="TextovéPole 16">
            <a:extLst>
              <a:ext uri="{FF2B5EF4-FFF2-40B4-BE49-F238E27FC236}">
                <a16:creationId xmlns:a16="http://schemas.microsoft.com/office/drawing/2014/main" id="{FD86781D-2A7D-4C6B-99DC-AE805F76E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4408488"/>
            <a:ext cx="2557463" cy="1433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DA: dopamine</a:t>
            </a:r>
          </a:p>
          <a:p>
            <a:pPr>
              <a:defRPr/>
            </a:pPr>
            <a:r>
              <a:rPr lang="cs-CZ" altLang="cs-CZ" sz="1452" b="1"/>
              <a:t>GABA: GABA-ergic interneuron</a:t>
            </a:r>
          </a:p>
          <a:p>
            <a:pPr>
              <a:defRPr/>
            </a:pPr>
            <a:r>
              <a:rPr lang="cs-CZ" altLang="cs-CZ" sz="1452" b="1"/>
              <a:t>Glu: glutamate</a:t>
            </a:r>
          </a:p>
          <a:p>
            <a:pPr>
              <a:defRPr/>
            </a:pPr>
            <a:r>
              <a:rPr lang="cs-CZ" altLang="cs-CZ" sz="1452" b="1"/>
              <a:t>∪: opiod receptor</a:t>
            </a:r>
          </a:p>
          <a:p>
            <a:pPr>
              <a:defRPr/>
            </a:pPr>
            <a:endParaRPr lang="cs-CZ" altLang="cs-CZ" sz="1452" b="1"/>
          </a:p>
          <a:p>
            <a:pPr>
              <a:defRPr/>
            </a:pPr>
            <a:r>
              <a:rPr lang="cs-CZ" altLang="cs-CZ" sz="1452" b="1"/>
              <a:t> </a:t>
            </a:r>
          </a:p>
        </p:txBody>
      </p:sp>
      <p:sp>
        <p:nvSpPr>
          <p:cNvPr id="57356" name="TextovéPole 1">
            <a:extLst>
              <a:ext uri="{FF2B5EF4-FFF2-40B4-BE49-F238E27FC236}">
                <a16:creationId xmlns:a16="http://schemas.microsoft.com/office/drawing/2014/main" id="{477506C6-4AA2-4B21-8BBF-E69ED10CB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81650"/>
            <a:ext cx="9078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 i="1"/>
              <a:t>Addictive substances activate dopaminergic pathway: ventral tegmentum – nucleus accumbens.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i="1"/>
              <a:t>Opio</a:t>
            </a:r>
            <a:r>
              <a:rPr lang="cs-CZ" altLang="cs-CZ" sz="1800" i="1"/>
              <a:t>i</a:t>
            </a:r>
            <a:r>
              <a:rPr lang="en-US" altLang="cs-CZ" sz="1800" i="1"/>
              <a:t>ds act indirectly – they inhibit GABA-erg</a:t>
            </a:r>
            <a:r>
              <a:rPr lang="cs-CZ" altLang="cs-CZ" sz="1800" i="1"/>
              <a:t>ic</a:t>
            </a:r>
            <a:r>
              <a:rPr lang="en-US" altLang="cs-CZ" sz="1800" i="1"/>
              <a:t> interneurons in ventral tegment</a:t>
            </a:r>
            <a:r>
              <a:rPr lang="cs-CZ" altLang="cs-CZ" sz="1800" i="1"/>
              <a:t>um</a:t>
            </a:r>
            <a:r>
              <a:rPr lang="en-US" altLang="cs-CZ" sz="1800" i="1"/>
              <a:t>, which suppresses they inhibitory effect on dopaminergic neurons, that are d</a:t>
            </a:r>
            <a:r>
              <a:rPr lang="cs-CZ" altLang="cs-CZ" sz="1800" i="1"/>
              <a:t>is</a:t>
            </a:r>
            <a:r>
              <a:rPr lang="en-US" altLang="cs-CZ" sz="1800" i="1"/>
              <a:t>inhibited.</a:t>
            </a:r>
            <a:endParaRPr lang="en-US" altLang="cs-CZ" sz="1800"/>
          </a:p>
        </p:txBody>
      </p:sp>
      <p:sp>
        <p:nvSpPr>
          <p:cNvPr id="92173" name="TextovéPole 11">
            <a:extLst>
              <a:ext uri="{FF2B5EF4-FFF2-40B4-BE49-F238E27FC236}">
                <a16:creationId xmlns:a16="http://schemas.microsoft.com/office/drawing/2014/main" id="{849562B2-DA4A-4B0F-A321-230B4DD06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713" y="2254250"/>
            <a:ext cx="685800" cy="538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92174" name="TextovéPole 11">
            <a:extLst>
              <a:ext uri="{FF2B5EF4-FFF2-40B4-BE49-F238E27FC236}">
                <a16:creationId xmlns:a16="http://schemas.microsoft.com/office/drawing/2014/main" id="{6B3D82F3-39DE-41DC-8274-24476F552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263" y="1395413"/>
            <a:ext cx="852487" cy="53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57359" name="TextovéPole 1">
            <a:extLst>
              <a:ext uri="{FF2B5EF4-FFF2-40B4-BE49-F238E27FC236}">
                <a16:creationId xmlns:a16="http://schemas.microsoft.com/office/drawing/2014/main" id="{DCA329E7-AB19-4EC7-9A4B-CF8356243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57360" name="Obrázek 3">
            <a:extLst>
              <a:ext uri="{FF2B5EF4-FFF2-40B4-BE49-F238E27FC236}">
                <a16:creationId xmlns:a16="http://schemas.microsoft.com/office/drawing/2014/main" id="{169917D0-3C00-4750-B84E-CB82A289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rázek 1">
            <a:extLst>
              <a:ext uri="{FF2B5EF4-FFF2-40B4-BE49-F238E27FC236}">
                <a16:creationId xmlns:a16="http://schemas.microsoft.com/office/drawing/2014/main" id="{AF8D6F56-ED3B-4D48-A322-261374FB3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155700"/>
            <a:ext cx="598805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Obdélník 1">
            <a:extLst>
              <a:ext uri="{FF2B5EF4-FFF2-40B4-BE49-F238E27FC236}">
                <a16:creationId xmlns:a16="http://schemas.microsoft.com/office/drawing/2014/main" id="{DD63ACB0-2435-4972-AD9E-9AB34D13E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38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8372" name="Obdélník 4">
            <a:extLst>
              <a:ext uri="{FF2B5EF4-FFF2-40B4-BE49-F238E27FC236}">
                <a16:creationId xmlns:a16="http://schemas.microsoft.com/office/drawing/2014/main" id="{2E90459B-2BDF-4DE1-A791-C224BDB8A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913" y="1338263"/>
            <a:ext cx="2743200" cy="327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58373" name="TextovéPole 2">
            <a:extLst>
              <a:ext uri="{FF2B5EF4-FFF2-40B4-BE49-F238E27FC236}">
                <a16:creationId xmlns:a16="http://schemas.microsoft.com/office/drawing/2014/main" id="{A78BDC75-2B33-44DC-8B70-F6CE8F5C9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338" y="1141413"/>
            <a:ext cx="232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VENTRA TEGMENTUM</a:t>
            </a:r>
          </a:p>
        </p:txBody>
      </p:sp>
      <p:sp>
        <p:nvSpPr>
          <p:cNvPr id="58374" name="TextovéPole 7">
            <a:extLst>
              <a:ext uri="{FF2B5EF4-FFF2-40B4-BE49-F238E27FC236}">
                <a16:creationId xmlns:a16="http://schemas.microsoft.com/office/drawing/2014/main" id="{89E41D89-80C6-473A-8011-DA1538738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088" y="1141413"/>
            <a:ext cx="2368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NUCLEUS ACCUMBENS</a:t>
            </a:r>
          </a:p>
        </p:txBody>
      </p:sp>
      <p:sp>
        <p:nvSpPr>
          <p:cNvPr id="93191" name="TextovéPole 3">
            <a:extLst>
              <a:ext uri="{FF2B5EF4-FFF2-40B4-BE49-F238E27FC236}">
                <a16:creationId xmlns:a16="http://schemas.microsoft.com/office/drawing/2014/main" id="{B09623D2-8BA2-4BB8-9FC8-4BF223476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1535113"/>
            <a:ext cx="744538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3192" name="TextovéPole 9">
            <a:extLst>
              <a:ext uri="{FF2B5EF4-FFF2-40B4-BE49-F238E27FC236}">
                <a16:creationId xmlns:a16="http://schemas.microsoft.com/office/drawing/2014/main" id="{AF878A3F-99EF-456A-806C-4659040F4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403475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3193" name="TextovéPole 10">
            <a:extLst>
              <a:ext uri="{FF2B5EF4-FFF2-40B4-BE49-F238E27FC236}">
                <a16:creationId xmlns:a16="http://schemas.microsoft.com/office/drawing/2014/main" id="{E8E0495D-80CD-4E31-8CC4-C54C990D8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3" y="4083050"/>
            <a:ext cx="744537" cy="31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alcohol</a:t>
            </a:r>
          </a:p>
        </p:txBody>
      </p:sp>
      <p:sp>
        <p:nvSpPr>
          <p:cNvPr id="93194" name="TextovéPole 11">
            <a:extLst>
              <a:ext uri="{FF2B5EF4-FFF2-40B4-BE49-F238E27FC236}">
                <a16:creationId xmlns:a16="http://schemas.microsoft.com/office/drawing/2014/main" id="{279C6C8F-538D-400E-A462-5FC147BA2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388" y="2254250"/>
            <a:ext cx="684212" cy="538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93195" name="TextovéPole 12">
            <a:extLst>
              <a:ext uri="{FF2B5EF4-FFF2-40B4-BE49-F238E27FC236}">
                <a16:creationId xmlns:a16="http://schemas.microsoft.com/office/drawing/2014/main" id="{2CA6C56C-64B1-4BB2-A361-9B42E0EDC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1778000"/>
            <a:ext cx="68262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270" b="1"/>
              <a:t>opioids</a:t>
            </a:r>
          </a:p>
        </p:txBody>
      </p:sp>
      <p:sp>
        <p:nvSpPr>
          <p:cNvPr id="93196" name="TextovéPole 16">
            <a:extLst>
              <a:ext uri="{FF2B5EF4-FFF2-40B4-BE49-F238E27FC236}">
                <a16:creationId xmlns:a16="http://schemas.microsoft.com/office/drawing/2014/main" id="{5AFF7019-4839-4E03-9E3F-D4DF3F38A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4408488"/>
            <a:ext cx="2557463" cy="1433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DA: dopamine</a:t>
            </a:r>
          </a:p>
          <a:p>
            <a:pPr>
              <a:defRPr/>
            </a:pPr>
            <a:r>
              <a:rPr lang="cs-CZ" altLang="cs-CZ" sz="1452" b="1"/>
              <a:t>GABA: GABA-ergic interneuron</a:t>
            </a:r>
          </a:p>
          <a:p>
            <a:pPr>
              <a:defRPr/>
            </a:pPr>
            <a:r>
              <a:rPr lang="cs-CZ" altLang="cs-CZ" sz="1452" b="1"/>
              <a:t>Glu: glutamate</a:t>
            </a:r>
          </a:p>
          <a:p>
            <a:pPr>
              <a:defRPr/>
            </a:pPr>
            <a:r>
              <a:rPr lang="cs-CZ" altLang="cs-CZ" sz="1452" b="1"/>
              <a:t>∪: opiod receptor</a:t>
            </a:r>
          </a:p>
          <a:p>
            <a:pPr>
              <a:defRPr/>
            </a:pPr>
            <a:endParaRPr lang="cs-CZ" altLang="cs-CZ" sz="1452" b="1"/>
          </a:p>
          <a:p>
            <a:pPr>
              <a:defRPr/>
            </a:pPr>
            <a:r>
              <a:rPr lang="cs-CZ" altLang="cs-CZ" sz="1452" b="1"/>
              <a:t> </a:t>
            </a:r>
          </a:p>
        </p:txBody>
      </p:sp>
      <p:sp>
        <p:nvSpPr>
          <p:cNvPr id="58381" name="TextovéPole 1">
            <a:extLst>
              <a:ext uri="{FF2B5EF4-FFF2-40B4-BE49-F238E27FC236}">
                <a16:creationId xmlns:a16="http://schemas.microsoft.com/office/drawing/2014/main" id="{07B2602B-008E-4EF4-96F0-0C87C5E4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5586413"/>
            <a:ext cx="9013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i="1"/>
              <a:t>However, opioids can act also directly – they bind to opioid receptors in nucleus accumbens.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i="1"/>
          </a:p>
        </p:txBody>
      </p:sp>
      <p:sp>
        <p:nvSpPr>
          <p:cNvPr id="93198" name="TextovéPole 11">
            <a:extLst>
              <a:ext uri="{FF2B5EF4-FFF2-40B4-BE49-F238E27FC236}">
                <a16:creationId xmlns:a16="http://schemas.microsoft.com/office/drawing/2014/main" id="{23D0753E-A767-4935-BCBA-846D01BC4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263" y="1395413"/>
            <a:ext cx="852487" cy="53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52" b="1"/>
              <a:t>                </a:t>
            </a:r>
          </a:p>
          <a:p>
            <a:pPr>
              <a:defRPr/>
            </a:pPr>
            <a:endParaRPr lang="cs-CZ" altLang="cs-CZ" sz="1452" b="1"/>
          </a:p>
        </p:txBody>
      </p:sp>
      <p:sp>
        <p:nvSpPr>
          <p:cNvPr id="58383" name="TextovéPole 1">
            <a:extLst>
              <a:ext uri="{FF2B5EF4-FFF2-40B4-BE49-F238E27FC236}">
                <a16:creationId xmlns:a16="http://schemas.microsoft.com/office/drawing/2014/main" id="{52D34748-C4E2-4308-8E4D-11FC95F16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58384" name="Obrázek 3">
            <a:extLst>
              <a:ext uri="{FF2B5EF4-FFF2-40B4-BE49-F238E27FC236}">
                <a16:creationId xmlns:a16="http://schemas.microsoft.com/office/drawing/2014/main" id="{73428002-FE6D-4BAF-BBCE-58CB0FFE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ovéPole 6">
            <a:extLst>
              <a:ext uri="{FF2B5EF4-FFF2-40B4-BE49-F238E27FC236}">
                <a16:creationId xmlns:a16="http://schemas.microsoft.com/office/drawing/2014/main" id="{4578CDA9-F6BA-4224-A179-082F3EA7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1325563"/>
            <a:ext cx="8843963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Globally, opium has gradually been superseded by a variety of purified, semi-synthetic,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and synthetic opioids with progressively stronger effects.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This process began in 1804, when Friedrich Wilhelm Adam Sertürner first isolated morphine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from the opium poppy.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process continued until 1817, when Sertürner published the isolation of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pure morphine from opium.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Morphine represent 10 % of raw opium. It is 10x stronger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59395" name="TextovéPole 2">
            <a:extLst>
              <a:ext uri="{FF2B5EF4-FFF2-40B4-BE49-F238E27FC236}">
                <a16:creationId xmlns:a16="http://schemas.microsoft.com/office/drawing/2014/main" id="{F20F7E43-127C-4728-9CCC-37EFF2E0B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946150"/>
            <a:ext cx="9366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Opium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59396" name="TextovéPole 1">
            <a:extLst>
              <a:ext uri="{FF2B5EF4-FFF2-40B4-BE49-F238E27FC236}">
                <a16:creationId xmlns:a16="http://schemas.microsoft.com/office/drawing/2014/main" id="{D227F8A8-B49D-4EDA-ACEB-7D6B76BC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59397" name="Obrázek 3">
            <a:extLst>
              <a:ext uri="{FF2B5EF4-FFF2-40B4-BE49-F238E27FC236}">
                <a16:creationId xmlns:a16="http://schemas.microsoft.com/office/drawing/2014/main" id="{016D57BF-B724-407B-AFE7-C0BBD1C6F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ovéPole 3">
            <a:extLst>
              <a:ext uri="{FF2B5EF4-FFF2-40B4-BE49-F238E27FC236}">
                <a16:creationId xmlns:a16="http://schemas.microsoft.com/office/drawing/2014/main" id="{B30B53EA-F419-426B-BEE2-0E4BEF4D8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2205038"/>
            <a:ext cx="474027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Natural source: opium.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Use: analgesic </a:t>
            </a:r>
            <a:r>
              <a:rPr lang="cs-CZ" altLang="cs-CZ" sz="1800"/>
              <a:t>d</a:t>
            </a:r>
            <a:r>
              <a:rPr lang="en-US" altLang="cs-CZ" sz="1800"/>
              <a:t>rug.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Massive use during wars.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Strong addictive potential (smaller than heroin).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Frequently abused by medical staff.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Not very common as street drug. </a:t>
            </a:r>
          </a:p>
        </p:txBody>
      </p:sp>
      <p:sp>
        <p:nvSpPr>
          <p:cNvPr id="60419" name="TextovéPole 2">
            <a:extLst>
              <a:ext uri="{FF2B5EF4-FFF2-40B4-BE49-F238E27FC236}">
                <a16:creationId xmlns:a16="http://schemas.microsoft.com/office/drawing/2014/main" id="{4B7E0556-BB9C-4B8B-B4E2-2AEA13D7D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1125538"/>
            <a:ext cx="12382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Morphine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60420" name="TextovéPole 1">
            <a:extLst>
              <a:ext uri="{FF2B5EF4-FFF2-40B4-BE49-F238E27FC236}">
                <a16:creationId xmlns:a16="http://schemas.microsoft.com/office/drawing/2014/main" id="{6BFCA197-BE4E-48C4-87C9-6518DFD42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0421" name="Obrázek 3">
            <a:extLst>
              <a:ext uri="{FF2B5EF4-FFF2-40B4-BE49-F238E27FC236}">
                <a16:creationId xmlns:a16="http://schemas.microsoft.com/office/drawing/2014/main" id="{0E1BEED1-B641-46ED-B469-A930E4FC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ovéPole 6">
            <a:extLst>
              <a:ext uri="{FF2B5EF4-FFF2-40B4-BE49-F238E27FC236}">
                <a16:creationId xmlns:a16="http://schemas.microsoft.com/office/drawing/2014/main" id="{E0023437-7DA1-4CBC-BFE0-86AC0E368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163" y="3233738"/>
            <a:ext cx="59674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Respiratory center depression. High doses: respiratory arrest.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After i.v. administration: calm euphoria.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self-confidence.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1443" name="TextovéPole 1">
            <a:extLst>
              <a:ext uri="{FF2B5EF4-FFF2-40B4-BE49-F238E27FC236}">
                <a16:creationId xmlns:a16="http://schemas.microsoft.com/office/drawing/2014/main" id="{C9A24228-A4EE-4B88-BF67-C51E65FAF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1444" name="TextovéPole 2">
            <a:extLst>
              <a:ext uri="{FF2B5EF4-FFF2-40B4-BE49-F238E27FC236}">
                <a16:creationId xmlns:a16="http://schemas.microsoft.com/office/drawing/2014/main" id="{11BBDE99-DFEF-427E-A82D-AEF5DFBF2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238" y="946150"/>
            <a:ext cx="12398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Morphine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61445" name="TextovéPole 1">
            <a:extLst>
              <a:ext uri="{FF2B5EF4-FFF2-40B4-BE49-F238E27FC236}">
                <a16:creationId xmlns:a16="http://schemas.microsoft.com/office/drawing/2014/main" id="{5302830B-D2BC-469B-B032-9545462F2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963" y="1535113"/>
            <a:ext cx="4392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may vary dramatically among different users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1446" name="Obrázek 3">
            <a:extLst>
              <a:ext uri="{FF2B5EF4-FFF2-40B4-BE49-F238E27FC236}">
                <a16:creationId xmlns:a16="http://schemas.microsoft.com/office/drawing/2014/main" id="{75763685-2CE0-4E60-ABF8-A6DA823C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ovéPole 3">
            <a:extLst>
              <a:ext uri="{FF2B5EF4-FFF2-40B4-BE49-F238E27FC236}">
                <a16:creationId xmlns:a16="http://schemas.microsoft.com/office/drawing/2014/main" id="{B37BD046-E830-40E9-8FEB-826C716B8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13" y="1404938"/>
            <a:ext cx="7596187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Opiod receptors: µ, κ, δ in CNS.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Neurons form other receptors, ther</a:t>
            </a:r>
            <a:r>
              <a:rPr lang="cs-CZ" altLang="cs-CZ" sz="1800"/>
              <a:t>e</a:t>
            </a:r>
            <a:r>
              <a:rPr lang="en-US" altLang="cs-CZ" sz="1800"/>
              <a:t>by increasing sensitivity.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Increasing tolerance: excessive reaction of neurons following abrupt cessation. </a:t>
            </a:r>
          </a:p>
        </p:txBody>
      </p:sp>
      <p:sp>
        <p:nvSpPr>
          <p:cNvPr id="62467" name="TextovéPole 9">
            <a:extLst>
              <a:ext uri="{FF2B5EF4-FFF2-40B4-BE49-F238E27FC236}">
                <a16:creationId xmlns:a16="http://schemas.microsoft.com/office/drawing/2014/main" id="{742950B2-B515-4688-A8D2-8B14EA7E1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3816350"/>
            <a:ext cx="316706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7030A0"/>
                </a:solidFill>
              </a:rPr>
              <a:t>Fast dependence development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7030A0"/>
                </a:solidFill>
              </a:rPr>
              <a:t>(physic and psychic).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br>
              <a:rPr lang="en-US" altLang="cs-CZ" sz="1800" b="1">
                <a:solidFill>
                  <a:srgbClr val="7030A0"/>
                </a:solidFill>
              </a:rPr>
            </a:br>
            <a:endParaRPr lang="en-US" altLang="cs-CZ" sz="1800" b="1">
              <a:solidFill>
                <a:srgbClr val="7030A0"/>
              </a:solidFill>
            </a:endParaRPr>
          </a:p>
        </p:txBody>
      </p:sp>
      <p:sp>
        <p:nvSpPr>
          <p:cNvPr id="62468" name="TextovéPole 1">
            <a:extLst>
              <a:ext uri="{FF2B5EF4-FFF2-40B4-BE49-F238E27FC236}">
                <a16:creationId xmlns:a16="http://schemas.microsoft.com/office/drawing/2014/main" id="{464F6E5B-6A87-47F0-820D-0125D57E8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2469" name="TextovéPole 2">
            <a:extLst>
              <a:ext uri="{FF2B5EF4-FFF2-40B4-BE49-F238E27FC236}">
                <a16:creationId xmlns:a16="http://schemas.microsoft.com/office/drawing/2014/main" id="{5F6E05D6-73D9-4D10-968D-CA33F9398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946150"/>
            <a:ext cx="12398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Morphine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0070C0"/>
              </a:solidFill>
            </a:endParaRPr>
          </a:p>
        </p:txBody>
      </p:sp>
      <p:sp>
        <p:nvSpPr>
          <p:cNvPr id="62470" name="TextovéPole 2">
            <a:extLst>
              <a:ext uri="{FF2B5EF4-FFF2-40B4-BE49-F238E27FC236}">
                <a16:creationId xmlns:a16="http://schemas.microsoft.com/office/drawing/2014/main" id="{DCDA77C1-64FE-43B8-BF16-4B0DFB4DC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pic>
        <p:nvPicPr>
          <p:cNvPr id="62471" name="Obrázek 3">
            <a:extLst>
              <a:ext uri="{FF2B5EF4-FFF2-40B4-BE49-F238E27FC236}">
                <a16:creationId xmlns:a16="http://schemas.microsoft.com/office/drawing/2014/main" id="{FEF4B52C-F655-489C-BD46-91F94CC99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ovéPole 2">
            <a:extLst>
              <a:ext uri="{FF2B5EF4-FFF2-40B4-BE49-F238E27FC236}">
                <a16:creationId xmlns:a16="http://schemas.microsoft.com/office/drawing/2014/main" id="{543C5883-C9F7-4712-B36D-0CBC96D64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613" y="946150"/>
            <a:ext cx="110648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Fentanyl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3491" name="TextovéPole 5">
            <a:extLst>
              <a:ext uri="{FF2B5EF4-FFF2-40B4-BE49-F238E27FC236}">
                <a16:creationId xmlns:a16="http://schemas.microsoft.com/office/drawing/2014/main" id="{9E28B127-73A0-4D88-B88D-647D1D93A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1643063"/>
            <a:ext cx="6991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Synthetic opioid – therapy of acute and chronic pain, general anesthesia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i.v., tran</a:t>
            </a:r>
            <a:r>
              <a:rPr lang="cs-CZ" altLang="cs-CZ" sz="1800"/>
              <a:t>s</a:t>
            </a:r>
            <a:r>
              <a:rPr lang="en-US" altLang="cs-CZ" sz="1800"/>
              <a:t>dermal patches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USA: abused particularly by medical staff.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3492" name="TextovéPole 1">
            <a:extLst>
              <a:ext uri="{FF2B5EF4-FFF2-40B4-BE49-F238E27FC236}">
                <a16:creationId xmlns:a16="http://schemas.microsoft.com/office/drawing/2014/main" id="{C30E2628-F0BE-4719-80FD-09074EAA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3493" name="Obrázek 3">
            <a:extLst>
              <a:ext uri="{FF2B5EF4-FFF2-40B4-BE49-F238E27FC236}">
                <a16:creationId xmlns:a16="http://schemas.microsoft.com/office/drawing/2014/main" id="{92AC4C4E-353A-4D7B-86DF-B1A543B12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2">
            <a:extLst>
              <a:ext uri="{FF2B5EF4-FFF2-40B4-BE49-F238E27FC236}">
                <a16:creationId xmlns:a16="http://schemas.microsoft.com/office/drawing/2014/main" id="{041F7F65-47CC-49E4-96DD-A2DB2ED3D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9219" name="TextovéPole 4">
            <a:extLst>
              <a:ext uri="{FF2B5EF4-FFF2-40B4-BE49-F238E27FC236}">
                <a16:creationId xmlns:a16="http://schemas.microsoft.com/office/drawing/2014/main" id="{197014AE-F5FC-4C28-B766-37D2070E7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620713"/>
            <a:ext cx="7370763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Stomach: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Ulcers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Gastritis (inflammation of stomach lining)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Acid reflux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Intestinal bleeding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Risk of stomach cancer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Diarrhea and vomiting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Hypoglycemia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Calories in alcohol make chronic drinkers less hungry, leading to malnutrition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n-US" altLang="cs-CZ" sz="1800"/>
            </a:br>
            <a:endParaRPr lang="en-US" altLang="cs-CZ" sz="1800"/>
          </a:p>
        </p:txBody>
      </p:sp>
      <p:pic>
        <p:nvPicPr>
          <p:cNvPr id="9220" name="Obrázek 3">
            <a:extLst>
              <a:ext uri="{FF2B5EF4-FFF2-40B4-BE49-F238E27FC236}">
                <a16:creationId xmlns:a16="http://schemas.microsoft.com/office/drawing/2014/main" id="{545CC6B3-16A1-47CC-9207-DB4F397A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ovéPole 2">
            <a:extLst>
              <a:ext uri="{FF2B5EF4-FFF2-40B4-BE49-F238E27FC236}">
                <a16:creationId xmlns:a16="http://schemas.microsoft.com/office/drawing/2014/main" id="{682A82DE-26D1-4A1C-8483-E1985B355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050" y="946150"/>
            <a:ext cx="935038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Heroin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4515" name="TextovéPole 5">
            <a:extLst>
              <a:ext uri="{FF2B5EF4-FFF2-40B4-BE49-F238E27FC236}">
                <a16:creationId xmlns:a16="http://schemas.microsoft.com/office/drawing/2014/main" id="{D4848626-8B10-4220-9E86-07E531327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404938"/>
            <a:ext cx="296545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Synthetized in 1874.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Chemically: diacetylmorphine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4516" name="TextovéPole 6">
            <a:extLst>
              <a:ext uri="{FF2B5EF4-FFF2-40B4-BE49-F238E27FC236}">
                <a16:creationId xmlns:a16="http://schemas.microsoft.com/office/drawing/2014/main" id="{90706F44-E26C-40B8-BC71-1925C523A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2114550"/>
            <a:ext cx="8269287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 administration: extensive first-pass effect.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hlinkClick r:id="rId3" tooltip="First-pass metabolism"/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Injections: it avoids this first-pass effect, very rapidly crossing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BBB (higher fat solubility than morphine).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Once in the brain, it then is changed to morphine, which bind to opio</a:t>
            </a:r>
            <a:r>
              <a:rPr lang="cs-CZ" altLang="cs-CZ" sz="1800"/>
              <a:t>i</a:t>
            </a:r>
            <a:r>
              <a:rPr lang="en-US" altLang="cs-CZ" sz="1800"/>
              <a:t>d receptors.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Administered i.v., heroin is two to four times more potent than morphine and is faster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 its onset of action „rush or flash„. 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64517" name="TextovéPole 1">
            <a:extLst>
              <a:ext uri="{FF2B5EF4-FFF2-40B4-BE49-F238E27FC236}">
                <a16:creationId xmlns:a16="http://schemas.microsoft.com/office/drawing/2014/main" id="{14A1F3E6-FBE2-4482-9598-50DE6FFB3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4518" name="Obrázek 3">
            <a:extLst>
              <a:ext uri="{FF2B5EF4-FFF2-40B4-BE49-F238E27FC236}">
                <a16:creationId xmlns:a16="http://schemas.microsoft.com/office/drawing/2014/main" id="{0C5BABAD-2842-49A5-9C3F-E1786D77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ovéPole 3">
            <a:extLst>
              <a:ext uri="{FF2B5EF4-FFF2-40B4-BE49-F238E27FC236}">
                <a16:creationId xmlns:a16="http://schemas.microsoft.com/office/drawing/2014/main" id="{998FCE54-CFC9-49DA-B074-D566B7899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489075"/>
            <a:ext cx="825976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 1895, the German drug company Bayer marketed diacetylmorphine as an OTC drug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under the trademark name Heroin.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name was derived from the Greek word </a:t>
            </a:r>
            <a:r>
              <a:rPr lang="en-US" altLang="cs-CZ" sz="1800" i="1"/>
              <a:t>heros</a:t>
            </a:r>
            <a:r>
              <a:rPr lang="en-US" altLang="cs-CZ" sz="1800"/>
              <a:t> because of its perceived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"heroic" effects upon a user.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was developed chiefly as a morphine substitute for cough suppressants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that did not have morphine's addictive side-effects. </a:t>
            </a:r>
          </a:p>
        </p:txBody>
      </p:sp>
      <p:sp>
        <p:nvSpPr>
          <p:cNvPr id="65539" name="TextovéPole 1">
            <a:extLst>
              <a:ext uri="{FF2B5EF4-FFF2-40B4-BE49-F238E27FC236}">
                <a16:creationId xmlns:a16="http://schemas.microsoft.com/office/drawing/2014/main" id="{5A4E7357-318C-4D78-B7E7-A2D7BEFB4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13" y="227013"/>
            <a:ext cx="912812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5540" name="TextovéPole 2">
            <a:extLst>
              <a:ext uri="{FF2B5EF4-FFF2-40B4-BE49-F238E27FC236}">
                <a16:creationId xmlns:a16="http://schemas.microsoft.com/office/drawing/2014/main" id="{7497A2B0-61CA-4776-8419-63D93E85F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050" y="946150"/>
            <a:ext cx="935038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Heroin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pic>
        <p:nvPicPr>
          <p:cNvPr id="65541" name="Obrázek 3">
            <a:extLst>
              <a:ext uri="{FF2B5EF4-FFF2-40B4-BE49-F238E27FC236}">
                <a16:creationId xmlns:a16="http://schemas.microsoft.com/office/drawing/2014/main" id="{3AE8BFD6-FE00-4F14-AD01-B323625EC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ovéPole 1">
            <a:extLst>
              <a:ext uri="{FF2B5EF4-FFF2-40B4-BE49-F238E27FC236}">
                <a16:creationId xmlns:a16="http://schemas.microsoft.com/office/drawing/2014/main" id="{03A6AED8-8755-4B24-8E94-CFCFD8F99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1600200"/>
            <a:ext cx="282892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Routes of application:</a:t>
            </a:r>
            <a:endParaRPr lang="cs-CZ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Orally (first-pass effect)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Injections (risk of infections)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Smoking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Insufflation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Suppositories (limited way)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br>
              <a:rPr lang="en-US" altLang="cs-CZ" sz="1800"/>
            </a:br>
            <a:endParaRPr lang="en-US" altLang="cs-CZ" sz="1800"/>
          </a:p>
        </p:txBody>
      </p:sp>
      <p:sp>
        <p:nvSpPr>
          <p:cNvPr id="66563" name="TextovéPole 2">
            <a:extLst>
              <a:ext uri="{FF2B5EF4-FFF2-40B4-BE49-F238E27FC236}">
                <a16:creationId xmlns:a16="http://schemas.microsoft.com/office/drawing/2014/main" id="{E6483A5C-82E2-455D-8D22-81455E9DF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946150"/>
            <a:ext cx="9334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Heroin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6564" name="TextovéPole 1">
            <a:extLst>
              <a:ext uri="{FF2B5EF4-FFF2-40B4-BE49-F238E27FC236}">
                <a16:creationId xmlns:a16="http://schemas.microsoft.com/office/drawing/2014/main" id="{8500A4BF-FA4E-41D5-858B-A5133CD4F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66565" name="Obrázek 3">
            <a:extLst>
              <a:ext uri="{FF2B5EF4-FFF2-40B4-BE49-F238E27FC236}">
                <a16:creationId xmlns:a16="http://schemas.microsoft.com/office/drawing/2014/main" id="{EAB6FFB3-14E4-49D7-AC87-4F42B959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ovéPole 2">
            <a:extLst>
              <a:ext uri="{FF2B5EF4-FFF2-40B4-BE49-F238E27FC236}">
                <a16:creationId xmlns:a16="http://schemas.microsoft.com/office/drawing/2014/main" id="{685D99A9-FF6F-4B13-8633-7300483E8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946150"/>
            <a:ext cx="9334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Heroin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7587" name="TextovéPole 1">
            <a:extLst>
              <a:ext uri="{FF2B5EF4-FFF2-40B4-BE49-F238E27FC236}">
                <a16:creationId xmlns:a16="http://schemas.microsoft.com/office/drawing/2014/main" id="{D0892262-8C55-4323-9FED-FED506D07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7588" name="TextovéPole 1">
            <a:extLst>
              <a:ext uri="{FF2B5EF4-FFF2-40B4-BE49-F238E27FC236}">
                <a16:creationId xmlns:a16="http://schemas.microsoft.com/office/drawing/2014/main" id="{C862B84A-5214-485B-9052-D4AB96C86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1554163"/>
            <a:ext cx="5681663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Initial effects: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Feeling a surge of pleasurable sensation—a “rush.”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rush is usually accompanied by: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 warm flushing of the skin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dry mouth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heavy feeling in the extremities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(at beginning) nausea, vomiting, and severe itching.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After the initial effects:</a:t>
            </a: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Drowsiness for several hours; clouded mental function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slower heart function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severely slower breathing (enough to be life-threatening)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67589" name="Obrázek 3">
            <a:extLst>
              <a:ext uri="{FF2B5EF4-FFF2-40B4-BE49-F238E27FC236}">
                <a16:creationId xmlns:a16="http://schemas.microsoft.com/office/drawing/2014/main" id="{9FFF5079-9008-48E5-AC1B-A1DD1DED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ovéPole 2">
            <a:extLst>
              <a:ext uri="{FF2B5EF4-FFF2-40B4-BE49-F238E27FC236}">
                <a16:creationId xmlns:a16="http://schemas.microsoft.com/office/drawing/2014/main" id="{15D416E1-5DC8-4551-B7E8-7C21441B2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7225" y="946150"/>
            <a:ext cx="9334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Heroin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68611" name="TextovéPole 1">
            <a:extLst>
              <a:ext uri="{FF2B5EF4-FFF2-40B4-BE49-F238E27FC236}">
                <a16:creationId xmlns:a16="http://schemas.microsoft.com/office/drawing/2014/main" id="{30E5BB69-E6B6-47FD-A09F-602FFD9A7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8612" name="TextovéPole 1">
            <a:extLst>
              <a:ext uri="{FF2B5EF4-FFF2-40B4-BE49-F238E27FC236}">
                <a16:creationId xmlns:a16="http://schemas.microsoft.com/office/drawing/2014/main" id="{CF207033-2C55-4495-A302-38F0B15F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1690688"/>
            <a:ext cx="56832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Long-term </a:t>
            </a:r>
            <a:r>
              <a:rPr lang="en-US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Repeated heroin use changes the physical structure and physiology of the brain, creating long-term imbalances in neuronal and hormonal systems that are not easily reversed.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Impairment of:</a:t>
            </a:r>
            <a:r>
              <a:rPr lang="cs-CZ" altLang="cs-CZ" sz="1800"/>
              <a:t> </a:t>
            </a:r>
            <a:r>
              <a:rPr lang="en-US" altLang="cs-CZ" sz="1800"/>
              <a:t>decision-making abilities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ability to regulate behavior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responses to stressful situations.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Constipation.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Heroin also produces profound degrees of tolerance and physical</a:t>
            </a:r>
            <a:r>
              <a:rPr lang="cs-CZ" altLang="cs-CZ" sz="1800"/>
              <a:t> dependence.</a:t>
            </a: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68613" name="Obrázek 3">
            <a:extLst>
              <a:ext uri="{FF2B5EF4-FFF2-40B4-BE49-F238E27FC236}">
                <a16:creationId xmlns:a16="http://schemas.microsoft.com/office/drawing/2014/main" id="{6AC10913-D093-4615-90C1-4A355557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ovéPole 3">
            <a:extLst>
              <a:ext uri="{FF2B5EF4-FFF2-40B4-BE49-F238E27FC236}">
                <a16:creationId xmlns:a16="http://schemas.microsoft.com/office/drawing/2014/main" id="{24FE813F-460D-4F45-AB3A-4954BB05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69635" name="TextovéPole 1">
            <a:extLst>
              <a:ext uri="{FF2B5EF4-FFF2-40B4-BE49-F238E27FC236}">
                <a16:creationId xmlns:a16="http://schemas.microsoft.com/office/drawing/2014/main" id="{EF2DAFB2-36E1-44ED-B755-E5189CCF6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9636" name="TextovéPole 1">
            <a:extLst>
              <a:ext uri="{FF2B5EF4-FFF2-40B4-BE49-F238E27FC236}">
                <a16:creationId xmlns:a16="http://schemas.microsoft.com/office/drawing/2014/main" id="{F66B2D97-C6E2-4EAF-9287-C8B7BF05F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1992313"/>
            <a:ext cx="74945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Withdrawal may occur within a few hours after the last time the drug is taken.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Symptoms include</a:t>
            </a:r>
            <a:r>
              <a:rPr lang="cs-CZ" altLang="cs-CZ" sz="1800" b="1"/>
              <a:t>:</a:t>
            </a: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restlessness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muscle and bone pain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insomnia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diarrhea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v</a:t>
            </a:r>
            <a:r>
              <a:rPr lang="en-US" altLang="cs-CZ" sz="1800"/>
              <a:t>omiting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cold flashes with goose bumps (“cold turkey”)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leg movements. </a:t>
            </a:r>
            <a:endParaRPr lang="cs-CZ" altLang="cs-CZ" sz="1800"/>
          </a:p>
        </p:txBody>
      </p:sp>
      <p:pic>
        <p:nvPicPr>
          <p:cNvPr id="69637" name="Obrázek 3">
            <a:extLst>
              <a:ext uri="{FF2B5EF4-FFF2-40B4-BE49-F238E27FC236}">
                <a16:creationId xmlns:a16="http://schemas.microsoft.com/office/drawing/2014/main" id="{945668F2-D367-4FE0-B0C6-E72A50EC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FEB164-FD68-44F3-85C9-752D3011C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ovéPole 3">
            <a:extLst>
              <a:ext uri="{FF2B5EF4-FFF2-40B4-BE49-F238E27FC236}">
                <a16:creationId xmlns:a16="http://schemas.microsoft.com/office/drawing/2014/main" id="{D1577924-7B41-46D1-A159-977987A9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70659" name="TextovéPole 1">
            <a:extLst>
              <a:ext uri="{FF2B5EF4-FFF2-40B4-BE49-F238E27FC236}">
                <a16:creationId xmlns:a16="http://schemas.microsoft.com/office/drawing/2014/main" id="{7363FE44-F8DB-41B7-B2C7-F1DDB42D8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0660" name="TextovéPole 1">
            <a:extLst>
              <a:ext uri="{FF2B5EF4-FFF2-40B4-BE49-F238E27FC236}">
                <a16:creationId xmlns:a16="http://schemas.microsoft.com/office/drawing/2014/main" id="{B9EA8703-F50C-46E2-9ED9-72CA32CAF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2254250"/>
            <a:ext cx="90900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Major withdrawal symptoms peak between 24–48 hours after the last dose of heroin and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subside after about</a:t>
            </a:r>
            <a:r>
              <a:rPr lang="cs-CZ" altLang="cs-CZ" sz="1800"/>
              <a:t> </a:t>
            </a:r>
            <a:r>
              <a:rPr lang="en-US" altLang="cs-CZ" sz="1800"/>
              <a:t>a week.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However, some people have shown persistent withdrawal signs for many months.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Heroin is extremely addictive no matter how it is administered, although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routes of administration that allow it to reach the brain the fastest (i.e., injection and smoking)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 the risk of addiction. </a:t>
            </a:r>
            <a:endParaRPr lang="cs-CZ" altLang="cs-CZ" sz="1800"/>
          </a:p>
        </p:txBody>
      </p:sp>
      <p:pic>
        <p:nvPicPr>
          <p:cNvPr id="70661" name="Obrázek 3">
            <a:extLst>
              <a:ext uri="{FF2B5EF4-FFF2-40B4-BE49-F238E27FC236}">
                <a16:creationId xmlns:a16="http://schemas.microsoft.com/office/drawing/2014/main" id="{372509E9-091C-4BBE-8B8C-CCC98F26D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ovéPole 2">
            <a:extLst>
              <a:ext uri="{FF2B5EF4-FFF2-40B4-BE49-F238E27FC236}">
                <a16:creationId xmlns:a16="http://schemas.microsoft.com/office/drawing/2014/main" id="{7B42E733-E91D-46CA-AC54-5C9218365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1683" name="TextovéPole 1">
            <a:extLst>
              <a:ext uri="{FF2B5EF4-FFF2-40B4-BE49-F238E27FC236}">
                <a16:creationId xmlns:a16="http://schemas.microsoft.com/office/drawing/2014/main" id="{7CD9F4BA-6B88-438A-B57D-2712D9FD1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1684" name="TextovéPole 5">
            <a:extLst>
              <a:ext uri="{FF2B5EF4-FFF2-40B4-BE49-F238E27FC236}">
                <a16:creationId xmlns:a16="http://schemas.microsoft.com/office/drawing/2014/main" id="{04FA3528-C47E-481F-B027-460BD72CE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1992313"/>
            <a:ext cx="9220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Medications developed to treat opioid addiction work through the same opioid receptors as the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addictive drug, but are safer and less likely to produce the harmful behaviors that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characterize addiction.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Three types of medications include: 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(1) agonists, which activate opioid receptors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(2) partial agonists, which also activate opioid receptors but produce a smaller response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(3) antagonists, which block the receptor and interfere with the rewarding effects of opioids.</a:t>
            </a:r>
            <a:endParaRPr lang="cs-CZ" altLang="cs-CZ" sz="1800"/>
          </a:p>
        </p:txBody>
      </p:sp>
      <p:pic>
        <p:nvPicPr>
          <p:cNvPr id="71685" name="Obrázek 3">
            <a:extLst>
              <a:ext uri="{FF2B5EF4-FFF2-40B4-BE49-F238E27FC236}">
                <a16:creationId xmlns:a16="http://schemas.microsoft.com/office/drawing/2014/main" id="{8279613D-B393-44D7-993A-904785C70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E10D8B-9FCF-411B-BE62-34502C4F4A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ovéPole 2">
            <a:extLst>
              <a:ext uri="{FF2B5EF4-FFF2-40B4-BE49-F238E27FC236}">
                <a16:creationId xmlns:a16="http://schemas.microsoft.com/office/drawing/2014/main" id="{3690228D-560A-4655-BFE5-9D29D009E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2707" name="TextovéPole 1">
            <a:extLst>
              <a:ext uri="{FF2B5EF4-FFF2-40B4-BE49-F238E27FC236}">
                <a16:creationId xmlns:a16="http://schemas.microsoft.com/office/drawing/2014/main" id="{6410067D-EFAF-4E92-A31B-67D672DEC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2708" name="TextovéPole 1">
            <a:extLst>
              <a:ext uri="{FF2B5EF4-FFF2-40B4-BE49-F238E27FC236}">
                <a16:creationId xmlns:a16="http://schemas.microsoft.com/office/drawing/2014/main" id="{95E61F76-6822-414B-BCA3-63654CE35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1665288"/>
            <a:ext cx="955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Methadone</a:t>
            </a:r>
            <a:r>
              <a:rPr lang="en-US" altLang="cs-CZ" sz="1800"/>
              <a:t> (Dolophine</a:t>
            </a:r>
            <a:r>
              <a:rPr lang="en-US" altLang="cs-CZ" sz="1800" baseline="30000"/>
              <a:t>®</a:t>
            </a:r>
            <a:r>
              <a:rPr lang="en-US" altLang="cs-CZ" sz="1800"/>
              <a:t> or Methadose</a:t>
            </a:r>
            <a:r>
              <a:rPr lang="en-US" altLang="cs-CZ" sz="1800" baseline="30000"/>
              <a:t>®</a:t>
            </a:r>
            <a:r>
              <a:rPr lang="en-US" altLang="cs-CZ" sz="1800"/>
              <a:t>)</a:t>
            </a:r>
            <a:r>
              <a:rPr lang="cs-CZ" altLang="cs-CZ" sz="1800"/>
              <a:t>:</a:t>
            </a:r>
            <a:r>
              <a:rPr lang="en-US" altLang="cs-CZ" sz="1800"/>
              <a:t> slow-acting opioid agonist.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Oral application - </a:t>
            </a:r>
            <a:r>
              <a:rPr lang="en-US" altLang="cs-CZ" sz="1800"/>
              <a:t>it reaches the brain slowly, dampening the “high” that occurs with other routes of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dministration</a:t>
            </a:r>
            <a:r>
              <a:rPr lang="cs-CZ" altLang="cs-CZ" sz="1800"/>
              <a:t>. </a:t>
            </a:r>
            <a:r>
              <a:rPr lang="en-US" altLang="cs-CZ" sz="1800"/>
              <a:t> Methadone has been used since the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1960s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Methadone is only available through approved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outpatient treatment programs, where it is dispensed to patients on a daily basis.</a:t>
            </a:r>
          </a:p>
        </p:txBody>
      </p:sp>
      <p:pic>
        <p:nvPicPr>
          <p:cNvPr id="72709" name="Obrázek 3">
            <a:extLst>
              <a:ext uri="{FF2B5EF4-FFF2-40B4-BE49-F238E27FC236}">
                <a16:creationId xmlns:a16="http://schemas.microsoft.com/office/drawing/2014/main" id="{B0BB9888-F91D-42A0-8BA6-51E47E58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D71582-6A20-4C64-AAC8-88FFCD7214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2270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ovéPole 2">
            <a:extLst>
              <a:ext uri="{FF2B5EF4-FFF2-40B4-BE49-F238E27FC236}">
                <a16:creationId xmlns:a16="http://schemas.microsoft.com/office/drawing/2014/main" id="{EAA8EA06-F3CF-4D18-9C62-9C010D041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3731" name="TextovéPole 1">
            <a:extLst>
              <a:ext uri="{FF2B5EF4-FFF2-40B4-BE49-F238E27FC236}">
                <a16:creationId xmlns:a16="http://schemas.microsoft.com/office/drawing/2014/main" id="{D313D46B-5109-4CEE-94E7-87512B974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3732" name="TextovéPole 1">
            <a:extLst>
              <a:ext uri="{FF2B5EF4-FFF2-40B4-BE49-F238E27FC236}">
                <a16:creationId xmlns:a16="http://schemas.microsoft.com/office/drawing/2014/main" id="{E25028A5-E5EA-4FD3-B66A-C9AC38314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1665288"/>
            <a:ext cx="89249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Buprenorphine</a:t>
            </a:r>
            <a:r>
              <a:rPr lang="en-US" altLang="cs-CZ" sz="1800"/>
              <a:t> (Subutex</a:t>
            </a:r>
            <a:r>
              <a:rPr lang="en-US" altLang="cs-CZ" sz="1800" baseline="30000"/>
              <a:t>®</a:t>
            </a:r>
            <a:r>
              <a:rPr lang="en-US" altLang="cs-CZ" sz="1800"/>
              <a:t>)</a:t>
            </a:r>
            <a:r>
              <a:rPr lang="cs-CZ" altLang="cs-CZ" sz="1800"/>
              <a:t>:</a:t>
            </a:r>
            <a:r>
              <a:rPr lang="en-US" altLang="cs-CZ" sz="1800"/>
              <a:t>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partial agonist at μ-opioid receptors</a:t>
            </a:r>
            <a:r>
              <a:rPr lang="cs-CZ" altLang="cs-CZ" sz="1800"/>
              <a:t> and </a:t>
            </a:r>
            <a:r>
              <a:rPr lang="el-GR" altLang="cs-CZ" sz="1800"/>
              <a:t>κ</a:t>
            </a:r>
            <a:r>
              <a:rPr lang="cs-CZ" altLang="cs-CZ" sz="1800"/>
              <a:t> receptor antagonist </a:t>
            </a:r>
            <a:r>
              <a:rPr lang="en-US" altLang="cs-CZ" sz="1800"/>
              <a:t>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Buprenorphine relieves drug cravings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without producing the “high” or dangerous side effects of other opioids.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Suboxone</a:t>
            </a:r>
            <a:r>
              <a:rPr lang="en-US" altLang="cs-CZ" sz="1800" baseline="30000"/>
              <a:t>®</a:t>
            </a:r>
            <a:r>
              <a:rPr lang="en-US" altLang="cs-CZ" sz="1800"/>
              <a:t> is a novel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formulation of buprenorphine that is taken orally or sublingually and contains naloxone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(an opioid antagonist) to prevent attempts to get high by injecting the medication. If an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addicted patient were to inject Suboxone, the naloxone would induce withdrawal symptoms,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which are averted when taken orally as prescribed.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3733" name="Obrázek 3">
            <a:extLst>
              <a:ext uri="{FF2B5EF4-FFF2-40B4-BE49-F238E27FC236}">
                <a16:creationId xmlns:a16="http://schemas.microsoft.com/office/drawing/2014/main" id="{B3793AB2-1B48-41B9-B92B-D129DAAC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2">
            <a:extLst>
              <a:ext uri="{FF2B5EF4-FFF2-40B4-BE49-F238E27FC236}">
                <a16:creationId xmlns:a16="http://schemas.microsoft.com/office/drawing/2014/main" id="{26D0A930-D7F2-47D7-B906-85337180D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163513"/>
            <a:ext cx="1008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sp>
        <p:nvSpPr>
          <p:cNvPr id="10243" name="TextovéPole 4">
            <a:extLst>
              <a:ext uri="{FF2B5EF4-FFF2-40B4-BE49-F238E27FC236}">
                <a16:creationId xmlns:a16="http://schemas.microsoft.com/office/drawing/2014/main" id="{4EC2318A-9159-4145-A1E5-942DBD0E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20713"/>
            <a:ext cx="1185545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Long-term effects of alcohol misuse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Reproductive </a:t>
            </a:r>
            <a:r>
              <a:rPr lang="cs-CZ" altLang="cs-CZ" sz="1800" b="1"/>
              <a:t>s</a:t>
            </a:r>
            <a:r>
              <a:rPr lang="en-US" altLang="cs-CZ" sz="1800" b="1"/>
              <a:t>yst</a:t>
            </a:r>
            <a:r>
              <a:rPr lang="cs-CZ" altLang="cs-CZ" sz="1800" b="1"/>
              <a:t>e</a:t>
            </a:r>
            <a:r>
              <a:rPr lang="en-US" altLang="cs-CZ" sz="1800" b="1"/>
              <a:t>m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Decreased sperm production and testosterone in men due to decreased sex hormone secretion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Decreased estrogen metabolism in the liver, which boosts estrogen levels and can contribute</a:t>
            </a:r>
            <a:r>
              <a:rPr lang="cs-CZ" altLang="cs-CZ" sz="1800"/>
              <a:t> </a:t>
            </a:r>
            <a:r>
              <a:rPr lang="en-US" altLang="cs-CZ" sz="1800"/>
              <a:t>to menstrual irregularities and infertility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Kidneys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Kidney failure, which affects regulation of fluids and electrolytes in body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Heart</a:t>
            </a:r>
            <a:r>
              <a:rPr lang="cs-CZ" altLang="cs-CZ" sz="1800" b="1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Heart disease and heart attack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High blood pressure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Irregular or rapid heartbeat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Coronary artery disease</a:t>
            </a:r>
            <a:endParaRPr lang="cs-CZ" altLang="cs-CZ" sz="1800"/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id="{DC7AFA98-8B0F-4DDF-9A4B-18038375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ovéPole 2">
            <a:extLst>
              <a:ext uri="{FF2B5EF4-FFF2-40B4-BE49-F238E27FC236}">
                <a16:creationId xmlns:a16="http://schemas.microsoft.com/office/drawing/2014/main" id="{EC1CF7EE-AB96-4352-8898-34B0431DD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74755" name="TextovéPole 1">
            <a:extLst>
              <a:ext uri="{FF2B5EF4-FFF2-40B4-BE49-F238E27FC236}">
                <a16:creationId xmlns:a16="http://schemas.microsoft.com/office/drawing/2014/main" id="{CA853841-60C4-4746-82C8-8D3623BB4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7013"/>
            <a:ext cx="914400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Opioids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74756" name="TextovéPole 1">
            <a:extLst>
              <a:ext uri="{FF2B5EF4-FFF2-40B4-BE49-F238E27FC236}">
                <a16:creationId xmlns:a16="http://schemas.microsoft.com/office/drawing/2014/main" id="{C355753B-083A-4955-B753-088FFAE4D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1665288"/>
            <a:ext cx="9123362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Naltrexone</a:t>
            </a:r>
            <a:r>
              <a:rPr lang="en-US" altLang="cs-CZ" sz="1800"/>
              <a:t> (Depade</a:t>
            </a:r>
            <a:r>
              <a:rPr lang="en-US" altLang="cs-CZ" sz="1800" baseline="30000"/>
              <a:t>®</a:t>
            </a:r>
            <a:r>
              <a:rPr lang="en-US" altLang="cs-CZ" sz="1800"/>
              <a:t> or Revia</a:t>
            </a:r>
            <a:r>
              <a:rPr lang="en-US" altLang="cs-CZ" sz="1800" baseline="30000"/>
              <a:t>®</a:t>
            </a:r>
            <a:r>
              <a:rPr lang="en-US" altLang="cs-CZ" sz="1800"/>
              <a:t>)</a:t>
            </a:r>
            <a:r>
              <a:rPr lang="cs-CZ" altLang="cs-CZ" sz="1800"/>
              <a:t>:</a:t>
            </a:r>
            <a:r>
              <a:rPr lang="en-US" altLang="cs-CZ" sz="1800"/>
              <a:t> opioid antagonist.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Naltrexone blocks the action of opioids,</a:t>
            </a:r>
            <a:r>
              <a:rPr lang="cs-CZ" altLang="cs-CZ" sz="1800"/>
              <a:t> </a:t>
            </a:r>
            <a:r>
              <a:rPr lang="en-US" altLang="cs-CZ" sz="1800"/>
              <a:t>is not addictive or sedating,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does not result in physical dependence; however, patients often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have trouble complying with the treatment, and this has limited its effectiveness.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 injectable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long-acting formulation of naltrexone (Vivitrol</a:t>
            </a:r>
            <a:r>
              <a:rPr lang="en-US" altLang="cs-CZ" sz="1800" baseline="30000"/>
              <a:t>®</a:t>
            </a:r>
            <a:r>
              <a:rPr lang="en-US" altLang="cs-CZ" sz="1800"/>
              <a:t>) recently received FDA approval for treating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opioid addiction. Administered once a month, Vivitrol</a:t>
            </a:r>
            <a:r>
              <a:rPr lang="en-US" altLang="cs-CZ" sz="1800" baseline="30000"/>
              <a:t>®</a:t>
            </a:r>
            <a:r>
              <a:rPr lang="en-US" altLang="cs-CZ" sz="1800"/>
              <a:t> may improve compliance by eliminating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the need for daily dosing.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4757" name="Obrázek 3">
            <a:extLst>
              <a:ext uri="{FF2B5EF4-FFF2-40B4-BE49-F238E27FC236}">
                <a16:creationId xmlns:a16="http://schemas.microsoft.com/office/drawing/2014/main" id="{C22A414D-93CC-4DA5-9760-252EA0B4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ovéPole 2">
            <a:extLst>
              <a:ext uri="{FF2B5EF4-FFF2-40B4-BE49-F238E27FC236}">
                <a16:creationId xmlns:a16="http://schemas.microsoft.com/office/drawing/2014/main" id="{825B103A-B9D2-42EB-A049-E8087780B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888" y="98425"/>
            <a:ext cx="5653087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5988" b="1">
                <a:solidFill>
                  <a:srgbClr val="0070C0"/>
                </a:solidFill>
              </a:rPr>
              <a:t>Benzodiazepines</a:t>
            </a: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sp>
        <p:nvSpPr>
          <p:cNvPr id="75779" name="TextovéPole 2">
            <a:extLst>
              <a:ext uri="{FF2B5EF4-FFF2-40B4-BE49-F238E27FC236}">
                <a16:creationId xmlns:a16="http://schemas.microsoft.com/office/drawing/2014/main" id="{5D9DDF73-2BEB-4591-AFD3-A58541800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2133600"/>
            <a:ext cx="11049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diazepam</a:t>
            </a:r>
            <a:endParaRPr lang="en-GB" altLang="cs-CZ" sz="1800" b="1"/>
          </a:p>
        </p:txBody>
      </p:sp>
      <p:pic>
        <p:nvPicPr>
          <p:cNvPr id="75780" name="Obrázek 2">
            <a:extLst>
              <a:ext uri="{FF2B5EF4-FFF2-40B4-BE49-F238E27FC236}">
                <a16:creationId xmlns:a16="http://schemas.microsoft.com/office/drawing/2014/main" id="{232A99F7-CBFA-4AAC-B92A-C62A326BE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874963"/>
            <a:ext cx="25939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Obrázek 3">
            <a:extLst>
              <a:ext uri="{FF2B5EF4-FFF2-40B4-BE49-F238E27FC236}">
                <a16:creationId xmlns:a16="http://schemas.microsoft.com/office/drawing/2014/main" id="{0F7C25E8-C1A3-401A-86B5-BDA2484D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B9263B-DF1B-42AA-A007-92B9524880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471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ovéPole 4">
            <a:extLst>
              <a:ext uri="{FF2B5EF4-FFF2-40B4-BE49-F238E27FC236}">
                <a16:creationId xmlns:a16="http://schemas.microsoft.com/office/drawing/2014/main" id="{D55C045A-4869-447C-9E42-8B184259B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1355725"/>
            <a:ext cx="684371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Frequently used and abused psychotropic drugs.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Often prescribed as anxiolytics, sedatives and hypnotics.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Mostly abused in combination with other substances (alcohol, heroin).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76803" name="TextovéPole 1">
            <a:extLst>
              <a:ext uri="{FF2B5EF4-FFF2-40B4-BE49-F238E27FC236}">
                <a16:creationId xmlns:a16="http://schemas.microsoft.com/office/drawing/2014/main" id="{9E95B94E-C169-4B6A-90B8-DB8C75697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76804" name="Obrázek 3">
            <a:extLst>
              <a:ext uri="{FF2B5EF4-FFF2-40B4-BE49-F238E27FC236}">
                <a16:creationId xmlns:a16="http://schemas.microsoft.com/office/drawing/2014/main" id="{5FB7F493-D480-488A-B46B-F16F7ABFC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ovéPole 5">
            <a:extLst>
              <a:ext uri="{FF2B5EF4-FFF2-40B4-BE49-F238E27FC236}">
                <a16:creationId xmlns:a16="http://schemas.microsoft.com/office/drawing/2014/main" id="{67D77B3D-0095-45F7-947A-E7A60A60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3" y="990600"/>
            <a:ext cx="89058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GABA</a:t>
            </a:r>
            <a:r>
              <a:rPr lang="en-US" altLang="cs-CZ" sz="1800" baseline="-25000"/>
              <a:t>A</a:t>
            </a:r>
            <a:r>
              <a:rPr lang="en-US" altLang="cs-CZ" sz="1800"/>
              <a:t> receptors in the brain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/>
              <a:t>BZD </a:t>
            </a:r>
            <a:r>
              <a:rPr lang="en-US" altLang="cs-CZ" sz="1800"/>
              <a:t>enhance responses to the inhibitory neurotransmitter GABA by opening GABA-activated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chloride channels and allowing chloride ions to enter the neuron.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This action allows the neuron to</a:t>
            </a:r>
            <a:r>
              <a:rPr lang="cs-CZ" altLang="cs-CZ" sz="1800"/>
              <a:t> </a:t>
            </a:r>
            <a:r>
              <a:rPr lang="en-US" altLang="cs-CZ" sz="1800"/>
              <a:t>become negatively charged and resistant to excitation,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which leads to</a:t>
            </a:r>
            <a:r>
              <a:rPr lang="cs-CZ" altLang="cs-CZ" sz="1800"/>
              <a:t> </a:t>
            </a:r>
            <a:r>
              <a:rPr lang="en-US" altLang="cs-CZ" sz="1800"/>
              <a:t>the various anti-anxiety, sedative,</a:t>
            </a:r>
            <a:r>
              <a:rPr lang="cs-CZ" altLang="cs-CZ" sz="1800"/>
              <a:t> </a:t>
            </a:r>
            <a:r>
              <a:rPr lang="en-US" altLang="cs-CZ" sz="1800"/>
              <a:t>or anti-seizure activity. </a:t>
            </a:r>
            <a:endParaRPr lang="cs-CZ" altLang="cs-CZ" sz="1800"/>
          </a:p>
        </p:txBody>
      </p:sp>
      <p:pic>
        <p:nvPicPr>
          <p:cNvPr id="77827" name="Picture 2" descr="http://thebrain.mcgill.ca/flash/i/i_04/i_04_m/i_04_m_peu/i_04_m_peu_2a.jpg">
            <a:extLst>
              <a:ext uri="{FF2B5EF4-FFF2-40B4-BE49-F238E27FC236}">
                <a16:creationId xmlns:a16="http://schemas.microsoft.com/office/drawing/2014/main" id="{171C2CF6-D493-4694-ADCF-4DEC1CF0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927350"/>
            <a:ext cx="505142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 4">
            <a:extLst>
              <a:ext uri="{FF2B5EF4-FFF2-40B4-BE49-F238E27FC236}">
                <a16:creationId xmlns:a16="http://schemas.microsoft.com/office/drawing/2014/main" id="{F61EDEDA-EE48-4139-8B58-F3FC3E31E88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45313" y="4475163"/>
            <a:ext cx="523875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0A783A4B-6E6C-425C-B662-22BFC7C1DB5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68975" y="4670425"/>
            <a:ext cx="522288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77830" name="TextovéPole 1">
            <a:extLst>
              <a:ext uri="{FF2B5EF4-FFF2-40B4-BE49-F238E27FC236}">
                <a16:creationId xmlns:a16="http://schemas.microsoft.com/office/drawing/2014/main" id="{95317C27-6715-4C93-A226-5CFE0ED27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77831" name="TextovéPole 2">
            <a:extLst>
              <a:ext uri="{FF2B5EF4-FFF2-40B4-BE49-F238E27FC236}">
                <a16:creationId xmlns:a16="http://schemas.microsoft.com/office/drawing/2014/main" id="{461234E6-2F1E-4C62-ACBD-3E4860D81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pic>
        <p:nvPicPr>
          <p:cNvPr id="77832" name="Obrázek 3">
            <a:extLst>
              <a:ext uri="{FF2B5EF4-FFF2-40B4-BE49-F238E27FC236}">
                <a16:creationId xmlns:a16="http://schemas.microsoft.com/office/drawing/2014/main" id="{AF17074B-817C-43F6-9541-910F2F282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56C720-ED92-4450-B660-CE8CC9EC05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ovéPole 4">
            <a:extLst>
              <a:ext uri="{FF2B5EF4-FFF2-40B4-BE49-F238E27FC236}">
                <a16:creationId xmlns:a16="http://schemas.microsoft.com/office/drawing/2014/main" id="{33DF139F-FB9C-44F0-9ECC-CE5A5B8B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730375"/>
            <a:ext cx="829786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Sedative-hypnotics for sleep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Adjuncts to anesthesia to induce relaxation and amnesia (procedural memory loss)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reduce anxiety (anxiolytic)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Panic disorders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To treat or prevent seizures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Muscle relaxant</a:t>
            </a:r>
          </a:p>
        </p:txBody>
      </p:sp>
      <p:sp>
        <p:nvSpPr>
          <p:cNvPr id="78851" name="TextovéPole 1">
            <a:extLst>
              <a:ext uri="{FF2B5EF4-FFF2-40B4-BE49-F238E27FC236}">
                <a16:creationId xmlns:a16="http://schemas.microsoft.com/office/drawing/2014/main" id="{CCDCAEE8-3797-4A65-A743-26B4A620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78852" name="Obrázek 3">
            <a:extLst>
              <a:ext uri="{FF2B5EF4-FFF2-40B4-BE49-F238E27FC236}">
                <a16:creationId xmlns:a16="http://schemas.microsoft.com/office/drawing/2014/main" id="{71408CBD-FCAD-4E75-A018-D73B8E2A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4">
            <a:extLst>
              <a:ext uri="{FF2B5EF4-FFF2-40B4-BE49-F238E27FC236}">
                <a16:creationId xmlns:a16="http://schemas.microsoft.com/office/drawing/2014/main" id="{E945CBA2-E32D-4F8B-BDE7-13F803B8F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730375"/>
            <a:ext cx="829786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Cognitive losses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Short-term memory impairment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Confusion</a:t>
            </a:r>
            <a:br>
              <a:rPr lang="cs-CZ" altLang="cs-CZ" sz="1800"/>
            </a:b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</a:t>
            </a:r>
            <a:r>
              <a:rPr lang="en-US" altLang="cs-CZ" sz="1800"/>
              <a:t>ncreased risk of developing dementia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9875" name="TextovéPole 1">
            <a:extLst>
              <a:ext uri="{FF2B5EF4-FFF2-40B4-BE49-F238E27FC236}">
                <a16:creationId xmlns:a16="http://schemas.microsoft.com/office/drawing/2014/main" id="{8B32A433-B648-4035-8133-4CFD28A0E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3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pic>
        <p:nvPicPr>
          <p:cNvPr id="79876" name="Obrázek 3">
            <a:extLst>
              <a:ext uri="{FF2B5EF4-FFF2-40B4-BE49-F238E27FC236}">
                <a16:creationId xmlns:a16="http://schemas.microsoft.com/office/drawing/2014/main" id="{CA043709-326E-4E61-A549-3AC184B0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ovéPole 4">
            <a:extLst>
              <a:ext uri="{FF2B5EF4-FFF2-40B4-BE49-F238E27FC236}">
                <a16:creationId xmlns:a16="http://schemas.microsoft.com/office/drawing/2014/main" id="{D2E643E2-8B12-45B3-A22B-3EEDB0D50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1798638"/>
            <a:ext cx="3309937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Dizziness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D</a:t>
            </a:r>
            <a:r>
              <a:rPr lang="en-US" altLang="cs-CZ" sz="1800"/>
              <a:t>ifficulty with concentration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C</a:t>
            </a:r>
            <a:r>
              <a:rPr lang="en-US" altLang="cs-CZ" sz="1800"/>
              <a:t>onfusion and cognitive difficulty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Memory problems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Blurred vision or nystagmus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Agitation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Low blood pressure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Respiratory depression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Coma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0899" name="TextovéPole 1">
            <a:extLst>
              <a:ext uri="{FF2B5EF4-FFF2-40B4-BE49-F238E27FC236}">
                <a16:creationId xmlns:a16="http://schemas.microsoft.com/office/drawing/2014/main" id="{66737C19-DB8F-445F-B8D4-E4343328B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227013"/>
            <a:ext cx="235108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80900" name="TextovéPole 3">
            <a:extLst>
              <a:ext uri="{FF2B5EF4-FFF2-40B4-BE49-F238E27FC236}">
                <a16:creationId xmlns:a16="http://schemas.microsoft.com/office/drawing/2014/main" id="{0AB8113A-95FD-4F6E-B473-C9288469D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pic>
        <p:nvPicPr>
          <p:cNvPr id="80901" name="Obrázek 3">
            <a:extLst>
              <a:ext uri="{FF2B5EF4-FFF2-40B4-BE49-F238E27FC236}">
                <a16:creationId xmlns:a16="http://schemas.microsoft.com/office/drawing/2014/main" id="{72941041-F4AB-4E2E-99E9-28B2D937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8E74D9-1790-4EA0-B421-70A9A86D03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25198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ovéPole 4">
            <a:extLst>
              <a:ext uri="{FF2B5EF4-FFF2-40B4-BE49-F238E27FC236}">
                <a16:creationId xmlns:a16="http://schemas.microsoft.com/office/drawing/2014/main" id="{BBC02FCD-7EF2-4162-B45A-A7141C8C3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1973263"/>
            <a:ext cx="84439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B</a:t>
            </a:r>
            <a:r>
              <a:rPr lang="cs-CZ" altLang="cs-CZ" sz="1800"/>
              <a:t>ZD</a:t>
            </a:r>
            <a:r>
              <a:rPr lang="en-US" altLang="cs-CZ" sz="1800"/>
              <a:t> withdrawal can be severe and can provoke </a:t>
            </a:r>
            <a:r>
              <a:rPr lang="en-US" altLang="cs-CZ" sz="1800" b="1"/>
              <a:t>life-threatening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withdrawal symptoms</a:t>
            </a:r>
            <a:r>
              <a:rPr lang="en-US" altLang="cs-CZ" sz="1800"/>
              <a:t>, such as seizures, particularly with abrupt or overly-rapid dosage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reduction from high doses or long time users.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Ten to 15 % of people withdrawing from </a:t>
            </a:r>
            <a:r>
              <a:rPr lang="cs-CZ" altLang="cs-CZ" sz="1800"/>
              <a:t>BZD</a:t>
            </a:r>
            <a:r>
              <a:rPr lang="en-US" altLang="cs-CZ" sz="1800"/>
              <a:t>, experience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 protracted withdrawal syndrome which can sometimes be severe.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Symptoms may include</a:t>
            </a:r>
            <a:r>
              <a:rPr lang="cs-CZ" altLang="cs-CZ" sz="1800"/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tinnitus, psychosis, cognitive deficits, insomnia, paraesthesia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(tingling and numbness), pain (usually in limbs and extremities), muscle pain,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weakness, tension, painful tremor, shaking attacks,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jerks, may occur even without a pre-existing history of these symptoms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81923" name="TextovéPole 1">
            <a:extLst>
              <a:ext uri="{FF2B5EF4-FFF2-40B4-BE49-F238E27FC236}">
                <a16:creationId xmlns:a16="http://schemas.microsoft.com/office/drawing/2014/main" id="{B2DEE3E3-B35A-4224-937D-38CB00A75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227013"/>
            <a:ext cx="2351088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Benzodiazepines</a:t>
            </a:r>
            <a:r>
              <a:rPr lang="cs-CZ" altLang="cs-CZ" sz="1800" b="1">
                <a:solidFill>
                  <a:srgbClr val="FF0000"/>
                </a:solidFill>
              </a:rPr>
              <a:t> (BZD)</a:t>
            </a:r>
            <a:endParaRPr lang="en-US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>
              <a:solidFill>
                <a:srgbClr val="FF0000"/>
              </a:solidFill>
            </a:endParaRPr>
          </a:p>
        </p:txBody>
      </p:sp>
      <p:sp>
        <p:nvSpPr>
          <p:cNvPr id="81924" name="TextovéPole 3">
            <a:extLst>
              <a:ext uri="{FF2B5EF4-FFF2-40B4-BE49-F238E27FC236}">
                <a16:creationId xmlns:a16="http://schemas.microsoft.com/office/drawing/2014/main" id="{81314922-A730-4206-9C37-3FC1AFD40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984250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pic>
        <p:nvPicPr>
          <p:cNvPr id="81925" name="Obrázek 3">
            <a:extLst>
              <a:ext uri="{FF2B5EF4-FFF2-40B4-BE49-F238E27FC236}">
                <a16:creationId xmlns:a16="http://schemas.microsoft.com/office/drawing/2014/main" id="{FAFBABA8-D6E3-4BE9-95C1-88C35D79B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ovéPole 2">
            <a:extLst>
              <a:ext uri="{FF2B5EF4-FFF2-40B4-BE49-F238E27FC236}">
                <a16:creationId xmlns:a16="http://schemas.microsoft.com/office/drawing/2014/main" id="{0FA490F7-ED8A-465F-AF82-5763BC7C1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069975"/>
            <a:ext cx="385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82947" name="TextovéPole 1">
            <a:extLst>
              <a:ext uri="{FF2B5EF4-FFF2-40B4-BE49-F238E27FC236}">
                <a16:creationId xmlns:a16="http://schemas.microsoft.com/office/drawing/2014/main" id="{594886B7-0C86-453F-9F38-FA23A6854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227013"/>
            <a:ext cx="2351087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Benzodiazepines (BZD)</a:t>
            </a:r>
            <a:endParaRPr lang="cs-CZ" altLang="cs-CZ" sz="1800">
              <a:solidFill>
                <a:srgbClr val="FF0000"/>
              </a:solidFill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82948" name="TextovéPole 1">
            <a:extLst>
              <a:ext uri="{FF2B5EF4-FFF2-40B4-BE49-F238E27FC236}">
                <a16:creationId xmlns:a16="http://schemas.microsoft.com/office/drawing/2014/main" id="{5A55DE8D-915D-40E5-8476-98A9997E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1665288"/>
            <a:ext cx="9458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Flumazenil</a:t>
            </a:r>
            <a:r>
              <a:rPr lang="en-US" altLang="cs-CZ" sz="1800"/>
              <a:t> was found to be more effective than placebo in reducing feelings of hostility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and aggression in patients who had been free of benzodiazepines for 4–266 weeks.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This may suggest a role for flumazenil in treating protracted benzodiazepine withdrawal symptoms.</a:t>
            </a:r>
            <a:endParaRPr lang="cs-CZ" altLang="cs-CZ" sz="1800"/>
          </a:p>
        </p:txBody>
      </p:sp>
      <p:pic>
        <p:nvPicPr>
          <p:cNvPr id="82949" name="Obrázek 3">
            <a:extLst>
              <a:ext uri="{FF2B5EF4-FFF2-40B4-BE49-F238E27FC236}">
                <a16:creationId xmlns:a16="http://schemas.microsoft.com/office/drawing/2014/main" id="{9EA665DB-F49B-46F2-9B03-129EF0407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ovéPole 2">
            <a:extLst>
              <a:ext uri="{FF2B5EF4-FFF2-40B4-BE49-F238E27FC236}">
                <a16:creationId xmlns:a16="http://schemas.microsoft.com/office/drawing/2014/main" id="{E48DC1AF-B3F7-449C-AAD6-DEC324428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5" y="98425"/>
            <a:ext cx="6069013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„Classical“ </a:t>
            </a:r>
            <a:endParaRPr lang="cs-CZ" altLang="cs-CZ" sz="5988" b="1">
              <a:solidFill>
                <a:srgbClr val="0070C0"/>
              </a:solidFill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altLang="cs-CZ" sz="5988" b="1">
                <a:solidFill>
                  <a:srgbClr val="0070C0"/>
                </a:solidFill>
              </a:rPr>
              <a:t>psychostimulants 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5988" b="1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GB" altLang="cs-CZ" sz="5988">
              <a:solidFill>
                <a:srgbClr val="0070C0"/>
              </a:solidFill>
            </a:endParaRPr>
          </a:p>
        </p:txBody>
      </p:sp>
      <p:sp>
        <p:nvSpPr>
          <p:cNvPr id="83971" name="TextovéPole 2">
            <a:extLst>
              <a:ext uri="{FF2B5EF4-FFF2-40B4-BE49-F238E27FC236}">
                <a16:creationId xmlns:a16="http://schemas.microsoft.com/office/drawing/2014/main" id="{1ADB7E74-1E6D-48BC-B31A-C83514A1D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492375"/>
            <a:ext cx="9064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cocaine</a:t>
            </a:r>
            <a:endParaRPr lang="en-GB" altLang="cs-CZ" sz="1800" b="1"/>
          </a:p>
        </p:txBody>
      </p:sp>
      <p:pic>
        <p:nvPicPr>
          <p:cNvPr id="83972" name="Obrázek 1">
            <a:extLst>
              <a:ext uri="{FF2B5EF4-FFF2-40B4-BE49-F238E27FC236}">
                <a16:creationId xmlns:a16="http://schemas.microsoft.com/office/drawing/2014/main" id="{8B7075A7-14D3-4341-8CC7-0588799E1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357563"/>
            <a:ext cx="35337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Obrázek 3">
            <a:extLst>
              <a:ext uri="{FF2B5EF4-FFF2-40B4-BE49-F238E27FC236}">
                <a16:creationId xmlns:a16="http://schemas.microsoft.com/office/drawing/2014/main" id="{B068BF9A-3041-4140-A8AD-021B1F81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664176-DC4E-4CAF-BE68-E87A16333A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D1F0DE8-C452-4AAE-863F-50ED3AEE0D9B}"/>
              </a:ext>
            </a:extLst>
          </p:cNvPr>
          <p:cNvSpPr txBox="1"/>
          <p:nvPr/>
        </p:nvSpPr>
        <p:spPr>
          <a:xfrm>
            <a:off x="1524000" y="690563"/>
            <a:ext cx="9242425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Two specific neurochemical systems in the brain </a:t>
            </a:r>
            <a:r>
              <a:rPr lang="cs-CZ" dirty="0"/>
              <a:t>are </a:t>
            </a:r>
            <a:r>
              <a:rPr lang="en-US" dirty="0"/>
              <a:t>implicated in mediating</a:t>
            </a:r>
            <a:r>
              <a:rPr lang="cs-CZ" dirty="0"/>
              <a:t> </a:t>
            </a:r>
            <a:r>
              <a:rPr lang="en-US" dirty="0"/>
              <a:t>alcohol intoxication:</a:t>
            </a:r>
            <a:endParaRPr lang="cs-CZ" dirty="0"/>
          </a:p>
          <a:p>
            <a:pPr>
              <a:defRPr/>
            </a:pPr>
            <a:endParaRPr lang="en-US" dirty="0"/>
          </a:p>
          <a:p>
            <a:pPr marL="311079" indent="-311079">
              <a:buFontTx/>
              <a:buAutoNum type="arabicParenR"/>
              <a:defRPr/>
            </a:pPr>
            <a:r>
              <a:rPr lang="en-US" dirty="0"/>
              <a:t>gamma aminobutyric acid (GABA) and its receptor</a:t>
            </a:r>
            <a:r>
              <a:rPr lang="cs-CZ" dirty="0"/>
              <a:t> (GABA</a:t>
            </a:r>
            <a:r>
              <a:rPr lang="cs-CZ" baseline="-25000" dirty="0"/>
              <a:t>A</a:t>
            </a:r>
            <a:r>
              <a:rPr lang="cs-CZ" dirty="0"/>
              <a:t>)</a:t>
            </a:r>
          </a:p>
          <a:p>
            <a:pPr marL="311079" indent="-311079">
              <a:buFontTx/>
              <a:buAutoNum type="arabicParenR"/>
              <a:defRPr/>
            </a:pPr>
            <a:endParaRPr lang="cs-CZ" dirty="0"/>
          </a:p>
          <a:p>
            <a:pPr>
              <a:defRPr/>
            </a:pPr>
            <a:r>
              <a:rPr lang="en-US" dirty="0"/>
              <a:t>2) glutamate and N</a:t>
            </a:r>
            <a:r>
              <a:rPr lang="cs-CZ" dirty="0"/>
              <a:t>-</a:t>
            </a:r>
            <a:r>
              <a:rPr lang="en-US" dirty="0"/>
              <a:t>methyl-D-aspartic acid </a:t>
            </a:r>
            <a:r>
              <a:rPr lang="cs-CZ" dirty="0"/>
              <a:t>receptor </a:t>
            </a:r>
            <a:r>
              <a:rPr lang="en-US" dirty="0"/>
              <a:t>(NMDA). 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en-US" b="1" dirty="0"/>
              <a:t>GABA</a:t>
            </a:r>
            <a:r>
              <a:rPr lang="cs-CZ" b="1" dirty="0"/>
              <a:t>: </a:t>
            </a:r>
            <a:r>
              <a:rPr lang="en-US" b="1" dirty="0"/>
              <a:t>the major</a:t>
            </a:r>
            <a:r>
              <a:rPr lang="cs-CZ" b="1" dirty="0"/>
              <a:t> </a:t>
            </a:r>
            <a:r>
              <a:rPr lang="en-US" b="1" dirty="0"/>
              <a:t>inhibitory neurotransmitter in the brain</a:t>
            </a:r>
            <a:r>
              <a:rPr lang="en-US" dirty="0"/>
              <a:t> </a:t>
            </a: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11267" name="Obrázek 2">
            <a:extLst>
              <a:ext uri="{FF2B5EF4-FFF2-40B4-BE49-F238E27FC236}">
                <a16:creationId xmlns:a16="http://schemas.microsoft.com/office/drawing/2014/main" id="{3AE2C44B-5476-4F0F-984D-A5535209A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3375025"/>
            <a:ext cx="360045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ovéPole 3">
            <a:extLst>
              <a:ext uri="{FF2B5EF4-FFF2-40B4-BE49-F238E27FC236}">
                <a16:creationId xmlns:a16="http://schemas.microsoft.com/office/drawing/2014/main" id="{B248E21B-5945-4F47-87B0-761AF8287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3429000"/>
            <a:ext cx="54768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When these receptors are activated by their specific</a:t>
            </a:r>
            <a:r>
              <a:rPr lang="cs-CZ" altLang="cs-CZ" sz="1800"/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neurotransmitter, cellular activity changes.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E.g. BZD (</a:t>
            </a:r>
            <a:r>
              <a:rPr lang="en-US" altLang="cs-CZ" sz="1800"/>
              <a:t>which share many behavio</a:t>
            </a:r>
            <a:r>
              <a:rPr lang="cs-CZ" altLang="cs-CZ" sz="1800"/>
              <a:t>u</a:t>
            </a:r>
            <a:r>
              <a:rPr lang="en-US" altLang="cs-CZ" sz="1800"/>
              <a:t>ral</a:t>
            </a:r>
            <a:r>
              <a:rPr lang="cs-CZ" altLang="cs-CZ" sz="1800"/>
              <a:t> </a:t>
            </a:r>
            <a:r>
              <a:rPr lang="en-US" altLang="cs-CZ" sz="1800"/>
              <a:t>properties with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lcohol</a:t>
            </a:r>
            <a:r>
              <a:rPr lang="cs-CZ" altLang="cs-CZ" sz="1800"/>
              <a:t>)</a:t>
            </a:r>
            <a:r>
              <a:rPr lang="en-US" altLang="cs-CZ" sz="1800"/>
              <a:t>, enhance</a:t>
            </a:r>
            <a:r>
              <a:rPr lang="cs-CZ" altLang="cs-CZ" sz="1800"/>
              <a:t> </a:t>
            </a:r>
            <a:r>
              <a:rPr lang="en-US" altLang="cs-CZ" sz="1800"/>
              <a:t>chloride ion transport</a:t>
            </a:r>
            <a:r>
              <a:rPr lang="cs-CZ" altLang="cs-CZ" sz="1800"/>
              <a:t> </a:t>
            </a:r>
            <a:r>
              <a:rPr lang="en-US" altLang="cs-CZ" sz="1800"/>
              <a:t>through the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</a:t>
            </a:r>
            <a:r>
              <a:rPr lang="en-US" altLang="cs-CZ" sz="1800" baseline="-25000"/>
              <a:t>A</a:t>
            </a:r>
            <a:r>
              <a:rPr lang="en-US" altLang="cs-CZ" sz="1800"/>
              <a:t> receptor, causing a decrease in</a:t>
            </a:r>
            <a:r>
              <a:rPr lang="cs-CZ" altLang="cs-CZ" sz="1800"/>
              <a:t> neuronal activity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69" name="TextovéPole 4">
            <a:extLst>
              <a:ext uri="{FF2B5EF4-FFF2-40B4-BE49-F238E27FC236}">
                <a16:creationId xmlns:a16="http://schemas.microsoft.com/office/drawing/2014/main" id="{A038FC36-9DE1-4E0A-979C-E0AE97FCB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900" y="5257800"/>
            <a:ext cx="4933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Drugs that mimic the effects of GABA enhance and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prolong the behavioral effects of alcohol</a:t>
            </a:r>
            <a:endParaRPr lang="cs-CZ" altLang="cs-CZ" sz="1800"/>
          </a:p>
        </p:txBody>
      </p:sp>
      <p:sp>
        <p:nvSpPr>
          <p:cNvPr id="11270" name="TextovéPole 6">
            <a:extLst>
              <a:ext uri="{FF2B5EF4-FFF2-40B4-BE49-F238E27FC236}">
                <a16:creationId xmlns:a16="http://schemas.microsoft.com/office/drawing/2014/main" id="{D5F5D2AA-13BF-45BF-9C35-57FF31CD8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63513"/>
            <a:ext cx="32210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</a:t>
            </a:r>
            <a:r>
              <a:rPr lang="cs-CZ" altLang="cs-CZ" sz="1800" b="1">
                <a:solidFill>
                  <a:srgbClr val="0070C0"/>
                </a:solidFill>
              </a:rPr>
              <a:t> – mechanism of action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11271" name="Obrázek 3">
            <a:extLst>
              <a:ext uri="{FF2B5EF4-FFF2-40B4-BE49-F238E27FC236}">
                <a16:creationId xmlns:a16="http://schemas.microsoft.com/office/drawing/2014/main" id="{3FB147C3-BDE4-44AB-8818-9E255539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FC891B-9C71-4BC9-AD9D-3E46E7B3BE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4913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ovéPole 2">
            <a:extLst>
              <a:ext uri="{FF2B5EF4-FFF2-40B4-BE49-F238E27FC236}">
                <a16:creationId xmlns:a16="http://schemas.microsoft.com/office/drawing/2014/main" id="{4B17272C-FEB3-4AA8-9279-827853990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600" y="750888"/>
            <a:ext cx="42576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>
                <a:solidFill>
                  <a:srgbClr val="FF0000"/>
                </a:solidFill>
              </a:rPr>
              <a:t>Substances with stimulating effects on CNS </a:t>
            </a:r>
          </a:p>
        </p:txBody>
      </p:sp>
      <p:sp>
        <p:nvSpPr>
          <p:cNvPr id="84995" name="TextovéPole 3">
            <a:extLst>
              <a:ext uri="{FF2B5EF4-FFF2-40B4-BE49-F238E27FC236}">
                <a16:creationId xmlns:a16="http://schemas.microsoft.com/office/drawing/2014/main" id="{2F9EDFC0-1F16-4EE3-A235-AF4047A41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88" y="1960563"/>
            <a:ext cx="91297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Cocaine is a powerfully addictive stimulant drug made from the leaves of the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coca plant </a:t>
            </a:r>
            <a:r>
              <a:rPr lang="cs-CZ" altLang="cs-CZ" sz="1800"/>
              <a:t>(</a:t>
            </a:r>
            <a:r>
              <a:rPr lang="cs-CZ" altLang="cs-CZ" sz="1800" i="1"/>
              <a:t>Erythroxolon coca</a:t>
            </a:r>
            <a:r>
              <a:rPr lang="cs-CZ" altLang="cs-CZ" sz="1800"/>
              <a:t>) </a:t>
            </a:r>
            <a:r>
              <a:rPr lang="en-US" altLang="cs-CZ" sz="1800"/>
              <a:t>native to South America.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produces short-term euphoria, energy, and talkativeness in addition to potentially dangerous 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physical effects</a:t>
            </a:r>
            <a:r>
              <a:rPr lang="cs-CZ" altLang="cs-CZ" sz="1800"/>
              <a:t> </a:t>
            </a:r>
            <a:r>
              <a:rPr lang="en-US" altLang="cs-CZ" sz="1800"/>
              <a:t>like raising heart rate and blood pressure</a:t>
            </a:r>
            <a:r>
              <a:rPr lang="cs-CZ" altLang="cs-CZ" sz="1800"/>
              <a:t>. </a:t>
            </a:r>
          </a:p>
        </p:txBody>
      </p:sp>
      <p:sp>
        <p:nvSpPr>
          <p:cNvPr id="84996" name="TextovéPole 1">
            <a:extLst>
              <a:ext uri="{FF2B5EF4-FFF2-40B4-BE49-F238E27FC236}">
                <a16:creationId xmlns:a16="http://schemas.microsoft.com/office/drawing/2014/main" id="{509A368F-D414-4052-B2B1-2B63B393E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4997" name="TextovéPole 3">
            <a:extLst>
              <a:ext uri="{FF2B5EF4-FFF2-40B4-BE49-F238E27FC236}">
                <a16:creationId xmlns:a16="http://schemas.microsoft.com/office/drawing/2014/main" id="{CAD54E1A-F7F6-485D-9338-659F50ECA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404938"/>
            <a:ext cx="9858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pic>
        <p:nvPicPr>
          <p:cNvPr id="84998" name="Obrázek 3">
            <a:extLst>
              <a:ext uri="{FF2B5EF4-FFF2-40B4-BE49-F238E27FC236}">
                <a16:creationId xmlns:a16="http://schemas.microsoft.com/office/drawing/2014/main" id="{1AB0D416-CCD1-4CBE-A659-451051D43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E0C4A1-9588-4139-AAEA-2309CE9E60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1686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ovéPole 1">
            <a:extLst>
              <a:ext uri="{FF2B5EF4-FFF2-40B4-BE49-F238E27FC236}">
                <a16:creationId xmlns:a16="http://schemas.microsoft.com/office/drawing/2014/main" id="{8EF443C7-2FEC-467E-9681-46BB184B3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1338263"/>
            <a:ext cx="8231187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  </a:t>
            </a:r>
            <a:r>
              <a:rPr lang="en-US" altLang="cs-CZ" sz="1800" b="1"/>
              <a:t>Routes of administration: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Orally (chewing coca leafs)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Nasal insufflation (so called snorting, sniffing or blowing)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Inhalation (cocaine is smoked by inhaling the vapor by sublimating solid cocaine by heating)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Suppository (limited way called "plugging“)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86019" name="TextovéPole 3">
            <a:extLst>
              <a:ext uri="{FF2B5EF4-FFF2-40B4-BE49-F238E27FC236}">
                <a16:creationId xmlns:a16="http://schemas.microsoft.com/office/drawing/2014/main" id="{B75D45D0-D38C-4B43-877A-10BE05ABC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6020" name="TextovéPole 1">
            <a:extLst>
              <a:ext uri="{FF2B5EF4-FFF2-40B4-BE49-F238E27FC236}">
                <a16:creationId xmlns:a16="http://schemas.microsoft.com/office/drawing/2014/main" id="{40F8067C-F14D-41E2-A2DE-5F96D1789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44813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</a:t>
            </a:r>
          </a:p>
        </p:txBody>
      </p:sp>
      <p:pic>
        <p:nvPicPr>
          <p:cNvPr id="86021" name="Obrázek 3">
            <a:extLst>
              <a:ext uri="{FF2B5EF4-FFF2-40B4-BE49-F238E27FC236}">
                <a16:creationId xmlns:a16="http://schemas.microsoft.com/office/drawing/2014/main" id="{1752167A-C210-4485-AF82-3176CA68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basic-clinical-pharmacology.net/chapter%2032_%20drugs%20of%20abuse_files/image019.gif">
            <a:extLst>
              <a:ext uri="{FF2B5EF4-FFF2-40B4-BE49-F238E27FC236}">
                <a16:creationId xmlns:a16="http://schemas.microsoft.com/office/drawing/2014/main" id="{B67042FE-9015-46F8-A579-97BF457F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41413"/>
            <a:ext cx="5815013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Obdélník 3">
            <a:extLst>
              <a:ext uri="{FF2B5EF4-FFF2-40B4-BE49-F238E27FC236}">
                <a16:creationId xmlns:a16="http://schemas.microsoft.com/office/drawing/2014/main" id="{C933E4F1-A647-4824-B43D-F441E8952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75" y="358775"/>
            <a:ext cx="3005138" cy="37893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87044" name="Obdélník 4">
            <a:extLst>
              <a:ext uri="{FF2B5EF4-FFF2-40B4-BE49-F238E27FC236}">
                <a16:creationId xmlns:a16="http://schemas.microsoft.com/office/drawing/2014/main" id="{13495934-BE41-48EF-B7A9-8F85FB324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4909220"/>
            <a:ext cx="86883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dirty="0"/>
              <a:t>Cocaine inhibits dopamine transporter (DAT), thereby decreasing dopamine reuptake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dirty="0"/>
              <a:t>→  increase in dopamine extracellular concentration. </a:t>
            </a:r>
          </a:p>
        </p:txBody>
      </p:sp>
      <p:sp>
        <p:nvSpPr>
          <p:cNvPr id="6" name="Ovál 4">
            <a:extLst>
              <a:ext uri="{FF2B5EF4-FFF2-40B4-BE49-F238E27FC236}">
                <a16:creationId xmlns:a16="http://schemas.microsoft.com/office/drawing/2014/main" id="{096DFABB-8D45-4293-A87F-8DBB4167DBF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181600" y="3101975"/>
            <a:ext cx="522288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38246" name="TextovéPole 1">
            <a:extLst>
              <a:ext uri="{FF2B5EF4-FFF2-40B4-BE49-F238E27FC236}">
                <a16:creationId xmlns:a16="http://schemas.microsoft.com/office/drawing/2014/main" id="{2BCA7D16-4C1E-4168-A4F4-2E171C789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012825"/>
            <a:ext cx="773113" cy="273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cs-CZ" altLang="cs-CZ" sz="1270"/>
              <a:t>                </a:t>
            </a:r>
          </a:p>
        </p:txBody>
      </p:sp>
      <p:sp>
        <p:nvSpPr>
          <p:cNvPr id="87047" name="TextovéPole 3">
            <a:extLst>
              <a:ext uri="{FF2B5EF4-FFF2-40B4-BE49-F238E27FC236}">
                <a16:creationId xmlns:a16="http://schemas.microsoft.com/office/drawing/2014/main" id="{7360E811-7C82-4419-B3EE-72624B43E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7048" name="TextovéPole 1">
            <a:extLst>
              <a:ext uri="{FF2B5EF4-FFF2-40B4-BE49-F238E27FC236}">
                <a16:creationId xmlns:a16="http://schemas.microsoft.com/office/drawing/2014/main" id="{36C8C986-D293-4BE6-B553-B08364EBB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7049" name="TextovéPole 2">
            <a:extLst>
              <a:ext uri="{FF2B5EF4-FFF2-40B4-BE49-F238E27FC236}">
                <a16:creationId xmlns:a16="http://schemas.microsoft.com/office/drawing/2014/main" id="{7AE5C9CB-652D-486C-A9A1-18641A7D7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87050" name="TextovéPole 13">
            <a:extLst>
              <a:ext uri="{FF2B5EF4-FFF2-40B4-BE49-F238E27FC236}">
                <a16:creationId xmlns:a16="http://schemas.microsoft.com/office/drawing/2014/main" id="{54E43AA1-D65D-411C-97D2-9AA8DB731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4213225"/>
            <a:ext cx="633571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                  </a:t>
            </a:r>
          </a:p>
        </p:txBody>
      </p:sp>
      <p:pic>
        <p:nvPicPr>
          <p:cNvPr id="87051" name="Obrázek 3">
            <a:extLst>
              <a:ext uri="{FF2B5EF4-FFF2-40B4-BE49-F238E27FC236}">
                <a16:creationId xmlns:a16="http://schemas.microsoft.com/office/drawing/2014/main" id="{6722D849-7B36-4A7E-AC43-0179E11F4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79B018-28B6-430F-8BBA-F385057D3C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9175" y="273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ovéPole 3">
            <a:extLst>
              <a:ext uri="{FF2B5EF4-FFF2-40B4-BE49-F238E27FC236}">
                <a16:creationId xmlns:a16="http://schemas.microsoft.com/office/drawing/2014/main" id="{CDB0CB96-D8FA-41C2-A0B4-C1EE798DC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8067" name="TextovéPole 1">
            <a:extLst>
              <a:ext uri="{FF2B5EF4-FFF2-40B4-BE49-F238E27FC236}">
                <a16:creationId xmlns:a16="http://schemas.microsoft.com/office/drawing/2014/main" id="{1F3E4249-B413-482D-B974-7D8BF6E13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8068" name="TextovéPole 4">
            <a:extLst>
              <a:ext uri="{FF2B5EF4-FFF2-40B4-BE49-F238E27FC236}">
                <a16:creationId xmlns:a16="http://schemas.microsoft.com/office/drawing/2014/main" id="{ADC55437-0312-486F-A66E-33E0CBCCE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1338263"/>
            <a:ext cx="829627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Short-term effects: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Short-term euphoria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Feelings of superiority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Talkativeness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Loss of appetite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heart rate, blood pressure, body temperature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Contracted blood vessels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rate of breathing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Disturbed sleep patterns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Hyperstimulation</a:t>
            </a:r>
          </a:p>
        </p:txBody>
      </p:sp>
      <p:pic>
        <p:nvPicPr>
          <p:cNvPr id="88069" name="Obrázek 3">
            <a:extLst>
              <a:ext uri="{FF2B5EF4-FFF2-40B4-BE49-F238E27FC236}">
                <a16:creationId xmlns:a16="http://schemas.microsoft.com/office/drawing/2014/main" id="{99997C6E-ECB0-4E37-ABD8-C0F8FB24C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ovéPole 3">
            <a:extLst>
              <a:ext uri="{FF2B5EF4-FFF2-40B4-BE49-F238E27FC236}">
                <a16:creationId xmlns:a16="http://schemas.microsoft.com/office/drawing/2014/main" id="{5249E16A-9461-41DA-A42E-5A05D107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3" y="815975"/>
            <a:ext cx="98583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89091" name="TextovéPole 1">
            <a:extLst>
              <a:ext uri="{FF2B5EF4-FFF2-40B4-BE49-F238E27FC236}">
                <a16:creationId xmlns:a16="http://schemas.microsoft.com/office/drawing/2014/main" id="{D5FED1EE-8DF2-462C-9FC9-75FD6B74B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89092" name="TextovéPole 4">
            <a:extLst>
              <a:ext uri="{FF2B5EF4-FFF2-40B4-BE49-F238E27FC236}">
                <a16:creationId xmlns:a16="http://schemas.microsoft.com/office/drawing/2014/main" id="{17447798-A9E2-4C68-A712-C54468555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338263"/>
            <a:ext cx="8297862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Long</a:t>
            </a:r>
            <a:r>
              <a:rPr lang="en-US" altLang="cs-CZ" sz="1800" b="1"/>
              <a:t>-term effects:</a:t>
            </a: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Disorientation, apathy, confused exhaustion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Irritability and mood disturbances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frequency of risky behavior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Delirium or psychosis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Severe depression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High blood pressure, leading to heart attacks, strokes, and death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Destruction of tissues in nose if sniffed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Malnutrition, weight loss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Sexual problems</a:t>
            </a: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89093" name="Obrázek 3">
            <a:extLst>
              <a:ext uri="{FF2B5EF4-FFF2-40B4-BE49-F238E27FC236}">
                <a16:creationId xmlns:a16="http://schemas.microsoft.com/office/drawing/2014/main" id="{EFDEF589-A0B1-48FC-9A64-6A0430C7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ovéPole 3">
            <a:extLst>
              <a:ext uri="{FF2B5EF4-FFF2-40B4-BE49-F238E27FC236}">
                <a16:creationId xmlns:a16="http://schemas.microsoft.com/office/drawing/2014/main" id="{922D90EE-AFB7-4ADD-A60B-68B42A1CE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sp>
        <p:nvSpPr>
          <p:cNvPr id="90115" name="TextovéPole 1">
            <a:extLst>
              <a:ext uri="{FF2B5EF4-FFF2-40B4-BE49-F238E27FC236}">
                <a16:creationId xmlns:a16="http://schemas.microsoft.com/office/drawing/2014/main" id="{7EA4AACC-4F1D-4E74-A46C-76C47B2A4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90116" name="TextovéPole 3">
            <a:extLst>
              <a:ext uri="{FF2B5EF4-FFF2-40B4-BE49-F238E27FC236}">
                <a16:creationId xmlns:a16="http://schemas.microsoft.com/office/drawing/2014/main" id="{F54DC43A-B365-4E1D-87BD-C9BF9F9DE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1309688"/>
            <a:ext cx="2346325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90117" name="TextovéPole 2">
            <a:extLst>
              <a:ext uri="{FF2B5EF4-FFF2-40B4-BE49-F238E27FC236}">
                <a16:creationId xmlns:a16="http://schemas.microsoft.com/office/drawing/2014/main" id="{64B7B08B-F447-4877-826D-46448BEB7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1966913"/>
            <a:ext cx="87137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Symptoms generally last for about a week or two include: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Depression</a:t>
            </a:r>
            <a:r>
              <a:rPr lang="cs-CZ" altLang="cs-CZ" sz="1800"/>
              <a:t>, a</a:t>
            </a:r>
            <a:r>
              <a:rPr lang="en-US" altLang="cs-CZ" sz="1800"/>
              <a:t>nxiety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Sleep disturbances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Tremors and shakiness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Pain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Inability to feel pleasure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Exhaustion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Challenges in concentration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Intense craving </a:t>
            </a:r>
            <a:r>
              <a:rPr lang="cs-CZ" altLang="cs-CZ" sz="1800"/>
              <a:t>→ </a:t>
            </a:r>
            <a:r>
              <a:rPr lang="cs-CZ" altLang="cs-CZ" sz="1800" b="1"/>
              <a:t>relapses</a:t>
            </a:r>
          </a:p>
        </p:txBody>
      </p:sp>
      <p:pic>
        <p:nvPicPr>
          <p:cNvPr id="90118" name="Obrázek 3">
            <a:extLst>
              <a:ext uri="{FF2B5EF4-FFF2-40B4-BE49-F238E27FC236}">
                <a16:creationId xmlns:a16="http://schemas.microsoft.com/office/drawing/2014/main" id="{83EE11D7-3490-4620-B4B8-107D0229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D6651B-B68E-4205-A592-0066524639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8568" y="4103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ovéPole 2">
            <a:extLst>
              <a:ext uri="{FF2B5EF4-FFF2-40B4-BE49-F238E27FC236}">
                <a16:creationId xmlns:a16="http://schemas.microsoft.com/office/drawing/2014/main" id="{C1C3942A-9C79-418E-A4BC-46F8393A6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141413"/>
            <a:ext cx="3859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91139" name="TextovéPole 1">
            <a:extLst>
              <a:ext uri="{FF2B5EF4-FFF2-40B4-BE49-F238E27FC236}">
                <a16:creationId xmlns:a16="http://schemas.microsoft.com/office/drawing/2014/main" id="{8C8DFA35-B2BA-4C6A-A2D0-2E3DE0D2A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5" y="1600200"/>
            <a:ext cx="95329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Presently, there are no proven medications to treat cocaine addiction.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Promising substance: </a:t>
            </a:r>
            <a:r>
              <a:rPr lang="en-US" altLang="cs-CZ" sz="1800" b="1"/>
              <a:t>Vigabatrin</a:t>
            </a:r>
            <a:r>
              <a:rPr lang="en-US" altLang="cs-CZ" sz="1800"/>
              <a:t> – originally for epileptic patients as an anti-convulsant medication.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increases the amount of GABA in the brain (irreversible inhibition of transaminase)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GABA inhibits the production of dopamine and dopamine is the chemical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which cocaine use causes to wash over the brain creating the intense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pleasure that users are seeking.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 drug which can temper the effects of dopamine essentially reduces the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addictive effects of cocaine</a:t>
            </a:r>
          </a:p>
        </p:txBody>
      </p:sp>
      <p:sp>
        <p:nvSpPr>
          <p:cNvPr id="91140" name="TextovéPole 1">
            <a:extLst>
              <a:ext uri="{FF2B5EF4-FFF2-40B4-BE49-F238E27FC236}">
                <a16:creationId xmlns:a16="http://schemas.microsoft.com/office/drawing/2014/main" id="{E17D17C6-1334-4ECF-A500-67598158F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sp>
        <p:nvSpPr>
          <p:cNvPr id="91141" name="TextovéPole 3">
            <a:extLst>
              <a:ext uri="{FF2B5EF4-FFF2-40B4-BE49-F238E27FC236}">
                <a16:creationId xmlns:a16="http://schemas.microsoft.com/office/drawing/2014/main" id="{CAC760A4-6253-4E9C-83E0-163F4777A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pic>
        <p:nvPicPr>
          <p:cNvPr id="91142" name="Obrázek 3">
            <a:extLst>
              <a:ext uri="{FF2B5EF4-FFF2-40B4-BE49-F238E27FC236}">
                <a16:creationId xmlns:a16="http://schemas.microsoft.com/office/drawing/2014/main" id="{D873E025-E0AB-4947-A0DB-EC18CDF9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A841A8-EFB1-4EDD-8955-3D0EBE6755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7713" y="40243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ovéPole 2">
            <a:extLst>
              <a:ext uri="{FF2B5EF4-FFF2-40B4-BE49-F238E27FC236}">
                <a16:creationId xmlns:a16="http://schemas.microsoft.com/office/drawing/2014/main" id="{B59274D8-F201-4286-80B2-185BF30ED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141413"/>
            <a:ext cx="3859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92163" name="TextovéPole 1">
            <a:extLst>
              <a:ext uri="{FF2B5EF4-FFF2-40B4-BE49-F238E27FC236}">
                <a16:creationId xmlns:a16="http://schemas.microsoft.com/office/drawing/2014/main" id="{395107CF-0D59-457E-95AD-5FC75CFB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2017713"/>
            <a:ext cx="74041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Bromocriptine:</a:t>
            </a:r>
            <a:r>
              <a:rPr lang="en-US" altLang="cs-CZ" sz="1800"/>
              <a:t> agonist of dopamine D</a:t>
            </a:r>
            <a:r>
              <a:rPr lang="en-US" altLang="cs-CZ" sz="1800" baseline="-25000"/>
              <a:t>2</a:t>
            </a:r>
            <a:r>
              <a:rPr lang="en-US" altLang="cs-CZ" sz="1800"/>
              <a:t> receptors (</a:t>
            </a:r>
            <a:r>
              <a:rPr lang="en-US" altLang="cs-CZ" sz="1800" b="1"/>
              <a:t>used with mixed success</a:t>
            </a:r>
            <a:r>
              <a:rPr lang="en-US" altLang="cs-CZ" sz="1800"/>
              <a:t>).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Originally intended for treatment of Parkinson’s disease.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sp>
        <p:nvSpPr>
          <p:cNvPr id="92164" name="TextovéPole 1">
            <a:extLst>
              <a:ext uri="{FF2B5EF4-FFF2-40B4-BE49-F238E27FC236}">
                <a16:creationId xmlns:a16="http://schemas.microsoft.com/office/drawing/2014/main" id="{D506A414-856D-4944-A436-44DD11FE1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44813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</a:t>
            </a:r>
          </a:p>
        </p:txBody>
      </p:sp>
      <p:sp>
        <p:nvSpPr>
          <p:cNvPr id="92165" name="TextovéPole 3">
            <a:extLst>
              <a:ext uri="{FF2B5EF4-FFF2-40B4-BE49-F238E27FC236}">
                <a16:creationId xmlns:a16="http://schemas.microsoft.com/office/drawing/2014/main" id="{F5D2B96C-B85D-42D5-B08F-6DA4B2DDB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815975"/>
            <a:ext cx="9858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Cocaine </a:t>
            </a:r>
          </a:p>
        </p:txBody>
      </p:sp>
      <p:pic>
        <p:nvPicPr>
          <p:cNvPr id="92166" name="Obrázek 3">
            <a:extLst>
              <a:ext uri="{FF2B5EF4-FFF2-40B4-BE49-F238E27FC236}">
                <a16:creationId xmlns:a16="http://schemas.microsoft.com/office/drawing/2014/main" id="{3B61BD6B-8B73-450E-8845-E5E05F92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basic-clinical-pharmacology.net/chapter%2032_%20drugs%20of%20abuse_files/image019.gif">
            <a:extLst>
              <a:ext uri="{FF2B5EF4-FFF2-40B4-BE49-F238E27FC236}">
                <a16:creationId xmlns:a16="http://schemas.microsoft.com/office/drawing/2014/main" id="{9998F72A-2535-467A-8102-5FC6A8EF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141413"/>
            <a:ext cx="468312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ovéPole 1">
            <a:extLst>
              <a:ext uri="{FF2B5EF4-FFF2-40B4-BE49-F238E27FC236}">
                <a16:creationId xmlns:a16="http://schemas.microsoft.com/office/drawing/2014/main" id="{6F247C43-3700-4B48-BCAC-8AB22557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4148138"/>
            <a:ext cx="930275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Amphetamine is substrate for dopamine transporter (DAT) and inhibits dopamine </a:t>
            </a:r>
            <a:r>
              <a:rPr lang="cs-CZ" altLang="cs-CZ" sz="1800"/>
              <a:t>(DA) </a:t>
            </a:r>
            <a:r>
              <a:rPr lang="en-US" altLang="cs-CZ" sz="1800"/>
              <a:t>transport.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Amphetamine is taken into the presynaptic part by the transporter instead of DA.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Interferes with vesicular monoamine transporter (VMAT) function and prevents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filling of synaptic vesicles with DA.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leads to increase in cytoplasmic DA. Due to increased cytoplasmic dopamine direction of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DAT reverses. </a:t>
            </a:r>
            <a:br>
              <a:rPr lang="en-US" altLang="cs-CZ" sz="1800"/>
            </a:br>
            <a:r>
              <a:rPr lang="en-US" altLang="cs-CZ" sz="1800"/>
              <a:t>→ increase in extracellular DA  </a:t>
            </a:r>
          </a:p>
        </p:txBody>
      </p:sp>
      <p:sp>
        <p:nvSpPr>
          <p:cNvPr id="93188" name="TextovéPole 3">
            <a:extLst>
              <a:ext uri="{FF2B5EF4-FFF2-40B4-BE49-F238E27FC236}">
                <a16:creationId xmlns:a16="http://schemas.microsoft.com/office/drawing/2014/main" id="{48EF8FD9-A30B-4420-AD17-068258661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750888"/>
            <a:ext cx="165258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Amphetamine </a:t>
            </a:r>
            <a:r>
              <a:rPr lang="cs-CZ" altLang="cs-CZ" sz="1800">
                <a:solidFill>
                  <a:srgbClr val="0070C0"/>
                </a:solidFill>
              </a:rPr>
              <a:t>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93189" name="Obdélník 3">
            <a:extLst>
              <a:ext uri="{FF2B5EF4-FFF2-40B4-BE49-F238E27FC236}">
                <a16:creationId xmlns:a16="http://schemas.microsoft.com/office/drawing/2014/main" id="{04952A84-CF03-43F4-AC6A-BA0C40509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1141413"/>
            <a:ext cx="2286000" cy="24193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3190" name="TextovéPole 2">
            <a:extLst>
              <a:ext uri="{FF2B5EF4-FFF2-40B4-BE49-F238E27FC236}">
                <a16:creationId xmlns:a16="http://schemas.microsoft.com/office/drawing/2014/main" id="{A95328FD-6258-4F40-B705-34B6EF8B2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750"/>
            <a:ext cx="2535238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8" name="Ovál 4">
            <a:extLst>
              <a:ext uri="{FF2B5EF4-FFF2-40B4-BE49-F238E27FC236}">
                <a16:creationId xmlns:a16="http://schemas.microsoft.com/office/drawing/2014/main" id="{881BBCFF-BA8C-4F1C-814A-80D8A22581A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91263" y="2514600"/>
            <a:ext cx="654050" cy="7191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" name="Ovál 4">
            <a:extLst>
              <a:ext uri="{FF2B5EF4-FFF2-40B4-BE49-F238E27FC236}">
                <a16:creationId xmlns:a16="http://schemas.microsoft.com/office/drawing/2014/main" id="{8526DBE5-7416-4AF6-8194-09F37364836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10400" y="1600200"/>
            <a:ext cx="665163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" name="Ovál 4">
            <a:extLst>
              <a:ext uri="{FF2B5EF4-FFF2-40B4-BE49-F238E27FC236}">
                <a16:creationId xmlns:a16="http://schemas.microsoft.com/office/drawing/2014/main" id="{468D0C39-D6D5-44EF-AB66-4202A44885A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859713" y="2514600"/>
            <a:ext cx="719137" cy="5873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3194" name="TextovéPole 1">
            <a:extLst>
              <a:ext uri="{FF2B5EF4-FFF2-40B4-BE49-F238E27FC236}">
                <a16:creationId xmlns:a16="http://schemas.microsoft.com/office/drawing/2014/main" id="{8CB9214A-11BE-409E-900C-173CD4C19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2997200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</a:t>
            </a:r>
          </a:p>
        </p:txBody>
      </p:sp>
      <p:pic>
        <p:nvPicPr>
          <p:cNvPr id="93195" name="Obrázek 3">
            <a:extLst>
              <a:ext uri="{FF2B5EF4-FFF2-40B4-BE49-F238E27FC236}">
                <a16:creationId xmlns:a16="http://schemas.microsoft.com/office/drawing/2014/main" id="{6B3EA4CC-7400-4E99-935B-7F3651EE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5E4F24-5991-415D-97B2-09533D2D83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5127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ovéPole 3">
            <a:extLst>
              <a:ext uri="{FF2B5EF4-FFF2-40B4-BE49-F238E27FC236}">
                <a16:creationId xmlns:a16="http://schemas.microsoft.com/office/drawing/2014/main" id="{7CEBF703-B41B-4714-9C1C-38057AAB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4211" name="TextovéPole 1">
            <a:extLst>
              <a:ext uri="{FF2B5EF4-FFF2-40B4-BE49-F238E27FC236}">
                <a16:creationId xmlns:a16="http://schemas.microsoft.com/office/drawing/2014/main" id="{2F87F0CB-B666-442D-8E58-0F31491F2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1327150"/>
            <a:ext cx="8828087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1893: synthesis of methamphetamine from ephedrine by Japanese chemist Nagai Nagayoshi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Ephedrine: substance from Ephedra shrub (</a:t>
            </a:r>
            <a:r>
              <a:rPr lang="en-US" altLang="cs-CZ" sz="1800" i="1"/>
              <a:t>Ephedra vulgaris)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– used traditionally for hundreds of years in China  </a:t>
            </a:r>
          </a:p>
        </p:txBody>
      </p:sp>
      <p:sp>
        <p:nvSpPr>
          <p:cNvPr id="94212" name="TextovéPole 1">
            <a:extLst>
              <a:ext uri="{FF2B5EF4-FFF2-40B4-BE49-F238E27FC236}">
                <a16:creationId xmlns:a16="http://schemas.microsoft.com/office/drawing/2014/main" id="{D84064C1-E896-4788-9ACD-5F19287C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pic>
        <p:nvPicPr>
          <p:cNvPr id="94213" name="Obrázek 3">
            <a:extLst>
              <a:ext uri="{FF2B5EF4-FFF2-40B4-BE49-F238E27FC236}">
                <a16:creationId xmlns:a16="http://schemas.microsoft.com/office/drawing/2014/main" id="{6FD843E9-C3AE-4B5A-B177-91FB0AB5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2">
            <a:extLst>
              <a:ext uri="{FF2B5EF4-FFF2-40B4-BE49-F238E27FC236}">
                <a16:creationId xmlns:a16="http://schemas.microsoft.com/office/drawing/2014/main" id="{7E581619-C800-462E-8BCF-3E63E0A1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1389063"/>
            <a:ext cx="78390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en-US" altLang="cs-CZ" sz="1800"/>
              <a:t>lcohol</a:t>
            </a:r>
            <a:r>
              <a:rPr lang="cs-CZ" altLang="cs-CZ" sz="1800"/>
              <a:t> antagonizes NMDA-induced behavioral responses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</a:t>
            </a:r>
            <a:r>
              <a:rPr lang="en-US" altLang="cs-CZ" sz="1800"/>
              <a:t>nhibition of</a:t>
            </a:r>
            <a:r>
              <a:rPr lang="cs-CZ" altLang="cs-CZ" sz="1800"/>
              <a:t> </a:t>
            </a:r>
            <a:r>
              <a:rPr lang="en-US" altLang="cs-CZ" sz="1800"/>
              <a:t>NMDA receptors is an important mechanism by which</a:t>
            </a:r>
            <a:r>
              <a:rPr lang="cs-CZ" altLang="cs-CZ" sz="1800"/>
              <a:t> </a:t>
            </a:r>
            <a:r>
              <a:rPr lang="en-US" altLang="cs-CZ" sz="1800"/>
              <a:t>acute alcohol consumption affects brain function and</a:t>
            </a:r>
            <a:r>
              <a:rPr lang="cs-CZ" altLang="cs-CZ" sz="1800"/>
              <a:t> behaviour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1" name="TextovéPole 3">
            <a:extLst>
              <a:ext uri="{FF2B5EF4-FFF2-40B4-BE49-F238E27FC236}">
                <a16:creationId xmlns:a16="http://schemas.microsoft.com/office/drawing/2014/main" id="{2DCB1A38-B331-4985-8ED2-A787451E5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752475"/>
            <a:ext cx="8753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Glutamate</a:t>
            </a:r>
            <a:r>
              <a:rPr lang="cs-CZ" altLang="cs-CZ" sz="1800" b="1"/>
              <a:t>: </a:t>
            </a:r>
            <a:r>
              <a:rPr lang="en-US" altLang="cs-CZ" sz="1800" b="1"/>
              <a:t>the major excitatory neurotransmitter in the</a:t>
            </a:r>
            <a:r>
              <a:rPr lang="cs-CZ" altLang="cs-CZ" sz="1800" b="1"/>
              <a:t> </a:t>
            </a:r>
            <a:r>
              <a:rPr lang="en-US" altLang="cs-CZ" sz="1800" b="1"/>
              <a:t>brain, is also believed to play an important role in alcohol</a:t>
            </a:r>
            <a:r>
              <a:rPr lang="cs-CZ" altLang="cs-CZ" sz="1800" b="1"/>
              <a:t> </a:t>
            </a:r>
            <a:r>
              <a:rPr lang="en-US" altLang="cs-CZ" sz="1800" b="1"/>
              <a:t>intoxication and behavio</a:t>
            </a:r>
            <a:r>
              <a:rPr lang="cs-CZ" altLang="cs-CZ" sz="1800" b="1"/>
              <a:t>u</a:t>
            </a:r>
            <a:r>
              <a:rPr lang="en-US" altLang="cs-CZ" sz="1800" b="1"/>
              <a:t>r</a:t>
            </a:r>
            <a:endParaRPr lang="cs-CZ" altLang="cs-CZ" sz="1800" b="1"/>
          </a:p>
        </p:txBody>
      </p:sp>
      <p:pic>
        <p:nvPicPr>
          <p:cNvPr id="12292" name="Obrázek 4">
            <a:extLst>
              <a:ext uri="{FF2B5EF4-FFF2-40B4-BE49-F238E27FC236}">
                <a16:creationId xmlns:a16="http://schemas.microsoft.com/office/drawing/2014/main" id="{927BE695-4F61-4E66-B239-C8A120D29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2989263"/>
            <a:ext cx="4008437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Obdélník 6">
            <a:extLst>
              <a:ext uri="{FF2B5EF4-FFF2-40B4-BE49-F238E27FC236}">
                <a16:creationId xmlns:a16="http://schemas.microsoft.com/office/drawing/2014/main" id="{7C65AB31-9E15-46EC-9D87-339DC8582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5602288"/>
            <a:ext cx="4008437" cy="1223962"/>
          </a:xfrm>
          <a:prstGeom prst="rect">
            <a:avLst/>
          </a:prstGeom>
          <a:solidFill>
            <a:srgbClr val="00206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2294" name="TextovéPole 7">
            <a:extLst>
              <a:ext uri="{FF2B5EF4-FFF2-40B4-BE49-F238E27FC236}">
                <a16:creationId xmlns:a16="http://schemas.microsoft.com/office/drawing/2014/main" id="{A2B354F8-C70C-4D72-A0F9-47D507310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63513"/>
            <a:ext cx="32210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70C0"/>
                </a:solidFill>
              </a:rPr>
              <a:t>Alcohol</a:t>
            </a:r>
            <a:r>
              <a:rPr lang="cs-CZ" altLang="cs-CZ" sz="1800" b="1">
                <a:solidFill>
                  <a:srgbClr val="0070C0"/>
                </a:solidFill>
              </a:rPr>
              <a:t> – mechanism of action</a:t>
            </a:r>
            <a:r>
              <a:rPr lang="en-GB" altLang="cs-CZ" sz="1800" b="1">
                <a:solidFill>
                  <a:srgbClr val="0070C0"/>
                </a:solidFill>
              </a:rPr>
              <a:t> 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cs-CZ" sz="1800">
              <a:solidFill>
                <a:srgbClr val="0070C0"/>
              </a:solidFill>
            </a:endParaRPr>
          </a:p>
        </p:txBody>
      </p:sp>
      <p:pic>
        <p:nvPicPr>
          <p:cNvPr id="12295" name="Obrázek 3">
            <a:extLst>
              <a:ext uri="{FF2B5EF4-FFF2-40B4-BE49-F238E27FC236}">
                <a16:creationId xmlns:a16="http://schemas.microsoft.com/office/drawing/2014/main" id="{9552CF67-DF4E-45B1-92F2-CF7D36C8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7254B0-08C6-46F6-BF3E-A42F7E80C6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ovéPole 4">
            <a:extLst>
              <a:ext uri="{FF2B5EF4-FFF2-40B4-BE49-F238E27FC236}">
                <a16:creationId xmlns:a16="http://schemas.microsoft.com/office/drawing/2014/main" id="{D46208CC-E16F-48FC-8D7A-C2497693D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1208088"/>
            <a:ext cx="80343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dopamine (norepinephrine) release + inhibition of DAT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→ increased leve</a:t>
            </a:r>
            <a:r>
              <a:rPr lang="cs-CZ" altLang="cs-CZ" sz="1800"/>
              <a:t>l</a:t>
            </a:r>
            <a:r>
              <a:rPr lang="en-US" altLang="cs-CZ" sz="1800"/>
              <a:t>s of monoamines in the synaptic cleft</a:t>
            </a:r>
            <a:r>
              <a:rPr lang="cs-CZ" altLang="cs-CZ" sz="1800"/>
              <a:t>.</a:t>
            </a:r>
          </a:p>
        </p:txBody>
      </p:sp>
      <p:sp>
        <p:nvSpPr>
          <p:cNvPr id="95235" name="TextovéPole 1">
            <a:extLst>
              <a:ext uri="{FF2B5EF4-FFF2-40B4-BE49-F238E27FC236}">
                <a16:creationId xmlns:a16="http://schemas.microsoft.com/office/drawing/2014/main" id="{990A4AD2-9A2A-4DE3-9928-B15A1381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5236" name="TextovéPole 3">
            <a:extLst>
              <a:ext uri="{FF2B5EF4-FFF2-40B4-BE49-F238E27FC236}">
                <a16:creationId xmlns:a16="http://schemas.microsoft.com/office/drawing/2014/main" id="{22DA459E-4A20-45C7-AE9A-1BBB3608B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5237" name="TextovéPole 2">
            <a:extLst>
              <a:ext uri="{FF2B5EF4-FFF2-40B4-BE49-F238E27FC236}">
                <a16:creationId xmlns:a16="http://schemas.microsoft.com/office/drawing/2014/main" id="{4C755642-F7B9-4E6D-845B-E21FC8E4E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31750"/>
            <a:ext cx="2536825" cy="34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MECHANISM OF ACTION</a:t>
            </a:r>
          </a:p>
        </p:txBody>
      </p:sp>
      <p:sp>
        <p:nvSpPr>
          <p:cNvPr id="95238" name="TextovéPole 1">
            <a:extLst>
              <a:ext uri="{FF2B5EF4-FFF2-40B4-BE49-F238E27FC236}">
                <a16:creationId xmlns:a16="http://schemas.microsoft.com/office/drawing/2014/main" id="{B7C7FFFD-71FE-4E12-BEE6-97171328A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663" y="1955800"/>
            <a:ext cx="8824912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Methamphetamine works by</a:t>
            </a:r>
            <a:r>
              <a:rPr lang="cs-CZ" altLang="cs-CZ" sz="1800"/>
              <a:t> </a:t>
            </a:r>
            <a:r>
              <a:rPr lang="en-US" altLang="cs-CZ" sz="1800"/>
              <a:t>taking advantage of its similarity to dopamine.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It </a:t>
            </a:r>
            <a:r>
              <a:rPr lang="en-US" altLang="cs-CZ" sz="1800"/>
              <a:t>attaches itself to the</a:t>
            </a:r>
            <a:r>
              <a:rPr lang="cs-CZ" altLang="cs-CZ" sz="1800"/>
              <a:t> DAT (i</a:t>
            </a:r>
            <a:r>
              <a:rPr lang="en-US" altLang="cs-CZ" sz="1800"/>
              <a:t>t binds to them more powerfully than dopamine, and will push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dopamine out</a:t>
            </a:r>
            <a:r>
              <a:rPr lang="cs-CZ" altLang="cs-CZ" sz="1800"/>
              <a:t>). </a:t>
            </a:r>
            <a:r>
              <a:rPr lang="en-US" altLang="cs-CZ" sz="1800"/>
              <a:t>Meth</a:t>
            </a:r>
            <a:r>
              <a:rPr lang="cs-CZ" altLang="cs-CZ" sz="1800"/>
              <a:t>amphetamine </a:t>
            </a:r>
            <a:r>
              <a:rPr lang="en-US" altLang="cs-CZ" sz="1800"/>
              <a:t>then gets transported into the cell.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Interferes with vesicular monoamine transporter (VMAT) function and prevents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filling of synaptic vesicles with DA.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It leads to increase in cytoplasmic DA. Due to increased cytoplasmic dopamine direction of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DAT reverses. </a:t>
            </a:r>
            <a:br>
              <a:rPr lang="en-US" altLang="cs-CZ" sz="1800"/>
            </a:br>
            <a:br>
              <a:rPr lang="en-US" altLang="cs-CZ" sz="1800"/>
            </a:br>
            <a:r>
              <a:rPr lang="en-US" altLang="cs-CZ" sz="1800"/>
              <a:t>→ increase in extracellular DA  </a:t>
            </a:r>
          </a:p>
        </p:txBody>
      </p:sp>
      <p:pic>
        <p:nvPicPr>
          <p:cNvPr id="95239" name="Obrázek 2">
            <a:extLst>
              <a:ext uri="{FF2B5EF4-FFF2-40B4-BE49-F238E27FC236}">
                <a16:creationId xmlns:a16="http://schemas.microsoft.com/office/drawing/2014/main" id="{EF3771DB-8DB7-42EB-A744-2B68933F6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5159375"/>
            <a:ext cx="25923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Obrázek 3">
            <a:extLst>
              <a:ext uri="{FF2B5EF4-FFF2-40B4-BE49-F238E27FC236}">
                <a16:creationId xmlns:a16="http://schemas.microsoft.com/office/drawing/2014/main" id="{088560D4-D8B9-435A-8DDA-78463EA0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ovéPole 2">
            <a:extLst>
              <a:ext uri="{FF2B5EF4-FFF2-40B4-BE49-F238E27FC236}">
                <a16:creationId xmlns:a16="http://schemas.microsoft.com/office/drawing/2014/main" id="{020583F7-AD06-4376-A4BC-2CA4433BD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175" y="1689100"/>
            <a:ext cx="20510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Application: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Orally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Smoking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Inhalation (snorted)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Injections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6259" name="TextovéPole 1">
            <a:extLst>
              <a:ext uri="{FF2B5EF4-FFF2-40B4-BE49-F238E27FC236}">
                <a16:creationId xmlns:a16="http://schemas.microsoft.com/office/drawing/2014/main" id="{CFED2B15-1E10-4B15-BA52-9E902C21F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6260" name="TextovéPole 3">
            <a:extLst>
              <a:ext uri="{FF2B5EF4-FFF2-40B4-BE49-F238E27FC236}">
                <a16:creationId xmlns:a16="http://schemas.microsoft.com/office/drawing/2014/main" id="{90E68D4E-A518-4B0E-B5D4-AE65F709A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pic>
        <p:nvPicPr>
          <p:cNvPr id="96261" name="Obrázek 3">
            <a:extLst>
              <a:ext uri="{FF2B5EF4-FFF2-40B4-BE49-F238E27FC236}">
                <a16:creationId xmlns:a16="http://schemas.microsoft.com/office/drawing/2014/main" id="{C0E04875-527C-43A6-9D63-8ADDD235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ovéPole 1">
            <a:extLst>
              <a:ext uri="{FF2B5EF4-FFF2-40B4-BE49-F238E27FC236}">
                <a16:creationId xmlns:a16="http://schemas.microsoft.com/office/drawing/2014/main" id="{86246BE8-6057-4338-ABB4-88464C241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7283" name="TextovéPole 3">
            <a:extLst>
              <a:ext uri="{FF2B5EF4-FFF2-40B4-BE49-F238E27FC236}">
                <a16:creationId xmlns:a16="http://schemas.microsoft.com/office/drawing/2014/main" id="{8D421ABF-2D53-4D1A-9297-F627D5DFE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97284" name="Obdélník 2">
            <a:extLst>
              <a:ext uri="{FF2B5EF4-FFF2-40B4-BE49-F238E27FC236}">
                <a16:creationId xmlns:a16="http://schemas.microsoft.com/office/drawing/2014/main" id="{2CD8971F-5C3E-4650-BC65-BD7FFEC9C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3" y="1860550"/>
            <a:ext cx="8428037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Very widespread substance in this country.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Most frequently used route of administration in CR: i.v.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Usual doses: 50 – 250 mg/day (price 800 – 1000 Kč/gram).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Estimation: number of problem drug users (high-risk drug users  in CR: 20,5 thousands.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2/3 of the total number of problem drug users </a:t>
            </a:r>
            <a:r>
              <a:rPr lang="cs-CZ" altLang="cs-CZ" sz="1800" b="1">
                <a:solidFill>
                  <a:srgbClr val="FF0000"/>
                </a:solidFill>
              </a:rPr>
              <a:t>in CR.</a:t>
            </a:r>
            <a:r>
              <a:rPr lang="en-US" altLang="cs-CZ" sz="1800"/>
              <a:t> </a:t>
            </a:r>
          </a:p>
        </p:txBody>
      </p:sp>
      <p:pic>
        <p:nvPicPr>
          <p:cNvPr id="97285" name="Obrázek 3">
            <a:extLst>
              <a:ext uri="{FF2B5EF4-FFF2-40B4-BE49-F238E27FC236}">
                <a16:creationId xmlns:a16="http://schemas.microsoft.com/office/drawing/2014/main" id="{B3742CDD-3ABF-47BD-A08C-FC7BCE7B0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C1A463-A589-47AC-8A34-F410DA586C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544" y="40243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ovéPole 1">
            <a:extLst>
              <a:ext uri="{FF2B5EF4-FFF2-40B4-BE49-F238E27FC236}">
                <a16:creationId xmlns:a16="http://schemas.microsoft.com/office/drawing/2014/main" id="{57489A1B-8697-4616-8606-CAD24664F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200" y="1600200"/>
            <a:ext cx="413861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Short-term effects: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attention and decreased fatigue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activity and wakefulness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Decreased appetite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Euphoria and rush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respiration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Rapid/irregular heartbeat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Hyperthermia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8307" name="TextovéPole 1">
            <a:extLst>
              <a:ext uri="{FF2B5EF4-FFF2-40B4-BE49-F238E27FC236}">
                <a16:creationId xmlns:a16="http://schemas.microsoft.com/office/drawing/2014/main" id="{5896ADEF-31B1-4A44-BF01-268BFB981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8308" name="TextovéPole 3">
            <a:extLst>
              <a:ext uri="{FF2B5EF4-FFF2-40B4-BE49-F238E27FC236}">
                <a16:creationId xmlns:a16="http://schemas.microsoft.com/office/drawing/2014/main" id="{C0A98624-13A7-4D0A-8FAE-DAF30C9DA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pic>
        <p:nvPicPr>
          <p:cNvPr id="98309" name="Obrázek 3">
            <a:extLst>
              <a:ext uri="{FF2B5EF4-FFF2-40B4-BE49-F238E27FC236}">
                <a16:creationId xmlns:a16="http://schemas.microsoft.com/office/drawing/2014/main" id="{64B305A1-6FA3-4AED-AE1E-167711933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ovéPole 1">
            <a:extLst>
              <a:ext uri="{FF2B5EF4-FFF2-40B4-BE49-F238E27FC236}">
                <a16:creationId xmlns:a16="http://schemas.microsoft.com/office/drawing/2014/main" id="{3CE88042-529E-4852-8BB0-9C6ECEAFB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025" y="1600200"/>
            <a:ext cx="389096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   Long-term effects: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</a:t>
            </a:r>
            <a:r>
              <a:rPr lang="en-US" altLang="cs-CZ" sz="1800"/>
              <a:t>Addiction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</a:t>
            </a:r>
            <a:r>
              <a:rPr lang="en-US" altLang="cs-CZ" sz="1800"/>
              <a:t>Psychosis, including: </a:t>
            </a:r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paranoia</a:t>
            </a:r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hallucinations</a:t>
            </a:r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repetitive motor activity</a:t>
            </a:r>
            <a:endParaRPr lang="cs-CZ" altLang="cs-CZ" sz="1800"/>
          </a:p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Changes in brain structure and function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Deficits in thinking and motor skills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distractibility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99331" name="TextovéPole 1">
            <a:extLst>
              <a:ext uri="{FF2B5EF4-FFF2-40B4-BE49-F238E27FC236}">
                <a16:creationId xmlns:a16="http://schemas.microsoft.com/office/drawing/2014/main" id="{284E1A08-88EA-46D8-B09A-0FD32E02A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99332" name="TextovéPole 3">
            <a:extLst>
              <a:ext uri="{FF2B5EF4-FFF2-40B4-BE49-F238E27FC236}">
                <a16:creationId xmlns:a16="http://schemas.microsoft.com/office/drawing/2014/main" id="{1F0CBC37-DCEB-4E96-9FA8-292815200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pic>
        <p:nvPicPr>
          <p:cNvPr id="99333" name="Obrázek 3">
            <a:extLst>
              <a:ext uri="{FF2B5EF4-FFF2-40B4-BE49-F238E27FC236}">
                <a16:creationId xmlns:a16="http://schemas.microsoft.com/office/drawing/2014/main" id="{AE6AFF25-D4AB-42A0-970B-DD43C78A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ovéPole 1">
            <a:extLst>
              <a:ext uri="{FF2B5EF4-FFF2-40B4-BE49-F238E27FC236}">
                <a16:creationId xmlns:a16="http://schemas.microsoft.com/office/drawing/2014/main" id="{B5E8858E-7396-41D7-818F-4A61E8B0F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1600200"/>
            <a:ext cx="30099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/>
              <a:t>Long-term effects: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Memory loss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Aggressive or violent behavior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Mood disturbances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Severe dental problems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Weight loss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</p:txBody>
      </p:sp>
      <p:sp>
        <p:nvSpPr>
          <p:cNvPr id="100355" name="TextovéPole 1">
            <a:extLst>
              <a:ext uri="{FF2B5EF4-FFF2-40B4-BE49-F238E27FC236}">
                <a16:creationId xmlns:a16="http://schemas.microsoft.com/office/drawing/2014/main" id="{403617A5-47C1-45FD-827F-FE775DDAB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100356" name="TextovéPole 3">
            <a:extLst>
              <a:ext uri="{FF2B5EF4-FFF2-40B4-BE49-F238E27FC236}">
                <a16:creationId xmlns:a16="http://schemas.microsoft.com/office/drawing/2014/main" id="{4707E25D-BACD-4F56-B06C-18344E728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pic>
        <p:nvPicPr>
          <p:cNvPr id="100357" name="Obrázek 3">
            <a:extLst>
              <a:ext uri="{FF2B5EF4-FFF2-40B4-BE49-F238E27FC236}">
                <a16:creationId xmlns:a16="http://schemas.microsoft.com/office/drawing/2014/main" id="{2F035E8A-422E-49AC-B106-6632BA6FB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ovéPole 1">
            <a:extLst>
              <a:ext uri="{FF2B5EF4-FFF2-40B4-BE49-F238E27FC236}">
                <a16:creationId xmlns:a16="http://schemas.microsoft.com/office/drawing/2014/main" id="{5BDC4EC8-38F8-49C5-A03B-B723355B3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101379" name="TextovéPole 2">
            <a:extLst>
              <a:ext uri="{FF2B5EF4-FFF2-40B4-BE49-F238E27FC236}">
                <a16:creationId xmlns:a16="http://schemas.microsoft.com/office/drawing/2014/main" id="{C197EA55-BC4D-4D24-AD73-B5FDC083A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01380" name="TextovéPole 3">
            <a:extLst>
              <a:ext uri="{FF2B5EF4-FFF2-40B4-BE49-F238E27FC236}">
                <a16:creationId xmlns:a16="http://schemas.microsoft.com/office/drawing/2014/main" id="{6935C075-30B9-400A-BB45-9680470E3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795463"/>
            <a:ext cx="804227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Primary neurocognitive deficits associated with long-term methamphetamine use: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Attention/Psychomotor Speed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Learning &amp; Memory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Executive Functions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Resulting in: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Poor judgment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Lack of insight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Poor strategy formation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Impulsivity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Reduced capacity to determine consequences of actions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</p:txBody>
      </p:sp>
      <p:pic>
        <p:nvPicPr>
          <p:cNvPr id="101381" name="Obrázek 3">
            <a:extLst>
              <a:ext uri="{FF2B5EF4-FFF2-40B4-BE49-F238E27FC236}">
                <a16:creationId xmlns:a16="http://schemas.microsoft.com/office/drawing/2014/main" id="{60673EEA-CA36-465C-95CF-9E15F257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ovéPole 2">
            <a:extLst>
              <a:ext uri="{FF2B5EF4-FFF2-40B4-BE49-F238E27FC236}">
                <a16:creationId xmlns:a16="http://schemas.microsoft.com/office/drawing/2014/main" id="{C54EE013-D55B-4935-88E8-16F8E07FA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5" y="2254250"/>
            <a:ext cx="3113088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Depression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Anxiety 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Fatigue</a:t>
            </a:r>
            <a:endParaRPr lang="cs-CZ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Excessive sleeping and lethargy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Increased appetite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02403" name="TextovéPole 4">
            <a:extLst>
              <a:ext uri="{FF2B5EF4-FFF2-40B4-BE49-F238E27FC236}">
                <a16:creationId xmlns:a16="http://schemas.microsoft.com/office/drawing/2014/main" id="{AC5C518A-10F2-483B-A41B-0758A1E5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4995863"/>
            <a:ext cx="42560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STRONG CRAVING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1800" b="1">
              <a:solidFill>
                <a:srgbClr val="FF0000"/>
              </a:solidFill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→ RELAPSES</a:t>
            </a:r>
          </a:p>
        </p:txBody>
      </p:sp>
      <p:sp>
        <p:nvSpPr>
          <p:cNvPr id="102404" name="TextovéPole 3">
            <a:extLst>
              <a:ext uri="{FF2B5EF4-FFF2-40B4-BE49-F238E27FC236}">
                <a16:creationId xmlns:a16="http://schemas.microsoft.com/office/drawing/2014/main" id="{2781EE5E-3F6D-47D7-98FA-B5F4E1443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888" y="1309688"/>
            <a:ext cx="2344737" cy="606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Withdrawal symptoms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 b="1">
              <a:solidFill>
                <a:srgbClr val="FF0000"/>
              </a:solidFill>
            </a:endParaRPr>
          </a:p>
        </p:txBody>
      </p:sp>
      <p:sp>
        <p:nvSpPr>
          <p:cNvPr id="102405" name="TextovéPole 5">
            <a:extLst>
              <a:ext uri="{FF2B5EF4-FFF2-40B4-BE49-F238E27FC236}">
                <a16:creationId xmlns:a16="http://schemas.microsoft.com/office/drawing/2014/main" id="{02BD846F-C0CC-460E-A138-137EEE49A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02406" name="TextovéPole 6">
            <a:extLst>
              <a:ext uri="{FF2B5EF4-FFF2-40B4-BE49-F238E27FC236}">
                <a16:creationId xmlns:a16="http://schemas.microsoft.com/office/drawing/2014/main" id="{DC2D6E83-0F38-46F1-A24D-B9C0791A0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pic>
        <p:nvPicPr>
          <p:cNvPr id="102407" name="Obrázek 3">
            <a:extLst>
              <a:ext uri="{FF2B5EF4-FFF2-40B4-BE49-F238E27FC236}">
                <a16:creationId xmlns:a16="http://schemas.microsoft.com/office/drawing/2014/main" id="{FDA0E288-6FA1-49A7-B956-DA67AAF78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64BCBC-5935-462D-A657-09782F8F06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988" y="38338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ovéPole 2">
            <a:extLst>
              <a:ext uri="{FF2B5EF4-FFF2-40B4-BE49-F238E27FC236}">
                <a16:creationId xmlns:a16="http://schemas.microsoft.com/office/drawing/2014/main" id="{67173EFE-A480-45D1-AAA6-44A31F55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1141413"/>
            <a:ext cx="3859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 b="1"/>
              <a:t>Pharmacologic Treatment of Addiction</a:t>
            </a:r>
            <a:endParaRPr lang="en-US" altLang="cs-CZ" sz="1800"/>
          </a:p>
        </p:txBody>
      </p:sp>
      <p:sp>
        <p:nvSpPr>
          <p:cNvPr id="103427" name="TextovéPole 3">
            <a:extLst>
              <a:ext uri="{FF2B5EF4-FFF2-40B4-BE49-F238E27FC236}">
                <a16:creationId xmlns:a16="http://schemas.microsoft.com/office/drawing/2014/main" id="{D5EF4807-C3F3-4C0B-8773-FA31175FF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227013"/>
            <a:ext cx="3049588" cy="350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„Classical“ psychostimulants</a:t>
            </a:r>
            <a:r>
              <a:rPr lang="en-US" altLang="cs-CZ" sz="1800" b="1"/>
              <a:t>   </a:t>
            </a:r>
          </a:p>
        </p:txBody>
      </p:sp>
      <p:sp>
        <p:nvSpPr>
          <p:cNvPr id="103428" name="TextovéPole 4">
            <a:extLst>
              <a:ext uri="{FF2B5EF4-FFF2-40B4-BE49-F238E27FC236}">
                <a16:creationId xmlns:a16="http://schemas.microsoft.com/office/drawing/2014/main" id="{373D5AF0-40FA-4B29-8C71-AF016CE4F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038" y="750888"/>
            <a:ext cx="3038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>
                <a:solidFill>
                  <a:srgbClr val="0070C0"/>
                </a:solidFill>
              </a:rPr>
              <a:t>Methamphetamine (pervitin)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</p:txBody>
      </p:sp>
      <p:sp>
        <p:nvSpPr>
          <p:cNvPr id="103429" name="TextovéPole 5">
            <a:extLst>
              <a:ext uri="{FF2B5EF4-FFF2-40B4-BE49-F238E27FC236}">
                <a16:creationId xmlns:a16="http://schemas.microsoft.com/office/drawing/2014/main" id="{01EA88C9-0538-4D24-AC71-FB7826F2C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1887538"/>
            <a:ext cx="91868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T</a:t>
            </a:r>
            <a:r>
              <a:rPr lang="en-US" altLang="cs-CZ" sz="1800"/>
              <a:t>here are currently no medications that counteract the specific effects of methamphetamine or 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that prolong</a:t>
            </a:r>
            <a:r>
              <a:rPr lang="cs-CZ" altLang="cs-CZ" sz="1800"/>
              <a:t> </a:t>
            </a:r>
            <a:r>
              <a:rPr lang="en-US" altLang="cs-CZ" sz="1800"/>
              <a:t>abstinence</a:t>
            </a:r>
            <a:r>
              <a:rPr lang="cs-CZ" altLang="cs-CZ" sz="1800"/>
              <a:t>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UNDER RESEARCH</a:t>
            </a: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I</a:t>
            </a:r>
            <a:r>
              <a:rPr lang="en-US" altLang="cs-CZ" sz="1800" b="1"/>
              <a:t>budilast</a:t>
            </a:r>
            <a:r>
              <a:rPr lang="cs-CZ" altLang="cs-CZ" sz="1800" b="1"/>
              <a:t>:</a:t>
            </a:r>
            <a:r>
              <a:rPr lang="cs-CZ" altLang="cs-CZ" sz="1800"/>
              <a:t> </a:t>
            </a:r>
            <a:r>
              <a:rPr lang="en-US" altLang="cs-CZ" sz="1800"/>
              <a:t>suppresses the neuroinflammatory actions of glial cells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It</a:t>
            </a:r>
            <a:r>
              <a:rPr lang="en-US" altLang="cs-CZ" sz="1800"/>
              <a:t> has been shown to inhibit methamphetamine self</a:t>
            </a:r>
            <a:r>
              <a:rPr lang="cs-CZ" altLang="cs-CZ" sz="1800"/>
              <a:t>-</a:t>
            </a:r>
            <a:r>
              <a:rPr lang="en-US" altLang="cs-CZ" sz="1800"/>
              <a:t>administration in rats</a:t>
            </a:r>
            <a:r>
              <a:rPr lang="cs-CZ" altLang="cs-CZ" sz="1800"/>
              <a:t>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Uknown</a:t>
            </a:r>
            <a:r>
              <a:rPr lang="en-US" altLang="cs-CZ" sz="1800"/>
              <a:t> safety and effectiveness in humans with methamphetamine addiction</a:t>
            </a:r>
            <a:r>
              <a:rPr lang="cs-CZ" altLang="cs-CZ" sz="1800"/>
              <a:t>.</a:t>
            </a:r>
          </a:p>
        </p:txBody>
      </p:sp>
      <p:pic>
        <p:nvPicPr>
          <p:cNvPr id="103430" name="Obrázek 3">
            <a:extLst>
              <a:ext uri="{FF2B5EF4-FFF2-40B4-BE49-F238E27FC236}">
                <a16:creationId xmlns:a16="http://schemas.microsoft.com/office/drawing/2014/main" id="{C1EADAC9-2A3B-407E-9FB6-F8DF0CF8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ovéPole 4">
            <a:extLst>
              <a:ext uri="{FF2B5EF4-FFF2-40B4-BE49-F238E27FC236}">
                <a16:creationId xmlns:a16="http://schemas.microsoft.com/office/drawing/2014/main" id="{615E362A-C0EB-4195-B46B-D48EF5CDB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1141413"/>
            <a:ext cx="9147175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1912: first synthesized and patented by </a:t>
            </a:r>
            <a:r>
              <a:rPr lang="cs-CZ" altLang="cs-CZ" sz="1800"/>
              <a:t>a </a:t>
            </a:r>
            <a:r>
              <a:rPr lang="en-US" altLang="cs-CZ" sz="1800"/>
              <a:t>German pharmaceutical company under the name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of “methylsafrylamin”.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It was not intended for therapeutic use, but only as a precursor for therapeutically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active compounds.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Merck had no intentions of using MDMA as an appetite suppressor, as many times erroneously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cs-CZ" sz="1800"/>
              <a:t>has been written.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The company decided against marketing the drug and had nothing more to do with it.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MDMA acts as both a stimulant and psychedelic, producing an energizing effect,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as well as distortions in time and perception and enhanced enjoyment from tactile experiences.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cs-CZ" sz="1800"/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During the 1970s, in the United States, some psychiatrists began using MDMA as a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psychotherapeutic tool believing that the drug eliminated the typical fear response and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/>
              <a:t>increased communication.</a:t>
            </a:r>
          </a:p>
        </p:txBody>
      </p:sp>
      <p:sp>
        <p:nvSpPr>
          <p:cNvPr id="104451" name="TextovéPole 1">
            <a:extLst>
              <a:ext uri="{FF2B5EF4-FFF2-40B4-BE49-F238E27FC236}">
                <a16:creationId xmlns:a16="http://schemas.microsoft.com/office/drawing/2014/main" id="{C0463BC7-90C0-4D99-9242-790D2058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27013"/>
            <a:ext cx="5681663" cy="608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MDMA (</a:t>
            </a:r>
            <a:r>
              <a:rPr lang="en-US" altLang="cs-CZ" sz="1800" b="1">
                <a:solidFill>
                  <a:srgbClr val="FF0000"/>
                </a:solidFill>
              </a:rPr>
              <a:t>3,4-methylenedioxy-methamphetamine</a:t>
            </a:r>
            <a:r>
              <a:rPr lang="cs-CZ" altLang="cs-CZ" sz="1800" b="1">
                <a:solidFill>
                  <a:srgbClr val="FF0000"/>
                </a:solidFill>
              </a:rPr>
              <a:t>, </a:t>
            </a:r>
            <a:r>
              <a:rPr lang="en-US" altLang="cs-CZ" sz="1800" b="1">
                <a:solidFill>
                  <a:srgbClr val="FF0000"/>
                </a:solidFill>
              </a:rPr>
              <a:t>ecstasy</a:t>
            </a:r>
            <a:r>
              <a:rPr lang="cs-CZ" altLang="cs-CZ" sz="1800" b="1">
                <a:solidFill>
                  <a:srgbClr val="FF0000"/>
                </a:solidFill>
              </a:rPr>
              <a:t>)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cs-CZ" sz="1800" b="1"/>
              <a:t>   </a:t>
            </a:r>
          </a:p>
        </p:txBody>
      </p:sp>
      <p:pic>
        <p:nvPicPr>
          <p:cNvPr id="104452" name="Obrázek 3">
            <a:extLst>
              <a:ext uri="{FF2B5EF4-FFF2-40B4-BE49-F238E27FC236}">
                <a16:creationId xmlns:a16="http://schemas.microsoft.com/office/drawing/2014/main" id="{D61B077B-0BE2-4479-9648-743E7890D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3" y="5783263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BEF95B-1C9B-47EA-86F1-9C8496762A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560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Opravený_zvukový_templát [20211203093014582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21215</TotalTime>
  <Words>6967</Words>
  <Application>Microsoft Office PowerPoint</Application>
  <PresentationFormat>Širokoúhlá obrazovka</PresentationFormat>
  <Paragraphs>1553</Paragraphs>
  <Slides>121</Slides>
  <Notes>1</Notes>
  <HiddenSlides>0</HiddenSlides>
  <MMClips>45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121</vt:i4>
      </vt:variant>
    </vt:vector>
  </HeadingPairs>
  <TitlesOfParts>
    <vt:vector size="127" baseType="lpstr">
      <vt:lpstr>Microsoft YaHei</vt:lpstr>
      <vt:lpstr>Arial</vt:lpstr>
      <vt:lpstr>Calibri</vt:lpstr>
      <vt:lpstr>Calibri Light</vt:lpstr>
      <vt:lpstr>Times New Roman</vt:lpstr>
      <vt:lpstr>Motiv Office</vt:lpstr>
      <vt:lpstr>   Drug addiction to the individual substances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Nováková</dc:creator>
  <cp:lastModifiedBy>Leoš Landa</cp:lastModifiedBy>
  <cp:revision>190</cp:revision>
  <dcterms:created xsi:type="dcterms:W3CDTF">2008-04-21T15:20:38Z</dcterms:created>
  <dcterms:modified xsi:type="dcterms:W3CDTF">2021-12-03T09:13:53Z</dcterms:modified>
</cp:coreProperties>
</file>