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89" r:id="rId3"/>
    <p:sldId id="287" r:id="rId4"/>
    <p:sldId id="288" r:id="rId5"/>
    <p:sldId id="293" r:id="rId6"/>
    <p:sldId id="291" r:id="rId7"/>
    <p:sldId id="292" r:id="rId8"/>
  </p:sldIdLst>
  <p:sldSz cx="12192000" cy="6858000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BEA72E-8234-45DF-A1FF-FAE476BC4D2D}" type="datetimeFigureOut">
              <a:rPr lang="sk-SK"/>
              <a:pPr>
                <a:defRPr/>
              </a:pPr>
              <a:t>20. 10. 2015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2ABD4D-991A-4362-BB2B-5CF6517DA9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7989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Stačí znát</a:t>
            </a:r>
            <a:r>
              <a:rPr lang="cs-CZ" b="1" baseline="0" dirty="0" smtClean="0"/>
              <a:t> pouze rovnice v červeném pozadí a studenti si mohou sami (bez modelu) dovodit změny P</a:t>
            </a:r>
            <a:r>
              <a:rPr lang="cs-CZ" b="1" baseline="-25000" dirty="0" smtClean="0"/>
              <a:t>a </a:t>
            </a:r>
            <a:r>
              <a:rPr lang="cs-CZ" b="1" strike="noStrike" baseline="0" dirty="0" smtClean="0"/>
              <a:t>při změnách SV, TF, R nebo C! </a:t>
            </a:r>
          </a:p>
          <a:p>
            <a:r>
              <a:rPr lang="cs-CZ" dirty="0" smtClean="0"/>
              <a:t>Rovnice</a:t>
            </a:r>
            <a:r>
              <a:rPr lang="cs-CZ" baseline="0" dirty="0" smtClean="0"/>
              <a:t> pro </a:t>
            </a:r>
            <a:r>
              <a:rPr lang="cs-CZ" baseline="0" dirty="0" err="1" smtClean="0"/>
              <a:t>P</a:t>
            </a:r>
            <a:r>
              <a:rPr lang="cs-CZ" baseline="-25000" dirty="0" err="1" smtClean="0"/>
              <a:t>a,stř</a:t>
            </a:r>
            <a:r>
              <a:rPr lang="cs-CZ" baseline="0" dirty="0" smtClean="0"/>
              <a:t> v červeném pozadí ukazuje, že při zvýšení SV, TF nebo R dochází ke zvýšení středního arteriálního tlaku a naopak. </a:t>
            </a:r>
          </a:p>
          <a:p>
            <a:r>
              <a:rPr lang="cs-CZ" baseline="0" dirty="0" smtClean="0"/>
              <a:t>Rovnice pro </a:t>
            </a:r>
            <a:r>
              <a:rPr lang="cs-CZ" baseline="0" dirty="0" smtClean="0">
                <a:sym typeface="Symbol"/>
              </a:rPr>
              <a:t></a:t>
            </a:r>
            <a:r>
              <a:rPr lang="cs-CZ" baseline="0" dirty="0" smtClean="0"/>
              <a:t>P</a:t>
            </a:r>
            <a:r>
              <a:rPr lang="cs-CZ" baseline="-25000" dirty="0" smtClean="0"/>
              <a:t>a </a:t>
            </a:r>
            <a:r>
              <a:rPr lang="cs-CZ" baseline="0" dirty="0" smtClean="0"/>
              <a:t> v červeném pozadí ukazuje, že zvýšením SV nebo snížením C</a:t>
            </a:r>
            <a:r>
              <a:rPr lang="cs-CZ" baseline="-25000" dirty="0" smtClean="0"/>
              <a:t>a</a:t>
            </a:r>
            <a:r>
              <a:rPr lang="cs-CZ" baseline="0" dirty="0" smtClean="0"/>
              <a:t> dochází k nárůstu pulsového tlaku a naopak.</a:t>
            </a:r>
          </a:p>
          <a:p>
            <a:r>
              <a:rPr lang="cs-CZ" baseline="0" dirty="0" smtClean="0"/>
              <a:t>Změny R tedy ovlivní </a:t>
            </a:r>
            <a:r>
              <a:rPr lang="cs-CZ" baseline="0" dirty="0" err="1" smtClean="0"/>
              <a:t>P</a:t>
            </a:r>
            <a:r>
              <a:rPr lang="cs-CZ" baseline="-25000" dirty="0" err="1" smtClean="0"/>
              <a:t>a,stř</a:t>
            </a:r>
            <a:r>
              <a:rPr lang="cs-CZ" baseline="-25000" dirty="0" smtClean="0"/>
              <a:t>, </a:t>
            </a:r>
            <a:r>
              <a:rPr lang="cs-CZ" baseline="0" dirty="0" smtClean="0"/>
              <a:t>avšak </a:t>
            </a:r>
            <a:r>
              <a:rPr lang="cs-CZ" baseline="0" dirty="0" smtClean="0">
                <a:sym typeface="Symbol"/>
              </a:rPr>
              <a:t></a:t>
            </a:r>
            <a:r>
              <a:rPr lang="cs-CZ" baseline="0" dirty="0" smtClean="0"/>
              <a:t>P</a:t>
            </a:r>
            <a:r>
              <a:rPr lang="cs-CZ" baseline="-25000" dirty="0" smtClean="0"/>
              <a:t>a</a:t>
            </a:r>
            <a:r>
              <a:rPr lang="cs-CZ" baseline="0" dirty="0" smtClean="0"/>
              <a:t> zůstane nezměněn.</a:t>
            </a:r>
            <a:r>
              <a:rPr lang="cs-CZ" baseline="-2500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2ABD4D-991A-4362-BB2B-5CF6517DA96D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67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Postupně (pro daný časový krok </a:t>
            </a:r>
            <a:r>
              <a:rPr lang="cs-CZ" dirty="0" smtClean="0">
                <a:sym typeface="Symbol"/>
              </a:rPr>
              <a:t>t) </a:t>
            </a:r>
            <a:r>
              <a:rPr lang="cs-CZ" dirty="0" smtClean="0"/>
              <a:t>se počítá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baseline="-25000" dirty="0" err="1" smtClean="0"/>
              <a:t>o</a:t>
            </a:r>
            <a:r>
              <a:rPr lang="cs-CZ" dirty="0" smtClean="0"/>
              <a:t>, </a:t>
            </a:r>
            <a:r>
              <a:rPr lang="cs-CZ" dirty="0" smtClean="0">
                <a:sym typeface="Symbol"/>
              </a:rPr>
              <a:t></a:t>
            </a:r>
            <a:r>
              <a:rPr lang="cs-CZ" dirty="0" err="1" smtClean="0">
                <a:sym typeface="Symbol"/>
              </a:rPr>
              <a:t>V</a:t>
            </a:r>
            <a:r>
              <a:rPr lang="cs-CZ" baseline="-25000" dirty="0" err="1" smtClean="0">
                <a:sym typeface="Symbol"/>
              </a:rPr>
              <a:t>a</a:t>
            </a:r>
            <a:r>
              <a:rPr lang="cs-CZ" baseline="0" dirty="0" smtClean="0">
                <a:sym typeface="Symbol"/>
              </a:rPr>
              <a:t>,</a:t>
            </a:r>
            <a:r>
              <a:rPr lang="cs-CZ" baseline="-25000" dirty="0" smtClean="0">
                <a:sym typeface="Symbol"/>
              </a:rPr>
              <a:t> </a:t>
            </a:r>
            <a:r>
              <a:rPr lang="cs-CZ" dirty="0" smtClean="0">
                <a:sym typeface="Symbol"/>
              </a:rPr>
              <a:t>P</a:t>
            </a:r>
            <a:r>
              <a:rPr lang="cs-CZ" baseline="-25000" dirty="0" smtClean="0">
                <a:sym typeface="Symbol"/>
              </a:rPr>
              <a:t>a</a:t>
            </a:r>
            <a:r>
              <a:rPr lang="cs-CZ" baseline="0" dirty="0" smtClean="0">
                <a:sym typeface="Symbol"/>
              </a:rPr>
              <a:t>,</a:t>
            </a:r>
            <a:r>
              <a:rPr lang="cs-CZ" baseline="-25000" dirty="0" smtClean="0">
                <a:sym typeface="Symbol"/>
              </a:rPr>
              <a:t> </a:t>
            </a:r>
            <a:r>
              <a:rPr lang="cs-CZ" dirty="0" smtClean="0">
                <a:sym typeface="Symbol"/>
              </a:rPr>
              <a:t>P</a:t>
            </a:r>
            <a:r>
              <a:rPr lang="cs-CZ" baseline="-25000" dirty="0" smtClean="0">
                <a:sym typeface="Symbol"/>
              </a:rPr>
              <a:t>a  </a:t>
            </a:r>
            <a:r>
              <a:rPr lang="cs-CZ" baseline="0" dirty="0" smtClean="0">
                <a:sym typeface="Symbol"/>
              </a:rPr>
              <a:t>a t. Tento postup se stále opakuje, až do dosažení času t. </a:t>
            </a: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2ABD4D-991A-4362-BB2B-5CF6517DA96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125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F272-0F85-45F0-9F6F-B01F7DE554FC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628A-4866-416A-AFD5-6318590E2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0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CAE0-4747-4732-A4AF-C7E9E1FED08F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341-918F-4838-AAE8-EE460B44F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8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0AFE-960B-46CE-86A8-15764100A63F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9465-59A6-4BF9-85F6-306036699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8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E4D6-39D2-4435-969D-BDDAF7C44C2F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1F70-17A8-4693-921D-C70C7B4A3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FE4F-6DC2-4B54-879A-40552011EA6C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986A-4F15-492C-A4E7-2C66CC1836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C09A-3C87-457F-872F-75C2114327E9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AE75-0F51-4254-87E9-A5DC51BE9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30F6-9813-4DCB-B21A-981B15770CF4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BF11-9037-4B70-A2C9-6D6FE7A0C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0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35C9-463E-4E1A-82CA-D051E34408C6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29D5-2A56-4364-8594-B834626BD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7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9431-5A31-4AAC-B4AE-AA71C7E69C22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A962-13EE-447A-8F42-F49EA18FA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D453-AEDC-4067-BA17-166761D10B3A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9D3B-7D79-480A-9B52-0F20F4166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8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F7E5-01CD-458C-B59B-F340D660A809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AF19-D688-4975-B5B0-CC9AD274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1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sk-SK" altLang="cs-CZ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sk-SK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BA8DF-CB8D-4F4F-A80E-6535F93EFB2C}" type="datetimeFigureOut">
              <a:rPr lang="cs-CZ"/>
              <a:pPr>
                <a:defRPr/>
              </a:pPr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BA01D-F866-429D-AD13-3656C9BCEE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50" y="928688"/>
            <a:ext cx="11530013" cy="2165350"/>
          </a:xfrm>
        </p:spPr>
        <p:txBody>
          <a:bodyPr>
            <a:normAutofit/>
          </a:bodyPr>
          <a:lstStyle/>
          <a:p>
            <a:r>
              <a:rPr lang="en-US" altLang="cs-CZ" sz="4400" b="1" dirty="0" smtClean="0"/>
              <a:t>(XI.) Digital model of aortic function</a:t>
            </a:r>
            <a:br>
              <a:rPr lang="en-US" altLang="cs-CZ" sz="4400" b="1" dirty="0" smtClean="0"/>
            </a:br>
            <a:r>
              <a:rPr lang="en-US" altLang="cs-CZ" sz="4400" b="1" dirty="0" smtClean="0"/>
              <a:t>(XVI.) Blood flow in veins</a:t>
            </a:r>
            <a:r>
              <a:rPr lang="en-US" altLang="cs-CZ" sz="4400" dirty="0" smtClean="0"/>
              <a:t/>
            </a:r>
            <a:br>
              <a:rPr lang="en-US" altLang="cs-CZ" sz="4400" dirty="0" smtClean="0"/>
            </a:br>
            <a:endParaRPr lang="en-US" altLang="cs-CZ" sz="4400" dirty="0" smtClean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0" y="4259263"/>
            <a:ext cx="12192000" cy="998537"/>
          </a:xfrm>
        </p:spPr>
        <p:txBody>
          <a:bodyPr/>
          <a:lstStyle/>
          <a:p>
            <a:r>
              <a:rPr lang="en-US" dirty="0" smtClean="0"/>
              <a:t>Physiology I – </a:t>
            </a:r>
            <a:r>
              <a:rPr lang="en-US" dirty="0" err="1" smtClean="0"/>
              <a:t>practicals</a:t>
            </a:r>
            <a:endParaRPr lang="en-US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627447" y="6096000"/>
            <a:ext cx="5431204" cy="598488"/>
          </a:xfrm>
        </p:spPr>
        <p:txBody>
          <a:bodyPr/>
          <a:lstStyle/>
          <a:p>
            <a:pPr>
              <a:defRPr/>
            </a:pPr>
            <a:r>
              <a:rPr lang="en-US" sz="1600" dirty="0"/>
              <a:t>Dep. of Physiology, Fac. of Medicine, MU 2015 ©</a:t>
            </a:r>
            <a:r>
              <a:rPr lang="cs-CZ" sz="1600" dirty="0" smtClean="0"/>
              <a:t> Michal Pásek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26269" y="-32254"/>
            <a:ext cx="10363200" cy="1127125"/>
          </a:xfrm>
        </p:spPr>
        <p:txBody>
          <a:bodyPr/>
          <a:lstStyle/>
          <a:p>
            <a:pPr algn="ctr"/>
            <a:r>
              <a:rPr lang="en-US" altLang="cs-CZ" sz="3200" dirty="0" smtClean="0"/>
              <a:t>Definitions of key words and symbols</a:t>
            </a:r>
          </a:p>
        </p:txBody>
      </p:sp>
      <p:sp>
        <p:nvSpPr>
          <p:cNvPr id="44037" name="Oval 7"/>
          <p:cNvSpPr>
            <a:spLocks noChangeArrowheads="1"/>
          </p:cNvSpPr>
          <p:nvPr/>
        </p:nvSpPr>
        <p:spPr bwMode="auto">
          <a:xfrm>
            <a:off x="2751138" y="43862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8" name="Oval 8"/>
          <p:cNvSpPr>
            <a:spLocks noChangeArrowheads="1"/>
          </p:cNvSpPr>
          <p:nvPr/>
        </p:nvSpPr>
        <p:spPr bwMode="auto">
          <a:xfrm>
            <a:off x="2967038" y="45672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5170488" y="42386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5164138" y="56943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5675313" y="57848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 dirty="0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2286000" y="50165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44" name="Freeform 14"/>
          <p:cNvSpPr>
            <a:spLocks/>
          </p:cNvSpPr>
          <p:nvPr/>
        </p:nvSpPr>
        <p:spPr bwMode="auto">
          <a:xfrm>
            <a:off x="6407150" y="44910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5" name="Freeform 15"/>
          <p:cNvSpPr>
            <a:spLocks/>
          </p:cNvSpPr>
          <p:nvPr/>
        </p:nvSpPr>
        <p:spPr bwMode="auto">
          <a:xfrm>
            <a:off x="6294438" y="59102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7" name="Line 18"/>
          <p:cNvSpPr>
            <a:spLocks noChangeShapeType="1"/>
          </p:cNvSpPr>
          <p:nvPr/>
        </p:nvSpPr>
        <p:spPr bwMode="auto">
          <a:xfrm>
            <a:off x="8758238" y="52371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9"/>
          <p:cNvSpPr>
            <a:spLocks noChangeShapeType="1"/>
          </p:cNvSpPr>
          <p:nvPr/>
        </p:nvSpPr>
        <p:spPr bwMode="auto">
          <a:xfrm flipH="1">
            <a:off x="2640013" y="52197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20"/>
          <p:cNvSpPr>
            <a:spLocks noChangeShapeType="1"/>
          </p:cNvSpPr>
          <p:nvPr/>
        </p:nvSpPr>
        <p:spPr bwMode="auto">
          <a:xfrm flipV="1">
            <a:off x="6862763" y="43449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2" name="Text Box 24"/>
          <p:cNvSpPr txBox="1">
            <a:spLocks noChangeArrowheads="1"/>
          </p:cNvSpPr>
          <p:nvPr/>
        </p:nvSpPr>
        <p:spPr bwMode="auto">
          <a:xfrm>
            <a:off x="7056438" y="5070475"/>
            <a:ext cx="14732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 smtClean="0">
                <a:latin typeface="Arial" pitchFamily="34" charset="0"/>
              </a:rPr>
              <a:t>arterial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53" name="Text Box 25"/>
          <p:cNvSpPr txBox="1">
            <a:spLocks noChangeArrowheads="1"/>
          </p:cNvSpPr>
          <p:nvPr/>
        </p:nvSpPr>
        <p:spPr bwMode="auto">
          <a:xfrm>
            <a:off x="3073400" y="50387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 smtClean="0">
                <a:latin typeface="Arial" pitchFamily="34" charset="0"/>
              </a:rPr>
              <a:t>venous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56" name="Text Box 28"/>
          <p:cNvSpPr txBox="1">
            <a:spLocks noChangeArrowheads="1"/>
          </p:cNvSpPr>
          <p:nvPr/>
        </p:nvSpPr>
        <p:spPr bwMode="auto">
          <a:xfrm>
            <a:off x="5145088" y="42338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 smtClean="0">
                <a:latin typeface="Arial" pitchFamily="34" charset="0"/>
              </a:rPr>
              <a:t>HEART</a:t>
            </a:r>
            <a:endParaRPr lang="cs-CZ" altLang="cs-CZ" sz="1600" b="1" dirty="0">
              <a:latin typeface="Arial" pitchFamily="34" charset="0"/>
            </a:endParaRPr>
          </a:p>
          <a:p>
            <a:pPr algn="ctr"/>
            <a:r>
              <a:rPr lang="cs-CZ" altLang="cs-CZ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 smtClean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83" name="Text Box 13"/>
          <p:cNvSpPr txBox="1">
            <a:spLocks noChangeArrowheads="1"/>
          </p:cNvSpPr>
          <p:nvPr/>
        </p:nvSpPr>
        <p:spPr bwMode="auto">
          <a:xfrm>
            <a:off x="8940800" y="50419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5" name="Text Box 13"/>
          <p:cNvSpPr txBox="1">
            <a:spLocks noChangeArrowheads="1"/>
          </p:cNvSpPr>
          <p:nvPr/>
        </p:nvSpPr>
        <p:spPr bwMode="auto">
          <a:xfrm>
            <a:off x="8267700" y="4267200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flipV="1">
            <a:off x="8115300" y="4533900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4094" name="Group 62"/>
          <p:cNvGrpSpPr>
            <a:grpSpLocks/>
          </p:cNvGrpSpPr>
          <p:nvPr/>
        </p:nvGrpSpPr>
        <p:grpSpPr bwMode="auto">
          <a:xfrm>
            <a:off x="7475538" y="4673600"/>
            <a:ext cx="546100" cy="461963"/>
            <a:chOff x="6565" y="2200"/>
            <a:chExt cx="344" cy="291"/>
          </a:xfrm>
        </p:grpSpPr>
        <p:sp>
          <p:nvSpPr>
            <p:cNvPr id="44051" name="Text Box 23"/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r>
                <a:rPr lang="cs-CZ" altLang="cs-CZ" b="1" baseline="-25000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endParaRPr lang="cs-CZ" altLang="cs-CZ" b="1">
                <a:latin typeface="Arial" pitchFamily="34" charset="0"/>
              </a:endParaRPr>
            </a:p>
          </p:txBody>
        </p:sp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088" name="Text Box 35"/>
          <p:cNvSpPr txBox="1">
            <a:spLocks noChangeArrowheads="1"/>
          </p:cNvSpPr>
          <p:nvPr/>
        </p:nvSpPr>
        <p:spPr bwMode="auto">
          <a:xfrm>
            <a:off x="325438" y="914760"/>
            <a:ext cx="115120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 smtClean="0">
                <a:latin typeface="Arial" pitchFamily="34" charset="0"/>
              </a:rPr>
              <a:t>Stroke volume  (SV)</a:t>
            </a:r>
            <a:r>
              <a:rPr lang="en-US" altLang="cs-CZ" sz="2000" dirty="0" smtClean="0">
                <a:latin typeface="Arial" pitchFamily="34" charset="0"/>
              </a:rPr>
              <a:t> – volume of blood ejected from </a:t>
            </a:r>
            <a:r>
              <a:rPr lang="cs-CZ" altLang="cs-CZ" sz="2000" dirty="0" err="1" smtClean="0">
                <a:latin typeface="Arial" pitchFamily="34" charset="0"/>
              </a:rPr>
              <a:t>the</a:t>
            </a:r>
            <a:r>
              <a:rPr lang="cs-CZ" altLang="cs-CZ" sz="2000" dirty="0" smtClean="0">
                <a:latin typeface="Arial" pitchFamily="34" charset="0"/>
              </a:rPr>
              <a:t> </a:t>
            </a:r>
            <a:r>
              <a:rPr lang="en-US" altLang="cs-CZ" sz="2000" dirty="0" smtClean="0">
                <a:latin typeface="Arial" pitchFamily="34" charset="0"/>
              </a:rPr>
              <a:t>left </a:t>
            </a:r>
            <a:r>
              <a:rPr lang="en-US" altLang="cs-CZ" sz="2000" dirty="0" smtClean="0">
                <a:latin typeface="Arial" pitchFamily="34" charset="0"/>
              </a:rPr>
              <a:t>ventricle to the aorta during one contraction</a:t>
            </a:r>
            <a:endParaRPr lang="en-US" altLang="cs-CZ" sz="2000" dirty="0">
              <a:latin typeface="Arial" pitchFamily="34" charset="0"/>
            </a:endParaRPr>
          </a:p>
        </p:txBody>
      </p:sp>
      <p:sp>
        <p:nvSpPr>
          <p:cNvPr id="44089" name="Text Box 35"/>
          <p:cNvSpPr txBox="1">
            <a:spLocks noChangeArrowheads="1"/>
          </p:cNvSpPr>
          <p:nvPr/>
        </p:nvSpPr>
        <p:spPr bwMode="auto">
          <a:xfrm>
            <a:off x="351693" y="1719552"/>
            <a:ext cx="1131325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 smtClean="0">
                <a:latin typeface="Arial" pitchFamily="34" charset="0"/>
              </a:rPr>
              <a:t>Heart rate (HR)</a:t>
            </a:r>
            <a:r>
              <a:rPr lang="en-US" altLang="cs-CZ" sz="2000" dirty="0" smtClean="0">
                <a:latin typeface="Arial" pitchFamily="34" charset="0"/>
              </a:rPr>
              <a:t> – number of heart contractions </a:t>
            </a:r>
            <a:r>
              <a:rPr lang="cs-CZ" altLang="cs-CZ" sz="2000" dirty="0" smtClean="0">
                <a:latin typeface="Arial" pitchFamily="34" charset="0"/>
              </a:rPr>
              <a:t>per</a:t>
            </a:r>
            <a:r>
              <a:rPr lang="en-US" altLang="cs-CZ" sz="2000" dirty="0" smtClean="0">
                <a:latin typeface="Arial" pitchFamily="34" charset="0"/>
              </a:rPr>
              <a:t>1 </a:t>
            </a:r>
            <a:r>
              <a:rPr lang="en-US" altLang="cs-CZ" sz="2000" dirty="0" smtClean="0">
                <a:latin typeface="Arial" pitchFamily="34" charset="0"/>
              </a:rPr>
              <a:t>minute</a:t>
            </a:r>
            <a:endParaRPr lang="en-US" altLang="cs-CZ" sz="2000" dirty="0">
              <a:latin typeface="Arial" pitchFamily="34" charset="0"/>
            </a:endParaRPr>
          </a:p>
        </p:txBody>
      </p:sp>
      <p:sp>
        <p:nvSpPr>
          <p:cNvPr id="44090" name="Text Box 35"/>
          <p:cNvSpPr txBox="1">
            <a:spLocks noChangeArrowheads="1"/>
          </p:cNvSpPr>
          <p:nvPr/>
        </p:nvSpPr>
        <p:spPr bwMode="auto">
          <a:xfrm>
            <a:off x="351692" y="2654443"/>
            <a:ext cx="11840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 smtClean="0">
                <a:latin typeface="Arial" pitchFamily="34" charset="0"/>
              </a:rPr>
              <a:t>Compliance of aorta (C</a:t>
            </a:r>
            <a:r>
              <a:rPr lang="en-US" altLang="cs-CZ" sz="2000" i="1" baseline="-25000" dirty="0" smtClean="0">
                <a:latin typeface="Arial" pitchFamily="34" charset="0"/>
              </a:rPr>
              <a:t>a</a:t>
            </a:r>
            <a:r>
              <a:rPr lang="en-US" altLang="cs-CZ" sz="2000" i="1" dirty="0" smtClean="0">
                <a:latin typeface="Arial" pitchFamily="34" charset="0"/>
              </a:rPr>
              <a:t>)</a:t>
            </a:r>
            <a:r>
              <a:rPr lang="en-US" altLang="cs-CZ" sz="2000" dirty="0" smtClean="0">
                <a:latin typeface="Arial" pitchFamily="34" charset="0"/>
              </a:rPr>
              <a:t> – ability of aorta to change its volume according to changes of blood pressure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4091" name="Text Box 35"/>
          <p:cNvSpPr txBox="1">
            <a:spLocks noChangeArrowheads="1"/>
          </p:cNvSpPr>
          <p:nvPr/>
        </p:nvSpPr>
        <p:spPr bwMode="auto">
          <a:xfrm>
            <a:off x="351693" y="2185112"/>
            <a:ext cx="113409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cs-CZ" sz="2000" i="1" dirty="0" smtClean="0">
                <a:latin typeface="Arial" pitchFamily="34" charset="0"/>
              </a:rPr>
              <a:t>Peripheral vascular resistance (R)</a:t>
            </a:r>
            <a:r>
              <a:rPr lang="en-US" altLang="cs-CZ" sz="2000" dirty="0" smtClean="0">
                <a:latin typeface="Arial" pitchFamily="34" charset="0"/>
              </a:rPr>
              <a:t> – resistance of small arteries (mainly arterioles and capillaries)</a:t>
            </a:r>
            <a:endParaRPr lang="en-US" altLang="cs-CZ" sz="2000" dirty="0">
              <a:latin typeface="Arial" pitchFamily="34" charset="0"/>
            </a:endParaRPr>
          </a:p>
        </p:txBody>
      </p:sp>
      <p:sp>
        <p:nvSpPr>
          <p:cNvPr id="44095" name="Text Box 13"/>
          <p:cNvSpPr txBox="1">
            <a:spLocks noChangeArrowheads="1"/>
          </p:cNvSpPr>
          <p:nvPr/>
        </p:nvSpPr>
        <p:spPr bwMode="auto">
          <a:xfrm>
            <a:off x="6972300" y="4076700"/>
            <a:ext cx="5159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Q</a:t>
            </a:r>
          </a:p>
        </p:txBody>
      </p:sp>
      <p:sp>
        <p:nvSpPr>
          <p:cNvPr id="44096" name="AutoShape 64"/>
          <p:cNvSpPr>
            <a:spLocks noChangeArrowheads="1"/>
          </p:cNvSpPr>
          <p:nvPr/>
        </p:nvSpPr>
        <p:spPr bwMode="auto">
          <a:xfrm>
            <a:off x="4914900" y="3270453"/>
            <a:ext cx="1943100" cy="768147"/>
          </a:xfrm>
          <a:prstGeom prst="wedgeRoundRectCallout">
            <a:avLst>
              <a:gd name="adj1" fmla="val 58417"/>
              <a:gd name="adj2" fmla="val 802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 smtClean="0"/>
              <a:t>Mean blood flow through circulatory system</a:t>
            </a:r>
            <a:endParaRPr lang="en-US" altLang="cs-CZ" sz="1400" b="1" dirty="0"/>
          </a:p>
        </p:txBody>
      </p:sp>
      <p:sp>
        <p:nvSpPr>
          <p:cNvPr id="44097" name="AutoShape 65"/>
          <p:cNvSpPr>
            <a:spLocks noChangeArrowheads="1"/>
          </p:cNvSpPr>
          <p:nvPr/>
        </p:nvSpPr>
        <p:spPr bwMode="auto">
          <a:xfrm>
            <a:off x="7493000" y="3822700"/>
            <a:ext cx="1518138" cy="330200"/>
          </a:xfrm>
          <a:prstGeom prst="wedgeRoundRectCallout">
            <a:avLst>
              <a:gd name="adj1" fmla="val 13588"/>
              <a:gd name="adj2" fmla="val 10858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 smtClean="0"/>
              <a:t>Aortic volume</a:t>
            </a:r>
            <a:endParaRPr lang="en-US" altLang="cs-CZ" sz="1400" b="1" dirty="0"/>
          </a:p>
        </p:txBody>
      </p:sp>
      <p:sp>
        <p:nvSpPr>
          <p:cNvPr id="44099" name="AutoShape 67"/>
          <p:cNvSpPr>
            <a:spLocks noChangeArrowheads="1"/>
          </p:cNvSpPr>
          <p:nvPr/>
        </p:nvSpPr>
        <p:spPr bwMode="auto">
          <a:xfrm>
            <a:off x="9309100" y="4508500"/>
            <a:ext cx="1816100" cy="546100"/>
          </a:xfrm>
          <a:prstGeom prst="wedgeRoundRectCallout">
            <a:avLst>
              <a:gd name="adj1" fmla="val -52560"/>
              <a:gd name="adj2" fmla="val 82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 smtClean="0"/>
              <a:t>Blood pressure in arterial system</a:t>
            </a:r>
            <a:endParaRPr lang="en-US" altLang="cs-CZ" sz="1400" b="1" dirty="0"/>
          </a:p>
        </p:txBody>
      </p:sp>
      <p:sp>
        <p:nvSpPr>
          <p:cNvPr id="44100" name="AutoShape 68"/>
          <p:cNvSpPr>
            <a:spLocks noChangeArrowheads="1"/>
          </p:cNvSpPr>
          <p:nvPr/>
        </p:nvSpPr>
        <p:spPr bwMode="auto">
          <a:xfrm>
            <a:off x="254000" y="4533900"/>
            <a:ext cx="2044700" cy="546100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cs-CZ" sz="1400" b="1" dirty="0" smtClean="0"/>
              <a:t>Blood pressure in venous system</a:t>
            </a:r>
            <a:endParaRPr lang="en-US" alt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74"/>
          <p:cNvSpPr>
            <a:spLocks noChangeArrowheads="1"/>
          </p:cNvSpPr>
          <p:nvPr/>
        </p:nvSpPr>
        <p:spPr bwMode="auto">
          <a:xfrm>
            <a:off x="9471025" y="5126038"/>
            <a:ext cx="2574925" cy="912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7" name="Oval 73"/>
          <p:cNvSpPr>
            <a:spLocks noChangeArrowheads="1"/>
          </p:cNvSpPr>
          <p:nvPr/>
        </p:nvSpPr>
        <p:spPr bwMode="auto">
          <a:xfrm>
            <a:off x="214313" y="5689600"/>
            <a:ext cx="4333875" cy="841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63600" y="144463"/>
            <a:ext cx="10363200" cy="1470025"/>
          </a:xfrm>
        </p:spPr>
        <p:txBody>
          <a:bodyPr/>
          <a:lstStyle/>
          <a:p>
            <a:pPr algn="ctr"/>
            <a:r>
              <a:rPr lang="en-US" altLang="cs-CZ" sz="3200" dirty="0" smtClean="0"/>
              <a:t>Arterial blood pressure in case of </a:t>
            </a:r>
            <a:r>
              <a:rPr lang="en-US" altLang="cs-CZ" sz="3200" dirty="0" err="1" smtClean="0"/>
              <a:t>chang</a:t>
            </a:r>
            <a:r>
              <a:rPr lang="cs-CZ" altLang="cs-CZ" sz="3200" dirty="0" err="1" smtClean="0"/>
              <a:t>ing</a:t>
            </a:r>
            <a:r>
              <a:rPr lang="en-US" altLang="cs-CZ" sz="3200" dirty="0" smtClean="0"/>
              <a:t> </a:t>
            </a:r>
            <a:r>
              <a:rPr lang="en-US" altLang="cs-CZ" sz="3200" dirty="0" smtClean="0"/>
              <a:t>circulatory parameters and cardiac output</a:t>
            </a:r>
          </a:p>
        </p:txBody>
      </p:sp>
      <p:sp>
        <p:nvSpPr>
          <p:cNvPr id="41989" name="Oval 7"/>
          <p:cNvSpPr>
            <a:spLocks noChangeArrowheads="1"/>
          </p:cNvSpPr>
          <p:nvPr/>
        </p:nvSpPr>
        <p:spPr bwMode="auto">
          <a:xfrm>
            <a:off x="2751138" y="25447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0" name="Oval 8"/>
          <p:cNvSpPr>
            <a:spLocks noChangeArrowheads="1"/>
          </p:cNvSpPr>
          <p:nvPr/>
        </p:nvSpPr>
        <p:spPr bwMode="auto">
          <a:xfrm>
            <a:off x="2967038" y="27257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170488" y="23971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5164138" y="38528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3" name="Text Box 11"/>
          <p:cNvSpPr txBox="1">
            <a:spLocks noChangeArrowheads="1"/>
          </p:cNvSpPr>
          <p:nvPr/>
        </p:nvSpPr>
        <p:spPr bwMode="auto">
          <a:xfrm>
            <a:off x="5675313" y="39433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8856663" y="3255963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2260600" y="3200400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6" name="Freeform 14"/>
          <p:cNvSpPr>
            <a:spLocks/>
          </p:cNvSpPr>
          <p:nvPr/>
        </p:nvSpPr>
        <p:spPr bwMode="auto">
          <a:xfrm>
            <a:off x="6407150" y="26495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7" name="Freeform 15"/>
          <p:cNvSpPr>
            <a:spLocks/>
          </p:cNvSpPr>
          <p:nvPr/>
        </p:nvSpPr>
        <p:spPr bwMode="auto">
          <a:xfrm>
            <a:off x="6294438" y="40687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7091363" y="2276475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b="1">
                <a:latin typeface="Arial" pitchFamily="34" charset="0"/>
              </a:rPr>
              <a:t>Q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1999" name="Line 18"/>
          <p:cNvSpPr>
            <a:spLocks noChangeShapeType="1"/>
          </p:cNvSpPr>
          <p:nvPr/>
        </p:nvSpPr>
        <p:spPr bwMode="auto">
          <a:xfrm>
            <a:off x="8758238" y="33956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2640013" y="33782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1" name="Line 20"/>
          <p:cNvSpPr>
            <a:spLocks noChangeShapeType="1"/>
          </p:cNvSpPr>
          <p:nvPr/>
        </p:nvSpPr>
        <p:spPr bwMode="auto">
          <a:xfrm flipV="1">
            <a:off x="7002463" y="25288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3073400" y="31972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 smtClean="0">
                <a:latin typeface="Arial" pitchFamily="34" charset="0"/>
              </a:rPr>
              <a:t>venous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2006" name="Text Box 26"/>
          <p:cNvSpPr txBox="1">
            <a:spLocks noChangeArrowheads="1"/>
          </p:cNvSpPr>
          <p:nvPr/>
        </p:nvSpPr>
        <p:spPr bwMode="auto">
          <a:xfrm>
            <a:off x="8253413" y="2451100"/>
            <a:ext cx="6429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V="1">
            <a:off x="8120063" y="2751138"/>
            <a:ext cx="158750" cy="16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8" name="Text Box 28"/>
          <p:cNvSpPr txBox="1">
            <a:spLocks noChangeArrowheads="1"/>
          </p:cNvSpPr>
          <p:nvPr/>
        </p:nvSpPr>
        <p:spPr bwMode="auto">
          <a:xfrm>
            <a:off x="5145088" y="23923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 smtClean="0">
                <a:latin typeface="Arial" pitchFamily="34" charset="0"/>
              </a:rPr>
              <a:t>HEART</a:t>
            </a:r>
            <a:endParaRPr lang="cs-CZ" altLang="cs-CZ" sz="1600" b="1" dirty="0">
              <a:latin typeface="Arial" pitchFamily="34" charset="0"/>
            </a:endParaRPr>
          </a:p>
          <a:p>
            <a:pPr algn="ctr"/>
            <a:r>
              <a:rPr lang="cs-CZ" altLang="cs-CZ" b="1" u="sng" dirty="0"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 smtClean="0">
                <a:latin typeface="Arial" pitchFamily="34" charset="0"/>
              </a:rPr>
              <a:t>HR</a:t>
            </a: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42038" name="Group 54"/>
          <p:cNvGrpSpPr>
            <a:grpSpLocks/>
          </p:cNvGrpSpPr>
          <p:nvPr/>
        </p:nvGrpSpPr>
        <p:grpSpPr bwMode="auto">
          <a:xfrm>
            <a:off x="7462838" y="2844800"/>
            <a:ext cx="800100" cy="373063"/>
            <a:chOff x="5085" y="1272"/>
            <a:chExt cx="504" cy="235"/>
          </a:xfrm>
        </p:grpSpPr>
        <p:sp>
          <p:nvSpPr>
            <p:cNvPr id="42003" name="Text Box 23"/>
            <p:cNvSpPr txBox="1">
              <a:spLocks noChangeArrowheads="1"/>
            </p:cNvSpPr>
            <p:nvPr/>
          </p:nvSpPr>
          <p:spPr bwMode="auto">
            <a:xfrm>
              <a:off x="5085" y="1272"/>
              <a:ext cx="50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latin typeface="Arial" pitchFamily="34" charset="0"/>
                </a:rPr>
                <a:t>C</a:t>
              </a:r>
              <a:r>
                <a:rPr lang="cs-CZ" altLang="cs-CZ" b="1" baseline="-25000">
                  <a:latin typeface="Arial" pitchFamily="34" charset="0"/>
                </a:rPr>
                <a:t>a</a:t>
              </a:r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2009" name="Line 29"/>
            <p:cNvSpPr>
              <a:spLocks noChangeShapeType="1"/>
            </p:cNvSpPr>
            <p:nvPr/>
          </p:nvSpPr>
          <p:spPr bwMode="auto">
            <a:xfrm>
              <a:off x="5123" y="1504"/>
              <a:ext cx="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010" name="Text Box 37"/>
          <p:cNvSpPr txBox="1">
            <a:spLocks noChangeArrowheads="1"/>
          </p:cNvSpPr>
          <p:nvPr/>
        </p:nvSpPr>
        <p:spPr bwMode="auto">
          <a:xfrm>
            <a:off x="1033463" y="4498975"/>
            <a:ext cx="348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 dirty="0">
                <a:latin typeface="Times New Roman" pitchFamily="18" charset="0"/>
              </a:rPr>
              <a:t>P</a:t>
            </a:r>
            <a:r>
              <a:rPr lang="en-US" altLang="cs-CZ" sz="2400" b="1" baseline="-25000" dirty="0">
                <a:latin typeface="Times New Roman" pitchFamily="18" charset="0"/>
              </a:rPr>
              <a:t>a</a:t>
            </a:r>
            <a:r>
              <a:rPr lang="cs-CZ" altLang="cs-CZ" sz="2400" b="1" baseline="-25000" dirty="0" smtClean="0">
                <a:latin typeface="Times New Roman" pitchFamily="18" charset="0"/>
              </a:rPr>
              <a:t>,m </a:t>
            </a:r>
            <a:r>
              <a:rPr lang="en-US" altLang="cs-CZ" sz="2400" b="1" dirty="0">
                <a:latin typeface="Times New Roman" pitchFamily="18" charset="0"/>
              </a:rPr>
              <a:t>-</a:t>
            </a:r>
            <a:r>
              <a:rPr lang="cs-CZ" altLang="cs-CZ" sz="2400" b="1" dirty="0">
                <a:latin typeface="Times New Roman" pitchFamily="18" charset="0"/>
              </a:rPr>
              <a:t> </a:t>
            </a:r>
            <a:r>
              <a:rPr lang="en-US" altLang="cs-CZ" sz="2400" b="1" dirty="0" err="1">
                <a:latin typeface="Times New Roman" pitchFamily="18" charset="0"/>
              </a:rPr>
              <a:t>P</a:t>
            </a:r>
            <a:r>
              <a:rPr lang="en-US" altLang="cs-CZ" sz="2400" b="1" baseline="-25000" dirty="0" err="1">
                <a:latin typeface="Times New Roman" pitchFamily="18" charset="0"/>
              </a:rPr>
              <a:t>v</a:t>
            </a:r>
            <a:r>
              <a:rPr lang="cs-CZ" altLang="cs-CZ" sz="2400" b="1" baseline="-25000" dirty="0" smtClean="0">
                <a:latin typeface="Times New Roman" pitchFamily="18" charset="0"/>
              </a:rPr>
              <a:t>,m</a:t>
            </a:r>
            <a:r>
              <a:rPr lang="en-US" altLang="cs-CZ" sz="2400" b="1" dirty="0" smtClean="0">
                <a:latin typeface="Times New Roman" pitchFamily="18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=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Q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42011" name="Text Box 38"/>
          <p:cNvSpPr txBox="1">
            <a:spLocks noChangeArrowheads="1"/>
          </p:cNvSpPr>
          <p:nvPr/>
        </p:nvSpPr>
        <p:spPr bwMode="auto">
          <a:xfrm>
            <a:off x="666750" y="5181600"/>
            <a:ext cx="368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 dirty="0">
                <a:latin typeface="Times New Roman" pitchFamily="18" charset="0"/>
              </a:rPr>
              <a:t>P</a:t>
            </a:r>
            <a:r>
              <a:rPr lang="en-US" altLang="cs-CZ" sz="2400" b="1" baseline="-25000" dirty="0">
                <a:latin typeface="Times New Roman" pitchFamily="18" charset="0"/>
              </a:rPr>
              <a:t>a</a:t>
            </a:r>
            <a:r>
              <a:rPr lang="cs-CZ" altLang="cs-CZ" sz="2400" b="1" baseline="-25000" dirty="0" smtClean="0">
                <a:latin typeface="Times New Roman" pitchFamily="18" charset="0"/>
              </a:rPr>
              <a:t>,</a:t>
            </a:r>
            <a:r>
              <a:rPr lang="sk-SK" altLang="cs-CZ" sz="2400" b="1" baseline="-25000" dirty="0" smtClean="0">
                <a:latin typeface="Times New Roman" pitchFamily="18" charset="0"/>
              </a:rPr>
              <a:t>m</a:t>
            </a:r>
            <a:r>
              <a:rPr lang="cs-CZ" altLang="cs-CZ" sz="2400" b="1" baseline="-25000" dirty="0" smtClean="0">
                <a:latin typeface="Times New Roman" pitchFamily="18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=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sk-SK" altLang="cs-CZ" sz="2400" b="1" dirty="0" smtClean="0">
                <a:latin typeface="Times New Roman" pitchFamily="18" charset="0"/>
                <a:cs typeface="Arial" pitchFamily="34" charset="0"/>
                <a:sym typeface="Symbol" pitchFamily="18" charset="2"/>
              </a:rPr>
              <a:t>HR</a:t>
            </a:r>
            <a:r>
              <a:rPr lang="cs-CZ" altLang="cs-CZ" sz="2400" b="1" dirty="0" smtClean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  <a:sym typeface="Symbol" pitchFamily="18" charset="2"/>
              </a:rPr>
              <a:t>R</a:t>
            </a: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 dirty="0">
                <a:latin typeface="Times New Roman" pitchFamily="18" charset="0"/>
              </a:rPr>
              <a:t>+ </a:t>
            </a:r>
            <a:r>
              <a:rPr lang="en-US" altLang="cs-CZ" sz="2400" b="1" dirty="0" err="1">
                <a:latin typeface="Times New Roman" pitchFamily="18" charset="0"/>
              </a:rPr>
              <a:t>P</a:t>
            </a:r>
            <a:r>
              <a:rPr lang="en-US" altLang="cs-CZ" sz="2400" b="1" baseline="-25000" dirty="0" err="1">
                <a:latin typeface="Times New Roman" pitchFamily="18" charset="0"/>
              </a:rPr>
              <a:t>v</a:t>
            </a:r>
            <a:r>
              <a:rPr lang="cs-CZ" altLang="cs-CZ" sz="2400" b="1" baseline="-25000" dirty="0" smtClean="0">
                <a:latin typeface="Times New Roman" pitchFamily="18" charset="0"/>
              </a:rPr>
              <a:t>,</a:t>
            </a:r>
            <a:r>
              <a:rPr lang="sk-SK" altLang="cs-CZ" sz="2400" b="1" baseline="-25000" dirty="0" smtClean="0">
                <a:latin typeface="Times New Roman" pitchFamily="18" charset="0"/>
              </a:rPr>
              <a:t>m</a:t>
            </a:r>
            <a:r>
              <a:rPr lang="en-US" altLang="cs-CZ" sz="2400" dirty="0" smtClean="0">
                <a:latin typeface="Times New Roman" pitchFamily="18" charset="0"/>
              </a:rPr>
              <a:t> </a:t>
            </a:r>
            <a:endParaRPr lang="en-US" altLang="cs-CZ" sz="2400" dirty="0">
              <a:latin typeface="Times New Roman" pitchFamily="18" charset="0"/>
            </a:endParaRPr>
          </a:p>
        </p:txBody>
      </p:sp>
      <p:sp>
        <p:nvSpPr>
          <p:cNvPr id="42012" name="Text Box 39"/>
          <p:cNvSpPr txBox="1">
            <a:spLocks noChangeArrowheads="1"/>
          </p:cNvSpPr>
          <p:nvPr/>
        </p:nvSpPr>
        <p:spPr bwMode="auto">
          <a:xfrm>
            <a:off x="876300" y="5834063"/>
            <a:ext cx="435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800" b="1" dirty="0">
                <a:latin typeface="Times New Roman" pitchFamily="18" charset="0"/>
              </a:rPr>
              <a:t>P</a:t>
            </a:r>
            <a:r>
              <a:rPr lang="en-US" altLang="cs-CZ" sz="2800" b="1" baseline="-25000" dirty="0">
                <a:latin typeface="Times New Roman" pitchFamily="18" charset="0"/>
              </a:rPr>
              <a:t>a</a:t>
            </a:r>
            <a:r>
              <a:rPr lang="cs-CZ" altLang="cs-CZ" sz="2800" b="1" baseline="-25000" dirty="0" smtClean="0">
                <a:latin typeface="Times New Roman" pitchFamily="18" charset="0"/>
              </a:rPr>
              <a:t>,m</a:t>
            </a:r>
            <a:r>
              <a:rPr lang="en-US" altLang="cs-CZ" sz="2800" b="1" dirty="0" smtClean="0">
                <a:latin typeface="Times New Roman" pitchFamily="18" charset="0"/>
              </a:rPr>
              <a:t> 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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800" b="1" dirty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sk-SK" altLang="cs-CZ" sz="2800" b="1" dirty="0" smtClean="0">
                <a:latin typeface="Times New Roman" pitchFamily="18" charset="0"/>
                <a:cs typeface="Arial" pitchFamily="34" charset="0"/>
                <a:sym typeface="Symbol" pitchFamily="18" charset="2"/>
              </a:rPr>
              <a:t>HR</a:t>
            </a:r>
            <a:r>
              <a:rPr lang="cs-CZ" altLang="cs-CZ" sz="2800" b="1" dirty="0" smtClean="0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8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 dirty="0">
                <a:latin typeface="Times New Roman" pitchFamily="18" charset="0"/>
                <a:sym typeface="Symbol" pitchFamily="18" charset="2"/>
              </a:rPr>
              <a:t>R</a:t>
            </a:r>
            <a:endParaRPr lang="en-US" altLang="cs-CZ" sz="2800" b="1" dirty="0">
              <a:latin typeface="Times New Roman" pitchFamily="18" charset="0"/>
            </a:endParaRPr>
          </a:p>
        </p:txBody>
      </p:sp>
      <p:sp>
        <p:nvSpPr>
          <p:cNvPr id="42014" name="AutoShape 33"/>
          <p:cNvSpPr>
            <a:spLocks noChangeArrowheads="1"/>
          </p:cNvSpPr>
          <p:nvPr/>
        </p:nvSpPr>
        <p:spPr bwMode="auto">
          <a:xfrm>
            <a:off x="290513" y="1641475"/>
            <a:ext cx="2746375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908050" y="219233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Q =</a:t>
            </a:r>
            <a:endParaRPr lang="cs-CZ" altLang="cs-CZ" b="1">
              <a:latin typeface="Arial" pitchFamily="34" charset="0"/>
              <a:sym typeface="Symbol" pitchFamily="18" charset="2"/>
            </a:endParaRPr>
          </a:p>
        </p:txBody>
      </p:sp>
      <p:sp>
        <p:nvSpPr>
          <p:cNvPr id="42016" name="Line 40"/>
          <p:cNvSpPr>
            <a:spLocks noChangeShapeType="1"/>
          </p:cNvSpPr>
          <p:nvPr/>
        </p:nvSpPr>
        <p:spPr bwMode="auto">
          <a:xfrm>
            <a:off x="1528763" y="235108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8" name="Text Box 42"/>
          <p:cNvSpPr txBox="1">
            <a:spLocks noChangeArrowheads="1"/>
          </p:cNvSpPr>
          <p:nvPr/>
        </p:nvSpPr>
        <p:spPr bwMode="auto">
          <a:xfrm>
            <a:off x="1682750" y="2319338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20" name="AutoShape 43"/>
          <p:cNvSpPr>
            <a:spLocks noChangeArrowheads="1"/>
          </p:cNvSpPr>
          <p:nvPr/>
        </p:nvSpPr>
        <p:spPr bwMode="auto">
          <a:xfrm>
            <a:off x="9093200" y="1685925"/>
            <a:ext cx="2747963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21" name="Text Box 44"/>
          <p:cNvSpPr txBox="1">
            <a:spLocks noChangeArrowheads="1"/>
          </p:cNvSpPr>
          <p:nvPr/>
        </p:nvSpPr>
        <p:spPr bwMode="auto">
          <a:xfrm>
            <a:off x="9710738" y="2236788"/>
            <a:ext cx="170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=</a:t>
            </a:r>
          </a:p>
        </p:txBody>
      </p:sp>
      <p:sp>
        <p:nvSpPr>
          <p:cNvPr id="42022" name="Line 45"/>
          <p:cNvSpPr>
            <a:spLocks noChangeShapeType="1"/>
          </p:cNvSpPr>
          <p:nvPr/>
        </p:nvSpPr>
        <p:spPr bwMode="auto">
          <a:xfrm>
            <a:off x="10331450" y="239553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3" name="Text Box 46"/>
          <p:cNvSpPr txBox="1">
            <a:spLocks noChangeArrowheads="1"/>
          </p:cNvSpPr>
          <p:nvPr/>
        </p:nvSpPr>
        <p:spPr bwMode="auto">
          <a:xfrm>
            <a:off x="10409238" y="2012950"/>
            <a:ext cx="754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V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24" name="Text Box 47"/>
          <p:cNvSpPr txBox="1">
            <a:spLocks noChangeArrowheads="1"/>
          </p:cNvSpPr>
          <p:nvPr/>
        </p:nvSpPr>
        <p:spPr bwMode="auto">
          <a:xfrm>
            <a:off x="1500188" y="1982788"/>
            <a:ext cx="881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- 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v</a:t>
            </a:r>
          </a:p>
        </p:txBody>
      </p:sp>
      <p:sp>
        <p:nvSpPr>
          <p:cNvPr id="42025" name="Text Box 59"/>
          <p:cNvSpPr txBox="1">
            <a:spLocks noChangeArrowheads="1"/>
          </p:cNvSpPr>
          <p:nvPr/>
        </p:nvSpPr>
        <p:spPr bwMode="auto">
          <a:xfrm>
            <a:off x="9942513" y="4497388"/>
            <a:ext cx="149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latin typeface="Times New Roman" pitchFamily="18" charset="0"/>
                <a:sym typeface="Symbol" pitchFamily="18" charset="2"/>
              </a:rPr>
              <a:t></a:t>
            </a:r>
            <a:r>
              <a:rPr lang="cs-CZ" altLang="cs-CZ" sz="2400" b="1" dirty="0" err="1">
                <a:latin typeface="Times New Roman" pitchFamily="18" charset="0"/>
                <a:sym typeface="Symbol" pitchFamily="18" charset="2"/>
              </a:rPr>
              <a:t>V</a:t>
            </a:r>
            <a:r>
              <a:rPr lang="cs-CZ" altLang="cs-CZ" sz="2400" b="1" baseline="-25000" dirty="0" err="1">
                <a:latin typeface="Times New Roman" pitchFamily="18" charset="0"/>
                <a:sym typeface="Symbol" pitchFamily="18" charset="2"/>
              </a:rPr>
              <a:t>a</a:t>
            </a:r>
            <a:r>
              <a:rPr lang="cs-CZ" altLang="cs-CZ" b="1" dirty="0">
                <a:latin typeface="Arial" pitchFamily="34" charset="0"/>
                <a:sym typeface="Symbol" pitchFamily="18" charset="2"/>
              </a:rPr>
              <a:t> </a:t>
            </a:r>
            <a:r>
              <a:rPr lang="en-US" altLang="cs-CZ" dirty="0">
                <a:latin typeface="Arial" pitchFamily="34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SV</a:t>
            </a:r>
          </a:p>
        </p:txBody>
      </p:sp>
      <p:sp>
        <p:nvSpPr>
          <p:cNvPr id="42026" name="Text Box 60"/>
          <p:cNvSpPr txBox="1">
            <a:spLocks noChangeArrowheads="1"/>
          </p:cNvSpPr>
          <p:nvPr/>
        </p:nvSpPr>
        <p:spPr bwMode="auto">
          <a:xfrm>
            <a:off x="9847263" y="5224463"/>
            <a:ext cx="127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sz="28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en-US" altLang="cs-CZ" sz="2800" b="1">
                <a:latin typeface="Times New Roman" pitchFamily="18" charset="0"/>
              </a:rPr>
              <a:t> 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</a:t>
            </a:r>
            <a:endParaRPr lang="en-US" altLang="cs-CZ" sz="28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2027" name="Freeform 64"/>
          <p:cNvSpPr>
            <a:spLocks/>
          </p:cNvSpPr>
          <p:nvPr/>
        </p:nvSpPr>
        <p:spPr bwMode="auto">
          <a:xfrm>
            <a:off x="1316038" y="2684463"/>
            <a:ext cx="366712" cy="1689100"/>
          </a:xfrm>
          <a:custGeom>
            <a:avLst/>
            <a:gdLst>
              <a:gd name="T0" fmla="*/ 0 w 173"/>
              <a:gd name="T1" fmla="*/ 2147483647 h 1215"/>
              <a:gd name="T2" fmla="*/ 2147483647 w 173"/>
              <a:gd name="T3" fmla="*/ 2147483647 h 1215"/>
              <a:gd name="T4" fmla="*/ 2147483647 w 173"/>
              <a:gd name="T5" fmla="*/ 0 h 1215"/>
              <a:gd name="T6" fmla="*/ 0 60000 65536"/>
              <a:gd name="T7" fmla="*/ 0 60000 65536"/>
              <a:gd name="T8" fmla="*/ 0 60000 65536"/>
              <a:gd name="T9" fmla="*/ 0 w 173"/>
              <a:gd name="T10" fmla="*/ 0 h 1215"/>
              <a:gd name="T11" fmla="*/ 173 w 173"/>
              <a:gd name="T12" fmla="*/ 1215 h 1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" h="1215">
                <a:moveTo>
                  <a:pt x="0" y="46"/>
                </a:moveTo>
                <a:cubicBezTo>
                  <a:pt x="10" y="630"/>
                  <a:pt x="16" y="1215"/>
                  <a:pt x="45" y="1207"/>
                </a:cubicBezTo>
                <a:cubicBezTo>
                  <a:pt x="74" y="1199"/>
                  <a:pt x="146" y="251"/>
                  <a:pt x="173" y="0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8" name="Freeform 69"/>
          <p:cNvSpPr>
            <a:spLocks/>
          </p:cNvSpPr>
          <p:nvPr/>
        </p:nvSpPr>
        <p:spPr bwMode="auto">
          <a:xfrm>
            <a:off x="10450513" y="2641600"/>
            <a:ext cx="425450" cy="1665288"/>
          </a:xfrm>
          <a:custGeom>
            <a:avLst/>
            <a:gdLst>
              <a:gd name="T0" fmla="*/ 0 w 201"/>
              <a:gd name="T1" fmla="*/ 2147483647 h 1225"/>
              <a:gd name="T2" fmla="*/ 2147483647 w 201"/>
              <a:gd name="T3" fmla="*/ 2147483647 h 1225"/>
              <a:gd name="T4" fmla="*/ 2147483647 w 201"/>
              <a:gd name="T5" fmla="*/ 0 h 1225"/>
              <a:gd name="T6" fmla="*/ 0 60000 65536"/>
              <a:gd name="T7" fmla="*/ 0 60000 65536"/>
              <a:gd name="T8" fmla="*/ 0 60000 65536"/>
              <a:gd name="T9" fmla="*/ 0 w 201"/>
              <a:gd name="T10" fmla="*/ 0 h 1225"/>
              <a:gd name="T11" fmla="*/ 201 w 201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1225">
                <a:moveTo>
                  <a:pt x="0" y="55"/>
                </a:moveTo>
                <a:lnTo>
                  <a:pt x="101" y="1225"/>
                </a:lnTo>
                <a:lnTo>
                  <a:pt x="201" y="0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9" name="Text Box 70"/>
          <p:cNvSpPr txBox="1">
            <a:spLocks noChangeArrowheads="1"/>
          </p:cNvSpPr>
          <p:nvPr/>
        </p:nvSpPr>
        <p:spPr bwMode="auto">
          <a:xfrm>
            <a:off x="10799763" y="5122863"/>
            <a:ext cx="966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SV</a:t>
            </a:r>
          </a:p>
        </p:txBody>
      </p:sp>
      <p:sp>
        <p:nvSpPr>
          <p:cNvPr id="42030" name="Line 71"/>
          <p:cNvSpPr>
            <a:spLocks noChangeShapeType="1"/>
          </p:cNvSpPr>
          <p:nvPr/>
        </p:nvSpPr>
        <p:spPr bwMode="auto">
          <a:xfrm>
            <a:off x="10888663" y="5572125"/>
            <a:ext cx="58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1" name="Text Box 72"/>
          <p:cNvSpPr txBox="1">
            <a:spLocks noChangeArrowheads="1"/>
          </p:cNvSpPr>
          <p:nvPr/>
        </p:nvSpPr>
        <p:spPr bwMode="auto">
          <a:xfrm>
            <a:off x="10915650" y="5487988"/>
            <a:ext cx="773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C</a:t>
            </a:r>
            <a:r>
              <a:rPr lang="cs-CZ" altLang="cs-CZ" sz="2800" b="1" baseline="-25000">
                <a:latin typeface="Arial" pitchFamily="34" charset="0"/>
              </a:rPr>
              <a:t>a</a:t>
            </a:r>
          </a:p>
        </p:txBody>
      </p:sp>
      <p:sp>
        <p:nvSpPr>
          <p:cNvPr id="42032" name="Freeform 75"/>
          <p:cNvSpPr>
            <a:spLocks/>
          </p:cNvSpPr>
          <p:nvPr/>
        </p:nvSpPr>
        <p:spPr bwMode="auto">
          <a:xfrm>
            <a:off x="5376863" y="5386388"/>
            <a:ext cx="3341687" cy="1089025"/>
          </a:xfrm>
          <a:custGeom>
            <a:avLst/>
            <a:gdLst>
              <a:gd name="T0" fmla="*/ 0 w 1681"/>
              <a:gd name="T1" fmla="*/ 2147483647 h 686"/>
              <a:gd name="T2" fmla="*/ 2147483647 w 1681"/>
              <a:gd name="T3" fmla="*/ 2147483647 h 686"/>
              <a:gd name="T4" fmla="*/ 2147483647 w 1681"/>
              <a:gd name="T5" fmla="*/ 2147483647 h 686"/>
              <a:gd name="T6" fmla="*/ 2147483647 w 1681"/>
              <a:gd name="T7" fmla="*/ 2147483647 h 686"/>
              <a:gd name="T8" fmla="*/ 2147483647 w 1681"/>
              <a:gd name="T9" fmla="*/ 2147483647 h 686"/>
              <a:gd name="T10" fmla="*/ 2147483647 w 1681"/>
              <a:gd name="T11" fmla="*/ 2147483647 h 6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1"/>
              <a:gd name="T19" fmla="*/ 0 h 686"/>
              <a:gd name="T20" fmla="*/ 1681 w 1681"/>
              <a:gd name="T21" fmla="*/ 686 h 6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1" h="686">
                <a:moveTo>
                  <a:pt x="0" y="686"/>
                </a:moveTo>
                <a:cubicBezTo>
                  <a:pt x="35" y="585"/>
                  <a:pt x="136" y="162"/>
                  <a:pt x="209" y="81"/>
                </a:cubicBezTo>
                <a:cubicBezTo>
                  <a:pt x="282" y="0"/>
                  <a:pt x="379" y="179"/>
                  <a:pt x="438" y="200"/>
                </a:cubicBezTo>
                <a:cubicBezTo>
                  <a:pt x="497" y="221"/>
                  <a:pt x="464" y="140"/>
                  <a:pt x="566" y="209"/>
                </a:cubicBezTo>
                <a:cubicBezTo>
                  <a:pt x="670" y="250"/>
                  <a:pt x="864" y="545"/>
                  <a:pt x="1050" y="612"/>
                </a:cubicBezTo>
                <a:cubicBezTo>
                  <a:pt x="1236" y="679"/>
                  <a:pt x="1550" y="612"/>
                  <a:pt x="1681" y="6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3" name="Line 76"/>
          <p:cNvSpPr>
            <a:spLocks noChangeShapeType="1"/>
          </p:cNvSpPr>
          <p:nvPr/>
        </p:nvSpPr>
        <p:spPr bwMode="auto">
          <a:xfrm>
            <a:off x="5218113" y="6199188"/>
            <a:ext cx="347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4" name="Line 77"/>
          <p:cNvSpPr>
            <a:spLocks noChangeShapeType="1"/>
          </p:cNvSpPr>
          <p:nvPr/>
        </p:nvSpPr>
        <p:spPr bwMode="auto">
          <a:xfrm>
            <a:off x="5205413" y="5473700"/>
            <a:ext cx="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5" name="Text Box 78"/>
          <p:cNvSpPr txBox="1">
            <a:spLocks noChangeArrowheads="1"/>
          </p:cNvSpPr>
          <p:nvPr/>
        </p:nvSpPr>
        <p:spPr bwMode="auto">
          <a:xfrm>
            <a:off x="4805363" y="5602288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solidFill>
                  <a:srgbClr val="FF3300"/>
                </a:solidFill>
                <a:latin typeface="Arial" pitchFamily="34" charset="0"/>
                <a:sym typeface="Symbol" pitchFamily="18" charset="2"/>
              </a:rPr>
              <a:t>P</a:t>
            </a:r>
          </a:p>
        </p:txBody>
      </p:sp>
      <p:sp>
        <p:nvSpPr>
          <p:cNvPr id="42036" name="Text Box 79"/>
          <p:cNvSpPr txBox="1">
            <a:spLocks noChangeArrowheads="1"/>
          </p:cNvSpPr>
          <p:nvPr/>
        </p:nvSpPr>
        <p:spPr bwMode="auto">
          <a:xfrm>
            <a:off x="5892800" y="5865813"/>
            <a:ext cx="556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 dirty="0" err="1" smtClean="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sz="1600" b="1" baseline="-25000" dirty="0" err="1" smtClean="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a,m</a:t>
            </a:r>
            <a:endParaRPr lang="cs-CZ" altLang="cs-CZ" sz="1600" b="1" baseline="-25000" dirty="0">
              <a:solidFill>
                <a:srgbClr val="FF00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42017" name="Text Box 41"/>
          <p:cNvSpPr txBox="1">
            <a:spLocks noChangeArrowheads="1"/>
          </p:cNvSpPr>
          <p:nvPr/>
        </p:nvSpPr>
        <p:spPr bwMode="auto">
          <a:xfrm>
            <a:off x="10420350" y="2349500"/>
            <a:ext cx="752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37" name="Text Box 24"/>
          <p:cNvSpPr txBox="1">
            <a:spLocks noChangeArrowheads="1"/>
          </p:cNvSpPr>
          <p:nvPr/>
        </p:nvSpPr>
        <p:spPr bwMode="auto">
          <a:xfrm>
            <a:off x="6936766" y="3260482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sz="1400" b="1" dirty="0" smtClean="0">
                <a:latin typeface="Arial" pitchFamily="34" charset="0"/>
              </a:rPr>
              <a:t>arterial system</a:t>
            </a:r>
            <a:endParaRPr lang="en-US" altLang="cs-CZ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86"/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1" name="Oval 82"/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2" name="Oval 81"/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3" name="Oval 79"/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4" name="Oval 78"/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27050" y="180975"/>
            <a:ext cx="1036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cs-CZ" sz="3200" dirty="0" smtClean="0">
                <a:latin typeface="Arial" pitchFamily="34" charset="0"/>
              </a:rPr>
              <a:t>Model of aortic</a:t>
            </a:r>
            <a:r>
              <a:rPr lang="sk-SK" altLang="cs-CZ" sz="3200" dirty="0" smtClean="0">
                <a:latin typeface="Arial" pitchFamily="34" charset="0"/>
              </a:rPr>
              <a:t> </a:t>
            </a:r>
            <a:r>
              <a:rPr lang="sk-SK" altLang="cs-CZ" sz="3200" dirty="0" err="1" smtClean="0">
                <a:latin typeface="Arial" pitchFamily="34" charset="0"/>
              </a:rPr>
              <a:t>function</a:t>
            </a:r>
            <a:endParaRPr lang="en-US" altLang="cs-CZ" sz="3200" dirty="0">
              <a:latin typeface="Arial" pitchFamily="34" charset="0"/>
            </a:endParaRPr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8" name="Rectangle 7"/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9" name="Rectangle 8"/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1" name="Text Box 10"/>
          <p:cNvSpPr txBox="1">
            <a:spLocks noChangeArrowheads="1"/>
          </p:cNvSpPr>
          <p:nvPr/>
        </p:nvSpPr>
        <p:spPr bwMode="auto">
          <a:xfrm>
            <a:off x="8894763" y="37846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3" name="Freeform 12"/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13"/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Text Box 14"/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i</a:t>
            </a:r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7" name="Line 16"/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9" name="Line 18"/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0" name="Text Box 19"/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2" name="Text Box 21"/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k-SK" altLang="cs-CZ" sz="1400" b="1" dirty="0">
                <a:latin typeface="Arial" pitchFamily="34" charset="0"/>
              </a:rPr>
              <a:t>v</a:t>
            </a:r>
            <a:r>
              <a:rPr lang="en-US" altLang="cs-CZ" sz="1400" b="1" dirty="0" err="1" smtClean="0">
                <a:latin typeface="Arial" pitchFamily="34" charset="0"/>
              </a:rPr>
              <a:t>enous</a:t>
            </a:r>
            <a:r>
              <a:rPr lang="en-US" altLang="cs-CZ" sz="1400" b="1" dirty="0" smtClean="0">
                <a:latin typeface="Arial" pitchFamily="34" charset="0"/>
              </a:rPr>
              <a:t>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3033" name="Text Box 22"/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4" name="Line 23"/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5" name="Text Box 24"/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 dirty="0" smtClean="0">
                <a:latin typeface="Arial" pitchFamily="34" charset="0"/>
              </a:rPr>
              <a:t>HEART</a:t>
            </a:r>
            <a:endParaRPr lang="cs-CZ" altLang="cs-CZ" sz="1600" b="1" dirty="0">
              <a:latin typeface="Arial" pitchFamily="34" charset="0"/>
            </a:endParaRPr>
          </a:p>
          <a:p>
            <a:pPr algn="ctr"/>
            <a:r>
              <a:rPr lang="cs-CZ" altLang="cs-CZ" b="1" u="sng" dirty="0">
                <a:latin typeface="Arial" pitchFamily="34" charset="0"/>
              </a:rPr>
              <a:t>SV</a:t>
            </a:r>
            <a:r>
              <a:rPr lang="cs-CZ" altLang="cs-CZ" b="1" dirty="0">
                <a:latin typeface="Arial" pitchFamily="34" charset="0"/>
              </a:rPr>
              <a:t>, </a:t>
            </a:r>
            <a:r>
              <a:rPr lang="cs-CZ" altLang="cs-CZ" b="1" u="sng" dirty="0" smtClean="0">
                <a:latin typeface="Arial" pitchFamily="34" charset="0"/>
              </a:rPr>
              <a:t>HR</a:t>
            </a:r>
            <a:endParaRPr lang="cs-CZ" altLang="cs-CZ" dirty="0">
              <a:latin typeface="Arial" pitchFamily="34" charset="0"/>
            </a:endParaRPr>
          </a:p>
        </p:txBody>
      </p:sp>
      <p:sp>
        <p:nvSpPr>
          <p:cNvPr id="43036" name="Line 25"/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7" name="Text Box 26"/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o</a:t>
            </a:r>
          </a:p>
        </p:txBody>
      </p:sp>
      <p:sp>
        <p:nvSpPr>
          <p:cNvPr id="43038" name="Line 27"/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9" name="Line 28"/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0" name="Line 29"/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1" name="Text Box 30"/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F</a:t>
            </a:r>
            <a:r>
              <a:rPr lang="cs-CZ" altLang="cs-CZ" sz="1200" baseline="-25000">
                <a:latin typeface="Arial" pitchFamily="34" charset="0"/>
              </a:rPr>
              <a:t>i </a:t>
            </a:r>
            <a:r>
              <a:rPr lang="cs-CZ" altLang="cs-CZ" sz="1200">
                <a:latin typeface="Arial" pitchFamily="34" charset="0"/>
              </a:rPr>
              <a:t>[ml/s]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42" name="Text Box 31"/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t [s]</a:t>
            </a:r>
            <a:endParaRPr lang="cs-CZ" altLang="cs-CZ">
              <a:latin typeface="Arial" pitchFamily="34" charset="0"/>
            </a:endParaRPr>
          </a:p>
        </p:txBody>
      </p:sp>
      <p:grpSp>
        <p:nvGrpSpPr>
          <p:cNvPr id="43043" name="Group 32"/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43044" name="Line 33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5" name="Line 34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6" name="Group 35"/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43047" name="Line 36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8" name="Line 37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9" name="Group 38"/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43050" name="Line 39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1" name="Line 40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52" name="Group 41"/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43053" name="Line 42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4" name="Line 43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55" name="Line 44"/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6" name="Line 45"/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7" name="Line 46"/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8" name="Line 47"/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9" name="Line 48"/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0" name="Text Box 49"/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2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200" noProof="1">
                <a:latin typeface="Arial" pitchFamily="34" charset="0"/>
              </a:rPr>
              <a:t>t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61" name="Line 54"/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2" name="Text Box 55"/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 noProof="1">
                <a:latin typeface="Arial" pitchFamily="34" charset="0"/>
              </a:rPr>
              <a:t>V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pPr lvl="2"/>
            <a:r>
              <a:rPr lang="cs-CZ" altLang="cs-CZ" b="1" noProof="1">
                <a:latin typeface="Arial" pitchFamily="34" charset="0"/>
              </a:rPr>
              <a:t> C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3" name="Oval 64"/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4" name="Text Box 58"/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 noProof="1">
                <a:latin typeface="Arial" pitchFamily="34" charset="0"/>
              </a:rPr>
              <a:t>(P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r>
              <a:rPr lang="cs-CZ" altLang="cs-CZ" b="1" noProof="1">
                <a:latin typeface="Arial" pitchFamily="34" charset="0"/>
              </a:rPr>
              <a:t> – P</a:t>
            </a:r>
            <a:r>
              <a:rPr lang="cs-CZ" altLang="cs-CZ" b="1" baseline="-25000" noProof="1">
                <a:latin typeface="Arial" pitchFamily="34" charset="0"/>
              </a:rPr>
              <a:t>v</a:t>
            </a:r>
            <a:r>
              <a:rPr lang="cs-CZ" altLang="cs-CZ" b="1" noProof="1">
                <a:latin typeface="Arial" pitchFamily="34" charset="0"/>
              </a:rPr>
              <a:t>)</a:t>
            </a:r>
            <a:endParaRPr lang="cs-CZ" altLang="cs-CZ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</a:rPr>
              <a:t>     </a:t>
            </a:r>
            <a:r>
              <a:rPr lang="cs-CZ" altLang="cs-CZ" b="1" baseline="30000" noProof="1">
                <a:latin typeface="Arial" pitchFamily="34" charset="0"/>
              </a:rPr>
              <a:t> </a:t>
            </a:r>
            <a:r>
              <a:rPr lang="cs-CZ" altLang="cs-CZ" b="1" noProof="1">
                <a:latin typeface="Arial" pitchFamily="34" charset="0"/>
              </a:rPr>
              <a:t>R</a:t>
            </a: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5" name="Line 59"/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6" name="Text Box 60"/>
          <p:cNvSpPr txBox="1">
            <a:spLocks noChangeArrowheads="1"/>
          </p:cNvSpPr>
          <p:nvPr/>
        </p:nvSpPr>
        <p:spPr bwMode="auto">
          <a:xfrm>
            <a:off x="9383713" y="23542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</a:rPr>
              <a:t>F</a:t>
            </a:r>
            <a:r>
              <a:rPr lang="cs-CZ" altLang="cs-CZ" sz="1600" b="1" baseline="-25000">
                <a:latin typeface="Arial" pitchFamily="34" charset="0"/>
              </a:rPr>
              <a:t>o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7" name="Text Box 62"/>
          <p:cNvSpPr txBox="1">
            <a:spLocks noChangeArrowheads="1"/>
          </p:cNvSpPr>
          <p:nvPr/>
        </p:nvSpPr>
        <p:spPr bwMode="auto">
          <a:xfrm>
            <a:off x="9402763" y="5016500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r>
              <a:rPr lang="cs-CZ" altLang="cs-CZ" b="1">
                <a:latin typeface="Arial" pitchFamily="34" charset="0"/>
              </a:rPr>
              <a:t> = (F</a:t>
            </a:r>
            <a:r>
              <a:rPr lang="cs-CZ" altLang="cs-CZ" b="1" baseline="-25000">
                <a:latin typeface="Arial" pitchFamily="34" charset="0"/>
              </a:rPr>
              <a:t>i</a:t>
            </a:r>
            <a:r>
              <a:rPr lang="cs-CZ" altLang="cs-CZ" b="1">
                <a:latin typeface="Arial" pitchFamily="34" charset="0"/>
              </a:rPr>
              <a:t> - F</a:t>
            </a:r>
            <a:r>
              <a:rPr lang="cs-CZ" altLang="cs-CZ" b="1" baseline="-25000">
                <a:latin typeface="Arial" pitchFamily="34" charset="0"/>
              </a:rPr>
              <a:t>o</a:t>
            </a:r>
            <a:r>
              <a:rPr lang="cs-CZ" altLang="cs-CZ" b="1">
                <a:latin typeface="Arial" pitchFamily="34" charset="0"/>
              </a:rPr>
              <a:t>)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68" name="Text Box 63"/>
          <p:cNvSpPr txBox="1">
            <a:spLocks noChangeArrowheads="1"/>
          </p:cNvSpPr>
          <p:nvPr/>
        </p:nvSpPr>
        <p:spPr bwMode="auto">
          <a:xfrm>
            <a:off x="5227638" y="582453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600" b="1">
                <a:latin typeface="Arial" pitchFamily="34" charset="0"/>
              </a:rPr>
              <a:t>P</a:t>
            </a:r>
            <a:r>
              <a:rPr lang="cs-CZ" altLang="cs-CZ" sz="1600" b="1" baseline="-25000">
                <a:latin typeface="Arial" pitchFamily="34" charset="0"/>
              </a:rPr>
              <a:t>a 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9" name="Text Box 65"/>
          <p:cNvSpPr txBox="1">
            <a:spLocks noChangeArrowheads="1"/>
          </p:cNvSpPr>
          <p:nvPr/>
        </p:nvSpPr>
        <p:spPr bwMode="auto">
          <a:xfrm>
            <a:off x="1058863" y="2371725"/>
            <a:ext cx="1068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b="1">
                <a:latin typeface="Arial" pitchFamily="34" charset="0"/>
              </a:rPr>
              <a:t> = t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70" name="AutoShape 83"/>
          <p:cNvSpPr>
            <a:spLocks noChangeArrowheads="1"/>
          </p:cNvSpPr>
          <p:nvPr/>
        </p:nvSpPr>
        <p:spPr bwMode="auto">
          <a:xfrm>
            <a:off x="8847138" y="85725"/>
            <a:ext cx="3130550" cy="1016000"/>
          </a:xfrm>
          <a:prstGeom prst="irregularSeal1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71" name="Text Box 56"/>
          <p:cNvSpPr txBox="1">
            <a:spLocks noChangeArrowheads="1"/>
          </p:cNvSpPr>
          <p:nvPr/>
        </p:nvSpPr>
        <p:spPr bwMode="auto">
          <a:xfrm>
            <a:off x="9383713" y="373063"/>
            <a:ext cx="2033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dirty="0" err="1" smtClean="0">
                <a:latin typeface="Arial" pitchFamily="34" charset="0"/>
              </a:rPr>
              <a:t>Calculation</a:t>
            </a:r>
            <a:r>
              <a:rPr lang="cs-CZ" altLang="cs-CZ" b="1" dirty="0" smtClean="0">
                <a:latin typeface="Arial" pitchFamily="34" charset="0"/>
              </a:rPr>
              <a:t> </a:t>
            </a:r>
            <a:r>
              <a:rPr lang="cs-CZ" altLang="cs-CZ" b="1" dirty="0" err="1" smtClean="0">
                <a:latin typeface="Arial" pitchFamily="34" charset="0"/>
              </a:rPr>
              <a:t>of</a:t>
            </a:r>
            <a:r>
              <a:rPr lang="cs-CZ" altLang="cs-CZ" b="1" dirty="0" smtClean="0">
                <a:latin typeface="Arial" pitchFamily="34" charset="0"/>
              </a:rPr>
              <a:t> </a:t>
            </a:r>
            <a:r>
              <a:rPr lang="cs-CZ" altLang="cs-CZ" b="1" dirty="0">
                <a:latin typeface="Arial" pitchFamily="34" charset="0"/>
              </a:rPr>
              <a:t>P</a:t>
            </a:r>
            <a:r>
              <a:rPr lang="cs-CZ" altLang="cs-CZ" b="1" baseline="-25000" dirty="0">
                <a:latin typeface="Arial" pitchFamily="34" charset="0"/>
              </a:rPr>
              <a:t>a</a:t>
            </a:r>
          </a:p>
        </p:txBody>
      </p:sp>
      <p:sp>
        <p:nvSpPr>
          <p:cNvPr id="43072" name="Text Box 85"/>
          <p:cNvSpPr txBox="1">
            <a:spLocks noChangeArrowheads="1"/>
          </p:cNvSpPr>
          <p:nvPr/>
        </p:nvSpPr>
        <p:spPr bwMode="auto">
          <a:xfrm>
            <a:off x="857250" y="5014913"/>
            <a:ext cx="2109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 = </a:t>
            </a: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>
                <a:latin typeface="Arial" pitchFamily="34" charset="0"/>
              </a:rPr>
              <a:t> 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b="1">
                <a:latin typeface="Arial" pitchFamily="34" charset="0"/>
              </a:rPr>
              <a:t>P</a:t>
            </a:r>
            <a:r>
              <a:rPr lang="en-US" altLang="cs-CZ" b="1" baseline="-25000">
                <a:latin typeface="Arial" pitchFamily="34" charset="0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3073" name="Arc 89"/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4" name="Arc 90"/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5" name="Arc 91"/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6" name="Arc 94"/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7" name="Line 95"/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8" name="Line 96"/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9" name="Text Box 24"/>
          <p:cNvSpPr txBox="1">
            <a:spLocks noChangeArrowheads="1"/>
          </p:cNvSpPr>
          <p:nvPr/>
        </p:nvSpPr>
        <p:spPr bwMode="auto">
          <a:xfrm>
            <a:off x="6980238" y="3755232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k-SK" altLang="cs-CZ" sz="1400" b="1" dirty="0">
                <a:latin typeface="Arial" pitchFamily="34" charset="0"/>
              </a:rPr>
              <a:t>a</a:t>
            </a:r>
            <a:r>
              <a:rPr lang="en-US" altLang="cs-CZ" sz="1400" b="1" dirty="0" err="1" smtClean="0">
                <a:latin typeface="Arial" pitchFamily="34" charset="0"/>
              </a:rPr>
              <a:t>rterial</a:t>
            </a:r>
            <a:r>
              <a:rPr lang="en-US" altLang="cs-CZ" sz="1400" b="1" dirty="0" smtClean="0">
                <a:latin typeface="Arial" pitchFamily="34" charset="0"/>
              </a:rPr>
              <a:t> system</a:t>
            </a:r>
            <a:endParaRPr lang="en-US" altLang="cs-CZ" dirty="0">
              <a:latin typeface="Arial" pitchFamily="34" charset="0"/>
            </a:endParaRPr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>
            <a:off x="4733925" y="1231900"/>
            <a:ext cx="306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1100" dirty="0" smtClean="0"/>
              <a:t>Blood flow through aortic valve </a:t>
            </a:r>
            <a:r>
              <a:rPr lang="en-US" altLang="cs-CZ" dirty="0" smtClean="0"/>
              <a:t> 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5778" y="1450110"/>
            <a:ext cx="11024113" cy="3833090"/>
          </a:xfrm>
        </p:spPr>
        <p:txBody>
          <a:bodyPr/>
          <a:lstStyle/>
          <a:p>
            <a:pPr algn="just"/>
            <a:r>
              <a:rPr lang="en-US" b="1" dirty="0" smtClean="0"/>
              <a:t>SV – increase</a:t>
            </a:r>
            <a:r>
              <a:rPr lang="en-US" dirty="0" smtClean="0"/>
              <a:t>: </a:t>
            </a:r>
            <a:r>
              <a:rPr lang="en-US" dirty="0" err="1" smtClean="0"/>
              <a:t>hyperhydration</a:t>
            </a:r>
            <a:r>
              <a:rPr lang="en-US" dirty="0" smtClean="0"/>
              <a:t> – rapid administration of </a:t>
            </a:r>
            <a:r>
              <a:rPr lang="en-US" dirty="0" err="1" smtClean="0"/>
              <a:t>i.v.</a:t>
            </a:r>
            <a:r>
              <a:rPr lang="en-US" dirty="0" smtClean="0"/>
              <a:t> infusion, intake of large amount of water in short time; </a:t>
            </a:r>
            <a:r>
              <a:rPr lang="en-US" b="1" dirty="0" smtClean="0"/>
              <a:t>decrease: </a:t>
            </a:r>
            <a:r>
              <a:rPr lang="en-US" dirty="0" smtClean="0"/>
              <a:t>dehydration, loss of blood (</a:t>
            </a:r>
            <a:r>
              <a:rPr lang="en-US" dirty="0" err="1" smtClean="0"/>
              <a:t>haemorrhage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smtClean="0"/>
              <a:t>HR – increase: </a:t>
            </a:r>
            <a:r>
              <a:rPr lang="en-US" dirty="0" smtClean="0"/>
              <a:t>activation of sympathetic nervous system – stress, physical activity; </a:t>
            </a:r>
            <a:r>
              <a:rPr lang="en-US" b="1" dirty="0" smtClean="0"/>
              <a:t>decrease: </a:t>
            </a:r>
            <a:r>
              <a:rPr lang="en-US" dirty="0" smtClean="0"/>
              <a:t>increase of vague tonus, adaptation of heart in sportsmen (athletic heart) </a:t>
            </a:r>
          </a:p>
          <a:p>
            <a:pPr algn="just"/>
            <a:r>
              <a:rPr lang="en-US" b="1" dirty="0" smtClean="0"/>
              <a:t>R – increase: </a:t>
            </a:r>
            <a:r>
              <a:rPr lang="en-US" dirty="0" smtClean="0"/>
              <a:t>predominance of vasoconstriction – e.g. in cold environment; </a:t>
            </a:r>
            <a:r>
              <a:rPr lang="en-US" b="1" dirty="0" smtClean="0"/>
              <a:t>decrease: </a:t>
            </a:r>
            <a:r>
              <a:rPr lang="en-US" dirty="0" smtClean="0"/>
              <a:t>predominance of vasodilation – sauna, distributive shock (anaphylaxis, adrenal crisis)</a:t>
            </a:r>
          </a:p>
          <a:p>
            <a:pPr algn="just"/>
            <a:r>
              <a:rPr lang="en-US" b="1" dirty="0" smtClean="0"/>
              <a:t>C – higher values: </a:t>
            </a:r>
            <a:r>
              <a:rPr lang="en-US" dirty="0" smtClean="0"/>
              <a:t>in children, young people; </a:t>
            </a:r>
            <a:r>
              <a:rPr lang="en-US" b="1" dirty="0" smtClean="0"/>
              <a:t>lower values:</a:t>
            </a:r>
            <a:r>
              <a:rPr lang="en-US" dirty="0" smtClean="0"/>
              <a:t> in elderly people, atherosclerosis, elastic fibers degeneration – isolated systolic hypertension </a:t>
            </a:r>
            <a:r>
              <a:rPr lang="en-US" i="1" dirty="0" smtClean="0"/>
              <a:t>(systolic blood pressure is higher than normal, diastolic blood pressure is predominantly </a:t>
            </a:r>
            <a:r>
              <a:rPr lang="cs-CZ" i="1" dirty="0" err="1" smtClean="0"/>
              <a:t>at</a:t>
            </a:r>
            <a:r>
              <a:rPr lang="cs-CZ" i="1" dirty="0" smtClean="0"/>
              <a:t> </a:t>
            </a:r>
            <a:r>
              <a:rPr lang="en-US" i="1" dirty="0" smtClean="0"/>
              <a:t>normal </a:t>
            </a:r>
            <a:r>
              <a:rPr lang="en-US" i="1" dirty="0" smtClean="0"/>
              <a:t>level)</a:t>
            </a:r>
          </a:p>
          <a:p>
            <a:pPr algn="just"/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7050" y="217919"/>
            <a:ext cx="1036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cs-CZ" sz="3200" dirty="0" smtClean="0">
                <a:latin typeface="Arial" pitchFamily="34" charset="0"/>
              </a:rPr>
              <a:t>Modeled situations</a:t>
            </a:r>
            <a:endParaRPr lang="en-US" altLang="cs-CZ" sz="3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0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15"/>
          <p:cNvSpPr>
            <a:spLocks noChangeArrowheads="1"/>
          </p:cNvSpPr>
          <p:nvPr/>
        </p:nvSpPr>
        <p:spPr bwMode="auto">
          <a:xfrm>
            <a:off x="2163763" y="1419225"/>
            <a:ext cx="37941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pic>
        <p:nvPicPr>
          <p:cNvPr id="46089" name="Picture 16" descr="Color Atlas Of Physiology 5th Ed (A Despopoulos Et Al, Thieme 2003)_Page_2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1939925" y="10493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 Box 17" descr="Novinový papír"/>
          <p:cNvSpPr txBox="1">
            <a:spLocks noChangeArrowheads="1"/>
          </p:cNvSpPr>
          <p:nvPr/>
        </p:nvSpPr>
        <p:spPr bwMode="auto">
          <a:xfrm>
            <a:off x="6275388" y="1239413"/>
            <a:ext cx="3780000" cy="112864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8288" indent="-268288" algn="just">
              <a:spcBef>
                <a:spcPct val="50000"/>
              </a:spcBef>
              <a:buAutoNum type="arabicPeriod"/>
            </a:pP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Pressure gradient between venous system and right atrium („</a:t>
            </a:r>
            <a:r>
              <a:rPr lang="sk-SK" altLang="cs-CZ" sz="1700" b="1" dirty="0" smtClean="0">
                <a:latin typeface="Arial" pitchFamily="34" charset="0"/>
                <a:sym typeface="Symbol" pitchFamily="18" charset="2"/>
              </a:rPr>
              <a:t>a 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force acting from behind“ – </a:t>
            </a:r>
            <a:r>
              <a:rPr lang="en-US" altLang="cs-CZ" sz="1700" b="1" i="1" dirty="0" smtClean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 smtClean="0">
                <a:latin typeface="Arial" pitchFamily="34" charset="0"/>
                <a:sym typeface="Symbol" pitchFamily="18" charset="2"/>
              </a:rPr>
              <a:t>tergo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46091" name="Text Box 18" descr="Novinový papír"/>
          <p:cNvSpPr txBox="1">
            <a:spLocks noChangeArrowheads="1"/>
          </p:cNvSpPr>
          <p:nvPr/>
        </p:nvSpPr>
        <p:spPr bwMode="auto">
          <a:xfrm>
            <a:off x="6275388" y="2535359"/>
            <a:ext cx="3780000" cy="8799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2. Suction effect of systole</a:t>
            </a:r>
            <a:r>
              <a:rPr lang="sk-SK" altLang="cs-CZ" sz="1700" b="1" dirty="0">
                <a:latin typeface="Arial" pitchFamily="34" charset="0"/>
                <a:sym typeface="Symbol" pitchFamily="18" charset="2"/>
              </a:rPr>
              <a:t>	 </a:t>
            </a:r>
            <a:r>
              <a:rPr lang="sk-SK" altLang="cs-CZ" sz="1700" b="1" dirty="0" smtClean="0">
                <a:latin typeface="Arial" pitchFamily="34" charset="0"/>
                <a:sym typeface="Symbol" pitchFamily="18" charset="2"/>
              </a:rPr>
              <a:t>         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(„a force acting from in front“ – </a:t>
            </a:r>
            <a:r>
              <a:rPr lang="en-US" altLang="cs-CZ" sz="1700" b="1" i="1" dirty="0" smtClean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 smtClean="0">
                <a:latin typeface="Arial" pitchFamily="34" charset="0"/>
                <a:sym typeface="Symbol" pitchFamily="18" charset="2"/>
              </a:rPr>
              <a:t>fronte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)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2" name="Text Box 19" descr="Novinový papír"/>
          <p:cNvSpPr txBox="1">
            <a:spLocks noChangeArrowheads="1"/>
          </p:cNvSpPr>
          <p:nvPr/>
        </p:nvSpPr>
        <p:spPr bwMode="auto">
          <a:xfrm>
            <a:off x="6275388" y="3585188"/>
            <a:ext cx="3780000" cy="6820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3. Skeletal muscle contractions – muscle pump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3" name="Text Box 20" descr="Novinový papír"/>
          <p:cNvSpPr txBox="1">
            <a:spLocks noChangeArrowheads="1"/>
          </p:cNvSpPr>
          <p:nvPr/>
        </p:nvSpPr>
        <p:spPr bwMode="auto">
          <a:xfrm>
            <a:off x="6275388" y="4431020"/>
            <a:ext cx="3780000" cy="116778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4. Suction effect of </a:t>
            </a:r>
            <a:r>
              <a:rPr lang="en-US" altLang="cs-CZ" sz="1700" b="1" dirty="0" err="1" smtClean="0">
                <a:latin typeface="Arial" pitchFamily="34" charset="0"/>
                <a:sym typeface="Symbol" pitchFamily="18" charset="2"/>
              </a:rPr>
              <a:t>inspirium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 – increased </a:t>
            </a:r>
            <a:r>
              <a:rPr lang="en-US" altLang="cs-CZ" sz="1700" b="1" dirty="0" err="1" smtClean="0">
                <a:latin typeface="Arial" pitchFamily="34" charset="0"/>
                <a:sym typeface="Symbol" pitchFamily="18" charset="2"/>
              </a:rPr>
              <a:t>intraabdominal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 pressure and decreased </a:t>
            </a:r>
            <a:r>
              <a:rPr lang="en-US" altLang="cs-CZ" sz="1700" b="1" dirty="0" err="1" smtClean="0">
                <a:latin typeface="Arial" pitchFamily="34" charset="0"/>
                <a:sym typeface="Symbol" pitchFamily="18" charset="2"/>
              </a:rPr>
              <a:t>intrathoracic</a:t>
            </a: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 pressure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4" name="Text Box 21" descr="Novinový papír"/>
          <p:cNvSpPr txBox="1">
            <a:spLocks noChangeArrowheads="1"/>
          </p:cNvSpPr>
          <p:nvPr/>
        </p:nvSpPr>
        <p:spPr bwMode="auto">
          <a:xfrm>
            <a:off x="6275388" y="5762626"/>
            <a:ext cx="3780000" cy="366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 smtClean="0">
                <a:latin typeface="Arial" pitchFamily="34" charset="0"/>
                <a:sym typeface="Symbol" pitchFamily="18" charset="2"/>
              </a:rPr>
              <a:t>5. Venous valves </a:t>
            </a:r>
            <a:endParaRPr lang="en-US" altLang="cs-CZ" sz="1700" b="1" dirty="0">
              <a:latin typeface="Arial" pitchFamily="34" charset="0"/>
            </a:endParaRPr>
          </a:p>
        </p:txBody>
      </p:sp>
      <p:grpSp>
        <p:nvGrpSpPr>
          <p:cNvPr id="46095" name="Group 27"/>
          <p:cNvGrpSpPr>
            <a:grpSpLocks/>
          </p:cNvGrpSpPr>
          <p:nvPr/>
        </p:nvGrpSpPr>
        <p:grpSpPr bwMode="auto">
          <a:xfrm>
            <a:off x="1839913" y="5410200"/>
            <a:ext cx="419100" cy="485775"/>
            <a:chOff x="568" y="3022"/>
            <a:chExt cx="264" cy="306"/>
          </a:xfrm>
        </p:grpSpPr>
        <p:sp>
          <p:nvSpPr>
            <p:cNvPr id="46096" name="AutoShape 2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097" name="Text Box 2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46098" name="Group 28"/>
          <p:cNvGrpSpPr>
            <a:grpSpLocks/>
          </p:cNvGrpSpPr>
          <p:nvPr/>
        </p:nvGrpSpPr>
        <p:grpSpPr bwMode="auto">
          <a:xfrm>
            <a:off x="1827213" y="2074863"/>
            <a:ext cx="419100" cy="485775"/>
            <a:chOff x="568" y="3022"/>
            <a:chExt cx="264" cy="306"/>
          </a:xfrm>
        </p:grpSpPr>
        <p:sp>
          <p:nvSpPr>
            <p:cNvPr id="46099" name="AutoShape 29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0" name="Text Box 30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46101" name="Group 31"/>
          <p:cNvGrpSpPr>
            <a:grpSpLocks/>
          </p:cNvGrpSpPr>
          <p:nvPr/>
        </p:nvGrpSpPr>
        <p:grpSpPr bwMode="auto">
          <a:xfrm>
            <a:off x="4614863" y="3505200"/>
            <a:ext cx="419100" cy="485775"/>
            <a:chOff x="568" y="3022"/>
            <a:chExt cx="264" cy="306"/>
          </a:xfrm>
        </p:grpSpPr>
        <p:sp>
          <p:nvSpPr>
            <p:cNvPr id="46102" name="AutoShape 32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3" name="Text Box 33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4</a:t>
              </a:r>
            </a:p>
          </p:txBody>
        </p:sp>
      </p:grpSp>
      <p:grpSp>
        <p:nvGrpSpPr>
          <p:cNvPr id="46104" name="Group 34"/>
          <p:cNvGrpSpPr>
            <a:grpSpLocks/>
          </p:cNvGrpSpPr>
          <p:nvPr/>
        </p:nvGrpSpPr>
        <p:grpSpPr bwMode="auto">
          <a:xfrm>
            <a:off x="4648200" y="4914900"/>
            <a:ext cx="419100" cy="485775"/>
            <a:chOff x="568" y="3022"/>
            <a:chExt cx="264" cy="306"/>
          </a:xfrm>
        </p:grpSpPr>
        <p:sp>
          <p:nvSpPr>
            <p:cNvPr id="46105" name="AutoShape 3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6" name="Text Box 3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46107" name="Group 37"/>
          <p:cNvGrpSpPr>
            <a:grpSpLocks/>
          </p:cNvGrpSpPr>
          <p:nvPr/>
        </p:nvGrpSpPr>
        <p:grpSpPr bwMode="auto">
          <a:xfrm>
            <a:off x="1817688" y="3711575"/>
            <a:ext cx="419100" cy="485775"/>
            <a:chOff x="568" y="3022"/>
            <a:chExt cx="264" cy="306"/>
          </a:xfrm>
        </p:grpSpPr>
        <p:sp>
          <p:nvSpPr>
            <p:cNvPr id="46108" name="AutoShape 38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9" name="Text Box 39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5</a:t>
              </a:r>
            </a:p>
          </p:txBody>
        </p:sp>
      </p:grpSp>
      <p:sp>
        <p:nvSpPr>
          <p:cNvPr id="46110" name="Rectangle 5"/>
          <p:cNvSpPr>
            <a:spLocks noChangeArrowheads="1"/>
          </p:cNvSpPr>
          <p:nvPr/>
        </p:nvSpPr>
        <p:spPr bwMode="auto">
          <a:xfrm>
            <a:off x="788988" y="315913"/>
            <a:ext cx="1036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n-US" altLang="cs-CZ" sz="3200" dirty="0" smtClean="0"/>
              <a:t>Mechanisms of venous return</a:t>
            </a:r>
            <a:br>
              <a:rPr lang="en-US" altLang="cs-CZ" sz="3200" dirty="0" smtClean="0"/>
            </a:br>
            <a:endParaRPr lang="en-US" alt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 idx="4294967295"/>
          </p:nvPr>
        </p:nvSpPr>
        <p:spPr>
          <a:xfrm>
            <a:off x="487363" y="365125"/>
            <a:ext cx="10515600" cy="1325563"/>
          </a:xfrm>
        </p:spPr>
        <p:txBody>
          <a:bodyPr/>
          <a:lstStyle/>
          <a:p>
            <a:r>
              <a:rPr lang="cs-CZ" altLang="cs-CZ" dirty="0" smtClean="0"/>
              <a:t>Picture </a:t>
            </a:r>
            <a:r>
              <a:rPr lang="cs-CZ" altLang="cs-CZ" dirty="0" err="1" smtClean="0"/>
              <a:t>sources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438" y="1377950"/>
            <a:ext cx="11633200" cy="8509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None/>
            </a:pPr>
            <a:r>
              <a:rPr lang="en-US" altLang="cs-CZ" smtClean="0"/>
              <a:t>	</a:t>
            </a:r>
            <a:r>
              <a:rPr lang="cs-CZ" altLang="cs-CZ" smtClean="0"/>
              <a:t>Slide 7 – Atlas Of Physiology, Silbernagl </a:t>
            </a:r>
            <a:r>
              <a:rPr lang="en-US" altLang="cs-CZ" smtClean="0"/>
              <a:t>&amp; Despopoulos, Georg Thieme Verlag 2003</a:t>
            </a: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625</Words>
  <Application>Microsoft Office PowerPoint</Application>
  <PresentationFormat>Širokoúhlá obrazovka</PresentationFormat>
  <Paragraphs>99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Motiv Office</vt:lpstr>
      <vt:lpstr>(XI.) Digital model of aortic function (XVI.) Blood flow in veins </vt:lpstr>
      <vt:lpstr>Definitions of key words and symbols</vt:lpstr>
      <vt:lpstr>Arterial blood pressure in case of changing circulatory parameters and cardiac output</vt:lpstr>
      <vt:lpstr>Prezentace aplikace PowerPoint</vt:lpstr>
      <vt:lpstr>Prezentace aplikace PowerPoint</vt:lpstr>
      <vt:lpstr>Prezentace aplikace PowerPoint</vt:lpstr>
      <vt:lpstr>Picture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fyziologie</dc:title>
  <dc:creator>Michal Hendrych</dc:creator>
  <cp:lastModifiedBy>Novakova</cp:lastModifiedBy>
  <cp:revision>89</cp:revision>
  <cp:lastPrinted>2015-10-13T12:03:07Z</cp:lastPrinted>
  <dcterms:created xsi:type="dcterms:W3CDTF">2014-10-04T15:35:56Z</dcterms:created>
  <dcterms:modified xsi:type="dcterms:W3CDTF">2015-10-20T19:51:28Z</dcterms:modified>
</cp:coreProperties>
</file>