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60" r:id="rId6"/>
    <p:sldId id="262" r:id="rId7"/>
    <p:sldId id="263" r:id="rId8"/>
    <p:sldId id="265" r:id="rId9"/>
    <p:sldId id="268" r:id="rId10"/>
    <p:sldId id="272" r:id="rId11"/>
    <p:sldId id="285" r:id="rId12"/>
    <p:sldId id="277" r:id="rId13"/>
    <p:sldId id="293" r:id="rId14"/>
    <p:sldId id="290" r:id="rId15"/>
    <p:sldId id="283" r:id="rId16"/>
    <p:sldId id="282" r:id="rId17"/>
    <p:sldId id="278" r:id="rId18"/>
    <p:sldId id="281" r:id="rId19"/>
    <p:sldId id="292" r:id="rId20"/>
    <p:sldId id="295" r:id="rId21"/>
    <p:sldId id="286" r:id="rId22"/>
    <p:sldId id="291" r:id="rId23"/>
    <p:sldId id="288" r:id="rId24"/>
    <p:sldId id="270" r:id="rId25"/>
    <p:sldId id="269" r:id="rId26"/>
    <p:sldId id="294"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ásek"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FF00"/>
    <a:srgbClr val="CC0000"/>
    <a:srgbClr val="00FFFF"/>
    <a:srgbClr val="FF0000"/>
    <a:srgbClr val="969696"/>
    <a:srgbClr val="80808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74681" autoAdjust="0"/>
  </p:normalViewPr>
  <p:slideViewPr>
    <p:cSldViewPr snapToGrid="0">
      <p:cViewPr>
        <p:scale>
          <a:sx n="56" d="100"/>
          <a:sy n="56" d="100"/>
        </p:scale>
        <p:origin x="-1932" y="-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96" d="100"/>
          <a:sy n="96" d="100"/>
        </p:scale>
        <p:origin x="-72" y="504"/>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26T14:16:16.427"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AF968F85-F43C-4090-A73E-D76316AF6328}" type="slidenum">
              <a:rPr lang="cs-CZ"/>
              <a:pPr>
                <a:defRPr/>
              </a:pPr>
              <a:t>‹#›</a:t>
            </a:fld>
            <a:endParaRPr lang="cs-CZ"/>
          </a:p>
        </p:txBody>
      </p:sp>
    </p:spTree>
    <p:extLst>
      <p:ext uri="{BB962C8B-B14F-4D97-AF65-F5344CB8AC3E}">
        <p14:creationId xmlns:p14="http://schemas.microsoft.com/office/powerpoint/2010/main" val="26120426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a:t>
            </a:fld>
            <a:endParaRPr lang="cs-CZ"/>
          </a:p>
        </p:txBody>
      </p:sp>
    </p:spTree>
    <p:extLst>
      <p:ext uri="{BB962C8B-B14F-4D97-AF65-F5344CB8AC3E}">
        <p14:creationId xmlns:p14="http://schemas.microsoft.com/office/powerpoint/2010/main" val="73123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a:t>
            </a:r>
            <a:r>
              <a:rPr lang="cs-CZ" altLang="cs-CZ" sz="1200" noProof="0" dirty="0" smtClean="0">
                <a:solidFill>
                  <a:schemeClr val="tx1"/>
                </a:solidFill>
              </a:rPr>
              <a:t> </a:t>
            </a:r>
            <a:r>
              <a:rPr lang="en-GB" altLang="cs-CZ" sz="1200" noProof="0" dirty="0" smtClean="0">
                <a:solidFill>
                  <a:schemeClr val="tx1"/>
                </a:solidFill>
              </a:rPr>
              <a:t>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endParaRPr lang="en-GB"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10</a:t>
            </a:fld>
            <a:endParaRPr lang="cs-CZ"/>
          </a:p>
        </p:txBody>
      </p:sp>
    </p:spTree>
    <p:extLst>
      <p:ext uri="{BB962C8B-B14F-4D97-AF65-F5344CB8AC3E}">
        <p14:creationId xmlns:p14="http://schemas.microsoft.com/office/powerpoint/2010/main" val="300504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a:t>
            </a:r>
            <a:r>
              <a:rPr lang="en-GB" sz="1200" b="0" i="0" u="none" strike="noStrike" kern="1200" baseline="0" noProof="0" dirty="0" err="1" smtClean="0">
                <a:solidFill>
                  <a:schemeClr val="tx1"/>
                </a:solidFill>
                <a:latin typeface="Arial" charset="0"/>
                <a:ea typeface="+mn-ea"/>
                <a:cs typeface="+mn-cs"/>
              </a:rPr>
              <a:t>R</a:t>
            </a:r>
            <a:r>
              <a:rPr lang="en-GB" sz="1200" b="0" i="0" u="none" strike="noStrike" kern="1200" baseline="-25000" noProof="0" dirty="0" err="1" smtClean="0">
                <a:solidFill>
                  <a:schemeClr val="tx1"/>
                </a:solidFill>
                <a:latin typeface="Arial" charset="0"/>
                <a:ea typeface="+mn-ea"/>
                <a:cs typeface="+mn-cs"/>
              </a:rPr>
              <a:t>v</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sz="1200" b="0" i="0" u="none" strike="noStrike" kern="1200" baseline="0" dirty="0" smtClean="0">
                <a:solidFill>
                  <a:schemeClr val="tx1"/>
                </a:solidFill>
                <a:latin typeface="Arial" charset="0"/>
                <a:ea typeface="+mn-ea"/>
                <a:cs typeface="+mn-cs"/>
              </a:rPr>
              <a:t> </a:t>
            </a:r>
            <a:r>
              <a:rPr lang="cs-CZ" sz="1200" b="0" i="0" u="none" strike="noStrike" kern="1200" dirty="0" smtClean="0">
                <a:solidFill>
                  <a:schemeClr val="tx1"/>
                </a:solidFill>
                <a:latin typeface="Arial" charset="0"/>
                <a:ea typeface="+mn-ea"/>
                <a:cs typeface="+mn-cs"/>
              </a:rPr>
              <a:t>     </a:t>
            </a:r>
            <a:r>
              <a:rPr lang="en-GB" dirty="0" smtClean="0"/>
              <a:t>When </a:t>
            </a:r>
            <a:r>
              <a:rPr lang="en-GB" dirty="0"/>
              <a:t>blood vessels are arranged in series, flow through each blood vessel is the same and the total resistance to blood flow (</a:t>
            </a:r>
            <a:r>
              <a:rPr lang="en-GB" dirty="0" err="1"/>
              <a:t>R</a:t>
            </a:r>
            <a:r>
              <a:rPr lang="en-GB" baseline="-25000" dirty="0" err="1"/>
              <a:t>total</a:t>
            </a:r>
            <a:r>
              <a:rPr lang="en-GB" dirty="0"/>
              <a:t>) is equal to the sum of the resistances of each vessel. In the human body, blood pumped by the heart flows from the high pressure part of the systemic circulation (i.e., aorta) to the low pressure part (i.e., vena cava) through many miles of blood vessels arranged in series and in parallel. The systems of arteries, arterioles, capillaries, </a:t>
            </a:r>
            <a:r>
              <a:rPr lang="en-GB" dirty="0" err="1"/>
              <a:t>venules</a:t>
            </a:r>
            <a:r>
              <a:rPr lang="en-GB" dirty="0"/>
              <a:t>, and veins are collectively arranged in series. Therefore, the total vascular (peripheral) resistance is equal to the sum of resistances of these vascular systems. </a:t>
            </a:r>
          </a:p>
          <a:p>
            <a:pPr algn="just"/>
            <a:r>
              <a:rPr lang="en-GB" dirty="0"/>
              <a:t>     Blood vessels branch extensively to form parallel circuits that supply blood to the many organs and tissues of the body. This parallel arrangement permits</a:t>
            </a:r>
          </a:p>
          <a:p>
            <a:pPr algn="just"/>
            <a:r>
              <a:rPr lang="en-GB" dirty="0"/>
              <a:t>each tissue to regulate its own blood flow, to a great extent, independently of flow to other tissues. For </a:t>
            </a:r>
            <a:r>
              <a:rPr lang="cs-CZ" dirty="0"/>
              <a:t>a </a:t>
            </a:r>
            <a:r>
              <a:rPr lang="en-GB" dirty="0"/>
              <a:t>system of blood vessels arranged in parallel the total resistance to blood flow is always lower than the resistance of individual vessels.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11</a:t>
            </a:fld>
            <a:endParaRPr lang="cs-CZ"/>
          </a:p>
        </p:txBody>
      </p:sp>
    </p:spTree>
    <p:extLst>
      <p:ext uri="{BB962C8B-B14F-4D97-AF65-F5344CB8AC3E}">
        <p14:creationId xmlns:p14="http://schemas.microsoft.com/office/powerpoint/2010/main" val="2670281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dirty="0"/>
              <a:t>Graphical representation of the relation between radius of vessels, their number and peripheral resistance</a:t>
            </a:r>
            <a:endParaRPr lang="en-GB" dirty="0"/>
          </a:p>
          <a:p>
            <a:pPr algn="just"/>
            <a:r>
              <a:rPr lang="cs-CZ" dirty="0"/>
              <a:t> </a:t>
            </a:r>
            <a:r>
              <a:rPr lang="cs-CZ" dirty="0" smtClean="0"/>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12</a:t>
            </a:fld>
            <a:endParaRPr lang="cs-CZ"/>
          </a:p>
        </p:txBody>
      </p:sp>
    </p:spTree>
    <p:extLst>
      <p:ext uri="{BB962C8B-B14F-4D97-AF65-F5344CB8AC3E}">
        <p14:creationId xmlns:p14="http://schemas.microsoft.com/office/powerpoint/2010/main" val="382634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13</a:t>
            </a:fld>
            <a:endParaRPr lang="cs-CZ"/>
          </a:p>
        </p:txBody>
      </p:sp>
    </p:spTree>
    <p:extLst>
      <p:ext uri="{BB962C8B-B14F-4D97-AF65-F5344CB8AC3E}">
        <p14:creationId xmlns:p14="http://schemas.microsoft.com/office/powerpoint/2010/main" val="387299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14</a:t>
            </a:fld>
            <a:endParaRPr lang="cs-CZ"/>
          </a:p>
        </p:txBody>
      </p:sp>
    </p:spTree>
    <p:extLst>
      <p:ext uri="{BB962C8B-B14F-4D97-AF65-F5344CB8AC3E}">
        <p14:creationId xmlns:p14="http://schemas.microsoft.com/office/powerpoint/2010/main" val="1534668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cs-CZ" altLang="cs-CZ"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15</a:t>
            </a:fld>
            <a:endParaRPr lang="cs-CZ"/>
          </a:p>
        </p:txBody>
      </p:sp>
    </p:spTree>
    <p:extLst>
      <p:ext uri="{BB962C8B-B14F-4D97-AF65-F5344CB8AC3E}">
        <p14:creationId xmlns:p14="http://schemas.microsoft.com/office/powerpoint/2010/main" val="126088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048F6707-64E9-4491-91CA-ED1F6D51503C}" type="slidenum">
              <a:rPr lang="cs-CZ" altLang="cs-CZ" sz="1200" smtClean="0"/>
              <a:pPr eaLnBrk="1" hangingPunct="1"/>
              <a:t>16</a:t>
            </a:fld>
            <a:endParaRPr lang="cs-CZ" altLang="cs-CZ"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altLang="cs-CZ" sz="1200" b="0" i="0" u="none" strike="noStrike" kern="1200" baseline="0" dirty="0" smtClean="0">
              <a:solidFill>
                <a:schemeClr val="tx1"/>
              </a:solidFill>
              <a:latin typeface="Arial" charset="0"/>
              <a:ea typeface="+mn-ea"/>
              <a:cs typeface="+mn-cs"/>
            </a:endParaRPr>
          </a:p>
          <a:p>
            <a:pPr eaLnBrk="1" hangingPunct="1"/>
            <a:endParaRPr lang="cs-CZ" altLang="cs-CZ"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 and the density is only slightly greater </a:t>
            </a:r>
            <a:r>
              <a:rPr lang="en-GB" sz="1200" b="0" i="0" u="none" strike="noStrike" kern="1200" baseline="0" dirty="0" smtClean="0">
                <a:solidFill>
                  <a:schemeClr val="tx1"/>
                </a:solidFill>
                <a:latin typeface="Arial" charset="0"/>
                <a:ea typeface="+mn-ea"/>
                <a:cs typeface="+mn-cs"/>
              </a:rPr>
              <a:t>than 1. When Reynolds’ number rises above 200 to 400, turbulent flow will occur at some branches of vessels but will die out along the smooth portions of the vessels. However, when Reynolds’ number rises above approximately 2000, turbulence will usually occur even in a straight, smooth vessel. Reynolds’ number for flow in the vascular system even normally rises to 200 to 400 in large arteries; as a result there is almost always some 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17</a:t>
            </a:fld>
            <a:endParaRPr lang="cs-CZ"/>
          </a:p>
        </p:txBody>
      </p:sp>
    </p:spTree>
    <p:extLst>
      <p:ext uri="{BB962C8B-B14F-4D97-AF65-F5344CB8AC3E}">
        <p14:creationId xmlns:p14="http://schemas.microsoft.com/office/powerpoint/2010/main" val="1431139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distensibility</a:t>
            </a: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distensibility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distensibility are quite different. A slightly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distensibility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p:txBody>
      </p:sp>
      <p:sp>
        <p:nvSpPr>
          <p:cNvPr id="33796"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756B1E1-1223-4DA6-8018-DBE54E71D769}" type="slidenum">
              <a:rPr lang="cs-CZ" altLang="cs-CZ" sz="1200" smtClean="0"/>
              <a:pPr eaLnBrk="1" hangingPunct="1"/>
              <a:t>18</a:t>
            </a:fld>
            <a:endParaRPr lang="cs-CZ" altLang="cs-CZ"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GB" sz="1200" b="0" i="0" u="none" strike="noStrike" kern="1200" baseline="0" dirty="0" smtClean="0">
                <a:solidFill>
                  <a:schemeClr val="tx1"/>
                </a:solidFill>
                <a:latin typeface="Arial" charset="0"/>
                <a:ea typeface="+mn-ea"/>
                <a:cs typeface="+mn-cs"/>
              </a:rPr>
              <a:t>; and in the small arteries, 15 to 35 m/sec. 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en-GB" sz="1200" b="0" i="0" u="none" strike="noStrike" kern="1200" baseline="0" dirty="0" smtClean="0">
                <a:solidFill>
                  <a:schemeClr val="tx1"/>
                </a:solidFill>
                <a:latin typeface="Arial" charset="0"/>
                <a:ea typeface="+mn-ea"/>
                <a:cs typeface="+mn-cs"/>
              </a:rPr>
              <a:t>a given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 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smtClean="0"/>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19</a:t>
            </a:fld>
            <a:endParaRPr lang="cs-CZ"/>
          </a:p>
        </p:txBody>
      </p:sp>
    </p:spTree>
    <p:extLst>
      <p:ext uri="{BB962C8B-B14F-4D97-AF65-F5344CB8AC3E}">
        <p14:creationId xmlns:p14="http://schemas.microsoft.com/office/powerpoint/2010/main" val="82763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a:t>
            </a:fld>
            <a:endParaRPr lang="cs-CZ"/>
          </a:p>
        </p:txBody>
      </p:sp>
    </p:spTree>
    <p:extLst>
      <p:ext uri="{BB962C8B-B14F-4D97-AF65-F5344CB8AC3E}">
        <p14:creationId xmlns:p14="http://schemas.microsoft.com/office/powerpoint/2010/main" val="189448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20</a:t>
            </a:fld>
            <a:endParaRPr lang="cs-CZ"/>
          </a:p>
        </p:txBody>
      </p:sp>
    </p:spTree>
    <p:extLst>
      <p:ext uri="{BB962C8B-B14F-4D97-AF65-F5344CB8AC3E}">
        <p14:creationId xmlns:p14="http://schemas.microsoft.com/office/powerpoint/2010/main" val="3891106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21</a:t>
            </a:fld>
            <a:endParaRPr lang="cs-CZ"/>
          </a:p>
        </p:txBody>
      </p:sp>
    </p:spTree>
    <p:extLst>
      <p:ext uri="{BB962C8B-B14F-4D97-AF65-F5344CB8AC3E}">
        <p14:creationId xmlns:p14="http://schemas.microsoft.com/office/powerpoint/2010/main" val="82940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22</a:t>
            </a:fld>
            <a:endParaRPr lang="cs-CZ"/>
          </a:p>
        </p:txBody>
      </p:sp>
    </p:spTree>
    <p:extLst>
      <p:ext uri="{BB962C8B-B14F-4D97-AF65-F5344CB8AC3E}">
        <p14:creationId xmlns:p14="http://schemas.microsoft.com/office/powerpoint/2010/main" val="104026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dirty="0"/>
              <a:t> </a:t>
            </a:r>
            <a:r>
              <a:rPr lang="cs-CZ" dirty="0" smtClean="0"/>
              <a:t>    </a:t>
            </a:r>
            <a:r>
              <a:rPr lang="en-US" dirty="0" smtClean="0"/>
              <a:t>The </a:t>
            </a:r>
            <a:r>
              <a:rPr lang="en-US" dirty="0"/>
              <a:t>rate of blood </a:t>
            </a:r>
            <a:r>
              <a:rPr lang="en-GB" dirty="0"/>
              <a:t>flow through most tissues is controlled in response to tissue need for nutrients. The heart and circulation in turn are controlled to provide the necessary cardiac output and arterial pressure to ensure the required blood flow into the individual tissues (note the differences in blood distribution between individual organ systems in rest and under load).</a:t>
            </a:r>
            <a:endParaRPr lang="en-GB" sz="1200" b="0" i="0" u="none" strike="noStrike" kern="1200" baseline="0" noProof="0" dirty="0" smtClean="0">
              <a:solidFill>
                <a:schemeClr val="tx1"/>
              </a:solidFill>
              <a:latin typeface="Arial" charset="0"/>
              <a:ea typeface="+mn-ea"/>
              <a:cs typeface="+mn-cs"/>
            </a:endParaRP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23</a:t>
            </a:fld>
            <a:endParaRPr lang="cs-CZ"/>
          </a:p>
        </p:txBody>
      </p:sp>
    </p:spTree>
    <p:extLst>
      <p:ext uri="{BB962C8B-B14F-4D97-AF65-F5344CB8AC3E}">
        <p14:creationId xmlns:p14="http://schemas.microsoft.com/office/powerpoint/2010/main" val="2147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r>
              <a:rPr lang="en-GB" noProof="0" dirty="0" smtClean="0"/>
              <a:t>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24</a:t>
            </a:fld>
            <a:endParaRPr lang="cs-CZ"/>
          </a:p>
        </p:txBody>
      </p:sp>
    </p:spTree>
    <p:extLst>
      <p:ext uri="{BB962C8B-B14F-4D97-AF65-F5344CB8AC3E}">
        <p14:creationId xmlns:p14="http://schemas.microsoft.com/office/powerpoint/2010/main" val="2471242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a:latin typeface="Arial" pitchFamily="34" charset="0"/>
                <a:cs typeface="Arial" pitchFamily="34" charset="0"/>
              </a:rPr>
              <a:t>The effect of change</a:t>
            </a:r>
            <a:r>
              <a:rPr lang="cs-CZ" dirty="0">
                <a:latin typeface="Arial" pitchFamily="34" charset="0"/>
                <a:cs typeface="Arial" pitchFamily="34" charset="0"/>
              </a:rPr>
              <a:t>s</a:t>
            </a:r>
            <a:r>
              <a:rPr lang="en-GB" dirty="0">
                <a:latin typeface="Arial" pitchFamily="34" charset="0"/>
                <a:cs typeface="Arial" pitchFamily="34" charset="0"/>
              </a:rPr>
              <a:t> of </a:t>
            </a:r>
            <a:r>
              <a:rPr lang="en-GB" altLang="cs-CZ" dirty="0">
                <a:latin typeface="Arial" pitchFamily="34" charset="0"/>
                <a:cs typeface="Arial" pitchFamily="34" charset="0"/>
              </a:rPr>
              <a:t>cardiac output and </a:t>
            </a:r>
            <a:r>
              <a:rPr lang="cs-CZ" altLang="cs-CZ" dirty="0" err="1">
                <a:latin typeface="Arial" pitchFamily="34" charset="0"/>
                <a:cs typeface="Arial" pitchFamily="34" charset="0"/>
              </a:rPr>
              <a:t>of</a:t>
            </a:r>
            <a:r>
              <a:rPr lang="cs-CZ" altLang="cs-CZ" dirty="0">
                <a:latin typeface="Arial" pitchFamily="34" charset="0"/>
                <a:cs typeface="Arial" pitchFamily="34" charset="0"/>
              </a:rPr>
              <a:t> </a:t>
            </a:r>
            <a:r>
              <a:rPr lang="en-GB" altLang="cs-CZ" dirty="0">
                <a:latin typeface="Arial" pitchFamily="34" charset="0"/>
                <a:cs typeface="Arial" pitchFamily="34" charset="0"/>
              </a:rPr>
              <a:t>vascular parameters on </a:t>
            </a:r>
            <a:r>
              <a:rPr lang="en-GB" dirty="0">
                <a:latin typeface="Arial" pitchFamily="34" charset="0"/>
                <a:cs typeface="Arial" pitchFamily="34" charset="0"/>
              </a:rPr>
              <a:t>mean arterial pressure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pulse pressure (PP) </a:t>
            </a:r>
            <a:r>
              <a:rPr lang="en-GB" dirty="0">
                <a:latin typeface="Arial" pitchFamily="34" charset="0"/>
                <a:cs typeface="Arial" pitchFamily="34" charset="0"/>
              </a:rPr>
              <a:t>can be approximately estimated from the two following relations:</a:t>
            </a:r>
            <a:endParaRPr lang="cs-CZ" dirty="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25</a:t>
            </a:fld>
            <a:endParaRPr lang="cs-CZ"/>
          </a:p>
        </p:txBody>
      </p:sp>
    </p:spTree>
    <p:extLst>
      <p:ext uri="{BB962C8B-B14F-4D97-AF65-F5344CB8AC3E}">
        <p14:creationId xmlns:p14="http://schemas.microsoft.com/office/powerpoint/2010/main" val="1898668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cs-CZ" dirty="0" smtClean="0">
                <a:latin typeface="Arial" pitchFamily="34" charset="0"/>
                <a:cs typeface="Arial" pitchFamily="34" charset="0"/>
              </a:rPr>
              <a:t>     </a:t>
            </a:r>
            <a:r>
              <a:rPr lang="en-GB" dirty="0" smtClean="0">
                <a:latin typeface="Arial" pitchFamily="34" charset="0"/>
                <a:cs typeface="Arial" pitchFamily="34" charset="0"/>
              </a:rPr>
              <a:t>Consistently </a:t>
            </a:r>
            <a:r>
              <a:rPr lang="en-GB" dirty="0">
                <a:latin typeface="Arial" pitchFamily="34" charset="0"/>
                <a:cs typeface="Arial" pitchFamily="34" charset="0"/>
              </a:rPr>
              <a:t>with the relations for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PP </a:t>
            </a:r>
            <a:r>
              <a:rPr lang="cs-CZ" altLang="cs-CZ" dirty="0" smtClean="0">
                <a:latin typeface="Arial" pitchFamily="34" charset="0"/>
                <a:cs typeface="Arial" pitchFamily="34" charset="0"/>
              </a:rPr>
              <a:t>a</a:t>
            </a:r>
            <a:r>
              <a:rPr lang="en-GB" altLang="cs-CZ" dirty="0" smtClean="0">
                <a:latin typeface="Arial" pitchFamily="34" charset="0"/>
                <a:cs typeface="Arial" pitchFamily="34" charset="0"/>
              </a:rPr>
              <a:t> </a:t>
            </a:r>
            <a:r>
              <a:rPr lang="en-GB" altLang="cs-CZ" dirty="0">
                <a:latin typeface="Arial" pitchFamily="34" charset="0"/>
                <a:cs typeface="Arial" pitchFamily="34" charset="0"/>
              </a:rPr>
              <a:t>separate </a:t>
            </a:r>
            <a:r>
              <a:rPr lang="en-GB" dirty="0">
                <a:latin typeface="Arial" pitchFamily="34" charset="0"/>
                <a:cs typeface="Arial" pitchFamily="34" charset="0"/>
              </a:rPr>
              <a:t>increase of HR induced by the physical activity would cause only the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 simultaneous increase of SV will cause a further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and an increase of PP. Due to a subsequent reduction of R (consequence of the vascular vasodilatation in active muscles) the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falls down but PP remains increased. </a:t>
            </a:r>
            <a:endParaRPr lang="cs-CZ" altLang="cs-CZ" dirty="0" smtClean="0">
              <a:latin typeface="Arial" pitchFamily="34" charset="0"/>
              <a:cs typeface="Arial" pitchFamily="34" charset="0"/>
            </a:endParaRPr>
          </a:p>
          <a:p>
            <a:pPr algn="just"/>
            <a:r>
              <a:rPr lang="cs-CZ" altLang="cs-CZ" dirty="0">
                <a:latin typeface="Arial" pitchFamily="34" charset="0"/>
                <a:cs typeface="Arial" pitchFamily="34" charset="0"/>
              </a:rPr>
              <a:t> </a:t>
            </a:r>
            <a:r>
              <a:rPr lang="cs-CZ" altLang="cs-CZ" dirty="0" smtClean="0">
                <a:latin typeface="Arial" pitchFamily="34" charset="0"/>
                <a:cs typeface="Arial" pitchFamily="34" charset="0"/>
              </a:rPr>
              <a:t>    </a:t>
            </a:r>
            <a:r>
              <a:rPr lang="en-GB" altLang="cs-CZ" dirty="0" smtClean="0">
                <a:latin typeface="Arial" pitchFamily="34" charset="0"/>
                <a:cs typeface="Arial" pitchFamily="34" charset="0"/>
              </a:rPr>
              <a:t>This </a:t>
            </a:r>
            <a:r>
              <a:rPr lang="en-GB" altLang="cs-CZ" sz="1200" b="0" noProof="0" dirty="0" smtClean="0">
                <a:latin typeface="Arial" pitchFamily="34" charset="0"/>
                <a:cs typeface="Arial" pitchFamily="34" charset="0"/>
              </a:rPr>
              <a:t>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26</a:t>
            </a:fld>
            <a:endParaRPr lang="cs-CZ"/>
          </a:p>
        </p:txBody>
      </p:sp>
    </p:spTree>
    <p:extLst>
      <p:ext uri="{BB962C8B-B14F-4D97-AF65-F5344CB8AC3E}">
        <p14:creationId xmlns:p14="http://schemas.microsoft.com/office/powerpoint/2010/main" val="3131255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r>
              <a:rPr lang="cs-CZ" sz="1200" b="0" i="0" kern="1200" baseline="0" dirty="0" smtClean="0">
                <a:effectLst/>
                <a:latin typeface="Arial" charset="0"/>
                <a:ea typeface="+mn-ea"/>
                <a:cs typeface="+mn-cs"/>
              </a:rPr>
              <a:t>.</a:t>
            </a: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dirty="0"/>
              <a:t>where </a:t>
            </a:r>
            <a:r>
              <a:rPr lang="en-GB" i="1" dirty="0"/>
              <a:t>P</a:t>
            </a:r>
            <a:r>
              <a:rPr lang="en-GB" i="1" baseline="-25000" dirty="0"/>
              <a:t>a</a:t>
            </a:r>
            <a:r>
              <a:rPr lang="en-GB" i="1" dirty="0">
                <a:sym typeface="Symbol"/>
              </a:rPr>
              <a:t></a:t>
            </a:r>
            <a:r>
              <a:rPr lang="en-GB" i="1" dirty="0"/>
              <a:t> </a:t>
            </a:r>
            <a:r>
              <a:rPr lang="en-GB" i="1" dirty="0" err="1"/>
              <a:t>P</a:t>
            </a:r>
            <a:r>
              <a:rPr lang="en-GB" i="1" baseline="-25000" dirty="0" err="1"/>
              <a:t>v</a:t>
            </a:r>
            <a:r>
              <a:rPr lang="en-GB" dirty="0"/>
              <a:t> is pressure difference </a:t>
            </a:r>
            <a:r>
              <a:rPr lang="en-GB" dirty="0" smtClean="0"/>
              <a:t>between </a:t>
            </a:r>
            <a:r>
              <a:rPr lang="en-GB" dirty="0"/>
              <a:t>the aorta and v. cava and </a:t>
            </a:r>
            <a:r>
              <a:rPr lang="en-GB" i="1" dirty="0"/>
              <a:t>R</a:t>
            </a:r>
            <a:r>
              <a:rPr lang="en-GB" dirty="0"/>
              <a:t> is peripheral vascular resistance (its physiological value is </a:t>
            </a:r>
            <a:r>
              <a:rPr lang="en-GB" dirty="0">
                <a:sym typeface="Symbol"/>
              </a:rPr>
              <a:t></a:t>
            </a:r>
            <a:r>
              <a:rPr lang="en-GB" dirty="0"/>
              <a:t>1.0 </a:t>
            </a:r>
            <a:r>
              <a:rPr lang="en-GB" dirty="0" err="1"/>
              <a:t>mmHg∙s</a:t>
            </a:r>
            <a:r>
              <a:rPr lang="en-GB" dirty="0"/>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27</a:t>
            </a:fld>
            <a:endParaRPr lang="cs-CZ"/>
          </a:p>
        </p:txBody>
      </p:sp>
    </p:spTree>
    <p:extLst>
      <p:ext uri="{BB962C8B-B14F-4D97-AF65-F5344CB8AC3E}">
        <p14:creationId xmlns:p14="http://schemas.microsoft.com/office/powerpoint/2010/main" val="166455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3E78D2F4-AB0C-4ABA-B42C-11BE1A296BE0}" type="slidenum">
              <a:rPr lang="cs-CZ" altLang="cs-CZ" sz="1200" smtClean="0"/>
              <a:pPr eaLnBrk="1" hangingPunct="1"/>
              <a:t>3</a:t>
            </a:fld>
            <a:endParaRPr lang="cs-CZ" altLang="cs-CZ" sz="120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pPr eaLnBrk="1" hangingPunct="1"/>
            <a:endParaRPr lang="cs-CZ" alt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cs-CZ" noProof="0" dirty="0" smtClean="0"/>
              <a:t>     </a:t>
            </a:r>
            <a:r>
              <a:rPr lang="en-GB" dirty="0"/>
              <a:t>As illustrated in the right figure, the blood column causes a decrease of blood pressure if measured over the heart and increase of blood pressure if measured below the heart. Therefore, to obtain a proper value of blood pressure, it is important for the cuff to be placed at the level of heart. Besides, because of the same effect, the blood pressure at the level of brain may be sometimes too low, which may lead to insufficient perfusion of brain tissue (especially under hypotension) and collapse. On the contrary, the high blood pressure at the level of feet (see the pressure</a:t>
            </a:r>
            <a:r>
              <a:rPr lang="cs-CZ" dirty="0"/>
              <a:t> </a:t>
            </a:r>
            <a:r>
              <a:rPr lang="en-GB" dirty="0"/>
              <a:t>increment due to the blood column in the left figure)</a:t>
            </a:r>
            <a:r>
              <a:rPr lang="cs-CZ" dirty="0"/>
              <a:t> </a:t>
            </a:r>
            <a:r>
              <a:rPr lang="en-GB" dirty="0"/>
              <a:t>may lead to </a:t>
            </a:r>
            <a:r>
              <a:rPr lang="en-GB" dirty="0" err="1"/>
              <a:t>edema</a:t>
            </a:r>
            <a:r>
              <a:rPr lang="en-GB" dirty="0"/>
              <a:t>.</a:t>
            </a:r>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4</a:t>
            </a:fld>
            <a:endParaRPr lang="cs-CZ"/>
          </a:p>
        </p:txBody>
      </p:sp>
    </p:spTree>
    <p:extLst>
      <p:ext uri="{BB962C8B-B14F-4D97-AF65-F5344CB8AC3E}">
        <p14:creationId xmlns:p14="http://schemas.microsoft.com/office/powerpoint/2010/main" val="397044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sz="1200" b="1" dirty="0" smtClean="0"/>
              <a:t>Law of Laplace</a:t>
            </a:r>
            <a:endParaRPr lang="cs-CZ" altLang="cs-CZ" sz="1200" b="1" dirty="0" smtClean="0"/>
          </a:p>
          <a:p>
            <a:pPr algn="just">
              <a:defRPr/>
            </a:pPr>
            <a:r>
              <a:rPr lang="cs-CZ" altLang="cs-CZ" sz="1200" b="0" dirty="0" smtClean="0"/>
              <a:t>   </a:t>
            </a:r>
            <a:r>
              <a:rPr lang="cs-CZ" altLang="cs-CZ" dirty="0"/>
              <a:t> </a:t>
            </a:r>
            <a:r>
              <a:rPr lang="en-GB" altLang="cs-CZ" dirty="0"/>
              <a:t>Law of Laplace defines the relation between distending pressure (P [N/m</a:t>
            </a:r>
            <a:r>
              <a:rPr lang="en-GB" altLang="cs-CZ" baseline="30000" dirty="0"/>
              <a:t>2</a:t>
            </a:r>
            <a:r>
              <a:rPr lang="en-GB" altLang="cs-CZ" dirty="0"/>
              <a:t>]) and tension in the wall of hollow object (T [N/m]). In vessels, P represents a </a:t>
            </a:r>
            <a:r>
              <a:rPr lang="en-GB" dirty="0"/>
              <a:t>pressure difference across the vessel wall (</a:t>
            </a:r>
            <a:r>
              <a:rPr lang="en-GB" i="1" dirty="0" err="1"/>
              <a:t>transmural</a:t>
            </a:r>
            <a:r>
              <a:rPr lang="en-GB" i="1" dirty="0"/>
              <a:t> pressure</a:t>
            </a:r>
            <a:r>
              <a:rPr lang="en-GB" dirty="0"/>
              <a:t>). The resulting tangential </a:t>
            </a:r>
            <a:r>
              <a:rPr lang="en-GB" i="1" dirty="0"/>
              <a:t>mural tension </a:t>
            </a:r>
            <a:r>
              <a:rPr lang="en-GB" dirty="0"/>
              <a:t>T [N/m] is a function of the inner radius R [m] of the vessel. Note that the higher is R of the vessel the higher is T.</a:t>
            </a:r>
            <a:endParaRPr lang="en-GB" altLang="cs-CZ" dirty="0"/>
          </a:p>
          <a:p>
            <a:pPr marL="0" marR="0" indent="0" algn="just"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charset="0"/>
              <a:ea typeface="+mn-ea"/>
              <a:cs typeface="+mn-cs"/>
            </a:endParaRPr>
          </a:p>
          <a:p>
            <a:endParaRPr lang="cs-CZ" sz="1200" b="1" i="0" u="none" strike="noStrike" kern="1200" baseline="0" dirty="0" smtClean="0">
              <a:solidFill>
                <a:schemeClr val="tx1"/>
              </a:solidFill>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a:t>
            </a:r>
            <a:r>
              <a:rPr lang="en-GB" altLang="cs-CZ" dirty="0"/>
              <a:t>  Consequences of the Laplace law for vessels can be well demonstrated when comparing the wall tension in aorta and capillary. Despite that the wall thickness of aorta (~ 2 mm) is incomparably larger than the wall thickness of capillary (~ 1 </a:t>
            </a:r>
            <a:r>
              <a:rPr lang="en-GB" altLang="cs-CZ" dirty="0">
                <a:sym typeface="Symbol"/>
              </a:rPr>
              <a:t></a:t>
            </a:r>
            <a:r>
              <a:rPr lang="en-GB" altLang="cs-CZ" dirty="0"/>
              <a:t>m) the wall tension in aorta is substantially higher. The reason is the large radius of aorta. </a:t>
            </a:r>
            <a:r>
              <a:rPr lang="en-GB" dirty="0"/>
              <a:t>Aorta is therefore the most stressed vessel in the human body, and </a:t>
            </a:r>
            <a:r>
              <a:rPr lang="cs-CZ" dirty="0"/>
              <a:t>a</a:t>
            </a:r>
            <a:r>
              <a:rPr lang="en-GB" dirty="0"/>
              <a:t> high tension in its wall can sometimes lead to aortic aneurism or even to aortic rupture</a:t>
            </a:r>
            <a:r>
              <a:rPr lang="en-GB" altLang="cs-CZ" dirty="0"/>
              <a:t>.</a:t>
            </a:r>
            <a:endParaRPr lang="en-GB" altLang="cs-CZ" b="1" noProof="0" dirty="0" smtClean="0"/>
          </a:p>
        </p:txBody>
      </p:sp>
      <p:sp>
        <p:nvSpPr>
          <p:cNvPr id="30724"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A92310EE-CA2D-41EC-8515-834AF7CBDF95}" type="slidenum">
              <a:rPr lang="cs-CZ" altLang="cs-CZ" sz="1200" smtClean="0"/>
              <a:pPr eaLnBrk="1" hangingPunct="1"/>
              <a:t>6</a:t>
            </a:fld>
            <a:endParaRPr lang="cs-CZ" altLang="cs-CZ"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a:t>Cross-sectional area and velocity of blood flow in different segments of circulation system </a:t>
            </a:r>
          </a:p>
          <a:p>
            <a:pPr algn="just"/>
            <a:r>
              <a:rPr lang="cs-CZ" dirty="0" smtClean="0"/>
              <a:t>     </a:t>
            </a:r>
            <a:r>
              <a:rPr lang="en-GB" dirty="0" smtClean="0"/>
              <a:t>Because </a:t>
            </a:r>
            <a:r>
              <a:rPr lang="en-GB" dirty="0"/>
              <a:t>the same volume of blood must flow through each segment of the circulation system during a minute, the velocity of blood flow in a given segment can be computed as a ratio of cardiac output to total cross-sectional area of the segment. Thus, under resting conditions, the average velocity of blood flow is about 20 cm/sec in aorta but only 0.4 mm/s in capillaries.</a:t>
            </a:r>
            <a:r>
              <a:rPr lang="en-GB" sz="1200" b="0" i="0" u="none" strike="noStrike" kern="1200" baseline="0" noProof="0" dirty="0" smtClean="0">
                <a:solidFill>
                  <a:schemeClr val="tx1"/>
                </a:solidFill>
                <a:latin typeface="Arial" charset="0"/>
                <a:ea typeface="+mn-ea"/>
                <a:cs typeface="+mn-cs"/>
              </a:rPr>
              <a:t>. </a:t>
            </a:r>
          </a:p>
          <a:p>
            <a:pPr algn="just"/>
            <a:endParaRPr lang="en-GB" altLang="cs-CZ" sz="1200" b="0" i="0" u="none" strike="noStrike" kern="1200" baseline="0" noProof="0" dirty="0" smtClean="0">
              <a:solidFill>
                <a:schemeClr val="tx1"/>
              </a:solidFill>
              <a:latin typeface="Arial" charset="0"/>
              <a:ea typeface="+mn-ea"/>
              <a:cs typeface="+mn-cs"/>
            </a:endParaRPr>
          </a:p>
        </p:txBody>
      </p:sp>
      <p:sp>
        <p:nvSpPr>
          <p:cNvPr id="3174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C8BD75B8-08ED-4863-A0EA-54FDFC773C94}" type="slidenum">
              <a:rPr lang="cs-CZ" altLang="cs-CZ" sz="1200" smtClean="0"/>
              <a:pPr eaLnBrk="1" hangingPunct="1"/>
              <a:t>7</a:t>
            </a:fld>
            <a:endParaRPr lang="cs-CZ" altLang="cs-CZ"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8</a:t>
            </a:fld>
            <a:endParaRPr lang="cs-CZ"/>
          </a:p>
        </p:txBody>
      </p:sp>
    </p:spTree>
    <p:extLst>
      <p:ext uri="{BB962C8B-B14F-4D97-AF65-F5344CB8AC3E}">
        <p14:creationId xmlns:p14="http://schemas.microsoft.com/office/powerpoint/2010/main" val="44832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a:t>
            </a:r>
            <a:r>
              <a:rPr lang="en-GB" sz="1200" b="0" i="0" kern="1200" noProof="0" dirty="0" smtClean="0">
                <a:solidFill>
                  <a:schemeClr val="tx1"/>
                </a:solidFill>
                <a:effectLst/>
                <a:latin typeface="Arial" charset="0"/>
                <a:ea typeface="+mn-ea"/>
                <a:cs typeface="+mn-cs"/>
              </a:rPr>
              <a:t> 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(P)</a:t>
            </a:r>
            <a:r>
              <a:rPr lang="en-GB" sz="1200" b="0" i="0" u="none" kern="1200" noProof="0" dirty="0" smtClean="0">
                <a:solidFill>
                  <a:schemeClr val="tx1"/>
                </a:solidFill>
                <a:effectLst/>
                <a:latin typeface="Arial" charset="0"/>
                <a:ea typeface="+mn-ea"/>
                <a:cs typeface="+mn-cs"/>
              </a:rPr>
              <a:t> remains constant.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algn="just">
              <a:defRPr/>
            </a:pPr>
            <a:r>
              <a:rPr lang="en-GB" sz="1200" b="0" i="0" u="none" kern="1200" baseline="0" noProof="0" dirty="0" smtClean="0">
                <a:solidFill>
                  <a:schemeClr val="tx1"/>
                </a:solidFill>
                <a:effectLst/>
                <a:latin typeface="Arial" charset="0"/>
                <a:ea typeface="+mn-ea"/>
                <a:cs typeface="+mn-cs"/>
              </a:rPr>
              <a:t>    </a:t>
            </a:r>
            <a:r>
              <a:rPr lang="en-GB" dirty="0"/>
              <a:t> Considering that S</a:t>
            </a:r>
            <a:r>
              <a:rPr lang="en-GB" baseline="-25000" dirty="0"/>
              <a:t>1</a:t>
            </a:r>
            <a:r>
              <a:rPr lang="en-GB" dirty="0">
                <a:sym typeface="Symbol"/>
              </a:rPr>
              <a:t></a:t>
            </a:r>
            <a:r>
              <a:rPr lang="en-GB" dirty="0"/>
              <a:t>S</a:t>
            </a:r>
            <a:r>
              <a:rPr lang="en-GB" baseline="-25000" dirty="0"/>
              <a:t>2</a:t>
            </a:r>
            <a:r>
              <a:rPr lang="en-GB" dirty="0"/>
              <a:t> </a:t>
            </a:r>
            <a:r>
              <a:rPr lang="en-GB" altLang="cs-CZ" dirty="0"/>
              <a:t>(see the figure on the left side) </a:t>
            </a:r>
            <a:r>
              <a:rPr lang="en-GB" dirty="0"/>
              <a:t>it must hold that v</a:t>
            </a:r>
            <a:r>
              <a:rPr lang="en-GB" baseline="-25000" dirty="0"/>
              <a:t>1</a:t>
            </a:r>
            <a:r>
              <a:rPr lang="en-GB" dirty="0">
                <a:sym typeface="Symbol"/>
              </a:rPr>
              <a:t></a:t>
            </a:r>
            <a:r>
              <a:rPr lang="en-GB" baseline="-25000" dirty="0"/>
              <a:t> </a:t>
            </a:r>
            <a:r>
              <a:rPr lang="en-GB" dirty="0"/>
              <a:t>v</a:t>
            </a:r>
            <a:r>
              <a:rPr lang="en-GB" baseline="-25000" dirty="0"/>
              <a:t>2 </a:t>
            </a:r>
            <a:r>
              <a:rPr lang="en-GB" altLang="cs-CZ" dirty="0"/>
              <a:t>(according to </a:t>
            </a:r>
            <a:r>
              <a:rPr lang="cs-CZ" altLang="cs-CZ" dirty="0" err="1"/>
              <a:t>the</a:t>
            </a:r>
            <a:r>
              <a:rPr lang="cs-CZ" altLang="cs-CZ" dirty="0"/>
              <a:t> </a:t>
            </a:r>
            <a:r>
              <a:rPr lang="en-GB" altLang="cs-CZ" dirty="0"/>
              <a:t>continuity equation)</a:t>
            </a:r>
            <a:r>
              <a:rPr lang="en-GB" dirty="0"/>
              <a:t>.</a:t>
            </a:r>
            <a:r>
              <a:rPr lang="en-GB" baseline="-25000" dirty="0"/>
              <a:t> </a:t>
            </a:r>
            <a:r>
              <a:rPr lang="en-GB" dirty="0"/>
              <a:t>As follows from the </a:t>
            </a:r>
            <a:r>
              <a:rPr lang="en-GB" altLang="cs-CZ" dirty="0"/>
              <a:t>Bernoulli’s principle applied on both the normal and pathologically distended part</a:t>
            </a:r>
            <a:r>
              <a:rPr lang="cs-CZ" altLang="cs-CZ" dirty="0"/>
              <a:t>s</a:t>
            </a:r>
            <a:r>
              <a:rPr lang="en-GB" altLang="cs-CZ" dirty="0"/>
              <a:t> of aorta, if </a:t>
            </a:r>
            <a:r>
              <a:rPr lang="en-GB" dirty="0"/>
              <a:t>v</a:t>
            </a:r>
            <a:r>
              <a:rPr lang="en-GB" baseline="-25000" dirty="0"/>
              <a:t>2</a:t>
            </a:r>
            <a:r>
              <a:rPr lang="en-GB" dirty="0">
                <a:sym typeface="Symbol"/>
              </a:rPr>
              <a:t></a:t>
            </a:r>
            <a:r>
              <a:rPr lang="en-GB" dirty="0"/>
              <a:t>v</a:t>
            </a:r>
            <a:r>
              <a:rPr lang="en-GB" baseline="-25000" dirty="0"/>
              <a:t>1</a:t>
            </a:r>
            <a:r>
              <a:rPr lang="en-GB" dirty="0"/>
              <a:t> than P</a:t>
            </a:r>
            <a:r>
              <a:rPr lang="en-GB" baseline="-25000" dirty="0"/>
              <a:t>2</a:t>
            </a:r>
            <a:r>
              <a:rPr lang="en-GB" dirty="0">
                <a:sym typeface="Symbol"/>
              </a:rPr>
              <a:t></a:t>
            </a:r>
            <a:r>
              <a:rPr lang="en-GB" baseline="-25000" dirty="0"/>
              <a:t> </a:t>
            </a:r>
            <a:r>
              <a:rPr lang="en-GB" dirty="0"/>
              <a:t>P</a:t>
            </a:r>
            <a:r>
              <a:rPr lang="en-GB" baseline="-25000" dirty="0"/>
              <a:t>1</a:t>
            </a:r>
            <a:r>
              <a:rPr lang="en-GB" dirty="0"/>
              <a:t>. Consequently, according to the Laplace's law</a:t>
            </a:r>
            <a:r>
              <a:rPr lang="cs-CZ" dirty="0"/>
              <a:t>, </a:t>
            </a:r>
            <a:r>
              <a:rPr lang="en-GB" dirty="0"/>
              <a:t>the tension in the wall of aneurysm (T</a:t>
            </a:r>
            <a:r>
              <a:rPr lang="en-GB" baseline="-25000" dirty="0"/>
              <a:t>2</a:t>
            </a:r>
            <a:r>
              <a:rPr lang="en-GB" dirty="0"/>
              <a:t>) rises because of the increase of both the radius R</a:t>
            </a:r>
            <a:r>
              <a:rPr lang="en-GB" baseline="-25000" dirty="0"/>
              <a:t>2</a:t>
            </a:r>
            <a:r>
              <a:rPr lang="en-GB" dirty="0"/>
              <a:t> and pressure P</a:t>
            </a:r>
            <a:r>
              <a:rPr lang="en-GB" baseline="-25000" dirty="0"/>
              <a:t>2</a:t>
            </a:r>
            <a:r>
              <a:rPr lang="en-GB" dirty="0"/>
              <a:t>. This lead</a:t>
            </a:r>
            <a:r>
              <a:rPr lang="cs-CZ" dirty="0"/>
              <a:t>s</a:t>
            </a:r>
            <a:r>
              <a:rPr lang="en-GB" dirty="0"/>
              <a:t> to further distension of aneurism and its rupture if not treated.</a:t>
            </a:r>
            <a:endParaRPr lang="en-GB" b="1" baseline="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9</a:t>
            </a:fld>
            <a:endParaRPr lang="cs-CZ"/>
          </a:p>
        </p:txBody>
      </p:sp>
    </p:spTree>
    <p:extLst>
      <p:ext uri="{BB962C8B-B14F-4D97-AF65-F5344CB8AC3E}">
        <p14:creationId xmlns:p14="http://schemas.microsoft.com/office/powerpoint/2010/main" val="167746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2024883-4D62-4AC5-8624-262C19397B01}" type="slidenum">
              <a:rPr lang="cs-CZ"/>
              <a:pPr>
                <a:defRPr/>
              </a:pPr>
              <a:t>‹#›</a:t>
            </a:fld>
            <a:endParaRPr lang="cs-CZ"/>
          </a:p>
        </p:txBody>
      </p:sp>
    </p:spTree>
    <p:extLst>
      <p:ext uri="{BB962C8B-B14F-4D97-AF65-F5344CB8AC3E}">
        <p14:creationId xmlns:p14="http://schemas.microsoft.com/office/powerpoint/2010/main" val="419019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D2177FC-930C-4DC2-A897-E040B62B9D45}" type="slidenum">
              <a:rPr lang="cs-CZ"/>
              <a:pPr>
                <a:defRPr/>
              </a:pPr>
              <a:t>‹#›</a:t>
            </a:fld>
            <a:endParaRPr lang="cs-CZ"/>
          </a:p>
        </p:txBody>
      </p:sp>
    </p:spTree>
    <p:extLst>
      <p:ext uri="{BB962C8B-B14F-4D97-AF65-F5344CB8AC3E}">
        <p14:creationId xmlns:p14="http://schemas.microsoft.com/office/powerpoint/2010/main" val="215193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B6B76795-0AF1-46BE-98D2-28F3117505EC}" type="slidenum">
              <a:rPr lang="cs-CZ"/>
              <a:pPr>
                <a:defRPr/>
              </a:pPr>
              <a:t>‹#›</a:t>
            </a:fld>
            <a:endParaRPr lang="cs-CZ"/>
          </a:p>
        </p:txBody>
      </p:sp>
    </p:spTree>
    <p:extLst>
      <p:ext uri="{BB962C8B-B14F-4D97-AF65-F5344CB8AC3E}">
        <p14:creationId xmlns:p14="http://schemas.microsoft.com/office/powerpoint/2010/main" val="315932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DA5DFBD-173E-49F6-9277-58DDD89EEAF3}" type="slidenum">
              <a:rPr lang="cs-CZ"/>
              <a:pPr>
                <a:defRPr/>
              </a:pPr>
              <a:t>‹#›</a:t>
            </a:fld>
            <a:endParaRPr lang="cs-CZ"/>
          </a:p>
        </p:txBody>
      </p:sp>
    </p:spTree>
    <p:extLst>
      <p:ext uri="{BB962C8B-B14F-4D97-AF65-F5344CB8AC3E}">
        <p14:creationId xmlns:p14="http://schemas.microsoft.com/office/powerpoint/2010/main" val="263758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5C5E6F9-ECE7-4BF3-A5B3-1639643ADE88}" type="slidenum">
              <a:rPr lang="cs-CZ"/>
              <a:pPr>
                <a:defRPr/>
              </a:pPr>
              <a:t>‹#›</a:t>
            </a:fld>
            <a:endParaRPr lang="cs-CZ"/>
          </a:p>
        </p:txBody>
      </p:sp>
    </p:spTree>
    <p:extLst>
      <p:ext uri="{BB962C8B-B14F-4D97-AF65-F5344CB8AC3E}">
        <p14:creationId xmlns:p14="http://schemas.microsoft.com/office/powerpoint/2010/main" val="231867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11FDB0E-4FD0-4496-8A19-EA6C89F98934}" type="slidenum">
              <a:rPr lang="cs-CZ"/>
              <a:pPr>
                <a:defRPr/>
              </a:pPr>
              <a:t>‹#›</a:t>
            </a:fld>
            <a:endParaRPr lang="cs-CZ"/>
          </a:p>
        </p:txBody>
      </p:sp>
    </p:spTree>
    <p:extLst>
      <p:ext uri="{BB962C8B-B14F-4D97-AF65-F5344CB8AC3E}">
        <p14:creationId xmlns:p14="http://schemas.microsoft.com/office/powerpoint/2010/main" val="276305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2D13FBF7-9569-40C8-B324-875F0D200E99}" type="slidenum">
              <a:rPr lang="cs-CZ"/>
              <a:pPr>
                <a:defRPr/>
              </a:pPr>
              <a:t>‹#›</a:t>
            </a:fld>
            <a:endParaRPr lang="cs-CZ"/>
          </a:p>
        </p:txBody>
      </p:sp>
    </p:spTree>
    <p:extLst>
      <p:ext uri="{BB962C8B-B14F-4D97-AF65-F5344CB8AC3E}">
        <p14:creationId xmlns:p14="http://schemas.microsoft.com/office/powerpoint/2010/main" val="239248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9BEFE236-3D3A-4282-A711-9D8809A0367B}" type="slidenum">
              <a:rPr lang="cs-CZ"/>
              <a:pPr>
                <a:defRPr/>
              </a:pPr>
              <a:t>‹#›</a:t>
            </a:fld>
            <a:endParaRPr lang="cs-CZ"/>
          </a:p>
        </p:txBody>
      </p:sp>
    </p:spTree>
    <p:extLst>
      <p:ext uri="{BB962C8B-B14F-4D97-AF65-F5344CB8AC3E}">
        <p14:creationId xmlns:p14="http://schemas.microsoft.com/office/powerpoint/2010/main" val="75389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324188C8-F2E2-4B1F-834E-B8BD907E05BD}" type="slidenum">
              <a:rPr lang="cs-CZ"/>
              <a:pPr>
                <a:defRPr/>
              </a:pPr>
              <a:t>‹#›</a:t>
            </a:fld>
            <a:endParaRPr lang="cs-CZ"/>
          </a:p>
        </p:txBody>
      </p:sp>
    </p:spTree>
    <p:extLst>
      <p:ext uri="{BB962C8B-B14F-4D97-AF65-F5344CB8AC3E}">
        <p14:creationId xmlns:p14="http://schemas.microsoft.com/office/powerpoint/2010/main" val="153302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C306792-D2BE-42FE-8822-E6AF43E16176}" type="slidenum">
              <a:rPr lang="cs-CZ"/>
              <a:pPr>
                <a:defRPr/>
              </a:pPr>
              <a:t>‹#›</a:t>
            </a:fld>
            <a:endParaRPr lang="cs-CZ"/>
          </a:p>
        </p:txBody>
      </p:sp>
    </p:spTree>
    <p:extLst>
      <p:ext uri="{BB962C8B-B14F-4D97-AF65-F5344CB8AC3E}">
        <p14:creationId xmlns:p14="http://schemas.microsoft.com/office/powerpoint/2010/main" val="393237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34A5812-EE63-474D-8EC8-325DE09F888D}" type="slidenum">
              <a:rPr lang="cs-CZ"/>
              <a:pPr>
                <a:defRPr/>
              </a:pPr>
              <a:t>‹#›</a:t>
            </a:fld>
            <a:endParaRPr lang="cs-CZ"/>
          </a:p>
        </p:txBody>
      </p:sp>
    </p:spTree>
    <p:extLst>
      <p:ext uri="{BB962C8B-B14F-4D97-AF65-F5344CB8AC3E}">
        <p14:creationId xmlns:p14="http://schemas.microsoft.com/office/powerpoint/2010/main" val="319027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DC55247B-F1BF-4A86-81CE-F1D72705C12C}"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4" name="Text Box 6"/>
          <p:cNvSpPr txBox="1">
            <a:spLocks noChangeArrowheads="1"/>
          </p:cNvSpPr>
          <p:nvPr/>
        </p:nvSpPr>
        <p:spPr bwMode="auto">
          <a:xfrm>
            <a:off x="1060450" y="2717800"/>
            <a:ext cx="6954838" cy="641350"/>
          </a:xfrm>
          <a:prstGeom prst="rect">
            <a:avLst/>
          </a:prstGeom>
          <a:noFill/>
          <a:ln>
            <a:noFill/>
          </a:ln>
          <a:effectLst/>
          <a:extLst/>
        </p:spPr>
        <p:txBody>
          <a:bodyPr>
            <a:spAutoFit/>
          </a:bodyPr>
          <a:lstStyle/>
          <a:p>
            <a:pPr algn="ctr">
              <a:spcBef>
                <a:spcPct val="50000"/>
              </a:spcBef>
              <a:defRPr/>
            </a:pPr>
            <a:r>
              <a:rPr lang="cs-CZ" sz="3600" b="1" dirty="0" err="1">
                <a:effectLst>
                  <a:outerShdw blurRad="38100" dist="38100" dir="2700000" algn="tl">
                    <a:srgbClr val="C0C0C0"/>
                  </a:outerShdw>
                </a:effectLst>
              </a:rPr>
              <a:t>Rheology</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of</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blood</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circulation</a:t>
            </a:r>
            <a:endParaRPr lang="cs-CZ" sz="3600" b="1" dirty="0">
              <a:effectLst>
                <a:outerShdw blurRad="38100" dist="38100" dir="2700000" algn="tl">
                  <a:srgbClr val="C0C0C0"/>
                </a:outerShdw>
              </a:effectLst>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7" name="Text Box 22"/>
          <p:cNvSpPr txBox="1">
            <a:spLocks noChangeArrowheads="1"/>
          </p:cNvSpPr>
          <p:nvPr/>
        </p:nvSpPr>
        <p:spPr bwMode="auto">
          <a:xfrm>
            <a:off x="423863" y="4357688"/>
            <a:ext cx="8274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000" i="1" dirty="0">
                <a:solidFill>
                  <a:srgbClr val="FFFF00"/>
                </a:solidFill>
              </a:rPr>
              <a:t>The flow of liquid</a:t>
            </a:r>
            <a:r>
              <a:rPr lang="en-GB" altLang="cs-CZ" sz="2000" dirty="0">
                <a:solidFill>
                  <a:srgbClr val="FFFF00"/>
                </a:solidFill>
              </a:rPr>
              <a:t> </a:t>
            </a:r>
            <a:r>
              <a:rPr lang="en-GB" altLang="cs-CZ" sz="2000" dirty="0">
                <a:solidFill>
                  <a:schemeClr val="bg1"/>
                </a:solidFill>
              </a:rPr>
              <a:t>in the cylindrical </a:t>
            </a:r>
            <a:r>
              <a:rPr lang="cs-CZ" altLang="cs-CZ" sz="2000" dirty="0">
                <a:solidFill>
                  <a:schemeClr val="bg1"/>
                </a:solidFill>
              </a:rPr>
              <a:t>tube</a:t>
            </a:r>
            <a:r>
              <a:rPr lang="en-GB" altLang="cs-CZ" sz="2000" i="1" dirty="0">
                <a:solidFill>
                  <a:srgbClr val="FFFF00"/>
                </a:solidFill>
              </a:rPr>
              <a:t> </a:t>
            </a:r>
            <a:r>
              <a:rPr lang="en-GB" altLang="cs-CZ" sz="2000" dirty="0">
                <a:solidFill>
                  <a:srgbClr val="FFFF00"/>
                </a:solidFill>
              </a:rPr>
              <a:t>(Q)</a:t>
            </a:r>
            <a:r>
              <a:rPr lang="en-GB" altLang="cs-CZ" sz="2000" dirty="0">
                <a:solidFill>
                  <a:schemeClr val="bg1"/>
                </a:solidFill>
              </a:rPr>
              <a:t> is directly proportional to the pressure difference between two ends of the </a:t>
            </a:r>
            <a:r>
              <a:rPr lang="cs-CZ" altLang="cs-CZ" sz="2000" dirty="0">
                <a:solidFill>
                  <a:schemeClr val="bg1"/>
                </a:solidFill>
              </a:rPr>
              <a:t>tube</a:t>
            </a:r>
            <a:r>
              <a:rPr lang="en-GB" altLang="cs-CZ" sz="2000" dirty="0">
                <a:solidFill>
                  <a:schemeClr val="bg1"/>
                </a:solidFill>
              </a:rPr>
              <a:t> </a:t>
            </a:r>
            <a:r>
              <a:rPr lang="en-GB" altLang="cs-CZ" sz="2000" dirty="0">
                <a:solidFill>
                  <a:srgbClr val="FFFF00"/>
                </a:solidFill>
              </a:rPr>
              <a:t>(</a:t>
            </a:r>
            <a:r>
              <a:rPr lang="en-GB" altLang="cs-CZ" sz="2000" dirty="0">
                <a:solidFill>
                  <a:srgbClr val="FFFF00"/>
                </a:solidFill>
                <a:sym typeface="Symbol" pitchFamily="18" charset="2"/>
              </a:rPr>
              <a:t>P=P</a:t>
            </a:r>
            <a:r>
              <a:rPr lang="en-GB" altLang="cs-CZ" sz="2000" baseline="-25000" dirty="0">
                <a:solidFill>
                  <a:srgbClr val="FFFF00"/>
                </a:solidFill>
                <a:sym typeface="Symbol" pitchFamily="18" charset="2"/>
              </a:rPr>
              <a:t>A</a:t>
            </a:r>
            <a:r>
              <a:rPr lang="en-GB" altLang="cs-CZ" sz="2000" dirty="0">
                <a:solidFill>
                  <a:srgbClr val="FFFF00"/>
                </a:solidFill>
                <a:sym typeface="Symbol" pitchFamily="18" charset="2"/>
              </a:rPr>
              <a:t>-P</a:t>
            </a:r>
            <a:r>
              <a:rPr lang="en-GB" altLang="cs-CZ" sz="2000" baseline="-25000" dirty="0">
                <a:solidFill>
                  <a:srgbClr val="FFFF00"/>
                </a:solidFill>
                <a:sym typeface="Symbol" pitchFamily="18" charset="2"/>
              </a:rPr>
              <a:t>B</a:t>
            </a:r>
            <a:r>
              <a:rPr lang="en-GB" altLang="cs-CZ" sz="2000" dirty="0">
                <a:solidFill>
                  <a:srgbClr val="FFFF00"/>
                </a:solidFill>
              </a:rPr>
              <a:t>), </a:t>
            </a:r>
            <a:r>
              <a:rPr lang="en-GB" altLang="cs-CZ" sz="2000" dirty="0">
                <a:solidFill>
                  <a:schemeClr val="bg1"/>
                </a:solidFill>
              </a:rPr>
              <a:t>to the fourth power of the </a:t>
            </a:r>
            <a:r>
              <a:rPr lang="cs-CZ" altLang="cs-CZ" sz="2000" dirty="0">
                <a:solidFill>
                  <a:schemeClr val="bg1"/>
                </a:solidFill>
              </a:rPr>
              <a:t>tube</a:t>
            </a:r>
            <a:r>
              <a:rPr lang="en-GB" altLang="cs-CZ" sz="2000" dirty="0">
                <a:solidFill>
                  <a:schemeClr val="bg1"/>
                </a:solidFill>
              </a:rPr>
              <a:t> radius </a:t>
            </a:r>
            <a:r>
              <a:rPr lang="en-GB" altLang="cs-CZ" sz="2000" dirty="0">
                <a:solidFill>
                  <a:srgbClr val="FFFF00"/>
                </a:solidFill>
              </a:rPr>
              <a:t>(</a:t>
            </a:r>
            <a:r>
              <a:rPr lang="en-GB" altLang="cs-CZ" sz="2000" dirty="0">
                <a:solidFill>
                  <a:srgbClr val="FFFF00"/>
                </a:solidFill>
                <a:sym typeface="Symbol" pitchFamily="18" charset="2"/>
              </a:rPr>
              <a:t>r</a:t>
            </a:r>
            <a:r>
              <a:rPr lang="en-GB" altLang="cs-CZ" sz="2000" dirty="0">
                <a:solidFill>
                  <a:srgbClr val="FFFF00"/>
                </a:solidFill>
              </a:rPr>
              <a:t>)</a:t>
            </a:r>
            <a:r>
              <a:rPr lang="en-GB" altLang="cs-CZ" sz="2000" dirty="0">
                <a:solidFill>
                  <a:schemeClr val="bg1"/>
                </a:solidFill>
              </a:rPr>
              <a:t> and inversely proportional to </a:t>
            </a:r>
            <a:r>
              <a:rPr lang="cs-CZ" altLang="cs-CZ" sz="2000" dirty="0">
                <a:solidFill>
                  <a:schemeClr val="bg1"/>
                </a:solidFill>
              </a:rPr>
              <a:t>tube</a:t>
            </a:r>
            <a:r>
              <a:rPr lang="en-GB" altLang="cs-CZ" sz="2000" dirty="0">
                <a:solidFill>
                  <a:schemeClr val="bg1"/>
                </a:solidFill>
              </a:rPr>
              <a:t> length (</a:t>
            </a:r>
            <a:r>
              <a:rPr lang="en-GB" altLang="cs-CZ" sz="2000" i="1" dirty="0">
                <a:solidFill>
                  <a:srgbClr val="FFFF00"/>
                </a:solidFill>
              </a:rPr>
              <a:t>l</a:t>
            </a:r>
            <a:r>
              <a:rPr lang="en-GB" altLang="cs-CZ" sz="2000" dirty="0">
                <a:solidFill>
                  <a:schemeClr val="bg1"/>
                </a:solidFill>
              </a:rPr>
              <a:t>)</a:t>
            </a:r>
            <a:r>
              <a:rPr lang="en-GB" altLang="cs-CZ" sz="2000" dirty="0"/>
              <a:t> </a:t>
            </a:r>
            <a:r>
              <a:rPr lang="en-GB" altLang="cs-CZ" sz="2000" dirty="0">
                <a:solidFill>
                  <a:schemeClr val="bg1"/>
                </a:solidFill>
              </a:rPr>
              <a:t>and  to the viscosity of liquid </a:t>
            </a:r>
            <a:r>
              <a:rPr lang="en-GB" altLang="cs-CZ" sz="2000" dirty="0">
                <a:solidFill>
                  <a:srgbClr val="FFFF00"/>
                </a:solidFill>
              </a:rPr>
              <a:t>(</a:t>
            </a:r>
            <a:r>
              <a:rPr lang="en-GB" altLang="cs-CZ" sz="2000" dirty="0">
                <a:solidFill>
                  <a:srgbClr val="FFFF00"/>
                </a:solidFill>
                <a:sym typeface="Symbol" pitchFamily="18" charset="2"/>
              </a:rPr>
              <a:t></a:t>
            </a:r>
            <a:r>
              <a:rPr lang="en-GB" altLang="cs-CZ" sz="2000" dirty="0">
                <a:solidFill>
                  <a:srgbClr val="FFFF00"/>
                </a:solidFill>
              </a:rPr>
              <a:t>)</a:t>
            </a:r>
            <a:r>
              <a:rPr lang="en-GB" altLang="cs-CZ" sz="2000" dirty="0">
                <a:solidFill>
                  <a:schemeClr val="bg1"/>
                </a:solidFill>
              </a:rPr>
              <a:t>.</a:t>
            </a:r>
          </a:p>
        </p:txBody>
      </p:sp>
      <p:sp>
        <p:nvSpPr>
          <p:cNvPr id="11268" name="Rectangle 29"/>
          <p:cNvSpPr>
            <a:spLocks noChangeArrowheads="1"/>
          </p:cNvSpPr>
          <p:nvPr/>
        </p:nvSpPr>
        <p:spPr bwMode="auto">
          <a:xfrm>
            <a:off x="2401888" y="2813050"/>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69" name="Text Box 30"/>
          <p:cNvSpPr txBox="1">
            <a:spLocks noChangeArrowheads="1"/>
          </p:cNvSpPr>
          <p:nvPr/>
        </p:nvSpPr>
        <p:spPr bwMode="auto">
          <a:xfrm>
            <a:off x="3840163" y="2790825"/>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1270" name="Text Box 31"/>
          <p:cNvSpPr txBox="1">
            <a:spLocks noChangeArrowheads="1"/>
          </p:cNvSpPr>
          <p:nvPr/>
        </p:nvSpPr>
        <p:spPr bwMode="auto">
          <a:xfrm>
            <a:off x="3375025" y="30114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1271" name="Line 32"/>
          <p:cNvSpPr>
            <a:spLocks noChangeShapeType="1"/>
          </p:cNvSpPr>
          <p:nvPr/>
        </p:nvSpPr>
        <p:spPr bwMode="auto">
          <a:xfrm>
            <a:off x="3954463" y="3209925"/>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72" name="Text Box 33"/>
          <p:cNvSpPr txBox="1">
            <a:spLocks noChangeArrowheads="1"/>
          </p:cNvSpPr>
          <p:nvPr/>
        </p:nvSpPr>
        <p:spPr bwMode="auto">
          <a:xfrm>
            <a:off x="4079875" y="32591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11273" name="Group 27"/>
          <p:cNvGrpSpPr>
            <a:grpSpLocks/>
          </p:cNvGrpSpPr>
          <p:nvPr/>
        </p:nvGrpSpPr>
        <p:grpSpPr bwMode="auto">
          <a:xfrm>
            <a:off x="2916238" y="1585913"/>
            <a:ext cx="3268662" cy="438150"/>
            <a:chOff x="1848" y="1332"/>
            <a:chExt cx="2059" cy="276"/>
          </a:xfrm>
        </p:grpSpPr>
        <p:sp>
          <p:nvSpPr>
            <p:cNvPr id="11285"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6"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7"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8"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sp>
        <p:nvSpPr>
          <p:cNvPr id="11274"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A</a:t>
            </a:r>
          </a:p>
        </p:txBody>
      </p:sp>
      <p:sp>
        <p:nvSpPr>
          <p:cNvPr id="11275"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B</a:t>
            </a:r>
          </a:p>
        </p:txBody>
      </p:sp>
      <p:sp>
        <p:nvSpPr>
          <p:cNvPr id="11276"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7"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l</a:t>
            </a:r>
            <a:endParaRPr lang="cs-CZ" altLang="cs-CZ" sz="1800" baseline="-25000">
              <a:solidFill>
                <a:srgbClr val="FFFF00"/>
              </a:solidFill>
            </a:endParaRPr>
          </a:p>
        </p:txBody>
      </p:sp>
      <p:sp>
        <p:nvSpPr>
          <p:cNvPr id="11278"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9"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2r</a:t>
            </a:r>
            <a:endParaRPr lang="cs-CZ" altLang="cs-CZ" sz="1800" baseline="-25000">
              <a:solidFill>
                <a:srgbClr val="FFFF00"/>
              </a:solidFill>
            </a:endParaRPr>
          </a:p>
        </p:txBody>
      </p:sp>
      <p:sp>
        <p:nvSpPr>
          <p:cNvPr id="11280"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1"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2" name="Rectangle 56"/>
          <p:cNvSpPr>
            <a:spLocks noGrp="1" noChangeArrowheads="1"/>
          </p:cNvSpPr>
          <p:nvPr>
            <p:ph type="title"/>
          </p:nvPr>
        </p:nvSpPr>
        <p:spPr>
          <a:xfrm>
            <a:off x="422275" y="342900"/>
            <a:ext cx="8229600" cy="771525"/>
          </a:xfrm>
        </p:spPr>
        <p:txBody>
          <a:bodyPr/>
          <a:lstStyle/>
          <a:p>
            <a:pPr eaLnBrk="1" hangingPunct="1"/>
            <a:r>
              <a:rPr lang="en-GB" altLang="cs-CZ" sz="3400" dirty="0" err="1" smtClean="0">
                <a:solidFill>
                  <a:srgbClr val="FFFF00"/>
                </a:solidFill>
              </a:rPr>
              <a:t>Poiseuille</a:t>
            </a:r>
            <a:r>
              <a:rPr lang="en-GB" altLang="cs-CZ" sz="3400" dirty="0" smtClean="0">
                <a:solidFill>
                  <a:srgbClr val="FFFF00"/>
                </a:solidFill>
              </a:rPr>
              <a:t> – Hagen equation</a:t>
            </a:r>
          </a:p>
        </p:txBody>
      </p:sp>
      <p:sp>
        <p:nvSpPr>
          <p:cNvPr id="23" name="Rectangle 10"/>
          <p:cNvSpPr txBox="1">
            <a:spLocks noChangeArrowheads="1"/>
          </p:cNvSpPr>
          <p:nvPr/>
        </p:nvSpPr>
        <p:spPr bwMode="auto">
          <a:xfrm>
            <a:off x="450850" y="5780088"/>
            <a:ext cx="1390650"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GB" altLang="cs-CZ" sz="2000" i="1" kern="0" dirty="0" smtClean="0">
                <a:solidFill>
                  <a:srgbClr val="FFFF00"/>
                </a:solidFill>
              </a:rPr>
              <a:t>Limitation</a:t>
            </a:r>
            <a:r>
              <a:rPr lang="en-GB" altLang="cs-CZ" sz="2000" kern="0" dirty="0" smtClean="0">
                <a:solidFill>
                  <a:srgbClr val="FFFF00"/>
                </a:solidFill>
              </a:rPr>
              <a:t>:</a:t>
            </a:r>
          </a:p>
        </p:txBody>
      </p:sp>
      <p:sp>
        <p:nvSpPr>
          <p:cNvPr id="11284" name="Text Box 11"/>
          <p:cNvSpPr txBox="1">
            <a:spLocks noChangeArrowheads="1"/>
          </p:cNvSpPr>
          <p:nvPr/>
        </p:nvSpPr>
        <p:spPr bwMode="auto">
          <a:xfrm>
            <a:off x="458788" y="61722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en-GB" altLang="cs-CZ" sz="1200">
                <a:solidFill>
                  <a:schemeClr val="bg1"/>
                </a:solidFill>
                <a:sym typeface="Symbol" pitchFamily="18" charset="2"/>
              </a:rPr>
              <a:t>	For stationary flow in Newtonian fluids where viscosity is constant and independent on flow velocity.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91"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2"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2293"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4"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5"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12296"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7"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8"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9"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00"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R</a:t>
            </a:r>
            <a:r>
              <a:rPr lang="cs-CZ" altLang="cs-CZ" sz="2400" b="1" baseline="-25000">
                <a:sym typeface="Symbol" pitchFamily="18" charset="2"/>
              </a:rPr>
              <a:t>v</a:t>
            </a:r>
            <a:endParaRPr lang="en-US" altLang="cs-CZ" sz="2400" b="1" baseline="-25000">
              <a:sym typeface="Symbol" pitchFamily="18" charset="2"/>
            </a:endParaRPr>
          </a:p>
        </p:txBody>
      </p:sp>
      <p:sp>
        <p:nvSpPr>
          <p:cNvPr id="12301"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solidFill>
                  <a:schemeClr val="bg1"/>
                </a:solidFill>
                <a:sym typeface="Symbol" pitchFamily="18" charset="2"/>
              </a:rPr>
              <a:t></a:t>
            </a:r>
          </a:p>
        </p:txBody>
      </p:sp>
      <p:sp>
        <p:nvSpPr>
          <p:cNvPr id="12302"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4"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05"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6"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07"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=R/n</a:t>
            </a:r>
          </a:p>
        </p:txBody>
      </p:sp>
      <p:sp>
        <p:nvSpPr>
          <p:cNvPr id="12308" name="Text Box 35"/>
          <p:cNvSpPr txBox="1">
            <a:spLocks noChangeArrowheads="1"/>
          </p:cNvSpPr>
          <p:nvPr/>
        </p:nvSpPr>
        <p:spPr bwMode="auto">
          <a:xfrm>
            <a:off x="387350" y="2008188"/>
            <a:ext cx="8491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i="1" dirty="0">
                <a:solidFill>
                  <a:srgbClr val="FFFF00"/>
                </a:solidFill>
              </a:rPr>
              <a:t>Vascular resistance (R</a:t>
            </a:r>
            <a:r>
              <a:rPr lang="cs-CZ" altLang="cs-CZ" sz="2000" i="1" baseline="-25000" dirty="0">
                <a:solidFill>
                  <a:srgbClr val="FFFF00"/>
                </a:solidFill>
              </a:rPr>
              <a:t>v</a:t>
            </a:r>
            <a:r>
              <a:rPr lang="en-GB" altLang="cs-CZ" sz="2000" i="1" dirty="0">
                <a:solidFill>
                  <a:srgbClr val="FFFF00"/>
                </a:solidFill>
              </a:rPr>
              <a:t>)</a:t>
            </a:r>
            <a:r>
              <a:rPr lang="cs-CZ" altLang="cs-CZ" sz="2000" i="1" dirty="0">
                <a:solidFill>
                  <a:srgbClr val="FFFF00"/>
                </a:solidFill>
              </a:rPr>
              <a:t>:</a:t>
            </a:r>
            <a:r>
              <a:rPr lang="en-GB" altLang="cs-CZ" sz="2000" dirty="0">
                <a:solidFill>
                  <a:schemeClr val="bg1"/>
                </a:solidFill>
              </a:rPr>
              <a:t> a consequence of the friction between fluid and vessel wall.</a:t>
            </a:r>
          </a:p>
        </p:txBody>
      </p:sp>
      <p:sp>
        <p:nvSpPr>
          <p:cNvPr id="12309"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10"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12311" name="Text Box 38"/>
          <p:cNvSpPr txBox="1">
            <a:spLocks noChangeArrowheads="1"/>
          </p:cNvSpPr>
          <p:nvPr/>
        </p:nvSpPr>
        <p:spPr bwMode="auto">
          <a:xfrm>
            <a:off x="2557463" y="28686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R</a:t>
            </a:r>
            <a:r>
              <a:rPr lang="cs-CZ" altLang="cs-CZ" sz="2400" b="1" baseline="-25000"/>
              <a:t>v  </a:t>
            </a:r>
            <a:r>
              <a:rPr lang="cs-CZ" altLang="cs-CZ" sz="2400" b="1"/>
              <a:t>=</a:t>
            </a:r>
            <a:endParaRPr lang="en-US" altLang="cs-CZ" sz="2400" b="1">
              <a:sym typeface="Symbol" pitchFamily="18" charset="2"/>
            </a:endParaRPr>
          </a:p>
        </p:txBody>
      </p:sp>
      <p:sp>
        <p:nvSpPr>
          <p:cNvPr id="12312"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3"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ym typeface="Symbol" pitchFamily="18" charset="2"/>
              </a:rPr>
              <a:t> </a:t>
            </a:r>
            <a:r>
              <a:rPr lang="cs-CZ" altLang="cs-CZ" sz="2400" b="1">
                <a:solidFill>
                  <a:srgbClr val="FF0000"/>
                </a:solidFill>
                <a:sym typeface="Symbol" pitchFamily="18" charset="2"/>
              </a:rPr>
              <a:t></a:t>
            </a:r>
          </a:p>
        </p:txBody>
      </p:sp>
      <p:sp>
        <p:nvSpPr>
          <p:cNvPr id="12314"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5"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16"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317"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2318" name="Text Box 47"/>
          <p:cNvSpPr txBox="1">
            <a:spLocks noChangeArrowheads="1"/>
          </p:cNvSpPr>
          <p:nvPr/>
        </p:nvSpPr>
        <p:spPr bwMode="auto">
          <a:xfrm>
            <a:off x="444500" y="3873500"/>
            <a:ext cx="375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a:t>
            </a:r>
            <a:r>
              <a:rPr lang="en-GB" altLang="cs-CZ" sz="1800">
                <a:solidFill>
                  <a:srgbClr val="FFFF00"/>
                </a:solidFill>
              </a:rPr>
              <a:t>Parallel arrangement of vessels</a:t>
            </a:r>
            <a:r>
              <a:rPr lang="cs-CZ" altLang="cs-CZ" sz="1800">
                <a:solidFill>
                  <a:srgbClr val="FFFF00"/>
                </a:solidFill>
              </a:rPr>
              <a:t>  </a:t>
            </a:r>
            <a:endParaRPr lang="en-GB" altLang="cs-CZ" sz="1800">
              <a:solidFill>
                <a:srgbClr val="FFFF00"/>
              </a:solidFill>
            </a:endParaRPr>
          </a:p>
        </p:txBody>
      </p:sp>
      <p:sp>
        <p:nvSpPr>
          <p:cNvPr id="12319" name="Text Box 48"/>
          <p:cNvSpPr txBox="1">
            <a:spLocks noChangeArrowheads="1"/>
          </p:cNvSpPr>
          <p:nvPr/>
        </p:nvSpPr>
        <p:spPr bwMode="auto">
          <a:xfrm>
            <a:off x="4640263" y="3865563"/>
            <a:ext cx="4071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S</a:t>
            </a:r>
            <a:r>
              <a:rPr lang="en-GB" altLang="cs-CZ" sz="1800">
                <a:solidFill>
                  <a:srgbClr val="FFFF00"/>
                </a:solidFill>
              </a:rPr>
              <a:t>eries </a:t>
            </a:r>
            <a:r>
              <a:rPr lang="cs-CZ" altLang="cs-CZ" sz="1800">
                <a:solidFill>
                  <a:srgbClr val="FFFF00"/>
                </a:solidFill>
              </a:rPr>
              <a:t>arrangement </a:t>
            </a:r>
            <a:r>
              <a:rPr lang="en-GB" altLang="cs-CZ" sz="2000">
                <a:solidFill>
                  <a:srgbClr val="FFFF00"/>
                </a:solidFill>
              </a:rPr>
              <a:t>of vessels</a:t>
            </a:r>
            <a:r>
              <a:rPr lang="cs-CZ" altLang="cs-CZ" sz="2000"/>
              <a:t> </a:t>
            </a:r>
            <a:endParaRPr lang="en-GB" altLang="cs-CZ" sz="2000"/>
          </a:p>
        </p:txBody>
      </p:sp>
      <p:sp>
        <p:nvSpPr>
          <p:cNvPr id="12320"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1"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2"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23"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4"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5"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6"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7"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8"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9"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30"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1"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2"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3"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4"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5"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6"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7"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2</a:t>
            </a:r>
            <a:endParaRPr lang="en-US" altLang="cs-CZ" sz="1600" b="1">
              <a:solidFill>
                <a:schemeClr val="bg1"/>
              </a:solidFill>
              <a:latin typeface="Times New Roman" pitchFamily="18" charset="0"/>
              <a:cs typeface="Times New Roman" pitchFamily="18" charset="0"/>
            </a:endParaRPr>
          </a:p>
        </p:txBody>
      </p:sp>
      <p:sp>
        <p:nvSpPr>
          <p:cNvPr id="12338"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9"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40"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12341"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42"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43"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44959" y="529513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5"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0"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1"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2" name="Rectangle 29"/>
          <p:cNvSpPr>
            <a:spLocks noGrp="1" noChangeArrowheads="1"/>
          </p:cNvSpPr>
          <p:nvPr>
            <p:ph type="title"/>
          </p:nvPr>
        </p:nvSpPr>
        <p:spPr>
          <a:xfrm>
            <a:off x="512763" y="88900"/>
            <a:ext cx="8229600" cy="1143000"/>
          </a:xfrm>
        </p:spPr>
        <p:txBody>
          <a:bodyPr/>
          <a:lstStyle/>
          <a:p>
            <a:pPr eaLnBrk="1" hangingPunct="1"/>
            <a:r>
              <a:rPr lang="en-GB" altLang="cs-CZ" sz="2500" dirty="0" smtClean="0">
                <a:solidFill>
                  <a:schemeClr val="bg1"/>
                </a:solidFill>
              </a:rPr>
              <a:t>Relation between vessel radius and peripheral resistance</a:t>
            </a:r>
            <a:r>
              <a:rPr lang="cs-CZ" altLang="cs-CZ" sz="2500" dirty="0" smtClean="0">
                <a:solidFill>
                  <a:srgbClr val="FFFF00"/>
                </a:solidFill>
              </a:rPr>
              <a:t> </a:t>
            </a:r>
          </a:p>
        </p:txBody>
      </p:sp>
      <p:sp>
        <p:nvSpPr>
          <p:cNvPr id="13323" name="Text Box 30"/>
          <p:cNvSpPr txBox="1">
            <a:spLocks noChangeArrowheads="1"/>
          </p:cNvSpPr>
          <p:nvPr/>
        </p:nvSpPr>
        <p:spPr bwMode="auto">
          <a:xfrm>
            <a:off x="1042988" y="5870575"/>
            <a:ext cx="200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t>peripheral </a:t>
            </a:r>
            <a:r>
              <a:rPr lang="cs-CZ" altLang="cs-CZ" sz="1200"/>
              <a:t>          </a:t>
            </a:r>
            <a:r>
              <a:rPr lang="en-GB" altLang="cs-CZ" sz="1200"/>
              <a:t>resistance</a:t>
            </a:r>
          </a:p>
        </p:txBody>
      </p:sp>
      <p:sp>
        <p:nvSpPr>
          <p:cNvPr id="13324" name="Rectangle 31"/>
          <p:cNvSpPr>
            <a:spLocks noChangeArrowheads="1"/>
          </p:cNvSpPr>
          <p:nvPr/>
        </p:nvSpPr>
        <p:spPr bwMode="auto">
          <a:xfrm>
            <a:off x="1635125" y="3511550"/>
            <a:ext cx="581025" cy="79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5"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6" name="Rectangle 33"/>
          <p:cNvSpPr>
            <a:spLocks noChangeArrowheads="1"/>
          </p:cNvSpPr>
          <p:nvPr/>
        </p:nvSpPr>
        <p:spPr bwMode="auto">
          <a:xfrm>
            <a:off x="5470525" y="1150938"/>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7" name="Rectangle 34"/>
          <p:cNvSpPr>
            <a:spLocks noChangeArrowheads="1"/>
          </p:cNvSpPr>
          <p:nvPr/>
        </p:nvSpPr>
        <p:spPr bwMode="auto">
          <a:xfrm>
            <a:off x="4500563" y="11525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8" name="Rectangle 35"/>
          <p:cNvSpPr>
            <a:spLocks noChangeArrowheads="1"/>
          </p:cNvSpPr>
          <p:nvPr/>
        </p:nvSpPr>
        <p:spPr bwMode="auto">
          <a:xfrm>
            <a:off x="3449638" y="114935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9" name="Rectangle 36"/>
          <p:cNvSpPr>
            <a:spLocks noChangeArrowheads="1"/>
          </p:cNvSpPr>
          <p:nvPr/>
        </p:nvSpPr>
        <p:spPr bwMode="auto">
          <a:xfrm>
            <a:off x="2054225" y="1154113"/>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0" name="Rectangle 37"/>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1" name="Rectangle 38"/>
          <p:cNvSpPr>
            <a:spLocks noChangeArrowheads="1"/>
          </p:cNvSpPr>
          <p:nvPr/>
        </p:nvSpPr>
        <p:spPr bwMode="auto">
          <a:xfrm>
            <a:off x="1266825" y="1162050"/>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2" name="Text Box 39"/>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13333" name="Rectangle 40"/>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4" name="Text Box 41"/>
          <p:cNvSpPr txBox="1">
            <a:spLocks noChangeArrowheads="1"/>
          </p:cNvSpPr>
          <p:nvPr/>
        </p:nvSpPr>
        <p:spPr bwMode="auto">
          <a:xfrm>
            <a:off x="4451350" y="1130300"/>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13335" name="Text Box 42"/>
          <p:cNvSpPr txBox="1">
            <a:spLocks noChangeArrowheads="1"/>
          </p:cNvSpPr>
          <p:nvPr/>
        </p:nvSpPr>
        <p:spPr bwMode="auto">
          <a:xfrm>
            <a:off x="3387725" y="1122363"/>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13336" name="Text Box 43"/>
          <p:cNvSpPr txBox="1">
            <a:spLocks noChangeArrowheads="1"/>
          </p:cNvSpPr>
          <p:nvPr/>
        </p:nvSpPr>
        <p:spPr bwMode="auto">
          <a:xfrm>
            <a:off x="1990725" y="1138238"/>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13337" name="Text Box 44"/>
          <p:cNvSpPr txBox="1">
            <a:spLocks noChangeArrowheads="1"/>
          </p:cNvSpPr>
          <p:nvPr/>
        </p:nvSpPr>
        <p:spPr bwMode="auto">
          <a:xfrm>
            <a:off x="1311275" y="1130300"/>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13338" name="Text Box 45"/>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13339" name="Text Box 46"/>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sp>
        <p:nvSpPr>
          <p:cNvPr id="13340" name="Rectangle 47"/>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41" name="AutoShape 29"/>
          <p:cNvSpPr>
            <a:spLocks noChangeArrowheads="1"/>
          </p:cNvSpPr>
          <p:nvPr/>
        </p:nvSpPr>
        <p:spPr bwMode="auto">
          <a:xfrm>
            <a:off x="3098800" y="6362700"/>
            <a:ext cx="1485900" cy="279400"/>
          </a:xfrm>
          <a:prstGeom prst="wedgeRoundRectCallout">
            <a:avLst>
              <a:gd name="adj1" fmla="val -21366"/>
              <a:gd name="adj2" fmla="val -106250"/>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2000"/>
          </a:p>
        </p:txBody>
      </p:sp>
      <p:sp>
        <p:nvSpPr>
          <p:cNvPr id="13342" name="Text Box 30"/>
          <p:cNvSpPr txBox="1">
            <a:spLocks noChangeArrowheads="1"/>
          </p:cNvSpPr>
          <p:nvPr/>
        </p:nvSpPr>
        <p:spPr bwMode="auto">
          <a:xfrm>
            <a:off x="3111500" y="63373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t>highly</a:t>
            </a:r>
            <a:r>
              <a:rPr lang="cs-CZ" altLang="cs-CZ" sz="1600"/>
              <a:t> </a:t>
            </a:r>
            <a:r>
              <a:rPr lang="en-GB" altLang="cs-CZ" sz="1600"/>
              <a:t>variable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
          <p:cNvGrpSpPr>
            <a:grpSpLocks/>
          </p:cNvGrpSpPr>
          <p:nvPr/>
        </p:nvGrpSpPr>
        <p:grpSpPr bwMode="auto">
          <a:xfrm>
            <a:off x="241300" y="136525"/>
            <a:ext cx="8682038" cy="6586538"/>
            <a:chOff x="150" y="86"/>
            <a:chExt cx="5469" cy="4149"/>
          </a:xfrm>
        </p:grpSpPr>
        <p:pic>
          <p:nvPicPr>
            <p:cNvPr id="143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3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4339"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0"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sz="2500">
                <a:solidFill>
                  <a:schemeClr val="bg1"/>
                </a:solidFill>
              </a:rPr>
              <a:t>Total peripheral resistance </a:t>
            </a:r>
            <a:r>
              <a:rPr lang="cs-CZ" altLang="cs-CZ" sz="2500">
                <a:solidFill>
                  <a:schemeClr val="bg1"/>
                </a:solidFill>
              </a:rPr>
              <a:t>(TPR) </a:t>
            </a:r>
            <a:r>
              <a:rPr lang="en-GB" altLang="cs-CZ" sz="2500">
                <a:solidFill>
                  <a:schemeClr val="bg1"/>
                </a:solidFill>
              </a:rPr>
              <a:t>of vascular system</a:t>
            </a:r>
            <a:r>
              <a:rPr lang="en-GB" altLang="cs-CZ" sz="2500">
                <a:solidFill>
                  <a:srgbClr val="FFFF00"/>
                </a:solidFill>
              </a:rPr>
              <a:t> </a:t>
            </a:r>
          </a:p>
        </p:txBody>
      </p:sp>
      <p:sp>
        <p:nvSpPr>
          <p:cNvPr id="14341"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2"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3" name="Rectangle 10"/>
          <p:cNvSpPr>
            <a:spLocks noChangeArrowheads="1"/>
          </p:cNvSpPr>
          <p:nvPr/>
        </p:nvSpPr>
        <p:spPr bwMode="auto">
          <a:xfrm>
            <a:off x="3962400" y="3370263"/>
            <a:ext cx="1090613" cy="3302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4" name="Text Box 11"/>
          <p:cNvSpPr txBox="1">
            <a:spLocks noChangeArrowheads="1"/>
          </p:cNvSpPr>
          <p:nvPr/>
        </p:nvSpPr>
        <p:spPr bwMode="auto">
          <a:xfrm>
            <a:off x="4154488" y="3346450"/>
            <a:ext cx="728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TPR</a:t>
            </a:r>
            <a:endParaRPr lang="cs-CZ" altLang="cs-CZ" sz="1800">
              <a:solidFill>
                <a:srgbClr val="CC0000"/>
              </a:solidFill>
            </a:endParaRPr>
          </a:p>
        </p:txBody>
      </p:sp>
      <p:sp>
        <p:nvSpPr>
          <p:cNvPr id="14345"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a</a:t>
            </a:r>
            <a:endParaRPr lang="cs-CZ" altLang="cs-CZ" sz="1800">
              <a:solidFill>
                <a:schemeClr val="bg1"/>
              </a:solidFill>
            </a:endParaRPr>
          </a:p>
        </p:txBody>
      </p:sp>
      <p:sp>
        <p:nvSpPr>
          <p:cNvPr id="14346"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v</a:t>
            </a:r>
            <a:endParaRPr lang="cs-CZ" altLang="cs-CZ" sz="1800">
              <a:solidFill>
                <a:schemeClr val="bg1"/>
              </a:solidFill>
            </a:endParaRPr>
          </a:p>
        </p:txBody>
      </p:sp>
      <p:sp>
        <p:nvSpPr>
          <p:cNvPr id="14347" name="Freeform 14"/>
          <p:cNvSpPr>
            <a:spLocks/>
          </p:cNvSpPr>
          <p:nvPr/>
        </p:nvSpPr>
        <p:spPr bwMode="auto">
          <a:xfrm>
            <a:off x="4818063" y="16716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8" name="Freeform 15"/>
          <p:cNvSpPr>
            <a:spLocks/>
          </p:cNvSpPr>
          <p:nvPr/>
        </p:nvSpPr>
        <p:spPr bwMode="auto">
          <a:xfrm>
            <a:off x="4810125" y="34718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9" name="Text Box 16"/>
          <p:cNvSpPr txBox="1">
            <a:spLocks noChangeArrowheads="1"/>
          </p:cNvSpPr>
          <p:nvPr/>
        </p:nvSpPr>
        <p:spPr bwMode="auto">
          <a:xfrm>
            <a:off x="5292725"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solidFill>
                  <a:schemeClr val="bg1"/>
                </a:solidFill>
              </a:rPr>
              <a:t>Q</a:t>
            </a:r>
            <a:endParaRPr lang="cs-CZ" altLang="cs-CZ" sz="1800" b="1">
              <a:solidFill>
                <a:schemeClr val="bg1"/>
              </a:solidFill>
            </a:endParaRPr>
          </a:p>
        </p:txBody>
      </p:sp>
      <p:sp>
        <p:nvSpPr>
          <p:cNvPr id="14350"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1"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2" name="Line 20"/>
          <p:cNvSpPr>
            <a:spLocks noChangeShapeType="1"/>
          </p:cNvSpPr>
          <p:nvPr/>
        </p:nvSpPr>
        <p:spPr bwMode="auto">
          <a:xfrm flipV="1">
            <a:off x="5162550"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3"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pic>
        <p:nvPicPr>
          <p:cNvPr id="14354"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1239838"/>
            <a:ext cx="7572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 Box 38"/>
          <p:cNvSpPr txBox="1">
            <a:spLocks noChangeArrowheads="1"/>
          </p:cNvSpPr>
          <p:nvPr/>
        </p:nvSpPr>
        <p:spPr bwMode="auto">
          <a:xfrm>
            <a:off x="3433763" y="24241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56" name="Line 39"/>
          <p:cNvSpPr>
            <a:spLocks noChangeShapeType="1"/>
          </p:cNvSpPr>
          <p:nvPr/>
        </p:nvSpPr>
        <p:spPr bwMode="auto">
          <a:xfrm>
            <a:off x="4486275" y="26749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7" name="Text Box 42"/>
          <p:cNvSpPr txBox="1">
            <a:spLocks noChangeArrowheads="1"/>
          </p:cNvSpPr>
          <p:nvPr/>
        </p:nvSpPr>
        <p:spPr bwMode="auto">
          <a:xfrm>
            <a:off x="4648200"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58" name="Text Box 43"/>
          <p:cNvSpPr txBox="1">
            <a:spLocks noChangeArrowheads="1"/>
          </p:cNvSpPr>
          <p:nvPr/>
        </p:nvSpPr>
        <p:spPr bwMode="auto">
          <a:xfrm>
            <a:off x="47212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59" name="Text Box 25"/>
          <p:cNvSpPr txBox="1">
            <a:spLocks noChangeArrowheads="1"/>
          </p:cNvSpPr>
          <p:nvPr/>
        </p:nvSpPr>
        <p:spPr bwMode="auto">
          <a:xfrm>
            <a:off x="5713413" y="2351088"/>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arterial system</a:t>
            </a:r>
            <a:endParaRPr lang="en-GB" altLang="cs-CZ" sz="1800"/>
          </a:p>
        </p:txBody>
      </p:sp>
      <p:sp>
        <p:nvSpPr>
          <p:cNvPr id="14360"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14361"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62"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3"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64"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65"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a,mean </a:t>
            </a:r>
            <a:r>
              <a:rPr lang="cs-CZ" altLang="cs-CZ" sz="2000">
                <a:solidFill>
                  <a:srgbClr val="FFFF00"/>
                </a:solidFill>
                <a:latin typeface="Times New Roman" pitchFamily="18" charset="0"/>
                <a:cs typeface="Times New Roman" pitchFamily="18" charset="0"/>
              </a:rPr>
              <a:t>≈ 93 mm Hg</a:t>
            </a:r>
            <a:endParaRPr lang="en-GB" altLang="cs-CZ" sz="2000">
              <a:solidFill>
                <a:schemeClr val="bg1"/>
              </a:solidFill>
            </a:endParaRPr>
          </a:p>
        </p:txBody>
      </p:sp>
      <p:sp>
        <p:nvSpPr>
          <p:cNvPr id="14366"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14367"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Q</a:t>
            </a:r>
            <a:r>
              <a:rPr lang="cs-CZ" altLang="cs-CZ" sz="2000" baseline="-25000">
                <a:solidFill>
                  <a:srgbClr val="FFFF00"/>
                </a:solidFill>
              </a:rPr>
              <a:t>rest </a:t>
            </a:r>
            <a:r>
              <a:rPr lang="cs-CZ" altLang="cs-CZ" sz="2000">
                <a:solidFill>
                  <a:srgbClr val="FFFF00"/>
                </a:solidFill>
                <a:latin typeface="Times New Roman" pitchFamily="18" charset="0"/>
                <a:cs typeface="Times New Roman" pitchFamily="18" charset="0"/>
              </a:rPr>
              <a:t>≈ 90 ml/s</a:t>
            </a:r>
            <a:endParaRPr lang="en-GB" altLang="cs-CZ" sz="2000">
              <a:solidFill>
                <a:schemeClr val="bg1"/>
              </a:solidFill>
            </a:endParaRPr>
          </a:p>
        </p:txBody>
      </p:sp>
      <p:sp>
        <p:nvSpPr>
          <p:cNvPr id="14368"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9"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4370"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71"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2"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3"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14374"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5"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4376"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7" name="Text Box 42"/>
          <p:cNvSpPr txBox="1">
            <a:spLocks noChangeArrowheads="1"/>
          </p:cNvSpPr>
          <p:nvPr/>
        </p:nvSpPr>
        <p:spPr bwMode="auto">
          <a:xfrm>
            <a:off x="56911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93</a:t>
            </a:r>
            <a:endParaRPr lang="en-US" altLang="cs-CZ" sz="2400" b="1" baseline="-25000">
              <a:sym typeface="Symbol" pitchFamily="18" charset="2"/>
            </a:endParaRPr>
          </a:p>
        </p:txBody>
      </p:sp>
      <p:sp>
        <p:nvSpPr>
          <p:cNvPr id="14378" name="Text Box 42"/>
          <p:cNvSpPr txBox="1">
            <a:spLocks noChangeArrowheads="1"/>
          </p:cNvSpPr>
          <p:nvPr/>
        </p:nvSpPr>
        <p:spPr bwMode="auto">
          <a:xfrm>
            <a:off x="5518150"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  90</a:t>
            </a:r>
            <a:endParaRPr lang="en-US" altLang="cs-CZ" sz="2400" b="1" baseline="-25000">
              <a:sym typeface="Symbol" pitchFamily="18" charset="2"/>
            </a:endParaRPr>
          </a:p>
        </p:txBody>
      </p:sp>
      <p:sp>
        <p:nvSpPr>
          <p:cNvPr id="14379"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80"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mmHg s</a:t>
            </a:r>
            <a:endParaRPr lang="en-US" altLang="cs-CZ" sz="2400" b="1" baseline="-25000">
              <a:sym typeface="Symbol" pitchFamily="18" charset="2"/>
            </a:endParaRPr>
          </a:p>
        </p:txBody>
      </p:sp>
      <p:sp>
        <p:nvSpPr>
          <p:cNvPr id="14381"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82" name="Text Box 42"/>
          <p:cNvSpPr txBox="1">
            <a:spLocks noChangeArrowheads="1"/>
          </p:cNvSpPr>
          <p:nvPr/>
        </p:nvSpPr>
        <p:spPr bwMode="auto">
          <a:xfrm>
            <a:off x="6661150" y="48387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1</a:t>
            </a:r>
            <a:endParaRPr lang="en-US" altLang="cs-CZ" sz="2400" b="1" baseline="-25000">
              <a:sym typeface="Symbol" pitchFamily="18" charset="2"/>
            </a:endParaRPr>
          </a:p>
        </p:txBody>
      </p:sp>
      <p:sp>
        <p:nvSpPr>
          <p:cNvPr id="14383"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ml</a:t>
            </a:r>
            <a:endParaRPr lang="en-US" altLang="cs-CZ" sz="2400" b="1" baseline="-25000">
              <a:sym typeface="Symbol" pitchFamily="18" charset="2"/>
            </a:endParaRPr>
          </a:p>
        </p:txBody>
      </p:sp>
      <p:sp>
        <p:nvSpPr>
          <p:cNvPr id="14384" name="Text Box 57"/>
          <p:cNvSpPr txBox="1">
            <a:spLocks noChangeArrowheads="1"/>
          </p:cNvSpPr>
          <p:nvPr/>
        </p:nvSpPr>
        <p:spPr bwMode="auto">
          <a:xfrm>
            <a:off x="787400" y="6042025"/>
            <a:ext cx="774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chemeClr val="bg1"/>
                </a:solidFill>
                <a:sym typeface="Symbol" pitchFamily="18" charset="2"/>
              </a:rPr>
              <a:t>For constant</a:t>
            </a:r>
            <a:r>
              <a:rPr lang="cs-CZ" altLang="cs-CZ" sz="2000" dirty="0">
                <a:solidFill>
                  <a:schemeClr val="bg1"/>
                </a:solidFill>
                <a:sym typeface="Symbol" pitchFamily="18" charset="2"/>
              </a:rPr>
              <a:t> Q: </a:t>
            </a:r>
            <a:r>
              <a:rPr lang="en-US" altLang="cs-CZ" sz="2000" dirty="0">
                <a:solidFill>
                  <a:schemeClr val="bg1"/>
                </a:solidFill>
                <a:sym typeface="Symbol" pitchFamily="18" charset="2"/>
              </a:rPr>
              <a:t></a:t>
            </a:r>
            <a:r>
              <a:rPr lang="cs-CZ" altLang="cs-CZ" sz="2000" dirty="0">
                <a:solidFill>
                  <a:schemeClr val="bg1"/>
                </a:solidFill>
                <a:sym typeface="Symbol" pitchFamily="18" charset="2"/>
              </a:rPr>
              <a:t>TPR </a:t>
            </a:r>
            <a:r>
              <a:rPr lang="en-US" altLang="cs-CZ" sz="2400" dirty="0">
                <a:solidFill>
                  <a:schemeClr val="bg1"/>
                </a:solidFill>
                <a:sym typeface="Symbol" pitchFamily="18" charset="2"/>
              </a:rPr>
              <a:t></a:t>
            </a:r>
            <a:r>
              <a:rPr lang="cs-CZ" altLang="cs-CZ" sz="2000" dirty="0">
                <a:solidFill>
                  <a:schemeClr val="bg1"/>
                </a:solidFill>
                <a:sym typeface="Symbol" pitchFamily="18" charset="2"/>
              </a:rPr>
              <a:t> </a:t>
            </a:r>
            <a:r>
              <a:rPr lang="en-US" altLang="cs-CZ" sz="2000" dirty="0">
                <a:solidFill>
                  <a:schemeClr val="bg1"/>
                </a:solidFill>
                <a:sym typeface="Symbol" pitchFamily="18" charset="2"/>
              </a:rPr>
              <a:t></a:t>
            </a:r>
            <a:r>
              <a:rPr lang="cs-CZ" altLang="cs-CZ" sz="2000" dirty="0">
                <a:sym typeface="Symbol" pitchFamily="18" charset="2"/>
              </a:rPr>
              <a:t> </a:t>
            </a:r>
            <a:r>
              <a:rPr lang="cs-CZ" altLang="cs-CZ" sz="2000" dirty="0">
                <a:solidFill>
                  <a:schemeClr val="bg1"/>
                </a:solidFill>
              </a:rPr>
              <a:t>P</a:t>
            </a:r>
            <a:r>
              <a:rPr lang="cs-CZ" altLang="cs-CZ" sz="2000" baseline="-25000" dirty="0">
                <a:solidFill>
                  <a:schemeClr val="bg1"/>
                </a:solidFill>
              </a:rPr>
              <a:t>a </a:t>
            </a:r>
            <a:r>
              <a:rPr lang="en-US" altLang="cs-CZ" sz="2000" dirty="0">
                <a:solidFill>
                  <a:schemeClr val="bg1"/>
                </a:solidFill>
                <a:sym typeface="Symbol" pitchFamily="18" charset="2"/>
              </a:rPr>
              <a:t></a:t>
            </a:r>
            <a:r>
              <a:rPr lang="cs-CZ" altLang="cs-CZ" sz="2000" dirty="0">
                <a:solidFill>
                  <a:schemeClr val="bg1"/>
                </a:solidFill>
                <a:sym typeface="Symbol" pitchFamily="18" charset="2"/>
              </a:rPr>
              <a:t> </a:t>
            </a:r>
            <a:r>
              <a:rPr lang="en-GB" altLang="cs-CZ" sz="2000" dirty="0" smtClean="0">
                <a:solidFill>
                  <a:schemeClr val="bg1"/>
                </a:solidFill>
                <a:sym typeface="Symbol" pitchFamily="18" charset="2"/>
              </a:rPr>
              <a:t>hypertension,…cardiac </a:t>
            </a:r>
            <a:r>
              <a:rPr lang="cs-CZ" altLang="cs-CZ" sz="2000" dirty="0" smtClean="0">
                <a:solidFill>
                  <a:schemeClr val="bg1"/>
                </a:solidFill>
                <a:sym typeface="Symbol" pitchFamily="18" charset="2"/>
              </a:rPr>
              <a:t>d</a:t>
            </a:r>
            <a:r>
              <a:rPr lang="en-GB" altLang="cs-CZ" sz="2000" dirty="0" err="1" smtClean="0">
                <a:solidFill>
                  <a:schemeClr val="bg1"/>
                </a:solidFill>
                <a:sym typeface="Symbol" pitchFamily="18" charset="2"/>
              </a:rPr>
              <a:t>isease</a:t>
            </a:r>
            <a:r>
              <a:rPr lang="cs-CZ" altLang="cs-CZ" sz="2000" dirty="0" smtClean="0">
                <a:solidFill>
                  <a:schemeClr val="bg1"/>
                </a:solidFill>
                <a:sym typeface="Symbol" pitchFamily="18" charset="2"/>
              </a:rPr>
              <a:t>.</a:t>
            </a:r>
            <a:endParaRPr lang="en-US" altLang="cs-CZ" sz="2000" dirty="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1182688" y="2509838"/>
            <a:ext cx="6719887" cy="10668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2. </a:t>
            </a:r>
            <a:r>
              <a:rPr lang="en-GB" sz="3200" b="1">
                <a:sym typeface="Symbol" pitchFamily="18" charset="2"/>
              </a:rPr>
              <a:t>Rheological features of blood                    and vessels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
          <p:cNvGrpSpPr>
            <a:grpSpLocks/>
          </p:cNvGrpSpPr>
          <p:nvPr/>
        </p:nvGrpSpPr>
        <p:grpSpPr bwMode="auto">
          <a:xfrm>
            <a:off x="238125" y="136525"/>
            <a:ext cx="8682038" cy="6586538"/>
            <a:chOff x="150" y="86"/>
            <a:chExt cx="5469" cy="4149"/>
          </a:xfrm>
        </p:grpSpPr>
        <p:pic>
          <p:nvPicPr>
            <p:cNvPr id="164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4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58763"/>
            <a:ext cx="7505700" cy="473075"/>
          </a:xfrm>
          <a:prstGeom prst="rect">
            <a:avLst/>
          </a:prstGeom>
          <a:noFill/>
          <a:ln>
            <a:noFill/>
          </a:ln>
          <a:effectLst/>
          <a:extLst/>
        </p:spPr>
        <p:txBody>
          <a:bodyPr>
            <a:spAutoFit/>
          </a:bodyPr>
          <a:lstStyle/>
          <a:p>
            <a:pPr algn="ctr">
              <a:spcBef>
                <a:spcPct val="50000"/>
              </a:spcBef>
              <a:defRPr/>
            </a:pPr>
            <a:r>
              <a:rPr lang="en-GB" sz="2500">
                <a:solidFill>
                  <a:schemeClr val="bg1"/>
                </a:solidFill>
                <a:effectLst>
                  <a:outerShdw blurRad="38100" dist="38100" dir="2700000" algn="tl">
                    <a:srgbClr val="C0C0C0"/>
                  </a:outerShdw>
                </a:effectLst>
                <a:sym typeface="Symbol" pitchFamily="18" charset="2"/>
              </a:rPr>
              <a:t>Blood viscosity</a:t>
            </a:r>
          </a:p>
        </p:txBody>
      </p:sp>
      <p:sp>
        <p:nvSpPr>
          <p:cNvPr id="16388"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 typeface="Symbol" pitchFamily="18" charset="2"/>
              <a:buNone/>
            </a:pPr>
            <a:r>
              <a:rPr lang="en-GB" altLang="cs-CZ" sz="1800">
                <a:solidFill>
                  <a:srgbClr val="FFFF00"/>
                </a:solidFill>
                <a:sym typeface="Symbol" pitchFamily="18" charset="2"/>
              </a:rPr>
              <a:t> </a:t>
            </a:r>
            <a:r>
              <a:rPr lang="en-GB" altLang="cs-CZ" sz="1800">
                <a:solidFill>
                  <a:srgbClr val="FFFF00"/>
                </a:solidFill>
              </a:rPr>
              <a:t>decrease of blood flow velocity   </a:t>
            </a:r>
          </a:p>
          <a:p>
            <a:pPr eaLnBrk="1" hangingPunct="1">
              <a:lnSpc>
                <a:spcPct val="70000"/>
              </a:lnSpc>
              <a:spcBef>
                <a:spcPct val="50000"/>
              </a:spcBef>
              <a:buFont typeface="Symbol" pitchFamily="18" charset="2"/>
              <a:buChar char="·"/>
            </a:pPr>
            <a:r>
              <a:rPr lang="en-GB" altLang="cs-CZ" sz="1800">
                <a:solidFill>
                  <a:srgbClr val="FFFF00"/>
                </a:solidFill>
              </a:rPr>
              <a:t> elevation of plasma proteins</a:t>
            </a:r>
          </a:p>
        </p:txBody>
      </p:sp>
      <p:sp>
        <p:nvSpPr>
          <p:cNvPr id="16389" name="Rectangle 24"/>
          <p:cNvSpPr>
            <a:spLocks noChangeArrowheads="1"/>
          </p:cNvSpPr>
          <p:nvPr/>
        </p:nvSpPr>
        <p:spPr bwMode="auto">
          <a:xfrm>
            <a:off x="4711700" y="1498600"/>
            <a:ext cx="3873500" cy="3846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16390"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4759325" y="1628775"/>
            <a:ext cx="382111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8"/>
          <p:cNvSpPr txBox="1">
            <a:spLocks noChangeArrowheads="1"/>
          </p:cNvSpPr>
          <p:nvPr/>
        </p:nvSpPr>
        <p:spPr bwMode="auto">
          <a:xfrm>
            <a:off x="5576888" y="1527175"/>
            <a:ext cx="2613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1400" b="1" dirty="0" err="1">
                <a:sym typeface="Symbol" pitchFamily="18" charset="2"/>
              </a:rPr>
              <a:t>Fahraes-Lindqvist</a:t>
            </a:r>
            <a:r>
              <a:rPr lang="cs-CZ" altLang="cs-CZ" sz="1400" b="1" dirty="0">
                <a:sym typeface="Symbol" pitchFamily="18" charset="2"/>
              </a:rPr>
              <a:t> </a:t>
            </a:r>
            <a:r>
              <a:rPr lang="cs-CZ" altLang="cs-CZ" sz="1400" b="1" dirty="0" err="1" smtClean="0">
                <a:sym typeface="Symbol" pitchFamily="18" charset="2"/>
              </a:rPr>
              <a:t>effect</a:t>
            </a:r>
            <a:r>
              <a:rPr lang="cs-CZ" altLang="cs-CZ" sz="1400" b="1" dirty="0" smtClean="0">
                <a:sym typeface="Symbol" pitchFamily="18" charset="2"/>
              </a:rPr>
              <a:t> </a:t>
            </a:r>
            <a:endParaRPr lang="cs-CZ" altLang="cs-CZ" sz="1400" b="1" dirty="0">
              <a:sym typeface="Symbol" pitchFamily="18" charset="2"/>
            </a:endParaRPr>
          </a:p>
        </p:txBody>
      </p:sp>
      <p:sp>
        <p:nvSpPr>
          <p:cNvPr id="16392" name="Text Box 25"/>
          <p:cNvSpPr txBox="1">
            <a:spLocks noChangeArrowheads="1"/>
          </p:cNvSpPr>
          <p:nvPr/>
        </p:nvSpPr>
        <p:spPr bwMode="auto">
          <a:xfrm>
            <a:off x="4610100" y="1117600"/>
            <a:ext cx="4105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dirty="0">
                <a:solidFill>
                  <a:schemeClr val="bg1"/>
                </a:solidFill>
                <a:sym typeface="Symbol" pitchFamily="18" charset="2"/>
              </a:rPr>
              <a:t>Effect of diameter in small vessels</a:t>
            </a:r>
            <a:endParaRPr lang="en-GB" altLang="cs-CZ" sz="1800" b="1" dirty="0">
              <a:sym typeface="Symbol" pitchFamily="18" charset="2"/>
            </a:endParaRPr>
          </a:p>
        </p:txBody>
      </p:sp>
      <p:sp>
        <p:nvSpPr>
          <p:cNvPr id="16393" name="Text Box 22"/>
          <p:cNvSpPr txBox="1">
            <a:spLocks noChangeArrowheads="1"/>
          </p:cNvSpPr>
          <p:nvPr/>
        </p:nvSpPr>
        <p:spPr bwMode="auto">
          <a:xfrm>
            <a:off x="642938" y="1108075"/>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a:solidFill>
                  <a:schemeClr val="bg1"/>
                </a:solidFill>
                <a:sym typeface="Symbol" pitchFamily="18" charset="2"/>
              </a:rPr>
              <a:t>Effect of  hematocrit </a:t>
            </a:r>
          </a:p>
        </p:txBody>
      </p:sp>
      <p:sp>
        <p:nvSpPr>
          <p:cNvPr id="16394" name="Text Box 56"/>
          <p:cNvSpPr txBox="1">
            <a:spLocks noChangeArrowheads="1"/>
          </p:cNvSpPr>
          <p:nvPr/>
        </p:nvSpPr>
        <p:spPr bwMode="auto">
          <a:xfrm>
            <a:off x="2151063" y="5541963"/>
            <a:ext cx="5233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2000">
                <a:solidFill>
                  <a:schemeClr val="bg1"/>
                </a:solidFill>
                <a:sym typeface="Symbol" pitchFamily="18" charset="2"/>
              </a:rPr>
              <a:t>Other factors causing increase of viscosity: </a:t>
            </a:r>
          </a:p>
        </p:txBody>
      </p:sp>
      <p:sp>
        <p:nvSpPr>
          <p:cNvPr id="16395" name="Line 58"/>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6" name="Text Box 59"/>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cap.</a:t>
            </a:r>
          </a:p>
        </p:txBody>
      </p:sp>
      <p:sp>
        <p:nvSpPr>
          <p:cNvPr id="16397" name="Line 60"/>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8" name="Text Box 61"/>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arterioles</a:t>
            </a:r>
          </a:p>
        </p:txBody>
      </p:sp>
      <p:sp>
        <p:nvSpPr>
          <p:cNvPr id="16399" name="Rectangle 62"/>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6400" name="Line 63"/>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1" name="Line 64"/>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2" name="Freeform 65"/>
          <p:cNvSpPr>
            <a:spLocks/>
          </p:cNvSpPr>
          <p:nvPr/>
        </p:nvSpPr>
        <p:spPr bwMode="auto">
          <a:xfrm>
            <a:off x="1085850" y="2063750"/>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403" name="Text Box 66"/>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a:t>
            </a:r>
          </a:p>
        </p:txBody>
      </p:sp>
      <p:sp>
        <p:nvSpPr>
          <p:cNvPr id="16404" name="Line 67"/>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5" name="Line 68"/>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6" name="Line 69"/>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7" name="Text Box 70"/>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p>
        </p:txBody>
      </p:sp>
      <p:sp>
        <p:nvSpPr>
          <p:cNvPr id="16408" name="Text Box 71"/>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a:t>
            </a:r>
          </a:p>
        </p:txBody>
      </p:sp>
      <p:sp>
        <p:nvSpPr>
          <p:cNvPr id="16409" name="Line 72"/>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0" name="Line 73"/>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1" name="Line 74"/>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2" name="Text Box 75"/>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0</a:t>
            </a:r>
          </a:p>
        </p:txBody>
      </p:sp>
      <p:sp>
        <p:nvSpPr>
          <p:cNvPr id="16413" name="Text Box 76"/>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60</a:t>
            </a:r>
          </a:p>
        </p:txBody>
      </p:sp>
      <p:sp>
        <p:nvSpPr>
          <p:cNvPr id="16414" name="Line 77"/>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5" name="Text Box 78"/>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8</a:t>
            </a:r>
          </a:p>
        </p:txBody>
      </p:sp>
      <p:sp>
        <p:nvSpPr>
          <p:cNvPr id="16416" name="Text Box 79"/>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400"/>
              <a:t>Viscosity in relative units</a:t>
            </a:r>
          </a:p>
        </p:txBody>
      </p:sp>
      <p:sp>
        <p:nvSpPr>
          <p:cNvPr id="16417" name="Text Box 80"/>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Hematocrit</a:t>
            </a:r>
            <a:endParaRPr lang="en-GB" altLang="cs-CZ" sz="1400"/>
          </a:p>
        </p:txBody>
      </p:sp>
      <p:sp>
        <p:nvSpPr>
          <p:cNvPr id="16418" name="Line 81"/>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9" name="Text Box 82"/>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20</a:t>
            </a:r>
          </a:p>
        </p:txBody>
      </p:sp>
      <p:sp>
        <p:nvSpPr>
          <p:cNvPr id="16420" name="Text Box 83"/>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40</a:t>
            </a:r>
          </a:p>
        </p:txBody>
      </p:sp>
      <p:sp>
        <p:nvSpPr>
          <p:cNvPr id="16421" name="Line 84"/>
          <p:cNvSpPr>
            <a:spLocks noChangeShapeType="1"/>
          </p:cNvSpPr>
          <p:nvPr/>
        </p:nvSpPr>
        <p:spPr bwMode="auto">
          <a:xfrm>
            <a:off x="1085850" y="4457700"/>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2" name="Text Box 85"/>
          <p:cNvSpPr txBox="1">
            <a:spLocks noChangeArrowheads="1"/>
          </p:cNvSpPr>
          <p:nvPr/>
        </p:nvSpPr>
        <p:spPr bwMode="auto">
          <a:xfrm>
            <a:off x="3314700" y="4143375"/>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Water</a:t>
            </a:r>
          </a:p>
        </p:txBody>
      </p:sp>
      <p:sp>
        <p:nvSpPr>
          <p:cNvPr id="16423" name="Text Box 86"/>
          <p:cNvSpPr txBox="1">
            <a:spLocks noChangeArrowheads="1"/>
          </p:cNvSpPr>
          <p:nvPr/>
        </p:nvSpPr>
        <p:spPr bwMode="auto">
          <a:xfrm>
            <a:off x="3354388" y="2960688"/>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dirty="0" err="1"/>
              <a:t>Blood</a:t>
            </a:r>
            <a:endParaRPr lang="cs-CZ" altLang="cs-CZ" sz="1600" b="1" dirty="0"/>
          </a:p>
        </p:txBody>
      </p:sp>
      <p:sp>
        <p:nvSpPr>
          <p:cNvPr id="16424" name="Line 87"/>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16425" name="Text Box 88"/>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Phys. range</a:t>
            </a:r>
          </a:p>
        </p:txBody>
      </p:sp>
      <p:sp>
        <p:nvSpPr>
          <p:cNvPr id="16426" name="Text Box 89"/>
          <p:cNvSpPr txBox="1">
            <a:spLocks noChangeArrowheads="1"/>
          </p:cNvSpPr>
          <p:nvPr/>
        </p:nvSpPr>
        <p:spPr bwMode="auto">
          <a:xfrm>
            <a:off x="3779838" y="194151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olidFill>
                  <a:srgbClr val="0033CC"/>
                </a:solidFill>
                <a:sym typeface="Symbol" pitchFamily="18" charset="2"/>
              </a:rPr>
              <a:t></a:t>
            </a:r>
            <a:r>
              <a:rPr lang="cs-CZ" altLang="cs-CZ" sz="1600" b="1" dirty="0">
                <a:solidFill>
                  <a:srgbClr val="0033CC"/>
                </a:solidFill>
                <a:sym typeface="Symbol" pitchFamily="18" charset="2"/>
              </a:rPr>
              <a:t>R</a:t>
            </a:r>
            <a:r>
              <a:rPr lang="cs-CZ" altLang="cs-CZ" sz="1600" b="1" baseline="-25000" dirty="0">
                <a:solidFill>
                  <a:srgbClr val="0033CC"/>
                </a:solidFill>
                <a:sym typeface="Symbol" pitchFamily="18" charset="2"/>
              </a:rPr>
              <a:t>V</a:t>
            </a:r>
          </a:p>
        </p:txBody>
      </p:sp>
      <p:sp>
        <p:nvSpPr>
          <p:cNvPr id="16427" name="Text Box 91"/>
          <p:cNvSpPr txBox="1">
            <a:spLocks noChangeArrowheads="1"/>
          </p:cNvSpPr>
          <p:nvPr/>
        </p:nvSpPr>
        <p:spPr bwMode="auto">
          <a:xfrm>
            <a:off x="3662363" y="74453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R</a:t>
            </a:r>
            <a:r>
              <a:rPr lang="cs-CZ" altLang="cs-CZ" sz="1800" b="1" baseline="-25000"/>
              <a:t>v  </a:t>
            </a:r>
            <a:r>
              <a:rPr lang="cs-CZ" altLang="cs-CZ" sz="1800" b="1"/>
              <a:t>= </a:t>
            </a:r>
            <a:r>
              <a:rPr lang="cs-CZ" altLang="cs-CZ" sz="1800" b="1">
                <a:sym typeface="Symbol" pitchFamily="18" charset="2"/>
              </a:rPr>
              <a:t>8</a:t>
            </a:r>
            <a:r>
              <a:rPr lang="en-US" altLang="cs-CZ" sz="1800" b="1">
                <a:sym typeface="Symbol" pitchFamily="18" charset="2"/>
              </a:rPr>
              <a:t>·</a:t>
            </a:r>
            <a:r>
              <a:rPr lang="cs-CZ" altLang="cs-CZ" sz="1800" b="1">
                <a:sym typeface="Symbol" pitchFamily="18" charset="2"/>
              </a:rPr>
              <a:t>l</a:t>
            </a:r>
            <a:r>
              <a:rPr lang="en-US" altLang="cs-CZ" sz="1800" b="1">
                <a:sym typeface="Symbol" pitchFamily="18" charset="2"/>
              </a:rPr>
              <a:t>·</a:t>
            </a:r>
            <a:r>
              <a:rPr lang="cs-CZ" altLang="cs-CZ" sz="1800" b="1">
                <a:solidFill>
                  <a:srgbClr val="FF0000"/>
                </a:solidFill>
                <a:sym typeface="Symbol" pitchFamily="18" charset="2"/>
              </a:rPr>
              <a:t></a:t>
            </a:r>
            <a:r>
              <a:rPr lang="cs-CZ" altLang="cs-CZ" sz="1800" b="1">
                <a:sym typeface="Symbol" pitchFamily="18" charset="2"/>
              </a:rPr>
              <a:t>/(</a:t>
            </a:r>
            <a:r>
              <a:rPr lang="en-US" altLang="cs-CZ" sz="1800" b="1">
                <a:sym typeface="Symbol" pitchFamily="18" charset="2"/>
              </a:rPr>
              <a:t>·</a:t>
            </a:r>
            <a:r>
              <a:rPr lang="cs-CZ" altLang="cs-CZ" sz="1800" b="1">
                <a:sym typeface="Symbol" pitchFamily="18" charset="2"/>
              </a:rPr>
              <a:t>r</a:t>
            </a:r>
            <a:r>
              <a:rPr lang="cs-CZ" altLang="cs-CZ" sz="1800" b="1" baseline="30000">
                <a:sym typeface="Symbol" pitchFamily="18" charset="2"/>
              </a:rPr>
              <a:t>4</a:t>
            </a:r>
            <a:r>
              <a:rPr lang="cs-CZ" altLang="cs-CZ" sz="1800" b="1">
                <a:sym typeface="Symbol" pitchFamily="18" charset="2"/>
              </a:rPr>
              <a:t>)</a:t>
            </a:r>
          </a:p>
          <a:p>
            <a:pPr algn="ctr" eaLnBrk="1" hangingPunct="1">
              <a:spcBef>
                <a:spcPct val="50000"/>
              </a:spcBef>
              <a:buFontTx/>
              <a:buNone/>
            </a:pPr>
            <a:endParaRPr lang="en-US" altLang="cs-CZ" sz="1800" b="1">
              <a:sym typeface="Symbol" pitchFamily="18" charset="2"/>
            </a:endParaRPr>
          </a:p>
        </p:txBody>
      </p:sp>
      <p:sp>
        <p:nvSpPr>
          <p:cNvPr id="16428"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29"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0"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1"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p:cNvGrpSpPr>
            <a:grpSpLocks/>
          </p:cNvGrpSpPr>
          <p:nvPr/>
        </p:nvGrpSpPr>
        <p:grpSpPr bwMode="auto">
          <a:xfrm>
            <a:off x="268288" y="138113"/>
            <a:ext cx="8682037" cy="6586537"/>
            <a:chOff x="150" y="86"/>
            <a:chExt cx="5469" cy="4149"/>
          </a:xfrm>
        </p:grpSpPr>
        <p:pic>
          <p:nvPicPr>
            <p:cNvPr id="174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2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en-GB" sz="2500" smtClean="0">
                <a:solidFill>
                  <a:schemeClr val="bg1"/>
                </a:solidFill>
                <a:effectLst>
                  <a:outerShdw blurRad="38100" dist="38100" dir="2700000" algn="tl">
                    <a:srgbClr val="C0C0C0"/>
                  </a:outerShdw>
                </a:effectLst>
              </a:rPr>
              <a:t>Velocity profile of the blood flow in vessels</a:t>
            </a:r>
          </a:p>
        </p:txBody>
      </p:sp>
      <p:pic>
        <p:nvPicPr>
          <p:cNvPr id="17412" name="Picture 17"/>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62242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8"/>
          <p:cNvSpPr txBox="1">
            <a:spLocks noChangeArrowheads="1"/>
          </p:cNvSpPr>
          <p:nvPr/>
        </p:nvSpPr>
        <p:spPr bwMode="auto">
          <a:xfrm>
            <a:off x="3203575" y="2644775"/>
            <a:ext cx="8620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600"/>
              <a:t>small</a:t>
            </a:r>
          </a:p>
          <a:p>
            <a:pPr eaLnBrk="1" hangingPunct="1">
              <a:spcBef>
                <a:spcPct val="0"/>
              </a:spcBef>
              <a:buFontTx/>
              <a:buNone/>
            </a:pPr>
            <a:r>
              <a:rPr lang="en-GB" altLang="cs-CZ" sz="1600"/>
              <a:t>arteries</a:t>
            </a:r>
          </a:p>
        </p:txBody>
      </p:sp>
      <p:sp>
        <p:nvSpPr>
          <p:cNvPr id="17414" name="Text Box 19"/>
          <p:cNvSpPr txBox="1">
            <a:spLocks noChangeArrowheads="1"/>
          </p:cNvSpPr>
          <p:nvPr/>
        </p:nvSpPr>
        <p:spPr bwMode="auto">
          <a:xfrm>
            <a:off x="3219450" y="208756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t>aorta</a:t>
            </a:r>
          </a:p>
        </p:txBody>
      </p:sp>
      <p:sp>
        <p:nvSpPr>
          <p:cNvPr id="17415" name="Line 20"/>
          <p:cNvSpPr>
            <a:spLocks noChangeShapeType="1"/>
          </p:cNvSpPr>
          <p:nvPr/>
        </p:nvSpPr>
        <p:spPr bwMode="auto">
          <a:xfrm flipH="1">
            <a:off x="3092450" y="2933700"/>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6" name="Line 21"/>
          <p:cNvSpPr>
            <a:spLocks noChangeShapeType="1"/>
          </p:cNvSpPr>
          <p:nvPr/>
        </p:nvSpPr>
        <p:spPr bwMode="auto">
          <a:xfrm flipH="1">
            <a:off x="3097213" y="2278063"/>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7" name="AutoShape 23"/>
          <p:cNvSpPr>
            <a:spLocks noChangeArrowheads="1"/>
          </p:cNvSpPr>
          <p:nvPr/>
        </p:nvSpPr>
        <p:spPr bwMode="auto">
          <a:xfrm>
            <a:off x="4238625" y="360680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800"/>
              <a:t>plasma-skimming</a:t>
            </a:r>
          </a:p>
        </p:txBody>
      </p:sp>
      <p:grpSp>
        <p:nvGrpSpPr>
          <p:cNvPr id="17418" name="Group 30"/>
          <p:cNvGrpSpPr>
            <a:grpSpLocks/>
          </p:cNvGrpSpPr>
          <p:nvPr/>
        </p:nvGrpSpPr>
        <p:grpSpPr bwMode="auto">
          <a:xfrm>
            <a:off x="4267200" y="1714500"/>
            <a:ext cx="2106613" cy="1730375"/>
            <a:chOff x="3688" y="1184"/>
            <a:chExt cx="1327" cy="1090"/>
          </a:xfrm>
        </p:grpSpPr>
        <p:pic>
          <p:nvPicPr>
            <p:cNvPr id="17422" name="Picture 22"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Line 2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24" name="Line 2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7419" name="Text Box 26"/>
          <p:cNvSpPr txBox="1">
            <a:spLocks noChangeArrowheads="1"/>
          </p:cNvSpPr>
          <p:nvPr/>
        </p:nvSpPr>
        <p:spPr bwMode="auto">
          <a:xfrm>
            <a:off x="693738" y="461010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GB" altLang="cs-CZ" sz="2000">
                <a:solidFill>
                  <a:srgbClr val="FFFFCC"/>
                </a:solidFill>
              </a:rPr>
              <a:t>In small arteries the velocity profile of the flowing blood has a parabolic shape</a:t>
            </a:r>
            <a:r>
              <a:rPr lang="cs-CZ" altLang="cs-CZ" sz="2000">
                <a:solidFill>
                  <a:srgbClr val="FFFFCC"/>
                </a:solidFill>
              </a:rPr>
              <a:t>.</a:t>
            </a:r>
            <a:r>
              <a:rPr lang="en-GB" altLang="cs-CZ" sz="2000">
                <a:solidFill>
                  <a:srgbClr val="FFFFCC"/>
                </a:solidFill>
              </a:rPr>
              <a:t> </a:t>
            </a:r>
            <a:r>
              <a:rPr lang="cs-CZ" altLang="cs-CZ" sz="2000">
                <a:solidFill>
                  <a:srgbClr val="FFFFCC"/>
                </a:solidFill>
              </a:rPr>
              <a:t>I</a:t>
            </a:r>
            <a:r>
              <a:rPr lang="en-GB" altLang="cs-CZ" sz="2000">
                <a:solidFill>
                  <a:srgbClr val="FFFFCC"/>
                </a:solidFill>
              </a:rPr>
              <a:t>n the bigger arteries it has a piston shape</a:t>
            </a:r>
            <a:r>
              <a:rPr lang="cs-CZ" altLang="cs-CZ" sz="2000">
                <a:solidFill>
                  <a:srgbClr val="FFFFCC"/>
                </a:solidFill>
              </a:rPr>
              <a:t>.</a:t>
            </a:r>
            <a:endParaRPr lang="en-GB" altLang="cs-CZ" sz="2000">
              <a:solidFill>
                <a:srgbClr val="FFFFCC"/>
              </a:solidFill>
            </a:endParaRPr>
          </a:p>
        </p:txBody>
      </p:sp>
      <p:sp>
        <p:nvSpPr>
          <p:cNvPr id="17420" name="Text Box 27"/>
          <p:cNvSpPr txBox="1">
            <a:spLocks noChangeArrowheads="1"/>
          </p:cNvSpPr>
          <p:nvPr/>
        </p:nvSpPr>
        <p:spPr bwMode="auto">
          <a:xfrm>
            <a:off x="712788" y="5483225"/>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pPr>
            <a:r>
              <a:rPr lang="en-GB" altLang="cs-CZ" sz="2000">
                <a:solidFill>
                  <a:srgbClr val="FFFFCC"/>
                </a:solidFill>
              </a:rPr>
              <a:t>The layer close to vessel wall is poor </a:t>
            </a:r>
            <a:r>
              <a:rPr lang="cs-CZ" altLang="cs-CZ" sz="2000">
                <a:solidFill>
                  <a:srgbClr val="FFFFCC"/>
                </a:solidFill>
              </a:rPr>
              <a:t>of</a:t>
            </a:r>
            <a:r>
              <a:rPr lang="en-GB" altLang="cs-CZ" sz="2000">
                <a:solidFill>
                  <a:srgbClr val="FFFFCC"/>
                </a:solidFill>
              </a:rPr>
              <a:t> erythrocytes.</a:t>
            </a:r>
          </a:p>
        </p:txBody>
      </p:sp>
      <p:pic>
        <p:nvPicPr>
          <p:cNvPr id="17421" name="Picture 29"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7800" y="161607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8"/>
          <p:cNvGrpSpPr>
            <a:grpSpLocks/>
          </p:cNvGrpSpPr>
          <p:nvPr/>
        </p:nvGrpSpPr>
        <p:grpSpPr bwMode="auto">
          <a:xfrm>
            <a:off x="268288" y="138113"/>
            <a:ext cx="8682037" cy="6586537"/>
            <a:chOff x="150" y="86"/>
            <a:chExt cx="5469" cy="4149"/>
          </a:xfrm>
        </p:grpSpPr>
        <p:pic>
          <p:nvPicPr>
            <p:cNvPr id="18459"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60"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136525"/>
            <a:ext cx="8229600" cy="889000"/>
          </a:xfrm>
          <a:prstGeom prst="rect">
            <a:avLst/>
          </a:prstGeom>
          <a:noFill/>
          <a:ln>
            <a:noFill/>
          </a:ln>
          <a:effectLst/>
          <a:extLst/>
        </p:spPr>
        <p:txBody>
          <a:bodyPr anchor="ctr"/>
          <a:lstStyle/>
          <a:p>
            <a:pPr algn="ctr">
              <a:defRPr/>
            </a:pPr>
            <a:r>
              <a:rPr lang="en-GB" sz="2500">
                <a:solidFill>
                  <a:schemeClr val="bg1"/>
                </a:solidFill>
                <a:effectLst>
                  <a:outerShdw blurRad="38100" dist="38100" dir="2700000" algn="tl">
                    <a:srgbClr val="C0C0C0"/>
                  </a:outerShdw>
                </a:effectLst>
              </a:rPr>
              <a:t>Laminar and turbulent flow</a:t>
            </a:r>
          </a:p>
        </p:txBody>
      </p:sp>
      <p:pic>
        <p:nvPicPr>
          <p:cNvPr id="18436"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4775"/>
            <a:ext cx="6207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21"/>
          <p:cNvSpPr txBox="1">
            <a:spLocks noChangeArrowheads="1"/>
          </p:cNvSpPr>
          <p:nvPr/>
        </p:nvSpPr>
        <p:spPr bwMode="auto">
          <a:xfrm>
            <a:off x="2566988" y="1028700"/>
            <a:ext cx="4127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solidFill>
                  <a:schemeClr val="bg1"/>
                </a:solidFill>
              </a:rPr>
              <a:t>Velocity profile in laminar and turbulent flow</a:t>
            </a:r>
          </a:p>
        </p:txBody>
      </p:sp>
      <p:sp>
        <p:nvSpPr>
          <p:cNvPr id="18438" name="Text Box 22"/>
          <p:cNvSpPr txBox="1">
            <a:spLocks noChangeArrowheads="1"/>
          </p:cNvSpPr>
          <p:nvPr/>
        </p:nvSpPr>
        <p:spPr bwMode="auto">
          <a:xfrm>
            <a:off x="1011238" y="2709863"/>
            <a:ext cx="7205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rgbClr val="FFFF00"/>
                </a:solidFill>
              </a:rPr>
              <a:t>The character of the flow is determined by Reynolds number</a:t>
            </a:r>
          </a:p>
        </p:txBody>
      </p:sp>
      <p:sp>
        <p:nvSpPr>
          <p:cNvPr id="18439" name="Rectangle 23"/>
          <p:cNvSpPr>
            <a:spLocks noChangeArrowheads="1"/>
          </p:cNvSpPr>
          <p:nvPr/>
        </p:nvSpPr>
        <p:spPr bwMode="auto">
          <a:xfrm>
            <a:off x="3417888" y="3243263"/>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40" name="Text Box 24"/>
          <p:cNvSpPr txBox="1">
            <a:spLocks noChangeArrowheads="1"/>
          </p:cNvSpPr>
          <p:nvPr/>
        </p:nvSpPr>
        <p:spPr bwMode="auto">
          <a:xfrm>
            <a:off x="3557588" y="3335338"/>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R</a:t>
            </a:r>
            <a:r>
              <a:rPr lang="cs-CZ" altLang="cs-CZ" sz="2400" b="1" baseline="-25000" dirty="0"/>
              <a:t>e</a:t>
            </a:r>
            <a:r>
              <a:rPr lang="cs-CZ" altLang="cs-CZ" sz="2400" b="1" dirty="0"/>
              <a:t>=</a:t>
            </a:r>
            <a:endParaRPr lang="en-US" altLang="cs-CZ" sz="2400" b="1" dirty="0">
              <a:sym typeface="Symbol" pitchFamily="18" charset="2"/>
            </a:endParaRPr>
          </a:p>
        </p:txBody>
      </p:sp>
      <p:sp>
        <p:nvSpPr>
          <p:cNvPr id="18441" name="Line 25"/>
          <p:cNvSpPr>
            <a:spLocks noChangeShapeType="1"/>
          </p:cNvSpPr>
          <p:nvPr/>
        </p:nvSpPr>
        <p:spPr bwMode="auto">
          <a:xfrm>
            <a:off x="4183063" y="35496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442" name="Text Box 26"/>
          <p:cNvSpPr txBox="1">
            <a:spLocks noChangeArrowheads="1"/>
          </p:cNvSpPr>
          <p:nvPr/>
        </p:nvSpPr>
        <p:spPr bwMode="auto">
          <a:xfrm>
            <a:off x="4454525" y="3119438"/>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v r</a:t>
            </a:r>
          </a:p>
        </p:txBody>
      </p:sp>
      <p:sp>
        <p:nvSpPr>
          <p:cNvPr id="18443" name="Text Box 27"/>
          <p:cNvSpPr txBox="1">
            <a:spLocks noChangeArrowheads="1"/>
          </p:cNvSpPr>
          <p:nvPr/>
        </p:nvSpPr>
        <p:spPr bwMode="auto">
          <a:xfrm>
            <a:off x="4737100" y="34686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a:t>
            </a:r>
            <a:endParaRPr lang="cs-CZ" altLang="cs-CZ" sz="2400" b="1" baseline="-25000" dirty="0">
              <a:sym typeface="Symbol" pitchFamily="18" charset="2"/>
            </a:endParaRPr>
          </a:p>
        </p:txBody>
      </p:sp>
      <p:sp>
        <p:nvSpPr>
          <p:cNvPr id="18444" name="Text Box 28"/>
          <p:cNvSpPr txBox="1">
            <a:spLocks noChangeArrowheads="1"/>
          </p:cNvSpPr>
          <p:nvPr/>
        </p:nvSpPr>
        <p:spPr bwMode="auto">
          <a:xfrm>
            <a:off x="939800" y="3606800"/>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lami</a:t>
            </a:r>
            <a:r>
              <a:rPr lang="en-US" altLang="cs-CZ" sz="1800" dirty="0" err="1"/>
              <a:t>nar</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&lt;</a:t>
            </a:r>
            <a:r>
              <a:rPr lang="cs-CZ" altLang="cs-CZ" sz="1800" dirty="0" smtClean="0">
                <a:cs typeface="Arial" charset="0"/>
              </a:rPr>
              <a:t>2000 </a:t>
            </a:r>
            <a:endParaRPr lang="en-US" altLang="cs-CZ" sz="1800" dirty="0">
              <a:cs typeface="Arial" charset="0"/>
            </a:endParaRPr>
          </a:p>
        </p:txBody>
      </p:sp>
      <p:sp>
        <p:nvSpPr>
          <p:cNvPr id="18445" name="Text Box 29"/>
          <p:cNvSpPr txBox="1">
            <a:spLocks noChangeArrowheads="1"/>
          </p:cNvSpPr>
          <p:nvPr/>
        </p:nvSpPr>
        <p:spPr bwMode="auto">
          <a:xfrm>
            <a:off x="5961063" y="3611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turbulent</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&gt;</a:t>
            </a:r>
            <a:r>
              <a:rPr lang="cs-CZ" altLang="cs-CZ" sz="1800" dirty="0" smtClean="0">
                <a:cs typeface="Arial" charset="0"/>
              </a:rPr>
              <a:t>3000 </a:t>
            </a:r>
            <a:endParaRPr lang="en-US" altLang="cs-CZ" sz="1800" dirty="0">
              <a:cs typeface="Arial" charset="0"/>
            </a:endParaRPr>
          </a:p>
        </p:txBody>
      </p:sp>
      <p:sp>
        <p:nvSpPr>
          <p:cNvPr id="18446" name="Text Box 32"/>
          <p:cNvSpPr txBox="1">
            <a:spLocks noChangeArrowheads="1"/>
          </p:cNvSpPr>
          <p:nvPr/>
        </p:nvSpPr>
        <p:spPr bwMode="auto">
          <a:xfrm>
            <a:off x="635000" y="6045200"/>
            <a:ext cx="8140700" cy="46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en-GB" altLang="cs-CZ" sz="1600" dirty="0">
                <a:solidFill>
                  <a:schemeClr val="bg1"/>
                </a:solidFill>
              </a:rPr>
              <a:t>Pathological states causing turbulent flow: </a:t>
            </a:r>
            <a:r>
              <a:rPr lang="en-GB" altLang="cs-CZ" sz="1600" dirty="0" err="1" smtClean="0">
                <a:solidFill>
                  <a:schemeClr val="bg1"/>
                </a:solidFill>
              </a:rPr>
              <a:t>aneurisma</a:t>
            </a:r>
            <a:r>
              <a:rPr lang="en-GB" altLang="cs-CZ" sz="1600" dirty="0">
                <a:solidFill>
                  <a:schemeClr val="bg1"/>
                </a:solidFill>
              </a:rPr>
              <a:t>, stenosis, </a:t>
            </a:r>
            <a:r>
              <a:rPr lang="en-GB" altLang="cs-CZ" sz="1600" dirty="0" smtClean="0">
                <a:solidFill>
                  <a:schemeClr val="bg1"/>
                </a:solidFill>
              </a:rPr>
              <a:t>arteriosclerosis</a:t>
            </a:r>
            <a:r>
              <a:rPr lang="cs-CZ" altLang="cs-CZ" sz="1600" dirty="0" smtClean="0">
                <a:solidFill>
                  <a:schemeClr val="bg1"/>
                </a:solidFill>
              </a:rPr>
              <a:t>, </a:t>
            </a:r>
            <a:r>
              <a:rPr lang="en-GB" altLang="cs-CZ" sz="1600" dirty="0" smtClean="0">
                <a:solidFill>
                  <a:schemeClr val="bg1"/>
                </a:solidFill>
              </a:rPr>
              <a:t>decreased </a:t>
            </a:r>
            <a:r>
              <a:rPr lang="en-GB" altLang="cs-CZ" sz="1600" dirty="0">
                <a:solidFill>
                  <a:schemeClr val="bg1"/>
                </a:solidFill>
              </a:rPr>
              <a:t>blood viscosity, .</a:t>
            </a:r>
            <a:r>
              <a:rPr lang="cs-CZ" altLang="cs-CZ" sz="1800" dirty="0" smtClean="0">
                <a:solidFill>
                  <a:schemeClr val="bg1"/>
                </a:solidFill>
              </a:rPr>
              <a:t>  </a:t>
            </a:r>
            <a:endParaRPr lang="cs-CZ" altLang="cs-CZ" sz="1800" dirty="0">
              <a:solidFill>
                <a:schemeClr val="bg1"/>
              </a:solidFill>
            </a:endParaRPr>
          </a:p>
        </p:txBody>
      </p:sp>
      <p:pic>
        <p:nvPicPr>
          <p:cNvPr id="18447" name="Picture 34" descr="Turbulentni_proude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838" y="4967288"/>
            <a:ext cx="35941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Rectangle 35"/>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49" name="Rectangle 36"/>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50" name="AutoShape 37"/>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1" name="Text Box 38"/>
          <p:cNvSpPr txBox="1">
            <a:spLocks noChangeArrowheads="1"/>
          </p:cNvSpPr>
          <p:nvPr/>
        </p:nvSpPr>
        <p:spPr bwMode="auto">
          <a:xfrm>
            <a:off x="2765425" y="4487863"/>
            <a:ext cx="3606800" cy="360362"/>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700"/>
              <a:t>Sudden change of vessel diameter</a:t>
            </a:r>
            <a:endParaRPr lang="en-GB" altLang="cs-CZ" sz="1700">
              <a:sym typeface="Symbol" pitchFamily="18" charset="2"/>
            </a:endParaRPr>
          </a:p>
        </p:txBody>
      </p:sp>
      <p:sp>
        <p:nvSpPr>
          <p:cNvPr id="18452" name="Rectangle 39"/>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3" name="Text Box 40"/>
          <p:cNvSpPr txBox="1">
            <a:spLocks noChangeArrowheads="1"/>
          </p:cNvSpPr>
          <p:nvPr/>
        </p:nvSpPr>
        <p:spPr bwMode="auto">
          <a:xfrm>
            <a:off x="5943600" y="51720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v</a:t>
            </a:r>
          </a:p>
        </p:txBody>
      </p:sp>
      <p:sp>
        <p:nvSpPr>
          <p:cNvPr id="18454" name="Text Box 41"/>
          <p:cNvSpPr txBox="1">
            <a:spLocks noChangeArrowheads="1"/>
          </p:cNvSpPr>
          <p:nvPr/>
        </p:nvSpPr>
        <p:spPr bwMode="auto">
          <a:xfrm>
            <a:off x="5954713"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r>
              <a:rPr lang="cs-CZ" altLang="cs-CZ" sz="1600"/>
              <a:t>r</a:t>
            </a:r>
          </a:p>
        </p:txBody>
      </p:sp>
      <p:sp>
        <p:nvSpPr>
          <p:cNvPr id="18455" name="Text Box 42"/>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FF0000"/>
                </a:solidFill>
                <a:sym typeface="Symbol" pitchFamily="18" charset="2"/>
              </a:rPr>
              <a:t></a:t>
            </a:r>
            <a:r>
              <a:rPr lang="cs-CZ" altLang="cs-CZ" sz="1600" b="1">
                <a:solidFill>
                  <a:srgbClr val="FF0000"/>
                </a:solidFill>
                <a:sym typeface="Symbol" pitchFamily="18" charset="2"/>
              </a:rPr>
              <a:t>R</a:t>
            </a:r>
            <a:r>
              <a:rPr lang="cs-CZ" altLang="cs-CZ" sz="1600" b="1" baseline="-25000">
                <a:solidFill>
                  <a:srgbClr val="FF0000"/>
                </a:solidFill>
                <a:sym typeface="Symbol" pitchFamily="18" charset="2"/>
              </a:rPr>
              <a:t>e</a:t>
            </a:r>
          </a:p>
        </p:txBody>
      </p:sp>
      <p:sp>
        <p:nvSpPr>
          <p:cNvPr id="18456" name="Text Box 44"/>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V</a:t>
            </a:r>
          </a:p>
        </p:txBody>
      </p:sp>
      <p:sp>
        <p:nvSpPr>
          <p:cNvPr id="18457" name="Text Box 45"/>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sym typeface="Symbol" pitchFamily="18" charset="2"/>
              </a:rPr>
              <a:t></a:t>
            </a:r>
          </a:p>
        </p:txBody>
      </p:sp>
      <p:sp>
        <p:nvSpPr>
          <p:cNvPr id="18458" name="Text Box 46"/>
          <p:cNvSpPr txBox="1">
            <a:spLocks noChangeArrowheads="1"/>
          </p:cNvSpPr>
          <p:nvPr/>
        </p:nvSpPr>
        <p:spPr bwMode="auto">
          <a:xfrm>
            <a:off x="4029075" y="56546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r</a:t>
            </a:r>
          </a:p>
        </p:txBody>
      </p:sp>
      <p:sp>
        <p:nvSpPr>
          <p:cNvPr id="30" name="Text Box 40"/>
          <p:cNvSpPr txBox="1">
            <a:spLocks noChangeArrowheads="1"/>
          </p:cNvSpPr>
          <p:nvPr/>
        </p:nvSpPr>
        <p:spPr bwMode="auto">
          <a:xfrm>
            <a:off x="4280693" y="5654675"/>
            <a:ext cx="7477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p:cNvGrpSpPr>
            <a:grpSpLocks/>
          </p:cNvGrpSpPr>
          <p:nvPr/>
        </p:nvGrpSpPr>
        <p:grpSpPr bwMode="auto">
          <a:xfrm>
            <a:off x="238125" y="136525"/>
            <a:ext cx="8682038" cy="6586538"/>
            <a:chOff x="150" y="86"/>
            <a:chExt cx="5469" cy="4149"/>
          </a:xfrm>
        </p:grpSpPr>
        <p:pic>
          <p:nvPicPr>
            <p:cNvPr id="1951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11"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en-GB" sz="2400" smtClean="0">
                <a:solidFill>
                  <a:schemeClr val="bg1"/>
                </a:solidFill>
                <a:effectLst>
                  <a:outerShdw blurRad="38100" dist="38100" dir="2700000" algn="tl">
                    <a:srgbClr val="C0C0C0"/>
                  </a:outerShdw>
                </a:effectLst>
              </a:rPr>
              <a:t>Elasticity of vessels</a:t>
            </a:r>
          </a:p>
        </p:txBody>
      </p:sp>
      <p:sp>
        <p:nvSpPr>
          <p:cNvPr id="1946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946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2" name="Text Box 16"/>
          <p:cNvSpPr txBox="1">
            <a:spLocks noChangeArrowheads="1"/>
          </p:cNvSpPr>
          <p:nvPr/>
        </p:nvSpPr>
        <p:spPr bwMode="auto">
          <a:xfrm>
            <a:off x="3703638" y="25479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1400">
                <a:solidFill>
                  <a:schemeClr val="accent2"/>
                </a:solidFill>
              </a:rPr>
              <a:t>rigid </a:t>
            </a:r>
            <a:r>
              <a:rPr lang="cs-CZ" altLang="cs-CZ" sz="1400">
                <a:solidFill>
                  <a:schemeClr val="accent2"/>
                </a:solidFill>
              </a:rPr>
              <a:t>tube</a:t>
            </a:r>
          </a:p>
        </p:txBody>
      </p:sp>
      <p:sp>
        <p:nvSpPr>
          <p:cNvPr id="19463" name="Text Box 21"/>
          <p:cNvSpPr txBox="1">
            <a:spLocks noChangeArrowheads="1"/>
          </p:cNvSpPr>
          <p:nvPr/>
        </p:nvSpPr>
        <p:spPr bwMode="auto">
          <a:xfrm>
            <a:off x="4811713" y="3783013"/>
            <a:ext cx="1230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pressure</a:t>
            </a:r>
            <a:endParaRPr lang="cs-CZ" altLang="cs-CZ" sz="2400"/>
          </a:p>
        </p:txBody>
      </p:sp>
      <p:sp>
        <p:nvSpPr>
          <p:cNvPr id="19464" name="Text Box 22"/>
          <p:cNvSpPr txBox="1">
            <a:spLocks noChangeArrowheads="1"/>
          </p:cNvSpPr>
          <p:nvPr/>
        </p:nvSpPr>
        <p:spPr bwMode="auto">
          <a:xfrm rot="-5400000">
            <a:off x="2568576" y="1520825"/>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flow</a:t>
            </a:r>
            <a:endParaRPr lang="cs-CZ" altLang="cs-CZ" sz="2400"/>
          </a:p>
        </p:txBody>
      </p:sp>
      <p:sp>
        <p:nvSpPr>
          <p:cNvPr id="19465" name="Text Box 23"/>
          <p:cNvSpPr txBox="1">
            <a:spLocks noChangeArrowheads="1"/>
          </p:cNvSpPr>
          <p:nvPr/>
        </p:nvSpPr>
        <p:spPr bwMode="auto">
          <a:xfrm>
            <a:off x="4735791" y="3331696"/>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GB" altLang="cs-CZ" sz="1400" dirty="0" smtClean="0">
                <a:solidFill>
                  <a:srgbClr val="FF0000"/>
                </a:solidFill>
              </a:rPr>
              <a:t>real vessel</a:t>
            </a:r>
            <a:endParaRPr lang="en-GB" altLang="cs-CZ" sz="1400" dirty="0">
              <a:solidFill>
                <a:srgbClr val="FF0000"/>
              </a:solidFill>
            </a:endParaRPr>
          </a:p>
        </p:txBody>
      </p:sp>
      <p:sp>
        <p:nvSpPr>
          <p:cNvPr id="1946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69"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0" name="Text Box 70"/>
          <p:cNvSpPr txBox="1">
            <a:spLocks noChangeArrowheads="1"/>
          </p:cNvSpPr>
          <p:nvPr/>
        </p:nvSpPr>
        <p:spPr bwMode="auto">
          <a:xfrm>
            <a:off x="3168650" y="3835400"/>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critical pressure</a:t>
            </a:r>
            <a:endParaRPr lang="cs-CZ" altLang="cs-CZ" sz="1200" b="1"/>
          </a:p>
        </p:txBody>
      </p:sp>
      <p:sp>
        <p:nvSpPr>
          <p:cNvPr id="19471"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2"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C =</a:t>
            </a:r>
            <a:endParaRPr lang="cs-CZ" altLang="cs-CZ" sz="2000" b="1">
              <a:sym typeface="Symbol" pitchFamily="18" charset="2"/>
            </a:endParaRPr>
          </a:p>
        </p:txBody>
      </p:sp>
      <p:sp>
        <p:nvSpPr>
          <p:cNvPr id="19473"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4"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V</a:t>
            </a:r>
          </a:p>
        </p:txBody>
      </p:sp>
      <p:sp>
        <p:nvSpPr>
          <p:cNvPr id="19475"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P</a:t>
            </a:r>
          </a:p>
        </p:txBody>
      </p:sp>
      <p:sp>
        <p:nvSpPr>
          <p:cNvPr id="19476"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7"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8"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9"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KPa</a:t>
            </a:r>
          </a:p>
        </p:txBody>
      </p:sp>
      <p:sp>
        <p:nvSpPr>
          <p:cNvPr id="19480"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1"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10</a:t>
            </a:r>
          </a:p>
        </p:txBody>
      </p:sp>
      <p:sp>
        <p:nvSpPr>
          <p:cNvPr id="19482"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83"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84"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5"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86"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8"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KPa</a:t>
            </a:r>
          </a:p>
        </p:txBody>
      </p:sp>
      <p:sp>
        <p:nvSpPr>
          <p:cNvPr id="19489"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0"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  1</a:t>
            </a:r>
          </a:p>
        </p:txBody>
      </p:sp>
      <p:sp>
        <p:nvSpPr>
          <p:cNvPr id="19491"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92"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93"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94"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aorta</a:t>
            </a:r>
          </a:p>
        </p:txBody>
      </p:sp>
      <p:sp>
        <p:nvSpPr>
          <p:cNvPr id="19495"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v. cava</a:t>
            </a:r>
          </a:p>
        </p:txBody>
      </p:sp>
      <p:sp>
        <p:nvSpPr>
          <p:cNvPr id="19496"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cxnSp>
        <p:nvCxnSpPr>
          <p:cNvPr id="71" name="Přímá spojnice 70"/>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Přímá spojnice 72"/>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Obdélník 7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1" name="TextovéPole 74"/>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76" name="Přímá spojnice 75"/>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Obdélník 77"/>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5" name="TextovéPole 78"/>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80" name="Přímá spojnice 79"/>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19507" name="TextovéPole 80"/>
          <p:cNvSpPr txBox="1">
            <a:spLocks noChangeArrowheads="1"/>
          </p:cNvSpPr>
          <p:nvPr/>
        </p:nvSpPr>
        <p:spPr bwMode="auto">
          <a:xfrm>
            <a:off x="6596063" y="5375275"/>
            <a:ext cx="47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8" name="TextovéPole 81"/>
          <p:cNvSpPr txBox="1">
            <a:spLocks noChangeArrowheads="1"/>
          </p:cNvSpPr>
          <p:nvPr/>
        </p:nvSpPr>
        <p:spPr bwMode="auto">
          <a:xfrm>
            <a:off x="1900238" y="5337175"/>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9" name="Text Box 102"/>
          <p:cNvSpPr txBox="1">
            <a:spLocks noChangeArrowheads="1"/>
          </p:cNvSpPr>
          <p:nvPr/>
        </p:nvSpPr>
        <p:spPr bwMode="auto">
          <a:xfrm>
            <a:off x="3805238" y="4748213"/>
            <a:ext cx="1711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compliance</a:t>
            </a:r>
            <a:endParaRPr lang="cs-CZ" altLang="cs-CZ" sz="1800"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4"/>
          <p:cNvGrpSpPr>
            <a:grpSpLocks/>
          </p:cNvGrpSpPr>
          <p:nvPr/>
        </p:nvGrpSpPr>
        <p:grpSpPr bwMode="auto">
          <a:xfrm>
            <a:off x="238125" y="136525"/>
            <a:ext cx="8682038" cy="6586538"/>
            <a:chOff x="150" y="86"/>
            <a:chExt cx="5469" cy="4149"/>
          </a:xfrm>
        </p:grpSpPr>
        <p:pic>
          <p:nvPicPr>
            <p:cNvPr id="2050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0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0483" name="Group 7"/>
          <p:cNvGrpSpPr>
            <a:grpSpLocks/>
          </p:cNvGrpSpPr>
          <p:nvPr/>
        </p:nvGrpSpPr>
        <p:grpSpPr bwMode="auto">
          <a:xfrm>
            <a:off x="1350963" y="1584325"/>
            <a:ext cx="6303962" cy="1646238"/>
            <a:chOff x="1074" y="3018"/>
            <a:chExt cx="3516" cy="912"/>
          </a:xfrm>
        </p:grpSpPr>
        <p:sp>
          <p:nvSpPr>
            <p:cNvPr id="20505"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6"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7"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0484"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485"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86"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0000"/>
                </a:solidFill>
              </a:rPr>
              <a:t>PWV</a:t>
            </a:r>
          </a:p>
        </p:txBody>
      </p:sp>
      <p:sp>
        <p:nvSpPr>
          <p:cNvPr id="20487"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8"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9"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h</a:t>
            </a:r>
          </a:p>
        </p:txBody>
      </p:sp>
      <p:sp>
        <p:nvSpPr>
          <p:cNvPr id="20490"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91" name="Text Box 25"/>
          <p:cNvSpPr txBox="1">
            <a:spLocks noChangeArrowheads="1"/>
          </p:cNvSpPr>
          <p:nvPr/>
        </p:nvSpPr>
        <p:spPr bwMode="auto">
          <a:xfrm>
            <a:off x="2082800" y="2185988"/>
            <a:ext cx="447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r>
              <a:rPr lang="cs-CZ" altLang="cs-CZ" sz="1600"/>
              <a:t>r</a:t>
            </a:r>
          </a:p>
        </p:txBody>
      </p:sp>
      <p:sp>
        <p:nvSpPr>
          <p:cNvPr id="20492"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p>
        </p:txBody>
      </p:sp>
      <p:sp>
        <p:nvSpPr>
          <p:cNvPr id="20493"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4" name="Text Box 28"/>
          <p:cNvSpPr txBox="1">
            <a:spLocks noChangeArrowheads="1"/>
          </p:cNvSpPr>
          <p:nvPr/>
        </p:nvSpPr>
        <p:spPr bwMode="auto">
          <a:xfrm>
            <a:off x="4632325" y="2817813"/>
            <a:ext cx="307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sym typeface="Symbol" pitchFamily="18" charset="2"/>
              </a:rPr>
              <a:t>E</a:t>
            </a:r>
            <a:r>
              <a:rPr lang="en-GB" altLang="cs-CZ" sz="1200" baseline="-25000">
                <a:sym typeface="Symbol" pitchFamily="18" charset="2"/>
              </a:rPr>
              <a:t>inc</a:t>
            </a:r>
            <a:r>
              <a:rPr lang="en-GB" altLang="cs-CZ" sz="1200">
                <a:sym typeface="Symbol" pitchFamily="18" charset="2"/>
              </a:rPr>
              <a:t>  </a:t>
            </a:r>
            <a:r>
              <a:rPr lang="cs-CZ" altLang="cs-CZ" sz="1200">
                <a:sym typeface="Symbol" pitchFamily="18" charset="2"/>
              </a:rPr>
              <a:t> </a:t>
            </a:r>
            <a:r>
              <a:rPr lang="en-GB" altLang="cs-CZ" sz="1200">
                <a:sym typeface="Symbol" pitchFamily="18" charset="2"/>
              </a:rPr>
              <a:t>– modulus of stiffness </a:t>
            </a:r>
          </a:p>
        </p:txBody>
      </p:sp>
      <p:sp>
        <p:nvSpPr>
          <p:cNvPr id="20495"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6"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2000">
                <a:solidFill>
                  <a:schemeClr val="bg1"/>
                </a:solidFill>
                <a:sym typeface="Symbol" pitchFamily="18" charset="2"/>
              </a:rPr>
              <a:t>Moens-Korteweg (1878)</a:t>
            </a:r>
          </a:p>
        </p:txBody>
      </p:sp>
      <p:sp>
        <p:nvSpPr>
          <p:cNvPr id="20497"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PWV =</a:t>
            </a:r>
            <a:r>
              <a:rPr lang="cs-CZ" altLang="cs-CZ" sz="2000"/>
              <a:t> </a:t>
            </a:r>
          </a:p>
        </p:txBody>
      </p:sp>
      <p:sp>
        <p:nvSpPr>
          <p:cNvPr id="20498"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9"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2</a:t>
            </a:r>
            <a:r>
              <a:rPr lang="cs-CZ" altLang="cs-CZ" sz="1800" baseline="-25000"/>
              <a:t> </a:t>
            </a:r>
            <a:r>
              <a:rPr lang="cs-CZ" altLang="cs-CZ" sz="1800">
                <a:sym typeface="Symbol" pitchFamily="18" charset="2"/>
              </a:rPr>
              <a:t></a:t>
            </a:r>
            <a:r>
              <a:rPr lang="cs-CZ" altLang="cs-CZ" sz="1800"/>
              <a:t> r </a:t>
            </a:r>
            <a:r>
              <a:rPr lang="cs-CZ" altLang="cs-CZ" sz="1800">
                <a:sym typeface="Symbol" pitchFamily="18" charset="2"/>
              </a:rPr>
              <a:t> </a:t>
            </a:r>
          </a:p>
        </p:txBody>
      </p:sp>
      <p:sp>
        <p:nvSpPr>
          <p:cNvPr id="20500"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1"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2"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E</a:t>
            </a:r>
            <a:r>
              <a:rPr lang="cs-CZ" altLang="cs-CZ" sz="1800" baseline="-25000"/>
              <a:t>inc  </a:t>
            </a:r>
            <a:r>
              <a:rPr lang="cs-CZ" altLang="cs-CZ" sz="1800">
                <a:sym typeface="Symbol" pitchFamily="18" charset="2"/>
              </a:rPr>
              <a:t></a:t>
            </a:r>
            <a:r>
              <a:rPr lang="cs-CZ" altLang="cs-CZ" sz="1800"/>
              <a:t> h</a:t>
            </a:r>
          </a:p>
        </p:txBody>
      </p:sp>
      <p:sp>
        <p:nvSpPr>
          <p:cNvPr id="20503"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dirty="0"/>
              <a:t> </a:t>
            </a:r>
            <a:r>
              <a:rPr lang="cs-CZ" altLang="cs-CZ" sz="1800" dirty="0">
                <a:solidFill>
                  <a:srgbClr val="FFFF00"/>
                </a:solidFill>
              </a:rPr>
              <a:t>In aorta PWV</a:t>
            </a:r>
            <a:r>
              <a:rPr lang="cs-CZ" altLang="cs-CZ" sz="1800" dirty="0">
                <a:solidFill>
                  <a:srgbClr val="FFFF00"/>
                </a:solidFill>
                <a:sym typeface="Symbol" pitchFamily="18" charset="2"/>
              </a:rPr>
              <a:t> = </a:t>
            </a:r>
            <a:r>
              <a:rPr lang="cs-CZ" altLang="cs-CZ" sz="1800" smtClean="0">
                <a:solidFill>
                  <a:srgbClr val="FFFF00"/>
                </a:solidFill>
                <a:sym typeface="Symbol" pitchFamily="18" charset="2"/>
              </a:rPr>
              <a:t>4 - 6 </a:t>
            </a:r>
            <a:r>
              <a:rPr lang="cs-CZ" altLang="cs-CZ" sz="1800"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dirty="0" smtClean="0">
                <a:solidFill>
                  <a:schemeClr val="bg1"/>
                </a:solidFill>
                <a:effectLst>
                  <a:outerShdw blurRad="38100" dist="38100" dir="2700000" algn="tl">
                    <a:srgbClr val="C0C0C0"/>
                  </a:outerShdw>
                </a:effectLst>
              </a:rPr>
              <a:t>P</a:t>
            </a:r>
            <a:r>
              <a:rPr lang="en-GB" sz="2400" dirty="0" err="1" smtClean="0">
                <a:solidFill>
                  <a:schemeClr val="bg1"/>
                </a:solidFill>
                <a:effectLst>
                  <a:outerShdw blurRad="38100" dist="38100" dir="2700000" algn="tl">
                    <a:srgbClr val="C0C0C0"/>
                  </a:outerShdw>
                </a:effectLst>
              </a:rPr>
              <a:t>ulse</a:t>
            </a:r>
            <a:r>
              <a:rPr lang="en-GB" sz="2400" dirty="0" smtClean="0">
                <a:solidFill>
                  <a:schemeClr val="bg1"/>
                </a:solidFill>
                <a:effectLst>
                  <a:outerShdw blurRad="38100" dist="38100" dir="2700000" algn="tl">
                    <a:srgbClr val="C0C0C0"/>
                  </a:outerShdw>
                </a:effectLst>
              </a:rPr>
              <a:t> wave</a:t>
            </a:r>
            <a:r>
              <a:rPr lang="cs-CZ" sz="2400" dirty="0" smtClean="0">
                <a:solidFill>
                  <a:schemeClr val="bg1"/>
                </a:solidFill>
                <a:effectLst>
                  <a:outerShdw blurRad="38100" dist="38100" dir="2700000" algn="tl">
                    <a:srgbClr val="C0C0C0"/>
                  </a:outerShdw>
                </a:effectLst>
              </a:rPr>
              <a:t> v</a:t>
            </a:r>
            <a:r>
              <a:rPr lang="en-GB" sz="2400" dirty="0" err="1" smtClean="0">
                <a:solidFill>
                  <a:schemeClr val="bg1"/>
                </a:solidFill>
                <a:effectLst>
                  <a:outerShdw blurRad="38100" dist="38100" dir="2700000" algn="tl">
                    <a:srgbClr val="C0C0C0"/>
                  </a:outerShdw>
                </a:effectLst>
              </a:rPr>
              <a:t>elocity</a:t>
            </a:r>
            <a:r>
              <a:rPr lang="en-GB" sz="2400" dirty="0" smtClean="0">
                <a:solidFill>
                  <a:schemeClr val="bg1"/>
                </a:solidFill>
                <a:effectLst>
                  <a:outerShdw blurRad="38100" dist="38100" dir="2700000" algn="tl">
                    <a:srgbClr val="C0C0C0"/>
                  </a:outerShdw>
                </a:effectLst>
              </a:rPr>
              <a:t>  </a:t>
            </a:r>
            <a:r>
              <a:rPr lang="cs-CZ" sz="2400" dirty="0" smtClean="0">
                <a:solidFill>
                  <a:schemeClr val="bg1"/>
                </a:solidFill>
                <a:effectLst>
                  <a:outerShdw blurRad="38100" dist="38100" dir="2700000" algn="tl">
                    <a:srgbClr val="C0C0C0"/>
                  </a:outerShdw>
                </a:effectLst>
              </a:rPr>
              <a:t>(PWV)</a:t>
            </a:r>
            <a:endParaRPr lang="en-GB" sz="2400" dirty="0" smtClean="0">
              <a:solidFill>
                <a:schemeClr val="bg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a:t>
            </a:r>
            <a:r>
              <a:rPr lang="en-GB" sz="3200" b="1"/>
              <a:t>Basic physical laws of</a:t>
            </a:r>
            <a:r>
              <a:rPr lang="cs-CZ" sz="3200" b="1"/>
              <a:t> </a:t>
            </a:r>
            <a:r>
              <a:rPr lang="en-GB" sz="3200" b="1"/>
              <a:t>liquids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4"/>
          <p:cNvGrpSpPr>
            <a:grpSpLocks/>
          </p:cNvGrpSpPr>
          <p:nvPr/>
        </p:nvGrpSpPr>
        <p:grpSpPr bwMode="auto">
          <a:xfrm>
            <a:off x="229393" y="177799"/>
            <a:ext cx="8682037" cy="6586537"/>
            <a:chOff x="150" y="86"/>
            <a:chExt cx="5469" cy="4149"/>
          </a:xfrm>
        </p:grpSpPr>
        <p:pic>
          <p:nvPicPr>
            <p:cNvPr id="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 name="Obdélník 33"/>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Rectangle 7"/>
          <p:cNvSpPr>
            <a:spLocks noGrp="1" noChangeArrowheads="1"/>
          </p:cNvSpPr>
          <p:nvPr>
            <p:ph type="title"/>
          </p:nvPr>
        </p:nvSpPr>
        <p:spPr>
          <a:xfrm>
            <a:off x="414528" y="312868"/>
            <a:ext cx="8229600" cy="1143000"/>
          </a:xfrm>
        </p:spPr>
        <p:txBody>
          <a:bodyPr/>
          <a:lstStyle/>
          <a:p>
            <a:pPr eaLnBrk="1" hangingPunct="1">
              <a:defRPr/>
            </a:pPr>
            <a:r>
              <a:rPr lang="en-GB" sz="2500" dirty="0" smtClean="0">
                <a:solidFill>
                  <a:schemeClr val="bg1"/>
                </a:solidFill>
                <a:effectLst>
                  <a:outerShdw blurRad="38100" dist="38100" dir="2700000" algn="tl">
                    <a:srgbClr val="C0C0C0"/>
                  </a:outerShdw>
                </a:effectLst>
              </a:rPr>
              <a:t>Share stress in </a:t>
            </a:r>
            <a:r>
              <a:rPr lang="cs-CZ" sz="2500" dirty="0" smtClean="0">
                <a:solidFill>
                  <a:schemeClr val="bg1"/>
                </a:solidFill>
                <a:effectLst>
                  <a:outerShdw blurRad="38100" dist="38100" dir="2700000" algn="tl">
                    <a:srgbClr val="C0C0C0"/>
                  </a:outerShdw>
                </a:effectLst>
              </a:rPr>
              <a:t>v</a:t>
            </a:r>
            <a:r>
              <a:rPr lang="en-GB" sz="2500" dirty="0" err="1" smtClean="0">
                <a:solidFill>
                  <a:schemeClr val="bg1"/>
                </a:solidFill>
                <a:effectLst>
                  <a:outerShdw blurRad="38100" dist="38100" dir="2700000" algn="tl">
                    <a:srgbClr val="C0C0C0"/>
                  </a:outerShdw>
                </a:effectLst>
              </a:rPr>
              <a:t>essel</a:t>
            </a:r>
            <a:r>
              <a:rPr lang="en-GB" sz="2500" dirty="0" smtClean="0">
                <a:solidFill>
                  <a:schemeClr val="bg1"/>
                </a:solidFill>
                <a:effectLst>
                  <a:outerShdw blurRad="38100" dist="38100" dir="2700000" algn="tl">
                    <a:srgbClr val="C0C0C0"/>
                  </a:outerShdw>
                </a:effectLst>
              </a:rPr>
              <a:t> wall</a:t>
            </a:r>
          </a:p>
        </p:txBody>
      </p:sp>
      <p:sp>
        <p:nvSpPr>
          <p:cNvPr id="36"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en-GB" altLang="cs-CZ" dirty="0" smtClean="0">
                <a:solidFill>
                  <a:srgbClr val="FFFFCC"/>
                </a:solidFill>
              </a:rPr>
              <a:t>Share stress in vessel wall may lead to a tear in endothelial layer and to  arterial dissection.</a:t>
            </a:r>
            <a:endParaRPr lang="en-GB" altLang="cs-CZ" sz="2000" dirty="0">
              <a:solidFill>
                <a:srgbClr val="FFFFCC"/>
              </a:solidFill>
            </a:endParaRPr>
          </a:p>
        </p:txBody>
      </p:sp>
      <p:pic>
        <p:nvPicPr>
          <p:cNvPr id="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39"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41" name="Přímá spojnice se šipkou 40"/>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4"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45" name="Přímá spojnice se šipkou 44"/>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740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8"/>
          <p:cNvGrpSpPr>
            <a:grpSpLocks/>
          </p:cNvGrpSpPr>
          <p:nvPr/>
        </p:nvGrpSpPr>
        <p:grpSpPr bwMode="auto">
          <a:xfrm>
            <a:off x="238125" y="136525"/>
            <a:ext cx="8682038" cy="6586538"/>
            <a:chOff x="150" y="86"/>
            <a:chExt cx="5469" cy="4149"/>
          </a:xfrm>
        </p:grpSpPr>
        <p:pic>
          <p:nvPicPr>
            <p:cNvPr id="21525"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26"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a:xfrm>
            <a:off x="400050" y="274638"/>
            <a:ext cx="8229600" cy="1143000"/>
          </a:xfrm>
        </p:spPr>
        <p:txBody>
          <a:bodyPr/>
          <a:lstStyle/>
          <a:p>
            <a:pPr eaLnBrk="1" hangingPunct="1">
              <a:defRPr/>
            </a:pPr>
            <a:r>
              <a:rPr lang="en-GB" sz="2400" smtClean="0">
                <a:solidFill>
                  <a:schemeClr val="bg1"/>
                </a:solidFill>
                <a:effectLst>
                  <a:outerShdw blurRad="38100" dist="38100" dir="2700000" algn="tl">
                    <a:srgbClr val="C0C0C0"/>
                  </a:outerShdw>
                </a:effectLst>
              </a:rPr>
              <a:t>Mechanisms of venous return</a:t>
            </a:r>
          </a:p>
        </p:txBody>
      </p:sp>
      <p:sp>
        <p:nvSpPr>
          <p:cNvPr id="21508" name="Rectangle 18"/>
          <p:cNvSpPr>
            <a:spLocks noChangeArrowheads="1"/>
          </p:cNvSpPr>
          <p:nvPr/>
        </p:nvSpPr>
        <p:spPr bwMode="auto">
          <a:xfrm>
            <a:off x="2601913" y="1419225"/>
            <a:ext cx="3794125" cy="48482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21509" name="Picture 19"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27701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20"/>
          <p:cNvGrpSpPr>
            <a:grpSpLocks/>
          </p:cNvGrpSpPr>
          <p:nvPr/>
        </p:nvGrpSpPr>
        <p:grpSpPr bwMode="auto">
          <a:xfrm>
            <a:off x="2644775" y="4930775"/>
            <a:ext cx="419100" cy="485775"/>
            <a:chOff x="568" y="3022"/>
            <a:chExt cx="264" cy="306"/>
          </a:xfrm>
        </p:grpSpPr>
        <p:sp>
          <p:nvSpPr>
            <p:cNvPr id="21523" name="AutoShape 21"/>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4" name="Text Box 22"/>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a:t>
              </a:r>
            </a:p>
          </p:txBody>
        </p:sp>
      </p:grpSp>
      <p:grpSp>
        <p:nvGrpSpPr>
          <p:cNvPr id="21511" name="Group 23"/>
          <p:cNvGrpSpPr>
            <a:grpSpLocks/>
          </p:cNvGrpSpPr>
          <p:nvPr/>
        </p:nvGrpSpPr>
        <p:grpSpPr bwMode="auto">
          <a:xfrm>
            <a:off x="2636838" y="2332038"/>
            <a:ext cx="419100" cy="485775"/>
            <a:chOff x="568" y="3022"/>
            <a:chExt cx="264" cy="306"/>
          </a:xfrm>
        </p:grpSpPr>
        <p:sp>
          <p:nvSpPr>
            <p:cNvPr id="21521" name="AutoShape 24"/>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2" name="Text Box 25"/>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2</a:t>
              </a:r>
            </a:p>
          </p:txBody>
        </p:sp>
      </p:grpSp>
      <p:grpSp>
        <p:nvGrpSpPr>
          <p:cNvPr id="21512" name="Group 26"/>
          <p:cNvGrpSpPr>
            <a:grpSpLocks/>
          </p:cNvGrpSpPr>
          <p:nvPr/>
        </p:nvGrpSpPr>
        <p:grpSpPr bwMode="auto">
          <a:xfrm>
            <a:off x="4867275" y="3505200"/>
            <a:ext cx="419100" cy="485775"/>
            <a:chOff x="568" y="3022"/>
            <a:chExt cx="264" cy="306"/>
          </a:xfrm>
        </p:grpSpPr>
        <p:sp>
          <p:nvSpPr>
            <p:cNvPr id="21519" name="AutoShape 27"/>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0" name="Text Box 28"/>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4</a:t>
              </a:r>
            </a:p>
          </p:txBody>
        </p:sp>
      </p:grpSp>
      <p:grpSp>
        <p:nvGrpSpPr>
          <p:cNvPr id="21513" name="Group 29"/>
          <p:cNvGrpSpPr>
            <a:grpSpLocks/>
          </p:cNvGrpSpPr>
          <p:nvPr/>
        </p:nvGrpSpPr>
        <p:grpSpPr bwMode="auto">
          <a:xfrm>
            <a:off x="4914900" y="4629150"/>
            <a:ext cx="419100" cy="485775"/>
            <a:chOff x="568" y="3022"/>
            <a:chExt cx="264" cy="306"/>
          </a:xfrm>
        </p:grpSpPr>
        <p:sp>
          <p:nvSpPr>
            <p:cNvPr id="21517" name="AutoShape 30"/>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8" name="Text Box 31"/>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3</a:t>
              </a:r>
            </a:p>
          </p:txBody>
        </p:sp>
      </p:grpSp>
      <p:grpSp>
        <p:nvGrpSpPr>
          <p:cNvPr id="21514" name="Group 32"/>
          <p:cNvGrpSpPr>
            <a:grpSpLocks/>
          </p:cNvGrpSpPr>
          <p:nvPr/>
        </p:nvGrpSpPr>
        <p:grpSpPr bwMode="auto">
          <a:xfrm>
            <a:off x="2638425" y="3667125"/>
            <a:ext cx="419100" cy="485775"/>
            <a:chOff x="568" y="3022"/>
            <a:chExt cx="264" cy="306"/>
          </a:xfrm>
        </p:grpSpPr>
        <p:sp>
          <p:nvSpPr>
            <p:cNvPr id="21515" name="AutoShape 33"/>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6" name="Text Box 34"/>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1050925" y="2809875"/>
            <a:ext cx="7032625"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3. </a:t>
            </a:r>
            <a:r>
              <a:rPr lang="en-GB" sz="3200" b="1">
                <a:sym typeface="Symbol" pitchFamily="18" charset="2"/>
              </a:rPr>
              <a:t>Blood circulation and pressure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55" name="Picture 19"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Oval 21"/>
          <p:cNvSpPr>
            <a:spLocks noChangeArrowheads="1"/>
          </p:cNvSpPr>
          <p:nvPr/>
        </p:nvSpPr>
        <p:spPr bwMode="auto">
          <a:xfrm>
            <a:off x="5994400" y="1836738"/>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7" name="Text Box 22"/>
          <p:cNvSpPr txBox="1">
            <a:spLocks noChangeArrowheads="1"/>
          </p:cNvSpPr>
          <p:nvPr/>
        </p:nvSpPr>
        <p:spPr bwMode="auto">
          <a:xfrm>
            <a:off x="5907088" y="193833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600"/>
              <a:t> </a:t>
            </a:r>
            <a:r>
              <a:rPr lang="en-GB" altLang="cs-CZ" sz="1400" b="1"/>
              <a:t>Cardiac output in rest</a:t>
            </a:r>
            <a:r>
              <a:rPr lang="cs-CZ" altLang="cs-CZ" sz="1400" b="1"/>
              <a:t> </a:t>
            </a:r>
          </a:p>
          <a:p>
            <a:pPr algn="ctr" eaLnBrk="1" hangingPunct="1">
              <a:spcBef>
                <a:spcPct val="5000"/>
              </a:spcBef>
              <a:buFontTx/>
              <a:buNone/>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23558"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9"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a:t>
            </a:r>
            <a:r>
              <a:rPr lang="cs-CZ" altLang="cs-CZ" sz="1400" b="1"/>
              <a:t>3</a:t>
            </a:r>
            <a:r>
              <a:rPr lang="en-US" altLang="cs-CZ" sz="1400" b="1"/>
              <a:t> mm Hg</a:t>
            </a:r>
            <a:endParaRPr lang="cs-CZ" altLang="cs-CZ" sz="1400" b="1"/>
          </a:p>
        </p:txBody>
      </p:sp>
      <p:sp>
        <p:nvSpPr>
          <p:cNvPr id="23560" name="Text Box 27"/>
          <p:cNvSpPr txBox="1">
            <a:spLocks noChangeArrowheads="1"/>
          </p:cNvSpPr>
          <p:nvPr/>
        </p:nvSpPr>
        <p:spPr bwMode="auto">
          <a:xfrm>
            <a:off x="3717925" y="1609725"/>
            <a:ext cx="12588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b="1">
                <a:solidFill>
                  <a:srgbClr val="FFFF00"/>
                </a:solidFill>
              </a:rPr>
              <a:t>pulmonary circulation</a:t>
            </a:r>
          </a:p>
        </p:txBody>
      </p:sp>
      <p:sp>
        <p:nvSpPr>
          <p:cNvPr id="23561" name="Text Box 28"/>
          <p:cNvSpPr txBox="1">
            <a:spLocks noChangeArrowheads="1"/>
          </p:cNvSpPr>
          <p:nvPr/>
        </p:nvSpPr>
        <p:spPr bwMode="auto">
          <a:xfrm>
            <a:off x="3694113" y="2587625"/>
            <a:ext cx="124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600" b="1">
                <a:solidFill>
                  <a:srgbClr val="FFFF00"/>
                </a:solidFill>
              </a:rPr>
              <a:t>systemic circulation</a:t>
            </a:r>
          </a:p>
        </p:txBody>
      </p:sp>
      <p:sp>
        <p:nvSpPr>
          <p:cNvPr id="23562" name="Text Box 29"/>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Low-pressure system</a:t>
            </a:r>
          </a:p>
          <a:p>
            <a:pPr algn="ctr" eaLnBrk="1" hangingPunct="1">
              <a:lnSpc>
                <a:spcPct val="60000"/>
              </a:lnSpc>
              <a:spcBef>
                <a:spcPct val="50000"/>
              </a:spcBef>
              <a:buFontTx/>
              <a:buNone/>
            </a:pPr>
            <a:r>
              <a:rPr lang="en-GB" altLang="cs-CZ" sz="1600">
                <a:solidFill>
                  <a:schemeClr val="bg1"/>
                </a:solidFill>
              </a:rPr>
              <a:t>(reservoir function)</a:t>
            </a:r>
          </a:p>
        </p:txBody>
      </p:sp>
      <p:sp>
        <p:nvSpPr>
          <p:cNvPr id="23563" name="Text Box 30"/>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High-pressure system</a:t>
            </a:r>
          </a:p>
          <a:p>
            <a:pPr algn="ctr" eaLnBrk="1" hangingPunct="1">
              <a:lnSpc>
                <a:spcPct val="60000"/>
              </a:lnSpc>
              <a:spcBef>
                <a:spcPct val="50000"/>
              </a:spcBef>
              <a:buFontTx/>
              <a:buNone/>
            </a:pPr>
            <a:r>
              <a:rPr lang="en-GB" altLang="cs-CZ" sz="1600">
                <a:solidFill>
                  <a:schemeClr val="bg1"/>
                </a:solidFill>
              </a:rPr>
              <a:t>(supply function)</a:t>
            </a:r>
            <a:endParaRPr lang="cs-CZ" altLang="cs-CZ" sz="1600">
              <a:solidFill>
                <a:schemeClr val="bg1"/>
              </a:solidFill>
            </a:endParaRPr>
          </a:p>
        </p:txBody>
      </p:sp>
      <p:pic>
        <p:nvPicPr>
          <p:cNvPr id="23564" name="Picture 31" descr="Biofyzika krevního oběhu_Page_04"/>
          <p:cNvPicPr>
            <a:picLocks noChangeAspect="1" noChangeArrowheads="1"/>
          </p:cNvPicPr>
          <p:nvPr/>
        </p:nvPicPr>
        <p:blipFill>
          <a:blip r:embed="rId5">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32"/>
          <p:cNvSpPr txBox="1">
            <a:spLocks noChangeArrowheads="1"/>
          </p:cNvSpPr>
          <p:nvPr/>
        </p:nvSpPr>
        <p:spPr bwMode="auto">
          <a:xfrm>
            <a:off x="3046413" y="390525"/>
            <a:ext cx="2992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800">
                <a:solidFill>
                  <a:srgbClr val="FFFF00"/>
                </a:solidFill>
                <a:sym typeface="Symbol" pitchFamily="18" charset="2"/>
              </a:rPr>
              <a:t>Blood circulation</a:t>
            </a:r>
          </a:p>
          <a:p>
            <a:pPr eaLnBrk="1" hangingPunct="1">
              <a:spcBef>
                <a:spcPct val="50000"/>
              </a:spcBef>
              <a:buFontTx/>
              <a:buNone/>
            </a:pPr>
            <a:endParaRPr lang="en-GB" altLang="cs-CZ" sz="2800">
              <a:solidFill>
                <a:srgbClr val="FFFF00"/>
              </a:solidFill>
            </a:endParaRPr>
          </a:p>
        </p:txBody>
      </p:sp>
      <p:sp>
        <p:nvSpPr>
          <p:cNvPr id="23566" name="AutoShape 33"/>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7" name="AutoShape 34"/>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8" name="Text Box 35"/>
          <p:cNvSpPr txBox="1">
            <a:spLocks noChangeArrowheads="1"/>
          </p:cNvSpPr>
          <p:nvPr/>
        </p:nvSpPr>
        <p:spPr bwMode="auto">
          <a:xfrm>
            <a:off x="5861050" y="6323013"/>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400" b="1"/>
              <a:t>load</a:t>
            </a:r>
            <a:endParaRPr lang="en-GB" altLang="cs-CZ" sz="1400" b="1">
              <a:sym typeface="Symbol" pitchFamily="18" charset="2"/>
            </a:endParaRPr>
          </a:p>
        </p:txBody>
      </p:sp>
      <p:sp>
        <p:nvSpPr>
          <p:cNvPr id="23569" name="Text Box 36"/>
          <p:cNvSpPr txBox="1">
            <a:spLocks noChangeArrowheads="1"/>
          </p:cNvSpPr>
          <p:nvPr/>
        </p:nvSpPr>
        <p:spPr bwMode="auto">
          <a:xfrm>
            <a:off x="5249863" y="6311900"/>
            <a:ext cx="579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rest</a:t>
            </a:r>
            <a:endParaRPr lang="cs-CZ" altLang="cs-CZ" sz="1400" b="1">
              <a:sym typeface="Symbol" pitchFamily="18" charset="2"/>
            </a:endParaRPr>
          </a:p>
        </p:txBody>
      </p:sp>
      <p:sp>
        <p:nvSpPr>
          <p:cNvPr id="23570"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120</a:t>
            </a:r>
            <a:r>
              <a:rPr lang="en-US" altLang="cs-CZ" sz="1400" b="1"/>
              <a:t>/80</a:t>
            </a:r>
            <a:endParaRPr lang="cs-CZ" altLang="cs-CZ" sz="1400" b="1"/>
          </a:p>
          <a:p>
            <a:pPr algn="ctr" eaLnBrk="1" hangingPunct="1">
              <a:spcBef>
                <a:spcPct val="5000"/>
              </a:spcBef>
              <a:buFontTx/>
              <a:buNone/>
            </a:pPr>
            <a:r>
              <a:rPr lang="en-US" altLang="cs-CZ" sz="1400" b="1"/>
              <a:t> mm Hg</a:t>
            </a:r>
            <a:endParaRPr lang="cs-CZ" altLang="cs-CZ" sz="1400" b="1"/>
          </a:p>
          <a:p>
            <a:pPr algn="ctr" eaLnBrk="1" hangingPunct="1">
              <a:spcBef>
                <a:spcPct val="0"/>
              </a:spcBef>
              <a:buFontTx/>
              <a:buNone/>
            </a:pPr>
            <a:endParaRPr lang="cs-CZ" altLang="cs-CZ" sz="2000"/>
          </a:p>
        </p:txBody>
      </p:sp>
      <p:sp>
        <p:nvSpPr>
          <p:cNvPr id="23571" name="Rectangle 42"/>
          <p:cNvSpPr>
            <a:spLocks noChangeArrowheads="1"/>
          </p:cNvSpPr>
          <p:nvPr/>
        </p:nvSpPr>
        <p:spPr bwMode="auto">
          <a:xfrm>
            <a:off x="3762375" y="3171825"/>
            <a:ext cx="1114425"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2" name="Text Box 41"/>
          <p:cNvSpPr txBox="1">
            <a:spLocks noChangeArrowheads="1"/>
          </p:cNvSpPr>
          <p:nvPr/>
        </p:nvSpPr>
        <p:spPr bwMode="auto">
          <a:xfrm>
            <a:off x="3802063" y="3135313"/>
            <a:ext cx="10477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coronary vessels</a:t>
            </a:r>
          </a:p>
        </p:txBody>
      </p:sp>
      <p:sp>
        <p:nvSpPr>
          <p:cNvPr id="23573" name="Text Box 43"/>
          <p:cNvSpPr txBox="1">
            <a:spLocks noChangeArrowheads="1"/>
          </p:cNvSpPr>
          <p:nvPr/>
        </p:nvSpPr>
        <p:spPr bwMode="auto">
          <a:xfrm>
            <a:off x="3763963" y="379253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brain</a:t>
            </a:r>
          </a:p>
        </p:txBody>
      </p:sp>
      <p:sp>
        <p:nvSpPr>
          <p:cNvPr id="23574" name="Text Box 45"/>
          <p:cNvSpPr txBox="1">
            <a:spLocks noChangeArrowheads="1"/>
          </p:cNvSpPr>
          <p:nvPr/>
        </p:nvSpPr>
        <p:spPr bwMode="auto">
          <a:xfrm>
            <a:off x="3767138" y="4386263"/>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muscles</a:t>
            </a:r>
          </a:p>
        </p:txBody>
      </p:sp>
      <p:sp>
        <p:nvSpPr>
          <p:cNvPr id="23575" name="Text Box 46"/>
          <p:cNvSpPr txBox="1">
            <a:spLocks noChangeArrowheads="1"/>
          </p:cNvSpPr>
          <p:nvPr/>
        </p:nvSpPr>
        <p:spPr bwMode="auto">
          <a:xfrm>
            <a:off x="3768725" y="4978400"/>
            <a:ext cx="1114425" cy="315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6" name="Text Box 47"/>
          <p:cNvSpPr txBox="1">
            <a:spLocks noChangeArrowheads="1"/>
          </p:cNvSpPr>
          <p:nvPr/>
        </p:nvSpPr>
        <p:spPr bwMode="auto">
          <a:xfrm>
            <a:off x="3770313" y="551338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kidneys</a:t>
            </a:r>
          </a:p>
        </p:txBody>
      </p:sp>
      <p:sp>
        <p:nvSpPr>
          <p:cNvPr id="23577" name="Text Box 48"/>
          <p:cNvSpPr txBox="1">
            <a:spLocks noChangeArrowheads="1"/>
          </p:cNvSpPr>
          <p:nvPr/>
        </p:nvSpPr>
        <p:spPr bwMode="auto">
          <a:xfrm>
            <a:off x="3762375" y="6105525"/>
            <a:ext cx="111442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8" name="Rectangle 49"/>
          <p:cNvSpPr>
            <a:spLocks noChangeArrowheads="1"/>
          </p:cNvSpPr>
          <p:nvPr/>
        </p:nvSpPr>
        <p:spPr bwMode="auto">
          <a:xfrm>
            <a:off x="3838575" y="1266825"/>
            <a:ext cx="962025" cy="3429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9" name="Text Box 40"/>
          <p:cNvSpPr txBox="1">
            <a:spLocks noChangeArrowheads="1"/>
          </p:cNvSpPr>
          <p:nvPr/>
        </p:nvSpPr>
        <p:spPr bwMode="auto">
          <a:xfrm>
            <a:off x="3962400" y="1323975"/>
            <a:ext cx="742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90000"/>
              </a:spcBef>
              <a:buFontTx/>
              <a:buNone/>
            </a:pPr>
            <a:r>
              <a:rPr lang="en-GB" altLang="cs-CZ" sz="1200" b="1"/>
              <a:t>lungs</a:t>
            </a:r>
          </a:p>
        </p:txBody>
      </p:sp>
      <p:sp>
        <p:nvSpPr>
          <p:cNvPr id="23580" name="Text Box 50"/>
          <p:cNvSpPr txBox="1">
            <a:spLocks noChangeArrowheads="1"/>
          </p:cNvSpPr>
          <p:nvPr/>
        </p:nvSpPr>
        <p:spPr bwMode="auto">
          <a:xfrm>
            <a:off x="3632200" y="4956175"/>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liver, gastro-  intestinal tract</a:t>
            </a:r>
          </a:p>
        </p:txBody>
      </p:sp>
      <p:sp>
        <p:nvSpPr>
          <p:cNvPr id="23581" name="Text Box 51"/>
          <p:cNvSpPr txBox="1">
            <a:spLocks noChangeArrowheads="1"/>
          </p:cNvSpPr>
          <p:nvPr/>
        </p:nvSpPr>
        <p:spPr bwMode="auto">
          <a:xfrm>
            <a:off x="3657600" y="6072188"/>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skin and      other organs</a:t>
            </a:r>
          </a:p>
        </p:txBody>
      </p:sp>
      <p:sp>
        <p:nvSpPr>
          <p:cNvPr id="23582" name="Text Box 53"/>
          <p:cNvSpPr txBox="1">
            <a:spLocks noChangeArrowheads="1"/>
          </p:cNvSpPr>
          <p:nvPr/>
        </p:nvSpPr>
        <p:spPr bwMode="auto">
          <a:xfrm>
            <a:off x="5233988" y="2481263"/>
            <a:ext cx="847725" cy="287337"/>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200" b="1"/>
              <a:t>left</a:t>
            </a:r>
            <a:r>
              <a:rPr lang="en-GB" altLang="cs-CZ" sz="1200" b="1"/>
              <a:t> heart</a:t>
            </a:r>
          </a:p>
        </p:txBody>
      </p:sp>
      <p:sp>
        <p:nvSpPr>
          <p:cNvPr id="23583" name="Text Box 52"/>
          <p:cNvSpPr txBox="1">
            <a:spLocks noChangeArrowheads="1"/>
          </p:cNvSpPr>
          <p:nvPr/>
        </p:nvSpPr>
        <p:spPr bwMode="auto">
          <a:xfrm>
            <a:off x="2384425" y="2441575"/>
            <a:ext cx="942975" cy="287338"/>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right heart</a:t>
            </a:r>
          </a:p>
        </p:txBody>
      </p:sp>
      <p:sp>
        <p:nvSpPr>
          <p:cNvPr id="23584" name="Oval 20"/>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85" name="Text Box 37"/>
          <p:cNvSpPr txBox="1">
            <a:spLocks noChangeArrowheads="1"/>
          </p:cNvSpPr>
          <p:nvPr/>
        </p:nvSpPr>
        <p:spPr bwMode="auto">
          <a:xfrm>
            <a:off x="589915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600"/>
              <a:t> </a:t>
            </a:r>
            <a:r>
              <a:rPr lang="en-GB" altLang="cs-CZ" sz="1400" b="1"/>
              <a:t>After load</a:t>
            </a:r>
            <a:r>
              <a:rPr lang="cs-CZ" altLang="cs-CZ" sz="1400" b="1"/>
              <a:t> up to 20 l/min</a:t>
            </a:r>
          </a:p>
          <a:p>
            <a:pPr algn="ctr" eaLnBrk="1" hangingPunct="1">
              <a:spcBef>
                <a:spcPct val="5000"/>
              </a:spcBef>
              <a:buFontTx/>
              <a:buNone/>
            </a:pPr>
            <a:r>
              <a:rPr lang="cs-CZ" altLang="cs-CZ" sz="1400" b="1">
                <a:sym typeface="Symbol" pitchFamily="18" charset="2"/>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6"/>
          <p:cNvSpPr>
            <a:spLocks noChangeArrowheads="1"/>
          </p:cNvSpPr>
          <p:nvPr/>
        </p:nvSpPr>
        <p:spPr bwMode="auto">
          <a:xfrm>
            <a:off x="133350" y="2876550"/>
            <a:ext cx="504825" cy="38481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pic>
        <p:nvPicPr>
          <p:cNvPr id="245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2909888"/>
            <a:ext cx="518318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1" descr="Biofyzika krevního oběhu_Page_01"/>
          <p:cNvPicPr>
            <a:picLocks noChangeAspect="1" noChangeArrowheads="1"/>
          </p:cNvPicPr>
          <p:nvPr/>
        </p:nvPicPr>
        <p:blipFill>
          <a:blip r:embed="rId5">
            <a:extLst>
              <a:ext uri="{28A0092B-C50C-407E-A947-70E740481C1C}">
                <a14:useLocalDpi xmlns:a14="http://schemas.microsoft.com/office/drawing/2010/main" val="0"/>
              </a:ext>
            </a:extLst>
          </a:blip>
          <a:srcRect l="8437" t="2895" r="8247" b="87227"/>
          <a:stretch>
            <a:fillRect/>
          </a:stretch>
        </p:blipFill>
        <p:spPr bwMode="auto">
          <a:xfrm>
            <a:off x="160338" y="211138"/>
            <a:ext cx="8682037" cy="1455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82" name="Text Box 7"/>
          <p:cNvSpPr txBox="1">
            <a:spLocks noChangeArrowheads="1"/>
          </p:cNvSpPr>
          <p:nvPr/>
        </p:nvSpPr>
        <p:spPr bwMode="auto">
          <a:xfrm>
            <a:off x="285750" y="884238"/>
            <a:ext cx="8829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a:solidFill>
                  <a:srgbClr val="FFFF00"/>
                </a:solidFill>
              </a:rPr>
              <a:t>Blood pressure</a:t>
            </a:r>
            <a:r>
              <a:rPr lang="en-GB" altLang="cs-CZ" sz="1800">
                <a:solidFill>
                  <a:srgbClr val="FFFF00"/>
                </a:solidFill>
              </a:rPr>
              <a:t> (</a:t>
            </a:r>
            <a:r>
              <a:rPr lang="en-GB" altLang="cs-CZ" sz="1800" b="1">
                <a:solidFill>
                  <a:srgbClr val="FFFF00"/>
                </a:solidFill>
              </a:rPr>
              <a:t>BP</a:t>
            </a:r>
            <a:r>
              <a:rPr lang="en-GB" altLang="cs-CZ" sz="1800">
                <a:solidFill>
                  <a:srgbClr val="FFFF00"/>
                </a:solidFill>
              </a:rPr>
              <a:t>)</a:t>
            </a:r>
            <a:r>
              <a:rPr lang="en-GB" altLang="cs-CZ" sz="1800"/>
              <a:t> </a:t>
            </a:r>
            <a:r>
              <a:rPr lang="en-GB" altLang="cs-CZ" sz="1800">
                <a:solidFill>
                  <a:schemeClr val="bg1"/>
                </a:solidFill>
              </a:rPr>
              <a:t>is the pressure exerted by circulating blood upon the walls of blood vessels. </a:t>
            </a:r>
          </a:p>
        </p:txBody>
      </p:sp>
      <p:sp>
        <p:nvSpPr>
          <p:cNvPr id="24583" name="Rectangle 10"/>
          <p:cNvSpPr>
            <a:spLocks noGrp="1" noChangeArrowheads="1"/>
          </p:cNvSpPr>
          <p:nvPr>
            <p:ph type="title"/>
          </p:nvPr>
        </p:nvSpPr>
        <p:spPr>
          <a:xfrm>
            <a:off x="460375" y="-9525"/>
            <a:ext cx="8229600" cy="1143000"/>
          </a:xfrm>
        </p:spPr>
        <p:txBody>
          <a:bodyPr/>
          <a:lstStyle/>
          <a:p>
            <a:pPr eaLnBrk="1" hangingPunct="1"/>
            <a:r>
              <a:rPr lang="en-GB" altLang="cs-CZ" sz="3400" smtClean="0">
                <a:solidFill>
                  <a:srgbClr val="FFFF00"/>
                </a:solidFill>
              </a:rPr>
              <a:t>Blood pressure </a:t>
            </a:r>
          </a:p>
        </p:txBody>
      </p:sp>
      <p:sp>
        <p:nvSpPr>
          <p:cNvPr id="24584" name="Rectangle 12"/>
          <p:cNvSpPr>
            <a:spLocks noChangeArrowheads="1"/>
          </p:cNvSpPr>
          <p:nvPr/>
        </p:nvSpPr>
        <p:spPr bwMode="auto">
          <a:xfrm>
            <a:off x="7794625" y="2638425"/>
            <a:ext cx="100012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5" name="Text Box 13"/>
          <p:cNvSpPr txBox="1">
            <a:spLocks noChangeArrowheads="1"/>
          </p:cNvSpPr>
          <p:nvPr/>
        </p:nvSpPr>
        <p:spPr bwMode="auto">
          <a:xfrm>
            <a:off x="7805738" y="259715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systolic</a:t>
            </a:r>
          </a:p>
        </p:txBody>
      </p:sp>
      <p:sp>
        <p:nvSpPr>
          <p:cNvPr id="24586" name="Rectangle 14"/>
          <p:cNvSpPr>
            <a:spLocks noChangeArrowheads="1"/>
          </p:cNvSpPr>
          <p:nvPr/>
        </p:nvSpPr>
        <p:spPr bwMode="auto">
          <a:xfrm>
            <a:off x="7796213" y="3344863"/>
            <a:ext cx="1000125" cy="28416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7" name="Text Box 15"/>
          <p:cNvSpPr txBox="1">
            <a:spLocks noChangeArrowheads="1"/>
          </p:cNvSpPr>
          <p:nvPr/>
        </p:nvSpPr>
        <p:spPr bwMode="auto">
          <a:xfrm>
            <a:off x="7912100" y="32940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mean</a:t>
            </a:r>
          </a:p>
        </p:txBody>
      </p:sp>
      <p:sp>
        <p:nvSpPr>
          <p:cNvPr id="24588" name="Rectangle 16"/>
          <p:cNvSpPr>
            <a:spLocks noChangeArrowheads="1"/>
          </p:cNvSpPr>
          <p:nvPr/>
        </p:nvSpPr>
        <p:spPr bwMode="auto">
          <a:xfrm>
            <a:off x="7797800" y="3727450"/>
            <a:ext cx="1085850"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9" name="Text Box 17"/>
          <p:cNvSpPr txBox="1">
            <a:spLocks noChangeArrowheads="1"/>
          </p:cNvSpPr>
          <p:nvPr/>
        </p:nvSpPr>
        <p:spPr bwMode="auto">
          <a:xfrm>
            <a:off x="7826375" y="36671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diastolic</a:t>
            </a:r>
          </a:p>
        </p:txBody>
      </p:sp>
      <p:sp>
        <p:nvSpPr>
          <p:cNvPr id="24590" name="Rectangle 18"/>
          <p:cNvSpPr>
            <a:spLocks noChangeArrowheads="1"/>
          </p:cNvSpPr>
          <p:nvPr/>
        </p:nvSpPr>
        <p:spPr bwMode="auto">
          <a:xfrm>
            <a:off x="5743575" y="5353050"/>
            <a:ext cx="5619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1" name="Rectangle 19"/>
          <p:cNvSpPr>
            <a:spLocks noChangeArrowheads="1"/>
          </p:cNvSpPr>
          <p:nvPr/>
        </p:nvSpPr>
        <p:spPr bwMode="auto">
          <a:xfrm>
            <a:off x="5745163" y="6221413"/>
            <a:ext cx="7143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2" name="Text Box 20"/>
          <p:cNvSpPr txBox="1">
            <a:spLocks noChangeArrowheads="1"/>
          </p:cNvSpPr>
          <p:nvPr/>
        </p:nvSpPr>
        <p:spPr bwMode="auto">
          <a:xfrm>
            <a:off x="5694363" y="52879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
        <p:nvSpPr>
          <p:cNvPr id="24593" name="Text Box 21"/>
          <p:cNvSpPr txBox="1">
            <a:spLocks noChangeArrowheads="1"/>
          </p:cNvSpPr>
          <p:nvPr/>
        </p:nvSpPr>
        <p:spPr bwMode="auto">
          <a:xfrm>
            <a:off x="5734050" y="618807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3" name="Oval 73"/>
          <p:cNvSpPr>
            <a:spLocks noChangeArrowheads="1"/>
          </p:cNvSpPr>
          <p:nvPr/>
        </p:nvSpPr>
        <p:spPr bwMode="auto">
          <a:xfrm>
            <a:off x="147638" y="5689600"/>
            <a:ext cx="3314700" cy="841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4" name="Rectangle 5"/>
          <p:cNvSpPr>
            <a:spLocks noGrp="1" noChangeArrowheads="1"/>
          </p:cNvSpPr>
          <p:nvPr>
            <p:ph type="ctrTitle"/>
          </p:nvPr>
        </p:nvSpPr>
        <p:spPr>
          <a:xfrm>
            <a:off x="190500" y="201613"/>
            <a:ext cx="8953500" cy="1089025"/>
          </a:xfrm>
        </p:spPr>
        <p:txBody>
          <a:bodyPr/>
          <a:lstStyle/>
          <a:p>
            <a:pPr eaLnBrk="1" hangingPunct="1"/>
            <a:r>
              <a:rPr lang="en-GB" altLang="cs-CZ" sz="3200" dirty="0" smtClean="0"/>
              <a:t>Dependence of blood pressure on                   cardiac output and vascular parameters</a:t>
            </a:r>
          </a:p>
        </p:txBody>
      </p:sp>
      <p:sp>
        <p:nvSpPr>
          <p:cNvPr id="25605"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6"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7"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8"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9"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5610"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5611"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5612"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3"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4"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t>Q</a:t>
            </a:r>
            <a:endParaRPr lang="cs-CZ" altLang="cs-CZ" sz="1800" b="1"/>
          </a:p>
        </p:txBody>
      </p:sp>
      <p:sp>
        <p:nvSpPr>
          <p:cNvPr id="25615"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6"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7"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8"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9"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5620"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5621"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sp>
        <p:nvSpPr>
          <p:cNvPr id="25622"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5623"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24"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dirty="0"/>
              <a:t>HEART</a:t>
            </a:r>
          </a:p>
          <a:p>
            <a:pPr algn="ctr" eaLnBrk="1" hangingPunct="1">
              <a:spcBef>
                <a:spcPct val="0"/>
              </a:spcBef>
              <a:buFontTx/>
              <a:buNone/>
            </a:pPr>
            <a:r>
              <a:rPr lang="cs-CZ" altLang="cs-CZ" sz="1800" b="1" u="sng" dirty="0">
                <a:solidFill>
                  <a:srgbClr val="CC0000"/>
                </a:solidFill>
              </a:rPr>
              <a:t>SV</a:t>
            </a:r>
            <a:r>
              <a:rPr lang="cs-CZ" altLang="cs-CZ" sz="1800" b="1" dirty="0"/>
              <a:t>, </a:t>
            </a:r>
            <a:r>
              <a:rPr lang="cs-CZ" altLang="cs-CZ" sz="1800" b="1" u="sng" dirty="0" smtClean="0">
                <a:solidFill>
                  <a:srgbClr val="CC0000"/>
                </a:solidFill>
              </a:rPr>
              <a:t>HR</a:t>
            </a:r>
            <a:endParaRPr lang="cs-CZ" altLang="cs-CZ" sz="1800" dirty="0">
              <a:solidFill>
                <a:srgbClr val="CC0000"/>
              </a:solidFill>
            </a:endParaRPr>
          </a:p>
        </p:txBody>
      </p:sp>
      <p:sp>
        <p:nvSpPr>
          <p:cNvPr id="25625" name="Line 29"/>
          <p:cNvSpPr>
            <a:spLocks noChangeShapeType="1"/>
          </p:cNvSpPr>
          <p:nvPr/>
        </p:nvSpPr>
        <p:spPr bwMode="auto">
          <a:xfrm>
            <a:off x="6699250" y="3159125"/>
            <a:ext cx="238125"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26" name="Text Box 37"/>
          <p:cNvSpPr txBox="1">
            <a:spLocks noChangeArrowheads="1"/>
          </p:cNvSpPr>
          <p:nvPr/>
        </p:nvSpPr>
        <p:spPr bwMode="auto">
          <a:xfrm>
            <a:off x="260350" y="4460875"/>
            <a:ext cx="336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,mean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,mean</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25627" name="Text Box 38"/>
          <p:cNvSpPr txBox="1">
            <a:spLocks noChangeArrowheads="1"/>
          </p:cNvSpPr>
          <p:nvPr/>
        </p:nvSpPr>
        <p:spPr bwMode="auto">
          <a:xfrm>
            <a:off x="71438" y="4981575"/>
            <a:ext cx="4335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dirty="0">
                <a:latin typeface="Times New Roman" pitchFamily="18" charset="0"/>
              </a:rPr>
              <a:t>P</a:t>
            </a:r>
            <a:r>
              <a:rPr lang="en-US" altLang="cs-CZ" sz="2400" b="1" baseline="-25000" dirty="0">
                <a:latin typeface="Times New Roman" pitchFamily="18" charset="0"/>
              </a:rPr>
              <a:t>a</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cs-CZ" altLang="cs-CZ" sz="2400" b="1" baseline="-25000" dirty="0">
                <a:latin typeface="Times New Roman" pitchFamily="18" charset="0"/>
              </a:rPr>
              <a:t> </a:t>
            </a:r>
            <a:r>
              <a:rPr lang="cs-CZ" altLang="cs-CZ" sz="2400" b="1" dirty="0">
                <a:latin typeface="Times New Roman" pitchFamily="18" charset="0"/>
              </a:rPr>
              <a:t>= </a:t>
            </a:r>
            <a:r>
              <a:rPr lang="en-US" altLang="cs-CZ" sz="2400" b="1" dirty="0">
                <a:latin typeface="Times New Roman" pitchFamily="18" charset="0"/>
                <a:sym typeface="Symbol" pitchFamily="18" charset="2"/>
              </a:rPr>
              <a:t>SV</a:t>
            </a:r>
            <a:r>
              <a:rPr lang="cs-CZ" altLang="cs-CZ" sz="2400" b="1" dirty="0">
                <a:latin typeface="Times New Roman" pitchFamily="18" charset="0"/>
                <a:sym typeface="Symbol" pitchFamily="18" charset="2"/>
              </a:rPr>
              <a:t> </a:t>
            </a:r>
            <a:r>
              <a:rPr lang="en-US" altLang="cs-CZ" sz="2400" b="1" dirty="0">
                <a:latin typeface="Times New Roman" pitchFamily="18" charset="0"/>
                <a:cs typeface="Arial" charset="0"/>
                <a:sym typeface="Symbol" pitchFamily="18" charset="2"/>
              </a:rPr>
              <a:t>·</a:t>
            </a:r>
            <a:r>
              <a:rPr lang="cs-CZ" altLang="cs-CZ" sz="2400" b="1" dirty="0">
                <a:latin typeface="Times New Roman" pitchFamily="18" charset="0"/>
                <a:cs typeface="Arial" charset="0"/>
                <a:sym typeface="Symbol" pitchFamily="18" charset="2"/>
              </a:rPr>
              <a:t> </a:t>
            </a:r>
            <a:r>
              <a:rPr lang="cs-CZ" altLang="cs-CZ" sz="2400" b="1" dirty="0" smtClean="0">
                <a:latin typeface="Times New Roman" pitchFamily="18" charset="0"/>
                <a:cs typeface="Arial" charset="0"/>
                <a:sym typeface="Symbol" pitchFamily="18" charset="2"/>
              </a:rPr>
              <a:t>HR </a:t>
            </a:r>
            <a:r>
              <a:rPr lang="en-US" altLang="cs-CZ" sz="2400" b="1" dirty="0">
                <a:latin typeface="Times New Roman" pitchFamily="18" charset="0"/>
                <a:sym typeface="Symbol" pitchFamily="18" charset="2"/>
              </a:rPr>
              <a:t>·</a:t>
            </a:r>
            <a:r>
              <a:rPr lang="cs-CZ" altLang="cs-CZ" sz="2400" b="1" dirty="0">
                <a:latin typeface="Times New Roman" pitchFamily="18" charset="0"/>
                <a:sym typeface="Symbol" pitchFamily="18" charset="2"/>
              </a:rPr>
              <a:t> </a:t>
            </a:r>
            <a:r>
              <a:rPr lang="en-US" altLang="cs-CZ" sz="2400" b="1" dirty="0">
                <a:latin typeface="Times New Roman" pitchFamily="18" charset="0"/>
                <a:sym typeface="Symbol" pitchFamily="18" charset="2"/>
              </a:rPr>
              <a:t>R</a:t>
            </a:r>
            <a:r>
              <a:rPr lang="cs-CZ" altLang="cs-CZ" sz="2400" b="1" dirty="0">
                <a:latin typeface="Times New Roman" pitchFamily="18" charset="0"/>
                <a:sym typeface="Symbol" pitchFamily="18" charset="2"/>
              </a:rPr>
              <a:t> </a:t>
            </a:r>
            <a:r>
              <a:rPr lang="en-US" altLang="cs-CZ" sz="2400" b="1" dirty="0">
                <a:latin typeface="Times New Roman" pitchFamily="18" charset="0"/>
              </a:rPr>
              <a:t>+ </a:t>
            </a:r>
            <a:r>
              <a:rPr lang="en-US" altLang="cs-CZ" sz="2400" b="1" dirty="0" err="1">
                <a:latin typeface="Times New Roman" pitchFamily="18" charset="0"/>
              </a:rPr>
              <a:t>P</a:t>
            </a:r>
            <a:r>
              <a:rPr lang="en-US" altLang="cs-CZ" sz="2400" b="1" baseline="-25000" dirty="0" err="1">
                <a:latin typeface="Times New Roman" pitchFamily="18" charset="0"/>
              </a:rPr>
              <a:t>v</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en-US" altLang="cs-CZ" sz="2400" dirty="0">
                <a:latin typeface="Times New Roman" pitchFamily="18" charset="0"/>
              </a:rPr>
              <a:t> </a:t>
            </a:r>
          </a:p>
        </p:txBody>
      </p:sp>
      <p:sp>
        <p:nvSpPr>
          <p:cNvPr id="25628" name="Text Box 39"/>
          <p:cNvSpPr txBox="1">
            <a:spLocks noChangeArrowheads="1"/>
          </p:cNvSpPr>
          <p:nvPr/>
        </p:nvSpPr>
        <p:spPr bwMode="auto">
          <a:xfrm>
            <a:off x="158750" y="5821363"/>
            <a:ext cx="346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mean</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25629" name="Group 49"/>
          <p:cNvGrpSpPr>
            <a:grpSpLocks/>
          </p:cNvGrpSpPr>
          <p:nvPr/>
        </p:nvGrpSpPr>
        <p:grpSpPr bwMode="auto">
          <a:xfrm>
            <a:off x="217488" y="1641475"/>
            <a:ext cx="2060575" cy="1495425"/>
            <a:chOff x="201" y="1016"/>
            <a:chExt cx="1298" cy="942"/>
          </a:xfrm>
        </p:grpSpPr>
        <p:sp>
          <p:nvSpPr>
            <p:cNvPr id="25648"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9"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Q=</a:t>
              </a:r>
              <a:endParaRPr lang="cs-CZ" altLang="cs-CZ" sz="1800" b="1">
                <a:sym typeface="Symbol" pitchFamily="18" charset="2"/>
              </a:endParaRPr>
            </a:p>
          </p:txBody>
        </p:sp>
        <p:sp>
          <p:nvSpPr>
            <p:cNvPr id="25650"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51"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ym typeface="Symbol" pitchFamily="18" charset="2"/>
                </a:rPr>
                <a:t>P</a:t>
              </a:r>
              <a:endParaRPr lang="cs-CZ" altLang="cs-CZ" sz="1800" dirty="0"/>
            </a:p>
          </p:txBody>
        </p:sp>
        <p:sp>
          <p:nvSpPr>
            <p:cNvPr id="25652"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R</a:t>
              </a:r>
              <a:endParaRPr lang="cs-CZ" altLang="cs-CZ" sz="1800"/>
            </a:p>
          </p:txBody>
        </p:sp>
      </p:grpSp>
      <p:grpSp>
        <p:nvGrpSpPr>
          <p:cNvPr id="25630" name="Group 48"/>
          <p:cNvGrpSpPr>
            <a:grpSpLocks/>
          </p:cNvGrpSpPr>
          <p:nvPr/>
        </p:nvGrpSpPr>
        <p:grpSpPr bwMode="auto">
          <a:xfrm>
            <a:off x="6819900" y="1685925"/>
            <a:ext cx="2060575" cy="1495425"/>
            <a:chOff x="3565" y="2872"/>
            <a:chExt cx="1298" cy="942"/>
          </a:xfrm>
        </p:grpSpPr>
        <p:sp>
          <p:nvSpPr>
            <p:cNvPr id="25643"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4"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C=</a:t>
              </a:r>
              <a:endParaRPr lang="cs-CZ" altLang="cs-CZ" sz="1800" b="1">
                <a:sym typeface="Symbol" pitchFamily="18" charset="2"/>
              </a:endParaRPr>
            </a:p>
          </p:txBody>
        </p:sp>
        <p:sp>
          <p:nvSpPr>
            <p:cNvPr id="25645"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46"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V</a:t>
              </a:r>
              <a:endParaRPr lang="cs-CZ" altLang="cs-CZ" sz="1800"/>
            </a:p>
          </p:txBody>
        </p:sp>
        <p:sp>
          <p:nvSpPr>
            <p:cNvPr id="25647"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P</a:t>
              </a:r>
            </a:p>
          </p:txBody>
        </p:sp>
      </p:grpSp>
      <p:sp>
        <p:nvSpPr>
          <p:cNvPr id="25631"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latin typeface="Times New Roman" pitchFamily="18" charset="0"/>
                <a:sym typeface="Symbol" pitchFamily="18" charset="2"/>
              </a:rPr>
              <a:t>V</a:t>
            </a:r>
            <a:r>
              <a:rPr lang="cs-CZ" altLang="cs-CZ" sz="1800" b="1">
                <a:sym typeface="Symbol" pitchFamily="18" charset="2"/>
              </a:rPr>
              <a:t> </a:t>
            </a:r>
            <a:r>
              <a:rPr lang="en-US" altLang="cs-CZ" sz="1800"/>
              <a:t> </a:t>
            </a:r>
            <a:r>
              <a:rPr lang="cs-CZ" altLang="cs-CZ" sz="2400" b="1">
                <a:latin typeface="Times New Roman" pitchFamily="18" charset="0"/>
              </a:rPr>
              <a:t>SV</a:t>
            </a:r>
          </a:p>
        </p:txBody>
      </p:sp>
      <p:sp>
        <p:nvSpPr>
          <p:cNvPr id="25632"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sym typeface="Symbol" pitchFamily="18" charset="2"/>
              </a:rPr>
              <a:t>PP</a:t>
            </a:r>
            <a:r>
              <a:rPr lang="en-US" altLang="cs-CZ" sz="2800" b="1">
                <a:latin typeface="Times New Roman" pitchFamily="18" charset="0"/>
              </a:rPr>
              <a:t> </a:t>
            </a:r>
            <a:r>
              <a:rPr lang="cs-CZ" altLang="cs-CZ" sz="2800" b="1">
                <a:latin typeface="Times New Roman" pitchFamily="18" charset="0"/>
                <a:sym typeface="Symbol" pitchFamily="18" charset="2"/>
              </a:rPr>
              <a:t></a:t>
            </a:r>
            <a:endParaRPr lang="en-US" altLang="cs-CZ" sz="2800" b="1">
              <a:latin typeface="Times New Roman" pitchFamily="18" charset="0"/>
              <a:sym typeface="Symbol" pitchFamily="18" charset="2"/>
            </a:endParaRPr>
          </a:p>
        </p:txBody>
      </p:sp>
      <p:sp>
        <p:nvSpPr>
          <p:cNvPr id="25633"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4"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5"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SV</a:t>
            </a:r>
          </a:p>
        </p:txBody>
      </p:sp>
      <p:sp>
        <p:nvSpPr>
          <p:cNvPr id="25636"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37"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C</a:t>
            </a:r>
          </a:p>
        </p:txBody>
      </p:sp>
      <p:sp>
        <p:nvSpPr>
          <p:cNvPr id="25638"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39"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25640"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5641" name="Text Box 78"/>
          <p:cNvSpPr txBox="1">
            <a:spLocks noChangeArrowheads="1"/>
          </p:cNvSpPr>
          <p:nvPr/>
        </p:nvSpPr>
        <p:spPr bwMode="auto">
          <a:xfrm>
            <a:off x="3503613" y="57038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PP</a:t>
            </a:r>
          </a:p>
        </p:txBody>
      </p:sp>
      <p:sp>
        <p:nvSpPr>
          <p:cNvPr id="25642" name="Text Box 79"/>
          <p:cNvSpPr txBox="1">
            <a:spLocks noChangeArrowheads="1"/>
          </p:cNvSpPr>
          <p:nvPr/>
        </p:nvSpPr>
        <p:spPr bwMode="auto">
          <a:xfrm>
            <a:off x="4419600" y="5865813"/>
            <a:ext cx="784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a:t>
            </a:r>
            <a:r>
              <a:rPr lang="cs-CZ" altLang="cs-CZ" sz="1600" baseline="-25000">
                <a:sym typeface="Symbol" pitchFamily="18" charset="2"/>
              </a:rPr>
              <a:t>a,mean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5" name="Skupina 4"/>
          <p:cNvGrpSpPr/>
          <p:nvPr/>
        </p:nvGrpSpPr>
        <p:grpSpPr>
          <a:xfrm>
            <a:off x="801218" y="4511274"/>
            <a:ext cx="2032228" cy="968377"/>
            <a:chOff x="1914703" y="4523150"/>
            <a:chExt cx="1655470" cy="968377"/>
          </a:xfrm>
        </p:grpSpPr>
        <p:sp>
          <p:nvSpPr>
            <p:cNvPr id="6"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9" name="Skupina 8"/>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5"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11" name="Skupina 10"/>
            <p:cNvGrpSpPr/>
            <p:nvPr/>
          </p:nvGrpSpPr>
          <p:grpSpPr>
            <a:xfrm>
              <a:off x="4045790" y="3038017"/>
              <a:ext cx="832876" cy="968377"/>
              <a:chOff x="1914703" y="4523150"/>
              <a:chExt cx="1655470" cy="968377"/>
            </a:xfrm>
          </p:grpSpPr>
          <p:sp>
            <p:nvSpPr>
              <p:cNvPr id="12"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18" name="Skupina 17"/>
          <p:cNvGrpSpPr/>
          <p:nvPr/>
        </p:nvGrpSpPr>
        <p:grpSpPr>
          <a:xfrm>
            <a:off x="6604899" y="3996518"/>
            <a:ext cx="1685067" cy="1471529"/>
            <a:chOff x="6604899" y="3996518"/>
            <a:chExt cx="1685067" cy="1471529"/>
          </a:xfrm>
        </p:grpSpPr>
        <p:grpSp>
          <p:nvGrpSpPr>
            <p:cNvPr id="19" name="Skupina 18"/>
            <p:cNvGrpSpPr/>
            <p:nvPr/>
          </p:nvGrpSpPr>
          <p:grpSpPr>
            <a:xfrm>
              <a:off x="6604899" y="3996518"/>
              <a:ext cx="851936" cy="1471529"/>
              <a:chOff x="4230640" y="1201709"/>
              <a:chExt cx="851936" cy="1471529"/>
            </a:xfrm>
          </p:grpSpPr>
          <p:sp>
            <p:nvSpPr>
              <p:cNvPr id="2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0" name="Skupina 19"/>
            <p:cNvGrpSpPr/>
            <p:nvPr/>
          </p:nvGrpSpPr>
          <p:grpSpPr>
            <a:xfrm>
              <a:off x="7457090" y="4002053"/>
              <a:ext cx="832876" cy="1465214"/>
              <a:chOff x="7457090" y="4002053"/>
              <a:chExt cx="832876" cy="1465214"/>
            </a:xfrm>
          </p:grpSpPr>
          <p:sp>
            <p:nvSpPr>
              <p:cNvPr id="2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27" name="Přímá spojnice 26"/>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28" name="Skupina 27"/>
          <p:cNvGrpSpPr/>
          <p:nvPr/>
        </p:nvGrpSpPr>
        <p:grpSpPr>
          <a:xfrm>
            <a:off x="4680849" y="1005668"/>
            <a:ext cx="1685067" cy="1471529"/>
            <a:chOff x="6604899" y="3996518"/>
            <a:chExt cx="1685067" cy="1471529"/>
          </a:xfrm>
        </p:grpSpPr>
        <p:grpSp>
          <p:nvGrpSpPr>
            <p:cNvPr id="29" name="Skupina 28"/>
            <p:cNvGrpSpPr/>
            <p:nvPr/>
          </p:nvGrpSpPr>
          <p:grpSpPr>
            <a:xfrm>
              <a:off x="6604899" y="3996518"/>
              <a:ext cx="851936" cy="1471529"/>
              <a:chOff x="4230640" y="1201709"/>
              <a:chExt cx="851936" cy="1471529"/>
            </a:xfrm>
          </p:grpSpPr>
          <p:sp>
            <p:nvSpPr>
              <p:cNvPr id="3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0" name="Skupina 29"/>
            <p:cNvGrpSpPr/>
            <p:nvPr/>
          </p:nvGrpSpPr>
          <p:grpSpPr>
            <a:xfrm>
              <a:off x="7457090" y="4002053"/>
              <a:ext cx="832876" cy="1465214"/>
              <a:chOff x="7457090" y="4002053"/>
              <a:chExt cx="832876" cy="1465214"/>
            </a:xfrm>
          </p:grpSpPr>
          <p:sp>
            <p:nvSpPr>
              <p:cNvPr id="3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37" name="Oval 73"/>
          <p:cNvSpPr>
            <a:spLocks noChangeArrowheads="1"/>
          </p:cNvSpPr>
          <p:nvPr/>
        </p:nvSpPr>
        <p:spPr bwMode="auto">
          <a:xfrm>
            <a:off x="652556" y="5708650"/>
            <a:ext cx="3445594"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 name="Text Box 39"/>
          <p:cNvSpPr txBox="1">
            <a:spLocks noChangeArrowheads="1"/>
          </p:cNvSpPr>
          <p:nvPr/>
        </p:nvSpPr>
        <p:spPr bwMode="auto">
          <a:xfrm>
            <a:off x="706251" y="5858342"/>
            <a:ext cx="3463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smtClean="0">
                <a:latin typeface="Times New Roman" pitchFamily="18" charset="0"/>
              </a:rPr>
              <a:t>,</a:t>
            </a:r>
            <a:r>
              <a:rPr lang="cs-CZ" altLang="cs-CZ" sz="2800" b="1" baseline="-25000" dirty="0" err="1" smtClean="0">
                <a:latin typeface="Times New Roman" pitchFamily="18" charset="0"/>
              </a:rPr>
              <a:t>mean</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39"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1"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43" name="Přímá spojnice se šipkou 42"/>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5" name="Text Box 25"/>
          <p:cNvSpPr txBox="1">
            <a:spLocks noChangeArrowheads="1"/>
          </p:cNvSpPr>
          <p:nvPr/>
        </p:nvSpPr>
        <p:spPr bwMode="auto">
          <a:xfrm>
            <a:off x="920302" y="153987"/>
            <a:ext cx="1429569"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resting state</a:t>
            </a:r>
            <a:endParaRPr lang="en-GB" altLang="cs-CZ" dirty="0"/>
          </a:p>
        </p:txBody>
      </p:sp>
      <p:sp>
        <p:nvSpPr>
          <p:cNvPr id="46"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activity</a:t>
            </a:r>
            <a:endParaRPr lang="en-GB" altLang="cs-CZ" dirty="0"/>
          </a:p>
        </p:txBody>
      </p:sp>
      <p:sp>
        <p:nvSpPr>
          <p:cNvPr id="47"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HR</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8"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9"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3222779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7"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8"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9"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0"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1" name="Rectangle 4"/>
          <p:cNvSpPr>
            <a:spLocks noChangeArrowheads="1"/>
          </p:cNvSpPr>
          <p:nvPr/>
        </p:nvSpPr>
        <p:spPr bwMode="auto">
          <a:xfrm>
            <a:off x="633413" y="190500"/>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dirty="0">
                <a:solidFill>
                  <a:schemeClr val="tx2"/>
                </a:solidFill>
              </a:rPr>
              <a:t>Model of blood pressure changes in aorta</a:t>
            </a:r>
          </a:p>
        </p:txBody>
      </p:sp>
      <p:sp>
        <p:nvSpPr>
          <p:cNvPr id="26632"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3"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4"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5"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6"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6637"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6638"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6639"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0"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1"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i</a:t>
            </a:r>
          </a:p>
        </p:txBody>
      </p:sp>
      <p:sp>
        <p:nvSpPr>
          <p:cNvPr id="26642"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3"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4"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5"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6"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6647"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6648"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p>
        </p:txBody>
      </p:sp>
      <p:sp>
        <p:nvSpPr>
          <p:cNvPr id="26649"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6650"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51"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a:t>HEART</a:t>
            </a:r>
          </a:p>
          <a:p>
            <a:pPr algn="ctr" eaLnBrk="1" hangingPunct="1">
              <a:spcBef>
                <a:spcPct val="0"/>
              </a:spcBef>
              <a:buFontTx/>
              <a:buNone/>
            </a:pPr>
            <a:r>
              <a:rPr lang="cs-CZ" altLang="cs-CZ" sz="1800" b="1" u="sng">
                <a:solidFill>
                  <a:srgbClr val="CC0000"/>
                </a:solidFill>
              </a:rPr>
              <a:t>SV</a:t>
            </a:r>
            <a:r>
              <a:rPr lang="cs-CZ" altLang="cs-CZ" sz="1800" b="1"/>
              <a:t>, </a:t>
            </a:r>
            <a:r>
              <a:rPr lang="cs-CZ" altLang="cs-CZ" sz="1800" b="1" u="sng">
                <a:solidFill>
                  <a:srgbClr val="CC0000"/>
                </a:solidFill>
              </a:rPr>
              <a:t>TF</a:t>
            </a:r>
            <a:endParaRPr lang="cs-CZ" altLang="cs-CZ" sz="1800">
              <a:solidFill>
                <a:srgbClr val="CC0000"/>
              </a:solidFill>
            </a:endParaRPr>
          </a:p>
        </p:txBody>
      </p:sp>
      <p:sp>
        <p:nvSpPr>
          <p:cNvPr id="26652" name="Line 25"/>
          <p:cNvSpPr>
            <a:spLocks noChangeShapeType="1"/>
          </p:cNvSpPr>
          <p:nvPr/>
        </p:nvSpPr>
        <p:spPr bwMode="auto">
          <a:xfrm>
            <a:off x="6737350" y="3687763"/>
            <a:ext cx="238125" cy="0"/>
          </a:xfrm>
          <a:prstGeom prst="line">
            <a:avLst/>
          </a:prstGeom>
          <a:noFill/>
          <a:ln w="2540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3"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o</a:t>
            </a:r>
          </a:p>
        </p:txBody>
      </p:sp>
      <p:sp>
        <p:nvSpPr>
          <p:cNvPr id="26654"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5"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6"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7"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F</a:t>
            </a:r>
            <a:r>
              <a:rPr lang="cs-CZ" altLang="cs-CZ" sz="1200" baseline="-25000"/>
              <a:t>i </a:t>
            </a:r>
            <a:r>
              <a:rPr lang="cs-CZ" altLang="cs-CZ" sz="1200"/>
              <a:t>[ml/s]</a:t>
            </a:r>
            <a:endParaRPr lang="cs-CZ" altLang="cs-CZ" sz="1800"/>
          </a:p>
        </p:txBody>
      </p:sp>
      <p:sp>
        <p:nvSpPr>
          <p:cNvPr id="26658"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t [s]</a:t>
            </a:r>
            <a:endParaRPr lang="cs-CZ" altLang="cs-CZ" sz="1800"/>
          </a:p>
        </p:txBody>
      </p:sp>
      <p:grpSp>
        <p:nvGrpSpPr>
          <p:cNvPr id="26659" name="Group 32"/>
          <p:cNvGrpSpPr>
            <a:grpSpLocks/>
          </p:cNvGrpSpPr>
          <p:nvPr/>
        </p:nvGrpSpPr>
        <p:grpSpPr bwMode="auto">
          <a:xfrm>
            <a:off x="3660775" y="1493838"/>
            <a:ext cx="179388" cy="579437"/>
            <a:chOff x="5003" y="8083"/>
            <a:chExt cx="418" cy="913"/>
          </a:xfrm>
        </p:grpSpPr>
        <p:sp>
          <p:nvSpPr>
            <p:cNvPr id="26691"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2"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0" name="Group 35"/>
          <p:cNvGrpSpPr>
            <a:grpSpLocks/>
          </p:cNvGrpSpPr>
          <p:nvPr/>
        </p:nvGrpSpPr>
        <p:grpSpPr bwMode="auto">
          <a:xfrm>
            <a:off x="4086225" y="1493838"/>
            <a:ext cx="177800" cy="579437"/>
            <a:chOff x="5003" y="8083"/>
            <a:chExt cx="418" cy="913"/>
          </a:xfrm>
        </p:grpSpPr>
        <p:sp>
          <p:nvSpPr>
            <p:cNvPr id="26689"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0"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1" name="Group 38"/>
          <p:cNvGrpSpPr>
            <a:grpSpLocks/>
          </p:cNvGrpSpPr>
          <p:nvPr/>
        </p:nvGrpSpPr>
        <p:grpSpPr bwMode="auto">
          <a:xfrm>
            <a:off x="4508500" y="1493838"/>
            <a:ext cx="177800" cy="579437"/>
            <a:chOff x="5003" y="8083"/>
            <a:chExt cx="418" cy="913"/>
          </a:xfrm>
        </p:grpSpPr>
        <p:sp>
          <p:nvSpPr>
            <p:cNvPr id="26687"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8"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2" name="Group 41"/>
          <p:cNvGrpSpPr>
            <a:grpSpLocks/>
          </p:cNvGrpSpPr>
          <p:nvPr/>
        </p:nvGrpSpPr>
        <p:grpSpPr bwMode="auto">
          <a:xfrm>
            <a:off x="4945063" y="1493838"/>
            <a:ext cx="177800" cy="579437"/>
            <a:chOff x="5003" y="8083"/>
            <a:chExt cx="418" cy="913"/>
          </a:xfrm>
        </p:grpSpPr>
        <p:sp>
          <p:nvSpPr>
            <p:cNvPr id="26685"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6"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6663"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4"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5"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6"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7"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8"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sz="1800"/>
          </a:p>
        </p:txBody>
      </p:sp>
      <p:sp>
        <p:nvSpPr>
          <p:cNvPr id="26669"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179388" eaLnBrk="0" hangingPunct="0">
              <a:spcBef>
                <a:spcPct val="20000"/>
              </a:spcBef>
              <a:buChar char="–"/>
              <a:defRPr sz="2800">
                <a:solidFill>
                  <a:schemeClr val="tx1"/>
                </a:solidFill>
                <a:latin typeface="Arial" charset="0"/>
              </a:defRPr>
            </a:lvl2pPr>
            <a:lvl3pPr marL="358775"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a:sym typeface="Symbol" pitchFamily="18" charset="2"/>
              </a:rPr>
              <a:t>   </a:t>
            </a:r>
            <a:r>
              <a:rPr lang="cs-CZ" altLang="cs-CZ" sz="1800" b="1" noProof="1">
                <a:sym typeface="Symbol" pitchFamily="18" charset="2"/>
              </a:rPr>
              <a:t></a:t>
            </a:r>
            <a:r>
              <a:rPr lang="cs-CZ" altLang="cs-CZ" sz="1800" b="1" noProof="1"/>
              <a:t>V</a:t>
            </a:r>
            <a:r>
              <a:rPr lang="cs-CZ" altLang="cs-CZ" sz="1800" b="1" baseline="-25000" noProof="1"/>
              <a:t>a</a:t>
            </a:r>
            <a:endParaRPr lang="cs-CZ" altLang="cs-CZ" sz="1800" b="1" noProof="1"/>
          </a:p>
          <a:p>
            <a:pPr lvl="2" eaLnBrk="1" hangingPunct="1">
              <a:spcBef>
                <a:spcPct val="0"/>
              </a:spcBef>
              <a:buFontTx/>
              <a:buNone/>
            </a:pPr>
            <a:r>
              <a:rPr lang="cs-CZ" altLang="cs-CZ" sz="1800" b="1" noProof="1"/>
              <a:t> C</a:t>
            </a:r>
            <a:r>
              <a:rPr lang="cs-CZ" altLang="cs-CZ" sz="1800" b="1" baseline="-25000" noProof="1"/>
              <a:t>a</a:t>
            </a:r>
            <a:endParaRPr lang="cs-CZ" altLang="cs-CZ" sz="1800" b="1" noProof="1"/>
          </a:p>
          <a:p>
            <a:pPr eaLnBrk="1" hangingPunct="1">
              <a:spcBef>
                <a:spcPct val="0"/>
              </a:spcBef>
              <a:buFontTx/>
              <a:buNone/>
            </a:pPr>
            <a:endParaRPr lang="cs-CZ" altLang="cs-CZ" sz="1800"/>
          </a:p>
        </p:txBody>
      </p:sp>
      <p:sp>
        <p:nvSpPr>
          <p:cNvPr id="26671"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72"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noProof="1"/>
              <a:t>(P</a:t>
            </a:r>
            <a:r>
              <a:rPr lang="cs-CZ" altLang="cs-CZ" sz="1800" b="1" baseline="-25000" noProof="1"/>
              <a:t>a</a:t>
            </a:r>
            <a:r>
              <a:rPr lang="cs-CZ" altLang="cs-CZ" sz="1800" b="1" noProof="1"/>
              <a:t> – P</a:t>
            </a:r>
            <a:r>
              <a:rPr lang="cs-CZ" altLang="cs-CZ" sz="1800" b="1" baseline="-25000" noProof="1"/>
              <a:t>v</a:t>
            </a:r>
            <a:r>
              <a:rPr lang="cs-CZ" altLang="cs-CZ" sz="1800" b="1" noProof="1"/>
              <a:t>)</a:t>
            </a:r>
            <a:endParaRPr lang="cs-CZ" altLang="cs-CZ" sz="1800" b="1"/>
          </a:p>
          <a:p>
            <a:pPr lvl="1" eaLnBrk="1" hangingPunct="1">
              <a:spcBef>
                <a:spcPct val="0"/>
              </a:spcBef>
              <a:spcAft>
                <a:spcPts val="600"/>
              </a:spcAft>
              <a:buFontTx/>
              <a:buNone/>
            </a:pPr>
            <a:r>
              <a:rPr lang="cs-CZ" altLang="cs-CZ" sz="1800" b="1"/>
              <a:t>     </a:t>
            </a:r>
            <a:r>
              <a:rPr lang="cs-CZ" altLang="cs-CZ" sz="1800" b="1" baseline="30000" noProof="1"/>
              <a:t> </a:t>
            </a:r>
            <a:r>
              <a:rPr lang="cs-CZ" altLang="cs-CZ" sz="1800" b="1" noProof="1"/>
              <a:t>R</a:t>
            </a:r>
          </a:p>
          <a:p>
            <a:pPr eaLnBrk="1" hangingPunct="1">
              <a:spcBef>
                <a:spcPct val="0"/>
              </a:spcBef>
              <a:buFontTx/>
              <a:buNone/>
            </a:pPr>
            <a:endParaRPr lang="cs-CZ" altLang="cs-CZ" sz="1800"/>
          </a:p>
        </p:txBody>
      </p:sp>
      <p:sp>
        <p:nvSpPr>
          <p:cNvPr id="26673"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4"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t>F</a:t>
            </a:r>
            <a:r>
              <a:rPr lang="cs-CZ" altLang="cs-CZ" sz="1600" b="1" baseline="-25000"/>
              <a:t>o </a:t>
            </a:r>
            <a:r>
              <a:rPr lang="cs-CZ" altLang="cs-CZ" sz="1800"/>
              <a:t>=</a:t>
            </a:r>
          </a:p>
        </p:txBody>
      </p:sp>
      <p:sp>
        <p:nvSpPr>
          <p:cNvPr id="26675"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a:t>
            </a:r>
            <a:r>
              <a:rPr lang="cs-CZ" altLang="cs-CZ" sz="1800" b="1"/>
              <a:t>V</a:t>
            </a:r>
            <a:r>
              <a:rPr lang="cs-CZ" altLang="cs-CZ" sz="1800" b="1" baseline="-25000"/>
              <a:t>a</a:t>
            </a:r>
            <a:r>
              <a:rPr lang="cs-CZ" altLang="cs-CZ" sz="1800" b="1"/>
              <a:t> = (F</a:t>
            </a:r>
            <a:r>
              <a:rPr lang="cs-CZ" altLang="cs-CZ" sz="1800" b="1" baseline="-25000"/>
              <a:t>i</a:t>
            </a:r>
            <a:r>
              <a:rPr lang="cs-CZ" altLang="cs-CZ" sz="1800" b="1"/>
              <a:t> - F</a:t>
            </a:r>
            <a:r>
              <a:rPr lang="cs-CZ" altLang="cs-CZ" sz="1800" b="1" baseline="-25000"/>
              <a:t>o</a:t>
            </a:r>
            <a:r>
              <a:rPr lang="cs-CZ" altLang="cs-CZ" sz="1800" b="1"/>
              <a:t>)</a:t>
            </a:r>
            <a:r>
              <a:rPr lang="cs-CZ" altLang="cs-CZ" sz="1800" b="1">
                <a:sym typeface="Symbol" pitchFamily="18" charset="2"/>
              </a:rPr>
              <a:t></a:t>
            </a:r>
            <a:r>
              <a:rPr lang="cs-CZ" altLang="cs-CZ" sz="1800" b="1"/>
              <a:t>t</a:t>
            </a:r>
          </a:p>
        </p:txBody>
      </p:sp>
      <p:sp>
        <p:nvSpPr>
          <p:cNvPr id="26676"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sym typeface="Symbol" pitchFamily="18" charset="2"/>
              </a:rPr>
              <a:t></a:t>
            </a:r>
            <a:r>
              <a:rPr lang="cs-CZ" altLang="cs-CZ" sz="1600" b="1"/>
              <a:t>P</a:t>
            </a:r>
            <a:r>
              <a:rPr lang="cs-CZ" altLang="cs-CZ" sz="1600" b="1" baseline="-25000"/>
              <a:t>a  </a:t>
            </a:r>
            <a:r>
              <a:rPr lang="cs-CZ" altLang="cs-CZ" sz="1800"/>
              <a:t>=</a:t>
            </a:r>
          </a:p>
        </p:txBody>
      </p:sp>
      <p:sp>
        <p:nvSpPr>
          <p:cNvPr id="26677"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t</a:t>
            </a:r>
            <a:r>
              <a:rPr lang="cs-CZ" altLang="cs-CZ" sz="1800" b="1"/>
              <a:t> = t</a:t>
            </a:r>
            <a:r>
              <a:rPr lang="en-US" altLang="cs-CZ" sz="1800" b="1"/>
              <a:t>+</a:t>
            </a:r>
            <a:r>
              <a:rPr lang="cs-CZ" altLang="cs-CZ" sz="1800" b="1">
                <a:sym typeface="Symbol" pitchFamily="18" charset="2"/>
              </a:rPr>
              <a:t></a:t>
            </a:r>
            <a:r>
              <a:rPr lang="cs-CZ" altLang="cs-CZ" sz="1800" b="1"/>
              <a:t>t</a:t>
            </a:r>
          </a:p>
        </p:txBody>
      </p:sp>
      <p:sp>
        <p:nvSpPr>
          <p:cNvPr id="26678"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ym typeface="Symbol" pitchFamily="18" charset="2"/>
              </a:rPr>
              <a:t>P</a:t>
            </a:r>
            <a:r>
              <a:rPr lang="en-US" altLang="cs-CZ" sz="1800" b="1" baseline="-25000">
                <a:sym typeface="Symbol" pitchFamily="18" charset="2"/>
              </a:rPr>
              <a:t>a</a:t>
            </a:r>
            <a:r>
              <a:rPr lang="cs-CZ" altLang="cs-CZ" sz="1800" b="1"/>
              <a:t> = </a:t>
            </a:r>
            <a:r>
              <a:rPr lang="en-US" altLang="cs-CZ" sz="1800" b="1">
                <a:sym typeface="Symbol" pitchFamily="18" charset="2"/>
              </a:rPr>
              <a:t>P</a:t>
            </a:r>
            <a:r>
              <a:rPr lang="en-US" altLang="cs-CZ" sz="1800" b="1" baseline="-25000">
                <a:sym typeface="Symbol" pitchFamily="18" charset="2"/>
              </a:rPr>
              <a:t>a</a:t>
            </a:r>
            <a:r>
              <a:rPr lang="cs-CZ" altLang="cs-CZ" sz="1800"/>
              <a:t> </a:t>
            </a:r>
            <a:r>
              <a:rPr lang="en-US" altLang="cs-CZ" sz="1800" b="1"/>
              <a:t>+</a:t>
            </a:r>
            <a:r>
              <a:rPr lang="cs-CZ" altLang="cs-CZ" sz="1800" b="1">
                <a:sym typeface="Symbol" pitchFamily="18" charset="2"/>
              </a:rPr>
              <a:t></a:t>
            </a:r>
            <a:r>
              <a:rPr lang="en-US" altLang="cs-CZ" sz="1800" b="1"/>
              <a:t>P</a:t>
            </a:r>
            <a:r>
              <a:rPr lang="en-US" altLang="cs-CZ" sz="1800" b="1" baseline="-25000"/>
              <a:t>a</a:t>
            </a:r>
            <a:endParaRPr lang="cs-CZ" altLang="cs-CZ" sz="1800" b="1" baseline="-25000"/>
          </a:p>
        </p:txBody>
      </p:sp>
      <p:sp>
        <p:nvSpPr>
          <p:cNvPr id="26679" name="Arc 89"/>
          <p:cNvSpPr>
            <a:spLocks/>
          </p:cNvSpPr>
          <p:nvPr/>
        </p:nvSpPr>
        <p:spPr bwMode="auto">
          <a:xfrm>
            <a:off x="5805488" y="1681163"/>
            <a:ext cx="1874837" cy="363537"/>
          </a:xfrm>
          <a:custGeom>
            <a:avLst/>
            <a:gdLst>
              <a:gd name="T0" fmla="*/ 0 w 21600"/>
              <a:gd name="T1" fmla="*/ 0 h 21600"/>
              <a:gd name="T2" fmla="*/ 2147483647 w 21600"/>
              <a:gd name="T3" fmla="*/ 1733137351 h 21600"/>
              <a:gd name="T4" fmla="*/ 0 w 21600"/>
              <a:gd name="T5" fmla="*/ 173313735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0"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27 h 21600"/>
              <a:gd name="T4" fmla="*/ 0 w 21600"/>
              <a:gd name="T5" fmla="*/ 192204072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1"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2"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3"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84"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44463"/>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9" name="Rectangle 15"/>
          <p:cNvSpPr>
            <a:spLocks noGrp="1" noChangeArrowheads="1"/>
          </p:cNvSpPr>
          <p:nvPr>
            <p:ph type="title"/>
          </p:nvPr>
        </p:nvSpPr>
        <p:spPr>
          <a:xfrm>
            <a:off x="2487613" y="146050"/>
            <a:ext cx="4383087" cy="771525"/>
          </a:xfrm>
        </p:spPr>
        <p:txBody>
          <a:bodyPr/>
          <a:lstStyle/>
          <a:p>
            <a:pPr eaLnBrk="1" hangingPunct="1"/>
            <a:r>
              <a:rPr lang="en-US" altLang="cs-CZ" sz="3000" dirty="0" smtClean="0">
                <a:solidFill>
                  <a:srgbClr val="FFFF00"/>
                </a:solidFill>
              </a:rPr>
              <a:t>Law of </a:t>
            </a:r>
            <a:r>
              <a:rPr lang="cs-CZ" altLang="cs-CZ" sz="3000" dirty="0" smtClean="0">
                <a:solidFill>
                  <a:srgbClr val="FFFF00"/>
                </a:solidFill>
              </a:rPr>
              <a:t>Pascal</a:t>
            </a:r>
          </a:p>
        </p:txBody>
      </p:sp>
      <p:sp>
        <p:nvSpPr>
          <p:cNvPr id="4100" name="Text Box 19"/>
          <p:cNvSpPr txBox="1">
            <a:spLocks noChangeArrowheads="1"/>
          </p:cNvSpPr>
          <p:nvPr/>
        </p:nvSpPr>
        <p:spPr bwMode="auto">
          <a:xfrm>
            <a:off x="711200" y="850900"/>
            <a:ext cx="764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1800" dirty="0">
                <a:solidFill>
                  <a:schemeClr val="bg1"/>
                </a:solidFill>
              </a:rPr>
              <a:t>Liquid column causes a pressure (hydrostatic pressure) that is directly proportional to the height of the liquid column (h), density of the liquid (</a:t>
            </a:r>
            <a:r>
              <a:rPr lang="en-GB" altLang="cs-CZ" sz="1800" dirty="0">
                <a:solidFill>
                  <a:schemeClr val="bg1"/>
                </a:solidFill>
                <a:sym typeface="Symbol" pitchFamily="18" charset="2"/>
              </a:rPr>
              <a:t>) and gravitational acceleration (g).</a:t>
            </a:r>
            <a:endParaRPr lang="en-GB" altLang="cs-CZ" sz="1800" dirty="0">
              <a:solidFill>
                <a:schemeClr val="bg1"/>
              </a:solidFill>
            </a:endParaRPr>
          </a:p>
        </p:txBody>
      </p:sp>
      <p:pic>
        <p:nvPicPr>
          <p:cNvPr id="4101" name="Picture 21"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817563" y="1919288"/>
            <a:ext cx="74247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2"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812800" y="3386138"/>
            <a:ext cx="74358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7"/>
          <p:cNvSpPr txBox="1">
            <a:spLocks noChangeArrowheads="1"/>
          </p:cNvSpPr>
          <p:nvPr/>
        </p:nvSpPr>
        <p:spPr bwMode="auto">
          <a:xfrm>
            <a:off x="4876800" y="5295900"/>
            <a:ext cx="711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H</a:t>
            </a:r>
            <a:r>
              <a:rPr lang="en-US" altLang="cs-CZ" sz="1200" b="1" baseline="-25000"/>
              <a:t>2</a:t>
            </a:r>
            <a:r>
              <a:rPr lang="en-US" altLang="cs-CZ" sz="1200" b="1"/>
              <a:t>O</a:t>
            </a:r>
            <a:endParaRPr lang="cs-CZ" altLang="cs-CZ" sz="1200" b="1"/>
          </a:p>
        </p:txBody>
      </p:sp>
      <p:grpSp>
        <p:nvGrpSpPr>
          <p:cNvPr id="4104" name="Group 45"/>
          <p:cNvGrpSpPr>
            <a:grpSpLocks/>
          </p:cNvGrpSpPr>
          <p:nvPr/>
        </p:nvGrpSpPr>
        <p:grpSpPr bwMode="auto">
          <a:xfrm>
            <a:off x="3370263" y="5656263"/>
            <a:ext cx="1312862" cy="419100"/>
            <a:chOff x="2123" y="3587"/>
            <a:chExt cx="827" cy="264"/>
          </a:xfrm>
        </p:grpSpPr>
        <p:sp>
          <p:nvSpPr>
            <p:cNvPr id="4116" name="Oval 29"/>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7" name="Text Box 25"/>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Hg</a:t>
              </a:r>
              <a:endParaRPr lang="cs-CZ" altLang="cs-CZ" sz="1800" baseline="30000"/>
            </a:p>
          </p:txBody>
        </p:sp>
      </p:grpSp>
      <p:grpSp>
        <p:nvGrpSpPr>
          <p:cNvPr id="4105" name="Group 46"/>
          <p:cNvGrpSpPr>
            <a:grpSpLocks/>
          </p:cNvGrpSpPr>
          <p:nvPr/>
        </p:nvGrpSpPr>
        <p:grpSpPr bwMode="auto">
          <a:xfrm>
            <a:off x="5915025" y="5661025"/>
            <a:ext cx="1312863" cy="419100"/>
            <a:chOff x="3726" y="3590"/>
            <a:chExt cx="827" cy="264"/>
          </a:xfrm>
        </p:grpSpPr>
        <p:sp>
          <p:nvSpPr>
            <p:cNvPr id="4114" name="Oval 30"/>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5"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a:t>
              </a:r>
              <a:r>
                <a:rPr lang="en-US" altLang="cs-CZ" sz="1800" baseline="-25000"/>
                <a:t>2</a:t>
              </a:r>
              <a:r>
                <a:rPr lang="en-US" altLang="cs-CZ" sz="1800"/>
                <a:t>O</a:t>
              </a:r>
              <a:endParaRPr lang="cs-CZ" altLang="cs-CZ" sz="1800" baseline="30000"/>
            </a:p>
          </p:txBody>
        </p:sp>
      </p:grpSp>
      <p:sp>
        <p:nvSpPr>
          <p:cNvPr id="4106" name="Oval 36"/>
          <p:cNvSpPr>
            <a:spLocks noChangeArrowheads="1"/>
          </p:cNvSpPr>
          <p:nvPr/>
        </p:nvSpPr>
        <p:spPr bwMode="auto">
          <a:xfrm>
            <a:off x="1651000" y="6146800"/>
            <a:ext cx="2273300" cy="4318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07" name="Text Box 13"/>
          <p:cNvSpPr txBox="1">
            <a:spLocks noChangeArrowheads="1"/>
          </p:cNvSpPr>
          <p:nvPr/>
        </p:nvSpPr>
        <p:spPr bwMode="auto">
          <a:xfrm>
            <a:off x="1760538" y="6208713"/>
            <a:ext cx="2063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133,322 Pa = 1 mm Hg </a:t>
            </a:r>
          </a:p>
        </p:txBody>
      </p:sp>
      <p:sp>
        <p:nvSpPr>
          <p:cNvPr id="4108" name="Text Box 38"/>
          <p:cNvSpPr txBox="1">
            <a:spLocks noChangeArrowheads="1"/>
          </p:cNvSpPr>
          <p:nvPr/>
        </p:nvSpPr>
        <p:spPr bwMode="auto">
          <a:xfrm>
            <a:off x="4267200" y="6235700"/>
            <a:ext cx="285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4109" name="Group 44"/>
          <p:cNvGrpSpPr>
            <a:grpSpLocks/>
          </p:cNvGrpSpPr>
          <p:nvPr/>
        </p:nvGrpSpPr>
        <p:grpSpPr bwMode="auto">
          <a:xfrm>
            <a:off x="1063625" y="5648325"/>
            <a:ext cx="1312863" cy="419100"/>
            <a:chOff x="670" y="3582"/>
            <a:chExt cx="827" cy="264"/>
          </a:xfrm>
        </p:grpSpPr>
        <p:sp>
          <p:nvSpPr>
            <p:cNvPr id="4112" name="Oval 4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3" name="Text Box 4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 Pa</a:t>
              </a:r>
              <a:endParaRPr lang="cs-CZ" altLang="cs-CZ" sz="1800" baseline="30000"/>
            </a:p>
          </p:txBody>
        </p:sp>
      </p:grpSp>
      <p:sp>
        <p:nvSpPr>
          <p:cNvPr id="4110" name="Rectangle 48"/>
          <p:cNvSpPr>
            <a:spLocks noChangeArrowheads="1"/>
          </p:cNvSpPr>
          <p:nvPr/>
        </p:nvSpPr>
        <p:spPr bwMode="auto">
          <a:xfrm>
            <a:off x="7458075" y="3752850"/>
            <a:ext cx="600075" cy="190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1" name="Text Box 47"/>
          <p:cNvSpPr txBox="1">
            <a:spLocks noChangeArrowheads="1"/>
          </p:cNvSpPr>
          <p:nvPr/>
        </p:nvSpPr>
        <p:spPr bwMode="auto">
          <a:xfrm>
            <a:off x="7429500" y="3714750"/>
            <a:ext cx="847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10.3 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23838" y="153988"/>
            <a:ext cx="86947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3" name="Picture 7" descr="Biofyzika krevního oběhu_Page_02"/>
          <p:cNvPicPr>
            <a:picLocks noChangeAspect="1" noChangeArrowheads="1"/>
          </p:cNvPicPr>
          <p:nvPr/>
        </p:nvPicPr>
        <p:blipFill>
          <a:blip r:embed="rId4">
            <a:extLst>
              <a:ext uri="{28A0092B-C50C-407E-A947-70E740481C1C}">
                <a14:useLocalDpi xmlns:a14="http://schemas.microsoft.com/office/drawing/2010/main" val="0"/>
              </a:ext>
            </a:extLst>
          </a:blip>
          <a:srcRect l="7880" t="12393" r="8069" b="52861"/>
          <a:stretch>
            <a:fillRect/>
          </a:stretch>
        </p:blipFill>
        <p:spPr bwMode="auto">
          <a:xfrm>
            <a:off x="188913" y="1597025"/>
            <a:ext cx="87407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3"/>
          <p:cNvSpPr txBox="1">
            <a:spLocks noChangeArrowheads="1"/>
          </p:cNvSpPr>
          <p:nvPr/>
        </p:nvSpPr>
        <p:spPr bwMode="auto">
          <a:xfrm>
            <a:off x="241300" y="4826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Effect o</a:t>
            </a:r>
            <a:r>
              <a:rPr lang="cs-CZ" altLang="cs-CZ" sz="2400">
                <a:solidFill>
                  <a:schemeClr val="bg1"/>
                </a:solidFill>
              </a:rPr>
              <a:t>f</a:t>
            </a:r>
            <a:r>
              <a:rPr lang="en-US" altLang="cs-CZ" sz="2400">
                <a:solidFill>
                  <a:schemeClr val="bg1"/>
                </a:solidFill>
              </a:rPr>
              <a:t> gravity on arterial and venous pressure</a:t>
            </a:r>
            <a:endParaRPr lang="cs-CZ" altLang="cs-CZ" sz="2400">
              <a:solidFill>
                <a:schemeClr val="bg1"/>
              </a:solidFill>
            </a:endParaRPr>
          </a:p>
        </p:txBody>
      </p:sp>
      <p:sp>
        <p:nvSpPr>
          <p:cNvPr id="5125" name="Rectangle 18"/>
          <p:cNvSpPr>
            <a:spLocks noChangeArrowheads="1"/>
          </p:cNvSpPr>
          <p:nvPr/>
        </p:nvSpPr>
        <p:spPr bwMode="auto">
          <a:xfrm>
            <a:off x="2393950" y="2219325"/>
            <a:ext cx="143827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nvGrpSpPr>
          <p:cNvPr id="5126" name="Group 24"/>
          <p:cNvGrpSpPr>
            <a:grpSpLocks/>
          </p:cNvGrpSpPr>
          <p:nvPr/>
        </p:nvGrpSpPr>
        <p:grpSpPr bwMode="auto">
          <a:xfrm>
            <a:off x="1066800" y="2819400"/>
            <a:ext cx="2565400" cy="3187700"/>
            <a:chOff x="424" y="1776"/>
            <a:chExt cx="1616" cy="2008"/>
          </a:xfrm>
        </p:grpSpPr>
        <p:sp>
          <p:nvSpPr>
            <p:cNvPr id="5130" name="Rectangle 21"/>
            <p:cNvSpPr>
              <a:spLocks noChangeArrowheads="1"/>
            </p:cNvSpPr>
            <p:nvPr/>
          </p:nvSpPr>
          <p:spPr bwMode="auto">
            <a:xfrm>
              <a:off x="424" y="1776"/>
              <a:ext cx="1616" cy="200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5131"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564" y="1824"/>
              <a:ext cx="1372"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22"/>
            <p:cNvSpPr>
              <a:spLocks noChangeArrowheads="1"/>
            </p:cNvSpPr>
            <p:nvPr/>
          </p:nvSpPr>
          <p:spPr bwMode="auto">
            <a:xfrm>
              <a:off x="536" y="2624"/>
              <a:ext cx="160" cy="111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3" name="Text Box 19"/>
            <p:cNvSpPr txBox="1">
              <a:spLocks noChangeArrowheads="1"/>
            </p:cNvSpPr>
            <p:nvPr/>
          </p:nvSpPr>
          <p:spPr bwMode="auto">
            <a:xfrm rot="16200000" flipH="1">
              <a:off x="-25" y="3024"/>
              <a:ext cx="123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70000"/>
                </a:lnSpc>
                <a:spcBef>
                  <a:spcPct val="50000"/>
                </a:spcBef>
                <a:buFontTx/>
                <a:buNone/>
              </a:pPr>
              <a:r>
                <a:rPr lang="en-US" altLang="cs-CZ" sz="1000"/>
                <a:t>Increment in venous pressure</a:t>
              </a:r>
            </a:p>
            <a:p>
              <a:pPr eaLnBrk="1" hangingPunct="1">
                <a:lnSpc>
                  <a:spcPct val="70000"/>
                </a:lnSpc>
                <a:spcBef>
                  <a:spcPct val="50000"/>
                </a:spcBef>
                <a:buFontTx/>
                <a:buNone/>
              </a:pPr>
              <a:r>
                <a:rPr lang="en-US" altLang="cs-CZ" sz="1000"/>
                <a:t> due to gravity (mm Hg]</a:t>
              </a:r>
              <a:endParaRPr lang="cs-CZ" altLang="cs-CZ" sz="1000"/>
            </a:p>
          </p:txBody>
        </p:sp>
        <p:sp>
          <p:nvSpPr>
            <p:cNvPr id="5134" name="Rectangle 23"/>
            <p:cNvSpPr>
              <a:spLocks noChangeArrowheads="1"/>
            </p:cNvSpPr>
            <p:nvPr/>
          </p:nvSpPr>
          <p:spPr bwMode="auto">
            <a:xfrm>
              <a:off x="1760" y="1880"/>
              <a:ext cx="184" cy="17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5" name="Text Box 20"/>
            <p:cNvSpPr txBox="1">
              <a:spLocks noChangeArrowheads="1"/>
            </p:cNvSpPr>
            <p:nvPr/>
          </p:nvSpPr>
          <p:spPr bwMode="auto">
            <a:xfrm rot="-5400000">
              <a:off x="936" y="2669"/>
              <a:ext cx="18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000"/>
                <a:t>Increment or decrement in mean arterial pressure                  (mm Hg]</a:t>
              </a:r>
              <a:endParaRPr lang="cs-CZ" altLang="cs-CZ" sz="1000"/>
            </a:p>
          </p:txBody>
        </p:sp>
      </p:grpSp>
      <p:pic>
        <p:nvPicPr>
          <p:cNvPr id="5127" name="Picture 2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1867" r="52823" b="85278"/>
          <a:stretch>
            <a:fillRect/>
          </a:stretch>
        </p:blipFill>
        <p:spPr bwMode="auto">
          <a:xfrm>
            <a:off x="236538" y="1504950"/>
            <a:ext cx="4037012" cy="4206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8" name="Text Box 29"/>
          <p:cNvSpPr txBox="1">
            <a:spLocks noChangeArrowheads="1"/>
          </p:cNvSpPr>
          <p:nvPr/>
        </p:nvSpPr>
        <p:spPr bwMode="auto">
          <a:xfrm>
            <a:off x="2443163" y="2168525"/>
            <a:ext cx="140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7.8 mm Hg</a:t>
            </a:r>
            <a:endParaRPr lang="cs-CZ" altLang="cs-CZ" sz="1800"/>
          </a:p>
        </p:txBody>
      </p:sp>
      <p:sp>
        <p:nvSpPr>
          <p:cNvPr id="5129" name="Text Box 17"/>
          <p:cNvSpPr txBox="1">
            <a:spLocks noChangeArrowheads="1"/>
          </p:cNvSpPr>
          <p:nvPr/>
        </p:nvSpPr>
        <p:spPr bwMode="auto">
          <a:xfrm>
            <a:off x="1403350" y="1573213"/>
            <a:ext cx="207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chemeClr val="bg1"/>
                </a:solidFill>
              </a:rPr>
              <a:t>Per each 10 cm</a:t>
            </a:r>
            <a:endParaRPr lang="cs-CZ" altLang="cs-CZ" sz="1800" b="1">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8125" y="147638"/>
            <a:ext cx="8682038" cy="6586537"/>
            <a:chOff x="150" y="86"/>
            <a:chExt cx="5469" cy="4149"/>
          </a:xfrm>
        </p:grpSpPr>
        <p:pic>
          <p:nvPicPr>
            <p:cNvPr id="6220"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21"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147" name="Rectangle 27"/>
          <p:cNvSpPr>
            <a:spLocks noGrp="1" noChangeArrowheads="1"/>
          </p:cNvSpPr>
          <p:nvPr>
            <p:ph type="title"/>
          </p:nvPr>
        </p:nvSpPr>
        <p:spPr>
          <a:xfrm>
            <a:off x="2487613" y="146050"/>
            <a:ext cx="4383087" cy="771525"/>
          </a:xfrm>
        </p:spPr>
        <p:txBody>
          <a:bodyPr/>
          <a:lstStyle/>
          <a:p>
            <a:pPr eaLnBrk="1" hangingPunct="1"/>
            <a:r>
              <a:rPr lang="en-US" altLang="cs-CZ" sz="3400" dirty="0" smtClean="0">
                <a:solidFill>
                  <a:srgbClr val="FFFF00"/>
                </a:solidFill>
              </a:rPr>
              <a:t>Law of Laplace</a:t>
            </a:r>
            <a:endParaRPr lang="cs-CZ" altLang="cs-CZ" sz="3400" dirty="0" smtClean="0">
              <a:solidFill>
                <a:srgbClr val="FFFF00"/>
              </a:solidFill>
            </a:endParaRPr>
          </a:p>
        </p:txBody>
      </p:sp>
      <p:sp>
        <p:nvSpPr>
          <p:cNvPr id="6148" name="Text Box 28"/>
          <p:cNvSpPr txBox="1">
            <a:spLocks noChangeArrowheads="1"/>
          </p:cNvSpPr>
          <p:nvPr/>
        </p:nvSpPr>
        <p:spPr bwMode="auto">
          <a:xfrm>
            <a:off x="423863" y="901700"/>
            <a:ext cx="87296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200" dirty="0">
                <a:solidFill>
                  <a:schemeClr val="bg1"/>
                </a:solidFill>
              </a:rPr>
              <a:t>Relation between distending pressure </a:t>
            </a:r>
            <a:r>
              <a:rPr lang="cs-CZ" altLang="cs-CZ" sz="2200" dirty="0">
                <a:solidFill>
                  <a:schemeClr val="bg1"/>
                </a:solidFill>
              </a:rPr>
              <a:t>(</a:t>
            </a:r>
            <a:r>
              <a:rPr lang="cs-CZ" altLang="cs-CZ" sz="2200" dirty="0">
                <a:solidFill>
                  <a:srgbClr val="FFFF00"/>
                </a:solidFill>
              </a:rPr>
              <a:t>P</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baseline="30000" dirty="0">
                <a:solidFill>
                  <a:srgbClr val="FFFF00"/>
                </a:solidFill>
              </a:rPr>
              <a:t>2</a:t>
            </a:r>
            <a:r>
              <a:rPr lang="en-US" altLang="cs-CZ" sz="1800" dirty="0">
                <a:solidFill>
                  <a:srgbClr val="FFFF00"/>
                </a:solidFill>
              </a:rPr>
              <a:t>]</a:t>
            </a:r>
            <a:r>
              <a:rPr lang="cs-CZ" altLang="cs-CZ" sz="2200" dirty="0">
                <a:solidFill>
                  <a:schemeClr val="bg1"/>
                </a:solidFill>
              </a:rPr>
              <a:t>)</a:t>
            </a:r>
            <a:r>
              <a:rPr lang="en-US" altLang="cs-CZ" sz="2200" dirty="0">
                <a:solidFill>
                  <a:schemeClr val="bg1"/>
                </a:solidFill>
              </a:rPr>
              <a:t> and tension in the wall of hollow object</a:t>
            </a:r>
            <a:r>
              <a:rPr lang="cs-CZ" altLang="cs-CZ" sz="2200" dirty="0">
                <a:solidFill>
                  <a:schemeClr val="bg1"/>
                </a:solidFill>
              </a:rPr>
              <a:t> (</a:t>
            </a:r>
            <a:r>
              <a:rPr lang="cs-CZ" altLang="cs-CZ" sz="2200" dirty="0">
                <a:solidFill>
                  <a:srgbClr val="FFFF00"/>
                </a:solidFill>
              </a:rPr>
              <a:t>T</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dirty="0">
                <a:solidFill>
                  <a:srgbClr val="FFFF00"/>
                </a:solidFill>
              </a:rPr>
              <a:t>]</a:t>
            </a:r>
            <a:r>
              <a:rPr lang="en-US" altLang="cs-CZ" sz="2200" dirty="0">
                <a:solidFill>
                  <a:schemeClr val="bg1"/>
                </a:solidFill>
              </a:rPr>
              <a:t>)</a:t>
            </a:r>
            <a:r>
              <a:rPr lang="cs-CZ" altLang="cs-CZ" sz="2200" dirty="0">
                <a:solidFill>
                  <a:schemeClr val="bg1"/>
                </a:solidFill>
              </a:rPr>
              <a:t> </a:t>
            </a:r>
            <a:r>
              <a:rPr lang="en-US" altLang="cs-CZ" sz="2200" dirty="0">
                <a:solidFill>
                  <a:schemeClr val="bg1"/>
                </a:solidFill>
              </a:rPr>
              <a:t>:</a:t>
            </a:r>
            <a:endParaRPr lang="cs-CZ" altLang="cs-CZ" sz="2200" dirty="0">
              <a:solidFill>
                <a:schemeClr val="bg1"/>
              </a:solidFill>
            </a:endParaRPr>
          </a:p>
        </p:txBody>
      </p:sp>
      <p:sp>
        <p:nvSpPr>
          <p:cNvPr id="6149" name="Text Box 42"/>
          <p:cNvSpPr txBox="1">
            <a:spLocks noChangeArrowheads="1"/>
          </p:cNvSpPr>
          <p:nvPr/>
        </p:nvSpPr>
        <p:spPr bwMode="auto">
          <a:xfrm>
            <a:off x="4525963" y="2073275"/>
            <a:ext cx="35131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rgbClr val="FFFF00"/>
                </a:solidFill>
              </a:rPr>
              <a:t>R</a:t>
            </a:r>
            <a:r>
              <a:rPr lang="en-US" altLang="cs-CZ" sz="1800" b="1" baseline="-25000">
                <a:solidFill>
                  <a:srgbClr val="FFFF00"/>
                </a:solidFill>
              </a:rPr>
              <a:t>1</a:t>
            </a:r>
            <a:r>
              <a:rPr lang="en-US" altLang="cs-CZ" sz="1800">
                <a:solidFill>
                  <a:schemeClr val="bg1"/>
                </a:solidFill>
              </a:rPr>
              <a:t> and </a:t>
            </a:r>
            <a:r>
              <a:rPr lang="en-US" altLang="cs-CZ" sz="1800" b="1">
                <a:solidFill>
                  <a:srgbClr val="FFFF00"/>
                </a:solidFill>
              </a:rPr>
              <a:t>R</a:t>
            </a:r>
            <a:r>
              <a:rPr lang="en-US" altLang="cs-CZ" sz="1800" b="1" baseline="-25000">
                <a:solidFill>
                  <a:srgbClr val="FFFF00"/>
                </a:solidFill>
              </a:rPr>
              <a:t>2</a:t>
            </a:r>
            <a:r>
              <a:rPr lang="en-US" altLang="cs-CZ" sz="1800">
                <a:solidFill>
                  <a:schemeClr val="bg1"/>
                </a:solidFill>
              </a:rPr>
              <a:t> are the biggest and the smallest radii of curvature</a:t>
            </a:r>
            <a:endParaRPr lang="cs-CZ" altLang="cs-CZ" sz="1800">
              <a:solidFill>
                <a:schemeClr val="bg1"/>
              </a:solidFill>
            </a:endParaRPr>
          </a:p>
        </p:txBody>
      </p:sp>
      <p:sp>
        <p:nvSpPr>
          <p:cNvPr id="6150" name="Text Box 43"/>
          <p:cNvSpPr txBox="1">
            <a:spLocks noChangeArrowheads="1"/>
          </p:cNvSpPr>
          <p:nvPr/>
        </p:nvSpPr>
        <p:spPr bwMode="auto">
          <a:xfrm>
            <a:off x="568325" y="3333750"/>
            <a:ext cx="1350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vessel:</a:t>
            </a:r>
            <a:endParaRPr lang="cs-CZ" altLang="cs-CZ" sz="1800">
              <a:solidFill>
                <a:schemeClr val="bg1"/>
              </a:solidFill>
            </a:endParaRPr>
          </a:p>
        </p:txBody>
      </p:sp>
      <p:sp>
        <p:nvSpPr>
          <p:cNvPr id="615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615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sphere:</a:t>
            </a:r>
            <a:endParaRPr lang="cs-CZ" altLang="cs-CZ" sz="1800">
              <a:solidFill>
                <a:schemeClr val="bg1"/>
              </a:solidFill>
            </a:endParaRPr>
          </a:p>
        </p:txBody>
      </p:sp>
      <p:sp>
        <p:nvSpPr>
          <p:cNvPr id="615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5" name="Text Box 69"/>
          <p:cNvSpPr txBox="1">
            <a:spLocks noChangeArrowheads="1"/>
          </p:cNvSpPr>
          <p:nvPr/>
        </p:nvSpPr>
        <p:spPr bwMode="auto">
          <a:xfrm>
            <a:off x="695325" y="5886450"/>
            <a:ext cx="3494088" cy="6429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5000"/>
              </a:lnSpc>
              <a:spcBef>
                <a:spcPct val="50000"/>
              </a:spcBef>
              <a:buFontTx/>
              <a:buNone/>
            </a:pPr>
            <a:r>
              <a:rPr lang="en-GB" altLang="cs-CZ" sz="1800">
                <a:sym typeface="Symbol" pitchFamily="18" charset="2"/>
              </a:rPr>
              <a:t>Considering thickness of vessel</a:t>
            </a:r>
          </a:p>
          <a:p>
            <a:pPr eaLnBrk="1" hangingPunct="1">
              <a:lnSpc>
                <a:spcPct val="75000"/>
              </a:lnSpc>
              <a:spcBef>
                <a:spcPct val="50000"/>
              </a:spcBef>
              <a:buFontTx/>
              <a:buNone/>
            </a:pPr>
            <a:r>
              <a:rPr lang="en-GB" altLang="cs-CZ" sz="1800">
                <a:sym typeface="Symbol" pitchFamily="18" charset="2"/>
              </a:rPr>
              <a:t>wall (h [m]):</a:t>
            </a:r>
            <a:r>
              <a:rPr lang="cs-CZ" altLang="cs-CZ" sz="1800" b="1">
                <a:sym typeface="Symbol" pitchFamily="18" charset="2"/>
              </a:rPr>
              <a:t> </a:t>
            </a:r>
            <a:r>
              <a:rPr lang="en-US" altLang="cs-CZ" sz="1800" b="1">
                <a:sym typeface="Symbol" pitchFamily="18" charset="2"/>
              </a:rPr>
              <a:t> T</a:t>
            </a:r>
            <a:r>
              <a:rPr lang="cs-CZ" altLang="cs-CZ" sz="1800" b="1">
                <a:sym typeface="Symbol" pitchFamily="18" charset="2"/>
              </a:rPr>
              <a:t>=</a:t>
            </a:r>
            <a:r>
              <a:rPr lang="en-US" altLang="cs-CZ" sz="1800" b="1">
                <a:sym typeface="Symbol" pitchFamily="18" charset="2"/>
              </a:rPr>
              <a:t>P</a:t>
            </a:r>
            <a:r>
              <a:rPr lang="en-US" altLang="cs-CZ" sz="1400" b="1" baseline="30000">
                <a:sym typeface="Symbol" pitchFamily="18" charset="2"/>
              </a:rPr>
              <a:t></a:t>
            </a:r>
            <a:r>
              <a:rPr lang="en-US" altLang="cs-CZ" sz="1800" b="1">
                <a:sym typeface="Symbol" pitchFamily="18" charset="2"/>
              </a:rPr>
              <a:t>R/h [N/m</a:t>
            </a:r>
            <a:r>
              <a:rPr lang="en-US" altLang="cs-CZ" sz="1800" b="1" baseline="30000">
                <a:sym typeface="Symbol" pitchFamily="18" charset="2"/>
              </a:rPr>
              <a:t>2</a:t>
            </a:r>
            <a:r>
              <a:rPr lang="en-US" altLang="cs-CZ" sz="1800" b="1">
                <a:sym typeface="Symbol" pitchFamily="18" charset="2"/>
              </a:rPr>
              <a:t>]</a:t>
            </a:r>
          </a:p>
        </p:txBody>
      </p:sp>
      <p:grpSp>
        <p:nvGrpSpPr>
          <p:cNvPr id="6156" name="Group 47"/>
          <p:cNvGrpSpPr>
            <a:grpSpLocks/>
          </p:cNvGrpSpPr>
          <p:nvPr/>
        </p:nvGrpSpPr>
        <p:grpSpPr bwMode="auto">
          <a:xfrm>
            <a:off x="1751013" y="1782763"/>
            <a:ext cx="2462212" cy="1274762"/>
            <a:chOff x="3149" y="925"/>
            <a:chExt cx="1551" cy="803"/>
          </a:xfrm>
        </p:grpSpPr>
        <p:grpSp>
          <p:nvGrpSpPr>
            <p:cNvPr id="6206" name="Group 46"/>
            <p:cNvGrpSpPr>
              <a:grpSpLocks/>
            </p:cNvGrpSpPr>
            <p:nvPr/>
          </p:nvGrpSpPr>
          <p:grpSpPr bwMode="auto">
            <a:xfrm>
              <a:off x="3149" y="925"/>
              <a:ext cx="1551" cy="803"/>
              <a:chOff x="3149" y="925"/>
              <a:chExt cx="1551" cy="803"/>
            </a:xfrm>
          </p:grpSpPr>
          <p:sp>
            <p:nvSpPr>
              <p:cNvPr id="6208"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209"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6210"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t>T=</a:t>
                </a:r>
                <a:endParaRPr lang="en-US" altLang="cs-CZ" b="1">
                  <a:sym typeface="Symbol" pitchFamily="18" charset="2"/>
                </a:endParaRPr>
              </a:p>
            </p:txBody>
          </p:sp>
          <p:sp>
            <p:nvSpPr>
              <p:cNvPr id="6211"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2"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P</a:t>
                </a:r>
              </a:p>
            </p:txBody>
          </p:sp>
          <p:sp>
            <p:nvSpPr>
              <p:cNvPr id="6213"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4"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6215"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6"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7"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8"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9"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6207"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615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6158" name="Group 103"/>
          <p:cNvGrpSpPr>
            <a:grpSpLocks/>
          </p:cNvGrpSpPr>
          <p:nvPr/>
        </p:nvGrpSpPr>
        <p:grpSpPr bwMode="auto">
          <a:xfrm>
            <a:off x="525463" y="4457700"/>
            <a:ext cx="3548062" cy="1225550"/>
            <a:chOff x="331" y="2808"/>
            <a:chExt cx="2235" cy="772"/>
          </a:xfrm>
        </p:grpSpPr>
        <p:sp>
          <p:nvSpPr>
            <p:cNvPr id="6177"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8"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9"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0"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1"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2"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3"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sp>
          <p:nvSpPr>
            <p:cNvPr id="6184"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5"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6"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7"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8"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9"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0"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1"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2"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93"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4"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5"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6"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97"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8"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99"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0"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1"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2"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3"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4"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h</a:t>
              </a:r>
            </a:p>
          </p:txBody>
        </p:sp>
        <p:sp>
          <p:nvSpPr>
            <p:cNvPr id="6205"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159" name="Group 135"/>
          <p:cNvGrpSpPr>
            <a:grpSpLocks/>
          </p:cNvGrpSpPr>
          <p:nvPr/>
        </p:nvGrpSpPr>
        <p:grpSpPr bwMode="auto">
          <a:xfrm>
            <a:off x="5813425" y="4467225"/>
            <a:ext cx="1960563" cy="1212850"/>
            <a:chOff x="2790" y="2822"/>
            <a:chExt cx="1235" cy="764"/>
          </a:xfrm>
        </p:grpSpPr>
        <p:sp>
          <p:nvSpPr>
            <p:cNvPr id="6160"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1"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2"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3"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4"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5"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6"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7"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8"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9"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0"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71"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72"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3"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74"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5"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6"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Text Box 24"/>
          <p:cNvSpPr txBox="1">
            <a:spLocks noChangeArrowheads="1"/>
          </p:cNvSpPr>
          <p:nvPr/>
        </p:nvSpPr>
        <p:spPr bwMode="auto">
          <a:xfrm>
            <a:off x="363538" y="434975"/>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Characteristics of vessels</a:t>
            </a:r>
            <a:endParaRPr lang="cs-CZ" altLang="cs-CZ" sz="2400">
              <a:solidFill>
                <a:schemeClr val="bg1"/>
              </a:solidFill>
            </a:endParaRPr>
          </a:p>
        </p:txBody>
      </p:sp>
      <p:pic>
        <p:nvPicPr>
          <p:cNvPr id="7172" name="Picture 5" descr="Biofyzika krevního oběhu_Page_03"/>
          <p:cNvPicPr>
            <a:picLocks noChangeAspect="1" noChangeArrowheads="1"/>
          </p:cNvPicPr>
          <p:nvPr/>
        </p:nvPicPr>
        <p:blipFill>
          <a:blip r:embed="rId4">
            <a:extLst>
              <a:ext uri="{28A0092B-C50C-407E-A947-70E740481C1C}">
                <a14:useLocalDpi xmlns:a14="http://schemas.microsoft.com/office/drawing/2010/main" val="0"/>
              </a:ext>
            </a:extLst>
          </a:blip>
          <a:srcRect l="11777" t="10635" r="11674" b="56740"/>
          <a:stretch>
            <a:fillRect/>
          </a:stretch>
        </p:blipFill>
        <p:spPr bwMode="auto">
          <a:xfrm>
            <a:off x="625475" y="1301750"/>
            <a:ext cx="79025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7"/>
          <p:cNvSpPr txBox="1">
            <a:spLocks noChangeArrowheads="1"/>
          </p:cNvSpPr>
          <p:nvPr/>
        </p:nvSpPr>
        <p:spPr bwMode="auto">
          <a:xfrm>
            <a:off x="8004175" y="1927225"/>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latin typeface="Times New Roman" pitchFamily="18" charset="0"/>
              </a:rPr>
              <a:t>2</a:t>
            </a:r>
          </a:p>
        </p:txBody>
      </p:sp>
      <p:sp>
        <p:nvSpPr>
          <p:cNvPr id="7174" name="Text Box 8"/>
          <p:cNvSpPr txBox="1">
            <a:spLocks noChangeArrowheads="1"/>
          </p:cNvSpPr>
          <p:nvPr/>
        </p:nvSpPr>
        <p:spPr bwMode="auto">
          <a:xfrm>
            <a:off x="7451725" y="2574925"/>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FF0000"/>
                </a:solidFill>
                <a:latin typeface="Times New Roman" pitchFamily="18" charset="0"/>
              </a:rPr>
              <a:t>85000</a:t>
            </a:r>
          </a:p>
        </p:txBody>
      </p:sp>
      <p:sp>
        <p:nvSpPr>
          <p:cNvPr id="7175" name="Rectangle 10"/>
          <p:cNvSpPr>
            <a:spLocks noChangeArrowheads="1"/>
          </p:cNvSpPr>
          <p:nvPr/>
        </p:nvSpPr>
        <p:spPr bwMode="auto">
          <a:xfrm>
            <a:off x="7356475" y="318452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6" name="Rectangle 11"/>
          <p:cNvSpPr>
            <a:spLocks noChangeArrowheads="1"/>
          </p:cNvSpPr>
          <p:nvPr/>
        </p:nvSpPr>
        <p:spPr bwMode="auto">
          <a:xfrm>
            <a:off x="7367588" y="35956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7" name="Rectangle 12"/>
          <p:cNvSpPr>
            <a:spLocks noChangeArrowheads="1"/>
          </p:cNvSpPr>
          <p:nvPr/>
        </p:nvSpPr>
        <p:spPr bwMode="auto">
          <a:xfrm>
            <a:off x="7359650" y="40259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8" name="Rectangle 13"/>
          <p:cNvSpPr>
            <a:spLocks noChangeArrowheads="1"/>
          </p:cNvSpPr>
          <p:nvPr/>
        </p:nvSpPr>
        <p:spPr bwMode="auto">
          <a:xfrm>
            <a:off x="7351713" y="44561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9" name="Rectangle 14"/>
          <p:cNvSpPr>
            <a:spLocks noChangeArrowheads="1"/>
          </p:cNvSpPr>
          <p:nvPr/>
        </p:nvSpPr>
        <p:spPr bwMode="auto">
          <a:xfrm>
            <a:off x="7381875" y="50577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0" name="Rectangle 15"/>
          <p:cNvSpPr>
            <a:spLocks noChangeArrowheads="1"/>
          </p:cNvSpPr>
          <p:nvPr/>
        </p:nvSpPr>
        <p:spPr bwMode="auto">
          <a:xfrm>
            <a:off x="7392988" y="562133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1" name="Text Box 9"/>
          <p:cNvSpPr txBox="1">
            <a:spLocks noChangeArrowheads="1"/>
          </p:cNvSpPr>
          <p:nvPr/>
        </p:nvSpPr>
        <p:spPr bwMode="auto">
          <a:xfrm>
            <a:off x="7462838" y="311943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60000</a:t>
            </a:r>
          </a:p>
        </p:txBody>
      </p:sp>
      <p:sp>
        <p:nvSpPr>
          <p:cNvPr id="7182" name="Text Box 16"/>
          <p:cNvSpPr txBox="1">
            <a:spLocks noChangeArrowheads="1"/>
          </p:cNvSpPr>
          <p:nvPr/>
        </p:nvSpPr>
        <p:spPr bwMode="auto">
          <a:xfrm>
            <a:off x="7454900" y="35496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40000</a:t>
            </a:r>
          </a:p>
        </p:txBody>
      </p:sp>
      <p:sp>
        <p:nvSpPr>
          <p:cNvPr id="7183" name="Text Box 17"/>
          <p:cNvSpPr txBox="1">
            <a:spLocks noChangeArrowheads="1"/>
          </p:cNvSpPr>
          <p:nvPr/>
        </p:nvSpPr>
        <p:spPr bwMode="auto">
          <a:xfrm>
            <a:off x="7446963" y="39608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00B050"/>
                </a:solidFill>
                <a:latin typeface="Times New Roman" pitchFamily="18" charset="0"/>
              </a:rPr>
              <a:t>16000</a:t>
            </a:r>
          </a:p>
        </p:txBody>
      </p:sp>
      <p:sp>
        <p:nvSpPr>
          <p:cNvPr id="7184" name="Text Box 18"/>
          <p:cNvSpPr txBox="1">
            <a:spLocks noChangeArrowheads="1"/>
          </p:cNvSpPr>
          <p:nvPr/>
        </p:nvSpPr>
        <p:spPr bwMode="auto">
          <a:xfrm>
            <a:off x="7458075" y="43910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13000</a:t>
            </a:r>
          </a:p>
        </p:txBody>
      </p:sp>
      <p:sp>
        <p:nvSpPr>
          <p:cNvPr id="7185" name="Text Box 19"/>
          <p:cNvSpPr txBox="1">
            <a:spLocks noChangeArrowheads="1"/>
          </p:cNvSpPr>
          <p:nvPr/>
        </p:nvSpPr>
        <p:spPr bwMode="auto">
          <a:xfrm>
            <a:off x="7450138" y="49926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800</a:t>
            </a:r>
          </a:p>
        </p:txBody>
      </p:sp>
      <p:sp>
        <p:nvSpPr>
          <p:cNvPr id="7186" name="Text Box 20"/>
          <p:cNvSpPr txBox="1">
            <a:spLocks noChangeArrowheads="1"/>
          </p:cNvSpPr>
          <p:nvPr/>
        </p:nvSpPr>
        <p:spPr bwMode="auto">
          <a:xfrm>
            <a:off x="7423150" y="55562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14000</a:t>
            </a:r>
          </a:p>
        </p:txBody>
      </p:sp>
      <p:sp>
        <p:nvSpPr>
          <p:cNvPr id="7187" name="Rectangle 26"/>
          <p:cNvSpPr>
            <a:spLocks noChangeArrowheads="1"/>
          </p:cNvSpPr>
          <p:nvPr/>
        </p:nvSpPr>
        <p:spPr bwMode="auto">
          <a:xfrm>
            <a:off x="671513" y="1327150"/>
            <a:ext cx="1847850" cy="1079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8" name="Rectangle 27"/>
          <p:cNvSpPr>
            <a:spLocks noChangeArrowheads="1"/>
          </p:cNvSpPr>
          <p:nvPr/>
        </p:nvSpPr>
        <p:spPr bwMode="auto">
          <a:xfrm>
            <a:off x="2528888" y="1327150"/>
            <a:ext cx="787400" cy="1068388"/>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9" name="Rectangle 28"/>
          <p:cNvSpPr>
            <a:spLocks noChangeArrowheads="1"/>
          </p:cNvSpPr>
          <p:nvPr/>
        </p:nvSpPr>
        <p:spPr bwMode="auto">
          <a:xfrm>
            <a:off x="3330575" y="1327150"/>
            <a:ext cx="1566863"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0" name="Rectangle 29"/>
          <p:cNvSpPr>
            <a:spLocks noChangeArrowheads="1"/>
          </p:cNvSpPr>
          <p:nvPr/>
        </p:nvSpPr>
        <p:spPr bwMode="auto">
          <a:xfrm>
            <a:off x="4911725" y="1320800"/>
            <a:ext cx="1123950"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1" name="Rectangle 30"/>
          <p:cNvSpPr>
            <a:spLocks noChangeArrowheads="1"/>
          </p:cNvSpPr>
          <p:nvPr/>
        </p:nvSpPr>
        <p:spPr bwMode="auto">
          <a:xfrm>
            <a:off x="6049963" y="1325563"/>
            <a:ext cx="1239837" cy="10668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2" name="Rectangle 31"/>
          <p:cNvSpPr>
            <a:spLocks noChangeArrowheads="1"/>
          </p:cNvSpPr>
          <p:nvPr/>
        </p:nvSpPr>
        <p:spPr bwMode="auto">
          <a:xfrm>
            <a:off x="7305675" y="1325563"/>
            <a:ext cx="1176338" cy="10731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3" name="Rectangle 32"/>
          <p:cNvSpPr>
            <a:spLocks noChangeArrowheads="1"/>
          </p:cNvSpPr>
          <p:nvPr/>
        </p:nvSpPr>
        <p:spPr bwMode="auto">
          <a:xfrm>
            <a:off x="650875" y="2422525"/>
            <a:ext cx="1865313" cy="71437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4" name="Rectangle 33"/>
          <p:cNvSpPr>
            <a:spLocks noChangeArrowheads="1"/>
          </p:cNvSpPr>
          <p:nvPr/>
        </p:nvSpPr>
        <p:spPr bwMode="auto">
          <a:xfrm>
            <a:off x="663575" y="3149600"/>
            <a:ext cx="1852613" cy="4064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5" name="Rectangle 34"/>
          <p:cNvSpPr>
            <a:spLocks noChangeArrowheads="1"/>
          </p:cNvSpPr>
          <p:nvPr/>
        </p:nvSpPr>
        <p:spPr bwMode="auto">
          <a:xfrm>
            <a:off x="706438" y="3597275"/>
            <a:ext cx="1771650" cy="3365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6" name="Rectangle 35"/>
          <p:cNvSpPr>
            <a:spLocks noChangeArrowheads="1"/>
          </p:cNvSpPr>
          <p:nvPr/>
        </p:nvSpPr>
        <p:spPr bwMode="auto">
          <a:xfrm>
            <a:off x="661988" y="4003675"/>
            <a:ext cx="1852612" cy="36512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7" name="Rectangle 36"/>
          <p:cNvSpPr>
            <a:spLocks noChangeArrowheads="1"/>
          </p:cNvSpPr>
          <p:nvPr/>
        </p:nvSpPr>
        <p:spPr bwMode="auto">
          <a:xfrm>
            <a:off x="663575" y="3543300"/>
            <a:ext cx="1852613" cy="433388"/>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8" name="Rectangle 37"/>
          <p:cNvSpPr>
            <a:spLocks noChangeArrowheads="1"/>
          </p:cNvSpPr>
          <p:nvPr/>
        </p:nvSpPr>
        <p:spPr bwMode="auto">
          <a:xfrm>
            <a:off x="661988" y="4395788"/>
            <a:ext cx="1857375" cy="4191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9" name="Rectangle 38"/>
          <p:cNvSpPr>
            <a:spLocks noChangeArrowheads="1"/>
          </p:cNvSpPr>
          <p:nvPr/>
        </p:nvSpPr>
        <p:spPr bwMode="auto">
          <a:xfrm>
            <a:off x="660400" y="4819650"/>
            <a:ext cx="1854200" cy="754063"/>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0" name="Rectangle 23"/>
          <p:cNvSpPr>
            <a:spLocks noChangeArrowheads="1"/>
          </p:cNvSpPr>
          <p:nvPr/>
        </p:nvSpPr>
        <p:spPr bwMode="auto">
          <a:xfrm>
            <a:off x="650875" y="3979863"/>
            <a:ext cx="7823200" cy="407987"/>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1" name="Rectangle 22"/>
          <p:cNvSpPr>
            <a:spLocks noChangeArrowheads="1"/>
          </p:cNvSpPr>
          <p:nvPr/>
        </p:nvSpPr>
        <p:spPr bwMode="auto">
          <a:xfrm>
            <a:off x="650875" y="2398713"/>
            <a:ext cx="7824788" cy="741362"/>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2" name="Rectangle 39"/>
          <p:cNvSpPr>
            <a:spLocks noChangeArrowheads="1"/>
          </p:cNvSpPr>
          <p:nvPr/>
        </p:nvSpPr>
        <p:spPr bwMode="auto">
          <a:xfrm>
            <a:off x="661988" y="5580063"/>
            <a:ext cx="1857375" cy="4127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3" name="Text Box 40"/>
          <p:cNvSpPr txBox="1">
            <a:spLocks noChangeArrowheads="1"/>
          </p:cNvSpPr>
          <p:nvPr/>
        </p:nvSpPr>
        <p:spPr bwMode="auto">
          <a:xfrm>
            <a:off x="1131888" y="2627313"/>
            <a:ext cx="7858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aorta</a:t>
            </a:r>
            <a:endParaRPr lang="cs-CZ" altLang="cs-CZ" sz="1800" b="1"/>
          </a:p>
        </p:txBody>
      </p:sp>
      <p:sp>
        <p:nvSpPr>
          <p:cNvPr id="7204" name="Text Box 41"/>
          <p:cNvSpPr txBox="1">
            <a:spLocks noChangeArrowheads="1"/>
          </p:cNvSpPr>
          <p:nvPr/>
        </p:nvSpPr>
        <p:spPr bwMode="auto">
          <a:xfrm>
            <a:off x="1012825" y="3178175"/>
            <a:ext cx="136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arteries</a:t>
            </a:r>
            <a:endParaRPr lang="cs-CZ" altLang="cs-CZ" sz="1800" b="1"/>
          </a:p>
        </p:txBody>
      </p:sp>
      <p:sp>
        <p:nvSpPr>
          <p:cNvPr id="7205" name="Text Box 42"/>
          <p:cNvSpPr txBox="1">
            <a:spLocks noChangeArrowheads="1"/>
          </p:cNvSpPr>
          <p:nvPr/>
        </p:nvSpPr>
        <p:spPr bwMode="auto">
          <a:xfrm>
            <a:off x="941388" y="3570288"/>
            <a:ext cx="1366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arterioles</a:t>
            </a:r>
            <a:endParaRPr lang="cs-CZ" altLang="cs-CZ" sz="1800" b="1"/>
          </a:p>
        </p:txBody>
      </p:sp>
      <p:sp>
        <p:nvSpPr>
          <p:cNvPr id="7206" name="Text Box 43"/>
          <p:cNvSpPr txBox="1">
            <a:spLocks noChangeArrowheads="1"/>
          </p:cNvSpPr>
          <p:nvPr/>
        </p:nvSpPr>
        <p:spPr bwMode="auto">
          <a:xfrm>
            <a:off x="911225" y="3989388"/>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capillaries</a:t>
            </a:r>
            <a:endParaRPr lang="cs-CZ" altLang="cs-CZ" sz="1800" b="1"/>
          </a:p>
        </p:txBody>
      </p:sp>
      <p:sp>
        <p:nvSpPr>
          <p:cNvPr id="7207" name="Text Box 44"/>
          <p:cNvSpPr txBox="1">
            <a:spLocks noChangeArrowheads="1"/>
          </p:cNvSpPr>
          <p:nvPr/>
        </p:nvSpPr>
        <p:spPr bwMode="auto">
          <a:xfrm>
            <a:off x="996950" y="4424363"/>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venules</a:t>
            </a:r>
            <a:endParaRPr lang="cs-CZ" altLang="cs-CZ" sz="1800" b="1"/>
          </a:p>
        </p:txBody>
      </p:sp>
      <p:sp>
        <p:nvSpPr>
          <p:cNvPr id="7208" name="Text Box 45"/>
          <p:cNvSpPr txBox="1">
            <a:spLocks noChangeArrowheads="1"/>
          </p:cNvSpPr>
          <p:nvPr/>
        </p:nvSpPr>
        <p:spPr bwMode="auto">
          <a:xfrm>
            <a:off x="1084263" y="5019675"/>
            <a:ext cx="82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veins</a:t>
            </a:r>
            <a:endParaRPr lang="cs-CZ" altLang="cs-CZ" sz="1800" b="1"/>
          </a:p>
        </p:txBody>
      </p:sp>
      <p:sp>
        <p:nvSpPr>
          <p:cNvPr id="7209" name="Text Box 46"/>
          <p:cNvSpPr txBox="1">
            <a:spLocks noChangeArrowheads="1"/>
          </p:cNvSpPr>
          <p:nvPr/>
        </p:nvSpPr>
        <p:spPr bwMode="auto">
          <a:xfrm>
            <a:off x="877888" y="55864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vena  cava</a:t>
            </a:r>
            <a:endParaRPr lang="cs-CZ" altLang="cs-CZ" sz="1800" b="1"/>
          </a:p>
        </p:txBody>
      </p:sp>
      <p:sp>
        <p:nvSpPr>
          <p:cNvPr id="7210" name="Line 47"/>
          <p:cNvSpPr>
            <a:spLocks noChangeShapeType="1"/>
          </p:cNvSpPr>
          <p:nvPr/>
        </p:nvSpPr>
        <p:spPr bwMode="auto">
          <a:xfrm flipV="1">
            <a:off x="666750" y="1290638"/>
            <a:ext cx="7804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211" name="Text Box 48"/>
          <p:cNvSpPr txBox="1">
            <a:spLocks noChangeArrowheads="1"/>
          </p:cNvSpPr>
          <p:nvPr/>
        </p:nvSpPr>
        <p:spPr bwMode="auto">
          <a:xfrm>
            <a:off x="1111250" y="1703388"/>
            <a:ext cx="95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vessel</a:t>
            </a:r>
            <a:endParaRPr lang="cs-CZ" altLang="cs-CZ" sz="1800" b="1"/>
          </a:p>
        </p:txBody>
      </p:sp>
      <p:sp>
        <p:nvSpPr>
          <p:cNvPr id="7212" name="Text Box 49"/>
          <p:cNvSpPr txBox="1">
            <a:spLocks noChangeArrowheads="1"/>
          </p:cNvSpPr>
          <p:nvPr/>
        </p:nvSpPr>
        <p:spPr bwMode="auto">
          <a:xfrm>
            <a:off x="2557463" y="1550988"/>
            <a:ext cx="7540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   P</a:t>
            </a:r>
            <a:endParaRPr lang="cs-CZ" altLang="cs-CZ" sz="1800" b="1"/>
          </a:p>
          <a:p>
            <a:pPr eaLnBrk="1" hangingPunct="1">
              <a:spcBef>
                <a:spcPct val="50000"/>
              </a:spcBef>
              <a:buFontTx/>
              <a:buNone/>
            </a:pPr>
            <a:r>
              <a:rPr lang="en-US" altLang="cs-CZ" sz="1800" b="1"/>
              <a:t>[kPa]</a:t>
            </a:r>
            <a:endParaRPr lang="cs-CZ" altLang="cs-CZ" sz="1800" b="1"/>
          </a:p>
        </p:txBody>
      </p:sp>
      <p:sp>
        <p:nvSpPr>
          <p:cNvPr id="7213" name="Text Box 50"/>
          <p:cNvSpPr txBox="1">
            <a:spLocks noChangeArrowheads="1"/>
          </p:cNvSpPr>
          <p:nvPr/>
        </p:nvSpPr>
        <p:spPr bwMode="auto">
          <a:xfrm>
            <a:off x="3641725" y="16764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radius</a:t>
            </a:r>
          </a:p>
        </p:txBody>
      </p:sp>
      <p:sp>
        <p:nvSpPr>
          <p:cNvPr id="7214" name="Text Box 51"/>
          <p:cNvSpPr txBox="1">
            <a:spLocks noChangeArrowheads="1"/>
          </p:cNvSpPr>
          <p:nvPr/>
        </p:nvSpPr>
        <p:spPr bwMode="auto">
          <a:xfrm>
            <a:off x="4979988" y="1538288"/>
            <a:ext cx="108108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      </a:t>
            </a:r>
            <a:r>
              <a:rPr lang="en-US" altLang="cs-CZ" sz="1800" b="1"/>
              <a:t>  </a:t>
            </a:r>
          </a:p>
        </p:txBody>
      </p:sp>
      <p:sp>
        <p:nvSpPr>
          <p:cNvPr id="7215" name="Text Box 53"/>
          <p:cNvSpPr txBox="1">
            <a:spLocks noChangeArrowheads="1"/>
          </p:cNvSpPr>
          <p:nvPr/>
        </p:nvSpPr>
        <p:spPr bwMode="auto">
          <a:xfrm>
            <a:off x="6045200" y="1538288"/>
            <a:ext cx="126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1800" b="1"/>
              <a:t>wall thickness</a:t>
            </a:r>
          </a:p>
        </p:txBody>
      </p:sp>
      <p:sp>
        <p:nvSpPr>
          <p:cNvPr id="7216" name="Text Box 55"/>
          <p:cNvSpPr txBox="1">
            <a:spLocks noChangeArrowheads="1"/>
          </p:cNvSpPr>
          <p:nvPr/>
        </p:nvSpPr>
        <p:spPr bwMode="auto">
          <a:xfrm>
            <a:off x="7343775" y="1550988"/>
            <a:ext cx="10810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a:t>
            </a:r>
            <a:r>
              <a:rPr lang="cs-CZ" altLang="cs-CZ" sz="1800" b="1" baseline="30000"/>
              <a:t>2</a:t>
            </a:r>
            <a:r>
              <a:rPr lang="cs-CZ" altLang="cs-CZ" sz="1800" b="1"/>
              <a:t>)      </a:t>
            </a:r>
            <a:r>
              <a:rPr lang="en-US" altLang="cs-CZ" sz="1800" b="1"/>
              <a:t>  </a:t>
            </a:r>
          </a:p>
        </p:txBody>
      </p:sp>
      <p:sp>
        <p:nvSpPr>
          <p:cNvPr id="7217" name="AutoShape 24"/>
          <p:cNvSpPr>
            <a:spLocks noChangeArrowheads="1"/>
          </p:cNvSpPr>
          <p:nvPr/>
        </p:nvSpPr>
        <p:spPr bwMode="auto">
          <a:xfrm>
            <a:off x="2724150" y="977900"/>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18" name="Text Box 25"/>
          <p:cNvSpPr txBox="1">
            <a:spLocks noChangeArrowheads="1"/>
          </p:cNvSpPr>
          <p:nvPr/>
        </p:nvSpPr>
        <p:spPr bwMode="auto">
          <a:xfrm>
            <a:off x="2800350" y="962025"/>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7219" name="AutoShape 28"/>
          <p:cNvSpPr>
            <a:spLocks noChangeArrowheads="1"/>
          </p:cNvSpPr>
          <p:nvPr/>
        </p:nvSpPr>
        <p:spPr bwMode="auto">
          <a:xfrm>
            <a:off x="3906838" y="97631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0" name="AutoShape 29"/>
          <p:cNvSpPr>
            <a:spLocks noChangeArrowheads="1"/>
          </p:cNvSpPr>
          <p:nvPr/>
        </p:nvSpPr>
        <p:spPr bwMode="auto">
          <a:xfrm>
            <a:off x="5118100" y="974725"/>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1" name="AutoShape 31"/>
          <p:cNvSpPr>
            <a:spLocks noChangeArrowheads="1"/>
          </p:cNvSpPr>
          <p:nvPr/>
        </p:nvSpPr>
        <p:spPr bwMode="auto">
          <a:xfrm>
            <a:off x="6453188" y="9794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2" name="AutoShape 32"/>
          <p:cNvSpPr>
            <a:spLocks noChangeArrowheads="1"/>
          </p:cNvSpPr>
          <p:nvPr/>
        </p:nvSpPr>
        <p:spPr bwMode="auto">
          <a:xfrm>
            <a:off x="7577138" y="976313"/>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3" name="Text Box 33"/>
          <p:cNvSpPr txBox="1">
            <a:spLocks noChangeArrowheads="1"/>
          </p:cNvSpPr>
          <p:nvPr/>
        </p:nvSpPr>
        <p:spPr bwMode="auto">
          <a:xfrm>
            <a:off x="5213350" y="955675"/>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7224" name="Text Box 27"/>
          <p:cNvSpPr txBox="1">
            <a:spLocks noChangeArrowheads="1"/>
          </p:cNvSpPr>
          <p:nvPr/>
        </p:nvSpPr>
        <p:spPr bwMode="auto">
          <a:xfrm>
            <a:off x="3973513" y="96361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R</a:t>
            </a:r>
          </a:p>
        </p:txBody>
      </p:sp>
      <p:sp>
        <p:nvSpPr>
          <p:cNvPr id="7225" name="Text Box 34"/>
          <p:cNvSpPr txBox="1">
            <a:spLocks noChangeArrowheads="1"/>
          </p:cNvSpPr>
          <p:nvPr/>
        </p:nvSpPr>
        <p:spPr bwMode="auto">
          <a:xfrm>
            <a:off x="6535738" y="9540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h</a:t>
            </a:r>
          </a:p>
        </p:txBody>
      </p:sp>
      <p:sp>
        <p:nvSpPr>
          <p:cNvPr id="7226" name="Text Box 35"/>
          <p:cNvSpPr txBox="1">
            <a:spLocks noChangeArrowheads="1"/>
          </p:cNvSpPr>
          <p:nvPr/>
        </p:nvSpPr>
        <p:spPr bwMode="auto">
          <a:xfrm>
            <a:off x="7605713" y="94773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8"/>
          <p:cNvGrpSpPr>
            <a:grpSpLocks/>
          </p:cNvGrpSpPr>
          <p:nvPr/>
        </p:nvGrpSpPr>
        <p:grpSpPr bwMode="auto">
          <a:xfrm>
            <a:off x="249238" y="188913"/>
            <a:ext cx="8683625" cy="6586537"/>
            <a:chOff x="150" y="86"/>
            <a:chExt cx="5469" cy="4149"/>
          </a:xfrm>
        </p:grpSpPr>
        <p:pic>
          <p:nvPicPr>
            <p:cNvPr id="8266"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67"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8195" name="Group 22"/>
          <p:cNvGrpSpPr>
            <a:grpSpLocks/>
          </p:cNvGrpSpPr>
          <p:nvPr/>
        </p:nvGrpSpPr>
        <p:grpSpPr bwMode="auto">
          <a:xfrm>
            <a:off x="6743700" y="5676900"/>
            <a:ext cx="1457325" cy="357188"/>
            <a:chOff x="4044" y="3138"/>
            <a:chExt cx="918" cy="225"/>
          </a:xfrm>
        </p:grpSpPr>
        <p:sp>
          <p:nvSpPr>
            <p:cNvPr id="8264"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a:noFill/>
                </a:rPr>
                <a:t> </a:t>
              </a:r>
            </a:p>
          </p:txBody>
        </p:sp>
      </p:grpSp>
      <p:sp>
        <p:nvSpPr>
          <p:cNvPr id="8196"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a:noFill/>
              </a:rPr>
              <a:t> </a:t>
            </a:r>
          </a:p>
        </p:txBody>
      </p:sp>
      <p:sp>
        <p:nvSpPr>
          <p:cNvPr id="3"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a:noFill/>
              </a:rPr>
              <a:t> </a:t>
            </a:r>
          </a:p>
        </p:txBody>
      </p:sp>
      <p:grpSp>
        <p:nvGrpSpPr>
          <p:cNvPr id="4" name="Group 27"/>
          <p:cNvGrpSpPr>
            <a:grpSpLocks/>
          </p:cNvGrpSpPr>
          <p:nvPr/>
        </p:nvGrpSpPr>
        <p:grpSpPr bwMode="auto">
          <a:xfrm>
            <a:off x="6748463" y="4995863"/>
            <a:ext cx="1462087" cy="357187"/>
            <a:chOff x="2469" y="3147"/>
            <a:chExt cx="921" cy="225"/>
          </a:xfrm>
        </p:grpSpPr>
        <p:sp>
          <p:nvSpPr>
            <p:cNvPr id="8262"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a:noFill/>
                </a:rPr>
                <a:t> </a:t>
              </a:r>
            </a:p>
          </p:txBody>
        </p:sp>
      </p:grpSp>
      <p:sp>
        <p:nvSpPr>
          <p:cNvPr id="820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a:noFill/>
              </a:rPr>
              <a:t> </a:t>
            </a:r>
          </a:p>
        </p:txBody>
      </p:sp>
      <p:sp>
        <p:nvSpPr>
          <p:cNvPr id="6" name="Rectangle 32"/>
          <p:cNvSpPr>
            <a:spLocks noGrp="1" noChangeArrowheads="1"/>
          </p:cNvSpPr>
          <p:nvPr>
            <p:ph type="title"/>
          </p:nvPr>
        </p:nvSpPr>
        <p:spPr>
          <a:xfrm>
            <a:off x="2487613" y="146050"/>
            <a:ext cx="4383087" cy="771525"/>
          </a:xfrm>
        </p:spPr>
        <p:txBody>
          <a:bodyPr/>
          <a:lstStyle/>
          <a:p>
            <a:pPr eaLnBrk="1" hangingPunct="1"/>
            <a:r>
              <a:rPr lang="en-GB" altLang="cs-CZ" sz="3400" dirty="0" smtClean="0">
                <a:solidFill>
                  <a:srgbClr val="FFFF00"/>
                </a:solidFill>
              </a:rPr>
              <a:t>Continuity equation</a:t>
            </a:r>
          </a:p>
        </p:txBody>
      </p:sp>
      <p:sp>
        <p:nvSpPr>
          <p:cNvPr id="820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dirty="0">
                <a:solidFill>
                  <a:schemeClr val="bg1"/>
                </a:solidFill>
              </a:rPr>
              <a:t>The volume of fluid flowing through a tube (vessel) per </a:t>
            </a:r>
            <a:r>
              <a:rPr lang="cs-CZ" altLang="cs-CZ" sz="2200" dirty="0">
                <a:solidFill>
                  <a:schemeClr val="bg1"/>
                </a:solidFill>
              </a:rPr>
              <a:t>u</a:t>
            </a:r>
            <a:r>
              <a:rPr lang="en-GB" altLang="cs-CZ" sz="2200" dirty="0">
                <a:solidFill>
                  <a:schemeClr val="bg1"/>
                </a:solidFill>
              </a:rPr>
              <a:t>nit of time </a:t>
            </a:r>
            <a:r>
              <a:rPr lang="cs-CZ" altLang="cs-CZ" sz="2200" dirty="0">
                <a:solidFill>
                  <a:schemeClr val="bg1"/>
                </a:solidFill>
              </a:rPr>
              <a:t>(</a:t>
            </a:r>
            <a:r>
              <a:rPr lang="cs-CZ" altLang="cs-CZ" sz="2200" dirty="0">
                <a:solidFill>
                  <a:srgbClr val="FFFF00"/>
                </a:solidFill>
              </a:rPr>
              <a:t>Q</a:t>
            </a:r>
            <a:r>
              <a:rPr lang="en-US" altLang="cs-CZ" sz="2200" dirty="0">
                <a:solidFill>
                  <a:srgbClr val="FFFF00"/>
                </a:solidFill>
              </a:rPr>
              <a:t> </a:t>
            </a:r>
            <a:r>
              <a:rPr lang="en-US" altLang="cs-CZ" sz="1800" dirty="0">
                <a:solidFill>
                  <a:srgbClr val="FFFF00"/>
                </a:solidFill>
              </a:rPr>
              <a:t>[l/s]</a:t>
            </a:r>
            <a:r>
              <a:rPr lang="cs-CZ" altLang="cs-CZ" sz="2200" dirty="0">
                <a:solidFill>
                  <a:schemeClr val="bg1"/>
                </a:solidFill>
              </a:rPr>
              <a:t>) </a:t>
            </a:r>
            <a:r>
              <a:rPr lang="en-GB" altLang="cs-CZ" sz="2200" dirty="0">
                <a:solidFill>
                  <a:schemeClr val="bg1"/>
                </a:solidFill>
              </a:rPr>
              <a:t>is constant.</a:t>
            </a:r>
          </a:p>
        </p:txBody>
      </p:sp>
      <p:sp>
        <p:nvSpPr>
          <p:cNvPr id="8205" name="Text Box 39"/>
          <p:cNvSpPr txBox="1">
            <a:spLocks noChangeArrowheads="1"/>
          </p:cNvSpPr>
          <p:nvPr/>
        </p:nvSpPr>
        <p:spPr bwMode="auto">
          <a:xfrm>
            <a:off x="2346325" y="1863725"/>
            <a:ext cx="43529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sz="1800" b="1"/>
              <a:t> </a:t>
            </a:r>
            <a:r>
              <a:rPr lang="en-US" altLang="cs-CZ" sz="1400">
                <a:cs typeface="Arial" charset="0"/>
                <a:sym typeface="Symbol" pitchFamily="18" charset="2"/>
              </a:rPr>
              <a:t></a:t>
            </a:r>
            <a:r>
              <a:rPr lang="en-US" altLang="cs-CZ" sz="1800">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a:t>
            </a:r>
            <a:r>
              <a:rPr lang="en-GB" altLang="cs-CZ" sz="2400" b="1">
                <a:sym typeface="Symbol" pitchFamily="18" charset="2"/>
              </a:rPr>
              <a:t>constant</a:t>
            </a:r>
          </a:p>
        </p:txBody>
      </p:sp>
      <p:sp>
        <p:nvSpPr>
          <p:cNvPr id="820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a:solidFill>
                  <a:srgbClr val="FFFF00"/>
                </a:solidFill>
              </a:rPr>
              <a:t>Average blood velocity in vessels</a:t>
            </a:r>
          </a:p>
        </p:txBody>
      </p:sp>
      <p:grpSp>
        <p:nvGrpSpPr>
          <p:cNvPr id="8207" name="Group 58"/>
          <p:cNvGrpSpPr>
            <a:grpSpLocks/>
          </p:cNvGrpSpPr>
          <p:nvPr/>
        </p:nvGrpSpPr>
        <p:grpSpPr bwMode="auto">
          <a:xfrm>
            <a:off x="3819525" y="3205163"/>
            <a:ext cx="1506538" cy="847725"/>
            <a:chOff x="2181" y="2019"/>
            <a:chExt cx="949" cy="534"/>
          </a:xfrm>
        </p:grpSpPr>
        <p:sp>
          <p:nvSpPr>
            <p:cNvPr id="8257"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8"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t>v </a:t>
              </a:r>
              <a:r>
                <a:rPr lang="cs-CZ" altLang="cs-CZ" sz="2400" b="1"/>
                <a:t>=</a:t>
              </a:r>
              <a:endParaRPr lang="en-US" altLang="cs-CZ" sz="2400" b="1">
                <a:sym typeface="Symbol" pitchFamily="18" charset="2"/>
              </a:endParaRPr>
            </a:p>
          </p:txBody>
        </p:sp>
        <p:sp>
          <p:nvSpPr>
            <p:cNvPr id="8259"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60"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Q</a:t>
              </a:r>
              <a:endParaRPr lang="en-US" altLang="cs-CZ" sz="2400" b="1" baseline="30000">
                <a:sym typeface="Symbol" pitchFamily="18" charset="2"/>
              </a:endParaRPr>
            </a:p>
          </p:txBody>
        </p:sp>
        <p:sp>
          <p:nvSpPr>
            <p:cNvPr id="8261"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S</a:t>
              </a:r>
              <a:endParaRPr lang="en-US" altLang="cs-CZ" sz="2400" b="1" baseline="-25000">
                <a:sym typeface="Symbol" pitchFamily="18" charset="2"/>
              </a:endParaRPr>
            </a:p>
          </p:txBody>
        </p:sp>
      </p:grpSp>
      <p:sp>
        <p:nvSpPr>
          <p:cNvPr id="8208"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S – area</a:t>
            </a:r>
          </a:p>
        </p:txBody>
      </p:sp>
      <p:sp>
        <p:nvSpPr>
          <p:cNvPr id="8209"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v – velocity</a:t>
            </a:r>
          </a:p>
        </p:txBody>
      </p:sp>
      <p:sp>
        <p:nvSpPr>
          <p:cNvPr id="8210"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1"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vessel</a:t>
            </a:r>
            <a:endParaRPr lang="cs-CZ" altLang="cs-CZ" sz="1800">
              <a:solidFill>
                <a:schemeClr val="bg1"/>
              </a:solidFill>
            </a:endParaRPr>
          </a:p>
        </p:txBody>
      </p:sp>
      <p:sp>
        <p:nvSpPr>
          <p:cNvPr id="8212"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diameter</a:t>
            </a:r>
            <a:endParaRPr lang="cs-CZ" altLang="cs-CZ" sz="1800">
              <a:solidFill>
                <a:schemeClr val="bg1"/>
              </a:solidFill>
            </a:endParaRPr>
          </a:p>
        </p:txBody>
      </p:sp>
      <p:sp>
        <p:nvSpPr>
          <p:cNvPr id="8213"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velocity</a:t>
            </a:r>
            <a:endParaRPr lang="cs-CZ" altLang="cs-CZ" sz="1800">
              <a:solidFill>
                <a:schemeClr val="bg1"/>
              </a:solidFill>
            </a:endParaRPr>
          </a:p>
        </p:txBody>
      </p:sp>
      <p:sp>
        <p:nvSpPr>
          <p:cNvPr id="8214"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aorta</a:t>
            </a:r>
            <a:endParaRPr lang="cs-CZ" altLang="cs-CZ" sz="1800">
              <a:solidFill>
                <a:srgbClr val="FFFF00"/>
              </a:solidFill>
            </a:endParaRPr>
          </a:p>
        </p:txBody>
      </p:sp>
      <p:sp>
        <p:nvSpPr>
          <p:cNvPr id="8215"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arterioles</a:t>
            </a:r>
            <a:endParaRPr lang="cs-CZ" altLang="cs-CZ" sz="1800">
              <a:solidFill>
                <a:schemeClr val="bg1"/>
              </a:solidFill>
            </a:endParaRPr>
          </a:p>
        </p:txBody>
      </p:sp>
      <p:sp>
        <p:nvSpPr>
          <p:cNvPr id="8216"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capilaries</a:t>
            </a:r>
            <a:endParaRPr lang="cs-CZ" altLang="cs-CZ" sz="1800">
              <a:solidFill>
                <a:srgbClr val="FFFF00"/>
              </a:solidFill>
            </a:endParaRPr>
          </a:p>
        </p:txBody>
      </p:sp>
      <p:sp>
        <p:nvSpPr>
          <p:cNvPr id="8217"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venules</a:t>
            </a:r>
            <a:endParaRPr lang="cs-CZ" altLang="cs-CZ" sz="1800">
              <a:solidFill>
                <a:schemeClr val="bg1"/>
              </a:solidFill>
            </a:endParaRPr>
          </a:p>
        </p:txBody>
      </p:sp>
      <p:sp>
        <p:nvSpPr>
          <p:cNvPr id="8218"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v</a:t>
            </a:r>
            <a:r>
              <a:rPr lang="en-US" altLang="cs-CZ" sz="1800">
                <a:solidFill>
                  <a:schemeClr val="bg1"/>
                </a:solidFill>
              </a:rPr>
              <a:t>en</a:t>
            </a:r>
            <a:r>
              <a:rPr lang="cs-CZ" altLang="cs-CZ" sz="1800">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a:noFill/>
              </a:rPr>
              <a:t> </a:t>
            </a:r>
          </a:p>
        </p:txBody>
      </p:sp>
      <p:sp>
        <p:nvSpPr>
          <p:cNvPr id="7"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20-5</a:t>
            </a:r>
            <a:r>
              <a:rPr lang="en-US" altLang="cs-CZ" sz="1800">
                <a:solidFill>
                  <a:schemeClr val="bg1"/>
                </a:solidFill>
              </a:rPr>
              <a:t>0 </a:t>
            </a:r>
            <a:r>
              <a:rPr lang="en-US" altLang="cs-CZ" sz="2000">
                <a:solidFill>
                  <a:schemeClr val="bg1"/>
                </a:solidFill>
                <a:sym typeface="Symbol" pitchFamily="18" charset="2"/>
              </a:rPr>
              <a:t></a:t>
            </a:r>
            <a:r>
              <a:rPr lang="en-US" altLang="cs-CZ" sz="1800">
                <a:solidFill>
                  <a:schemeClr val="bg1"/>
                </a:solidFill>
                <a:sym typeface="Symbol" pitchFamily="18" charset="2"/>
              </a:rPr>
              <a:t>m</a:t>
            </a:r>
          </a:p>
        </p:txBody>
      </p:sp>
      <p:sp>
        <p:nvSpPr>
          <p:cNvPr id="8221"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4-9</a:t>
            </a:r>
            <a:r>
              <a:rPr lang="en-US" altLang="cs-CZ" sz="1800">
                <a:solidFill>
                  <a:srgbClr val="FFFF00"/>
                </a:solidFill>
              </a:rPr>
              <a:t> </a:t>
            </a:r>
            <a:r>
              <a:rPr lang="en-US" altLang="cs-CZ" sz="1800">
                <a:solidFill>
                  <a:srgbClr val="FFFF00"/>
                </a:solidFill>
                <a:sym typeface="Symbol" pitchFamily="18" charset="2"/>
              </a:rPr>
              <a:t>m</a:t>
            </a:r>
            <a:endParaRPr lang="cs-CZ" altLang="cs-CZ" sz="1800">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a:noFill/>
              </a:rPr>
              <a:t> </a:t>
            </a:r>
          </a:p>
        </p:txBody>
      </p:sp>
      <p:grpSp>
        <p:nvGrpSpPr>
          <p:cNvPr id="8" name="Group 78"/>
          <p:cNvGrpSpPr>
            <a:grpSpLocks/>
          </p:cNvGrpSpPr>
          <p:nvPr/>
        </p:nvGrpSpPr>
        <p:grpSpPr bwMode="auto">
          <a:xfrm>
            <a:off x="6827838" y="1514475"/>
            <a:ext cx="2265362" cy="1200150"/>
            <a:chOff x="4040" y="970"/>
            <a:chExt cx="1427" cy="756"/>
          </a:xfrm>
        </p:grpSpPr>
        <p:grpSp>
          <p:nvGrpSpPr>
            <p:cNvPr id="8238" name="Group 79"/>
            <p:cNvGrpSpPr>
              <a:grpSpLocks/>
            </p:cNvGrpSpPr>
            <p:nvPr/>
          </p:nvGrpSpPr>
          <p:grpSpPr bwMode="auto">
            <a:xfrm>
              <a:off x="4227" y="970"/>
              <a:ext cx="955" cy="756"/>
              <a:chOff x="3715" y="2546"/>
              <a:chExt cx="955" cy="756"/>
            </a:xfrm>
          </p:grpSpPr>
          <p:grpSp>
            <p:nvGrpSpPr>
              <p:cNvPr id="8245" name="Group 80"/>
              <p:cNvGrpSpPr>
                <a:grpSpLocks/>
              </p:cNvGrpSpPr>
              <p:nvPr/>
            </p:nvGrpSpPr>
            <p:grpSpPr bwMode="auto">
              <a:xfrm>
                <a:off x="4032" y="2546"/>
                <a:ext cx="638" cy="756"/>
                <a:chOff x="4032" y="2546"/>
                <a:chExt cx="638" cy="756"/>
              </a:xfrm>
            </p:grpSpPr>
            <p:sp>
              <p:nvSpPr>
                <p:cNvPr id="825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nvGrpSpPr>
              <p:cNvPr id="8246" name="Group 86"/>
              <p:cNvGrpSpPr>
                <a:grpSpLocks/>
              </p:cNvGrpSpPr>
              <p:nvPr/>
            </p:nvGrpSpPr>
            <p:grpSpPr bwMode="auto">
              <a:xfrm>
                <a:off x="3715" y="2765"/>
                <a:ext cx="374" cy="316"/>
                <a:chOff x="4032" y="2546"/>
                <a:chExt cx="638" cy="756"/>
              </a:xfrm>
            </p:grpSpPr>
            <p:sp>
              <p:nvSpPr>
                <p:cNvPr id="8247"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8"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9"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0"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1"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sp>
          <p:nvSpPr>
            <p:cNvPr id="8239"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1</a:t>
              </a:r>
            </a:p>
          </p:txBody>
        </p:sp>
        <p:sp>
          <p:nvSpPr>
            <p:cNvPr id="8240"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2</a:t>
              </a:r>
            </a:p>
          </p:txBody>
        </p:sp>
        <p:sp>
          <p:nvSpPr>
            <p:cNvPr id="8241"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1</a:t>
              </a:r>
            </a:p>
          </p:txBody>
        </p:sp>
        <p:sp>
          <p:nvSpPr>
            <p:cNvPr id="8242"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2</a:t>
              </a:r>
            </a:p>
          </p:txBody>
        </p:sp>
        <p:sp>
          <p:nvSpPr>
            <p:cNvPr id="8243"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244"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8225"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number</a:t>
            </a:r>
          </a:p>
        </p:txBody>
      </p:sp>
      <p:sp>
        <p:nvSpPr>
          <p:cNvPr id="8226" name="Text Box 61"/>
          <p:cNvSpPr txBox="1">
            <a:spLocks noChangeArrowheads="1"/>
          </p:cNvSpPr>
          <p:nvPr/>
        </p:nvSpPr>
        <p:spPr bwMode="auto">
          <a:xfrm>
            <a:off x="5187950" y="4265613"/>
            <a:ext cx="13477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total area</a:t>
            </a:r>
          </a:p>
        </p:txBody>
      </p:sp>
      <p:sp>
        <p:nvSpPr>
          <p:cNvPr id="8227"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a:noFill/>
              </a:rPr>
              <a:t> </a:t>
            </a:r>
          </a:p>
        </p:txBody>
      </p:sp>
      <p:sp>
        <p:nvSpPr>
          <p:cNvPr id="8229"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Rectangle 15"/>
          <p:cNvSpPr>
            <a:spLocks noChangeArrowheads="1"/>
          </p:cNvSpPr>
          <p:nvPr/>
        </p:nvSpPr>
        <p:spPr bwMode="auto">
          <a:xfrm>
            <a:off x="5470525" y="1179513"/>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0" name="Rectangle 16"/>
          <p:cNvSpPr>
            <a:spLocks noChangeArrowheads="1"/>
          </p:cNvSpPr>
          <p:nvPr/>
        </p:nvSpPr>
        <p:spPr bwMode="auto">
          <a:xfrm>
            <a:off x="4500563" y="118110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1" name="Rectangle 14"/>
          <p:cNvSpPr>
            <a:spLocks noChangeArrowheads="1"/>
          </p:cNvSpPr>
          <p:nvPr/>
        </p:nvSpPr>
        <p:spPr bwMode="auto">
          <a:xfrm>
            <a:off x="3449638" y="11779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2" name="Rectangle 17"/>
          <p:cNvSpPr>
            <a:spLocks noChangeArrowheads="1"/>
          </p:cNvSpPr>
          <p:nvPr/>
        </p:nvSpPr>
        <p:spPr bwMode="auto">
          <a:xfrm>
            <a:off x="2054225" y="1182688"/>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3"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4"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9225"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9228"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9" name="Text Box 21"/>
          <p:cNvSpPr txBox="1">
            <a:spLocks noChangeArrowheads="1"/>
          </p:cNvSpPr>
          <p:nvPr/>
        </p:nvSpPr>
        <p:spPr bwMode="auto">
          <a:xfrm>
            <a:off x="4451350" y="1158875"/>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9230" name="Text Box 22"/>
          <p:cNvSpPr txBox="1">
            <a:spLocks noChangeArrowheads="1"/>
          </p:cNvSpPr>
          <p:nvPr/>
        </p:nvSpPr>
        <p:spPr bwMode="auto">
          <a:xfrm>
            <a:off x="3387725" y="1150938"/>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9231" name="Text Box 23"/>
          <p:cNvSpPr txBox="1">
            <a:spLocks noChangeArrowheads="1"/>
          </p:cNvSpPr>
          <p:nvPr/>
        </p:nvSpPr>
        <p:spPr bwMode="auto">
          <a:xfrm>
            <a:off x="1990725" y="1166813"/>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9232"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9233"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9234"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pic>
        <p:nvPicPr>
          <p:cNvPr id="9235"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7"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8"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9"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40" name="Rectangle 11"/>
          <p:cNvSpPr>
            <a:spLocks noGrp="1" noChangeArrowheads="1"/>
          </p:cNvSpPr>
          <p:nvPr>
            <p:ph type="title"/>
          </p:nvPr>
        </p:nvSpPr>
        <p:spPr>
          <a:xfrm>
            <a:off x="511175" y="69850"/>
            <a:ext cx="8229600" cy="1143000"/>
          </a:xfrm>
        </p:spPr>
        <p:txBody>
          <a:bodyPr/>
          <a:lstStyle/>
          <a:p>
            <a:pPr eaLnBrk="1" hangingPunct="1">
              <a:lnSpc>
                <a:spcPct val="80000"/>
              </a:lnSpc>
            </a:pPr>
            <a:r>
              <a:rPr lang="en-US" altLang="cs-CZ" sz="2400" dirty="0" smtClean="0">
                <a:solidFill>
                  <a:schemeClr val="bg1"/>
                </a:solidFill>
              </a:rPr>
              <a:t>Relation between </a:t>
            </a:r>
            <a:r>
              <a:rPr lang="en-GB" altLang="cs-CZ" sz="2400" dirty="0" smtClean="0">
                <a:solidFill>
                  <a:schemeClr val="bg1"/>
                </a:solidFill>
              </a:rPr>
              <a:t>total cross-sectional area of vessels and mean blood flow velocity</a:t>
            </a:r>
            <a:r>
              <a:rPr lang="en-GB" altLang="cs-CZ" sz="3200" dirty="0" smtClean="0">
                <a:solidFill>
                  <a:srgbClr val="FFFF00"/>
                </a:solidFill>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07963" y="153988"/>
            <a:ext cx="873918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3" name="Picture 12" descr="Biofyzika krevního oběhu_Page_05"/>
          <p:cNvPicPr>
            <a:picLocks noChangeAspect="1" noChangeArrowheads="1"/>
          </p:cNvPicPr>
          <p:nvPr/>
        </p:nvPicPr>
        <p:blipFill>
          <a:blip r:embed="rId4">
            <a:extLst>
              <a:ext uri="{28A0092B-C50C-407E-A947-70E740481C1C}">
                <a14:useLocalDpi xmlns:a14="http://schemas.microsoft.com/office/drawing/2010/main" val="0"/>
              </a:ext>
            </a:extLst>
          </a:blip>
          <a:srcRect l="8258" t="57167" r="8258" b="7278"/>
          <a:stretch>
            <a:fillRect/>
          </a:stretch>
        </p:blipFill>
        <p:spPr bwMode="auto">
          <a:xfrm>
            <a:off x="198438" y="1403350"/>
            <a:ext cx="8732837"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     </a:t>
            </a:r>
            <a:r>
              <a:rPr lang="cs-CZ" altLang="cs-CZ" sz="2400" b="1" dirty="0" err="1"/>
              <a:t>For</a:t>
            </a:r>
            <a:r>
              <a:rPr lang="cs-CZ" altLang="cs-CZ" sz="2400" b="1" dirty="0"/>
              <a:t>  v</a:t>
            </a:r>
            <a:r>
              <a:rPr lang="cs-CZ" altLang="cs-CZ" sz="2400" b="1" baseline="-25000" dirty="0"/>
              <a:t>2 </a:t>
            </a:r>
            <a:r>
              <a:rPr lang="cs-CZ" altLang="cs-CZ" sz="2400" b="1" dirty="0">
                <a:sym typeface="Symbol" pitchFamily="18" charset="2"/>
              </a:rPr>
              <a:t> </a:t>
            </a:r>
            <a:r>
              <a:rPr lang="cs-CZ" altLang="cs-CZ" sz="2400" b="1" dirty="0"/>
              <a:t>v</a:t>
            </a:r>
            <a:r>
              <a:rPr lang="cs-CZ" altLang="cs-CZ" sz="2400" b="1" baseline="-25000" dirty="0"/>
              <a:t>1</a:t>
            </a:r>
            <a:r>
              <a:rPr lang="cs-CZ" altLang="cs-CZ" sz="2400" b="1" dirty="0"/>
              <a:t>   </a:t>
            </a:r>
            <a:r>
              <a:rPr lang="cs-CZ" altLang="cs-CZ" sz="2400" b="1" dirty="0">
                <a:sym typeface="Symbol" pitchFamily="18" charset="2"/>
              </a:rPr>
              <a:t></a:t>
            </a:r>
            <a:r>
              <a:rPr lang="cs-CZ" altLang="cs-CZ" sz="2400" b="1" dirty="0"/>
              <a:t>   P</a:t>
            </a:r>
            <a:r>
              <a:rPr lang="cs-CZ" altLang="cs-CZ" sz="2400" b="1" baseline="-25000" dirty="0"/>
              <a:t>2 </a:t>
            </a:r>
            <a:r>
              <a:rPr lang="cs-CZ" altLang="cs-CZ" sz="1800" b="1" dirty="0">
                <a:sym typeface="Symbol" pitchFamily="18" charset="2"/>
              </a:rPr>
              <a:t></a:t>
            </a:r>
            <a:r>
              <a:rPr lang="cs-CZ" altLang="cs-CZ" sz="2400" b="1" dirty="0">
                <a:sym typeface="Symbol" pitchFamily="18" charset="2"/>
              </a:rPr>
              <a:t> </a:t>
            </a:r>
            <a:r>
              <a:rPr lang="cs-CZ" altLang="cs-CZ" sz="2400" b="1" dirty="0"/>
              <a:t>P</a:t>
            </a:r>
            <a:r>
              <a:rPr lang="cs-CZ" altLang="cs-CZ" sz="2400" b="1" baseline="-25000" dirty="0"/>
              <a:t>1</a:t>
            </a:r>
            <a:r>
              <a:rPr lang="cs-CZ" altLang="cs-CZ" sz="1800" b="1" dirty="0"/>
              <a:t> </a:t>
            </a:r>
          </a:p>
        </p:txBody>
      </p:sp>
      <p:grpSp>
        <p:nvGrpSpPr>
          <p:cNvPr id="10245" name="Group 53"/>
          <p:cNvGrpSpPr>
            <a:grpSpLocks/>
          </p:cNvGrpSpPr>
          <p:nvPr/>
        </p:nvGrpSpPr>
        <p:grpSpPr bwMode="auto">
          <a:xfrm>
            <a:off x="3660775" y="2516188"/>
            <a:ext cx="4532313" cy="671512"/>
            <a:chOff x="2324" y="1603"/>
            <a:chExt cx="2915" cy="471"/>
          </a:xfrm>
        </p:grpSpPr>
        <p:sp>
          <p:nvSpPr>
            <p:cNvPr id="10275" name="Rectangle 17"/>
            <p:cNvSpPr>
              <a:spLocks noChangeArrowheads="1"/>
            </p:cNvSpPr>
            <p:nvPr/>
          </p:nvSpPr>
          <p:spPr bwMode="auto">
            <a:xfrm>
              <a:off x="2413" y="1603"/>
              <a:ext cx="2826" cy="38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76" name="Text Box 15"/>
            <p:cNvSpPr txBox="1">
              <a:spLocks noChangeArrowheads="1"/>
            </p:cNvSpPr>
            <p:nvPr/>
          </p:nvSpPr>
          <p:spPr bwMode="auto">
            <a:xfrm>
              <a:off x="2324" y="168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60000"/>
                </a:spcBef>
                <a:buFontTx/>
                <a:buNone/>
              </a:pPr>
              <a:r>
                <a:rPr lang="en-GB" altLang="cs-CZ" sz="1800" b="1" dirty="0"/>
                <a:t>         Implication </a:t>
              </a:r>
              <a:r>
                <a:rPr lang="cs-CZ" altLang="cs-CZ" sz="1800" b="1" dirty="0" err="1" smtClean="0"/>
                <a:t>for</a:t>
              </a:r>
              <a:r>
                <a:rPr lang="en-GB" altLang="cs-CZ" sz="1800" b="1" dirty="0" smtClean="0"/>
                <a:t> </a:t>
              </a:r>
              <a:r>
                <a:rPr lang="en-GB" altLang="cs-CZ" sz="1800" b="1" dirty="0"/>
                <a:t>aortic aneurysm</a:t>
              </a:r>
            </a:p>
          </p:txBody>
        </p:sp>
      </p:grpSp>
      <p:sp>
        <p:nvSpPr>
          <p:cNvPr id="10246"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1</a:t>
            </a:r>
          </a:p>
        </p:txBody>
      </p:sp>
      <p:sp>
        <p:nvSpPr>
          <p:cNvPr id="10247"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10248"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49"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50"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51" name="Line 31"/>
          <p:cNvSpPr>
            <a:spLocks noChangeShapeType="1"/>
          </p:cNvSpPr>
          <p:nvPr/>
        </p:nvSpPr>
        <p:spPr bwMode="auto">
          <a:xfrm>
            <a:off x="6597650" y="2184400"/>
            <a:ext cx="1695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2"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53"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4"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255"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56"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1</a:t>
            </a:r>
          </a:p>
        </p:txBody>
      </p:sp>
      <p:sp>
        <p:nvSpPr>
          <p:cNvPr id="10257"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h</a:t>
            </a:r>
            <a:r>
              <a:rPr lang="cs-CZ" altLang="cs-CZ" sz="1400" baseline="-25000">
                <a:solidFill>
                  <a:schemeClr val="bg1"/>
                </a:solidFill>
              </a:rPr>
              <a:t>2</a:t>
            </a:r>
          </a:p>
        </p:txBody>
      </p:sp>
      <p:sp>
        <p:nvSpPr>
          <p:cNvPr id="10258"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10259"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P</a:t>
            </a:r>
            <a:r>
              <a:rPr lang="cs-CZ" altLang="cs-CZ" sz="1400" baseline="-25000">
                <a:solidFill>
                  <a:schemeClr val="bg1"/>
                </a:solidFill>
              </a:rPr>
              <a:t>2, </a:t>
            </a:r>
            <a:r>
              <a:rPr lang="cs-CZ" altLang="cs-CZ" sz="1400">
                <a:solidFill>
                  <a:schemeClr val="bg1"/>
                </a:solidFill>
              </a:rPr>
              <a:t>v</a:t>
            </a:r>
            <a:r>
              <a:rPr lang="cs-CZ" altLang="cs-CZ" sz="1400" baseline="-25000">
                <a:solidFill>
                  <a:schemeClr val="bg1"/>
                </a:solidFill>
              </a:rPr>
              <a:t>2</a:t>
            </a:r>
          </a:p>
        </p:txBody>
      </p:sp>
      <p:grpSp>
        <p:nvGrpSpPr>
          <p:cNvPr id="14386" name="Group 50"/>
          <p:cNvGrpSpPr>
            <a:grpSpLocks/>
          </p:cNvGrpSpPr>
          <p:nvPr/>
        </p:nvGrpSpPr>
        <p:grpSpPr bwMode="auto">
          <a:xfrm>
            <a:off x="4919663" y="4003675"/>
            <a:ext cx="2581275" cy="276225"/>
            <a:chOff x="3099" y="2522"/>
            <a:chExt cx="1626" cy="174"/>
          </a:xfrm>
        </p:grpSpPr>
        <p:grpSp>
          <p:nvGrpSpPr>
            <p:cNvPr id="10269" name="Group 46"/>
            <p:cNvGrpSpPr>
              <a:grpSpLocks/>
            </p:cNvGrpSpPr>
            <p:nvPr/>
          </p:nvGrpSpPr>
          <p:grpSpPr bwMode="auto">
            <a:xfrm>
              <a:off x="3099" y="2522"/>
              <a:ext cx="383" cy="174"/>
              <a:chOff x="1636" y="3098"/>
              <a:chExt cx="383" cy="174"/>
            </a:xfrm>
          </p:grpSpPr>
          <p:sp>
            <p:nvSpPr>
              <p:cNvPr id="10273"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4"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0270" name="Group 47"/>
            <p:cNvGrpSpPr>
              <a:grpSpLocks/>
            </p:cNvGrpSpPr>
            <p:nvPr/>
          </p:nvGrpSpPr>
          <p:grpSpPr bwMode="auto">
            <a:xfrm>
              <a:off x="4342" y="2522"/>
              <a:ext cx="383" cy="174"/>
              <a:chOff x="1636" y="3098"/>
              <a:chExt cx="383" cy="174"/>
            </a:xfrm>
          </p:grpSpPr>
          <p:sp>
            <p:nvSpPr>
              <p:cNvPr id="10271"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2"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0261" name="Rectangle 56"/>
          <p:cNvSpPr>
            <a:spLocks noGrp="1" noChangeArrowheads="1"/>
          </p:cNvSpPr>
          <p:nvPr>
            <p:ph type="title"/>
          </p:nvPr>
        </p:nvSpPr>
        <p:spPr>
          <a:xfrm>
            <a:off x="1689100" y="260350"/>
            <a:ext cx="5703888" cy="771525"/>
          </a:xfrm>
        </p:spPr>
        <p:txBody>
          <a:bodyPr/>
          <a:lstStyle/>
          <a:p>
            <a:pPr eaLnBrk="1" hangingPunct="1"/>
            <a:r>
              <a:rPr lang="en-US" altLang="cs-CZ" sz="3400" dirty="0" smtClean="0">
                <a:solidFill>
                  <a:srgbClr val="FFFF00"/>
                </a:solidFill>
              </a:rPr>
              <a:t>Bernoulli’s principle</a:t>
            </a:r>
            <a:endParaRPr lang="cs-CZ" altLang="cs-CZ" sz="3400" dirty="0" smtClean="0">
              <a:solidFill>
                <a:srgbClr val="FFFF00"/>
              </a:solidFill>
            </a:endParaRPr>
          </a:p>
        </p:txBody>
      </p:sp>
      <p:sp>
        <p:nvSpPr>
          <p:cNvPr id="10262" name="Text Box 57"/>
          <p:cNvSpPr txBox="1">
            <a:spLocks noChangeArrowheads="1"/>
          </p:cNvSpPr>
          <p:nvPr/>
        </p:nvSpPr>
        <p:spPr bwMode="auto">
          <a:xfrm>
            <a:off x="588963" y="944563"/>
            <a:ext cx="49815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200" dirty="0">
                <a:solidFill>
                  <a:schemeClr val="bg1"/>
                </a:solidFill>
              </a:rPr>
              <a:t>Law of energy </a:t>
            </a:r>
            <a:r>
              <a:rPr lang="en-GB" altLang="cs-CZ" sz="2200" dirty="0" smtClean="0">
                <a:solidFill>
                  <a:schemeClr val="bg1"/>
                </a:solidFill>
              </a:rPr>
              <a:t>conservation</a:t>
            </a:r>
            <a:r>
              <a:rPr lang="cs-CZ" altLang="cs-CZ" sz="2200" dirty="0" smtClean="0">
                <a:solidFill>
                  <a:schemeClr val="bg1"/>
                </a:solidFill>
              </a:rPr>
              <a:t> </a:t>
            </a:r>
            <a:r>
              <a:rPr lang="en-US" altLang="cs-CZ" sz="2200" dirty="0" smtClean="0">
                <a:solidFill>
                  <a:schemeClr val="bg1"/>
                </a:solidFill>
              </a:rPr>
              <a:t>for </a:t>
            </a:r>
            <a:r>
              <a:rPr lang="en-US" altLang="cs-CZ" sz="2200" dirty="0">
                <a:solidFill>
                  <a:schemeClr val="bg1"/>
                </a:solidFill>
              </a:rPr>
              <a:t>fluid :</a:t>
            </a:r>
            <a:endParaRPr lang="cs-CZ" altLang="cs-CZ" sz="2200" dirty="0">
              <a:solidFill>
                <a:schemeClr val="bg1"/>
              </a:solidFill>
            </a:endParaRPr>
          </a:p>
        </p:txBody>
      </p:sp>
      <p:sp>
        <p:nvSpPr>
          <p:cNvPr id="10263" name="Rectangle 59"/>
          <p:cNvSpPr>
            <a:spLocks noChangeArrowheads="1"/>
          </p:cNvSpPr>
          <p:nvPr/>
        </p:nvSpPr>
        <p:spPr bwMode="auto">
          <a:xfrm>
            <a:off x="5019675" y="16383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4" name="Text Box 58"/>
          <p:cNvSpPr txBox="1">
            <a:spLocks noChangeArrowheads="1"/>
          </p:cNvSpPr>
          <p:nvPr/>
        </p:nvSpPr>
        <p:spPr bwMode="auto">
          <a:xfrm>
            <a:off x="4962525" y="16002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a:t>costant</a:t>
            </a:r>
          </a:p>
        </p:txBody>
      </p:sp>
      <p:sp>
        <p:nvSpPr>
          <p:cNvPr id="10265" name="Freeform 61"/>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266" name="Rectangle 6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7" name="Text Box 62"/>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
        <p:nvSpPr>
          <p:cNvPr id="14400" name="Text Box 64"/>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dirty="0">
                <a:solidFill>
                  <a:srgbClr val="FFFF00"/>
                </a:solidFill>
              </a:rPr>
              <a:t>T</a:t>
            </a:r>
            <a:r>
              <a:rPr lang="cs-CZ" altLang="cs-CZ" sz="2000" b="1" baseline="-25000" dirty="0">
                <a:solidFill>
                  <a:srgbClr val="FFFF00"/>
                </a:solidFill>
              </a:rPr>
              <a:t>2</a:t>
            </a:r>
            <a:r>
              <a:rPr lang="cs-CZ" altLang="cs-CZ" sz="2000" b="1" dirty="0">
                <a:solidFill>
                  <a:srgbClr val="FFFF00"/>
                </a:solidFill>
              </a:rPr>
              <a:t>= P</a:t>
            </a:r>
            <a:r>
              <a:rPr lang="cs-CZ" altLang="cs-CZ" sz="2000" b="1" baseline="-25000" dirty="0">
                <a:solidFill>
                  <a:srgbClr val="FFFF00"/>
                </a:solidFill>
              </a:rPr>
              <a:t>2</a:t>
            </a:r>
            <a:r>
              <a:rPr lang="cs-CZ" altLang="cs-CZ" sz="2000" b="1" dirty="0">
                <a:solidFill>
                  <a:srgbClr val="FFFF00"/>
                </a:solidFill>
                <a:sym typeface="Symbol" pitchFamily="18" charset="2"/>
              </a:rPr>
              <a:t></a:t>
            </a:r>
            <a:r>
              <a:rPr lang="cs-CZ" altLang="cs-CZ" sz="2000" b="1" dirty="0">
                <a:solidFill>
                  <a:srgbClr val="FFFF00"/>
                </a:solidFill>
              </a:rPr>
              <a:t> R</a:t>
            </a:r>
            <a:r>
              <a:rPr lang="cs-CZ" altLang="cs-CZ" sz="2000" b="1" baseline="-25000" dirty="0">
                <a:solidFill>
                  <a:srgbClr val="FFFF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0"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Rheology of blood circulation[20190321165231857].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16262</TotalTime>
  <Words>5612</Words>
  <Application>Microsoft Office PowerPoint</Application>
  <PresentationFormat>Předvádění na obrazovce (4:3)</PresentationFormat>
  <Paragraphs>564</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Law of Pascal</vt:lpstr>
      <vt:lpstr>Prezentace aplikace PowerPoint</vt:lpstr>
      <vt:lpstr>Law of Laplace</vt:lpstr>
      <vt:lpstr>Prezentace aplikace PowerPoint</vt:lpstr>
      <vt:lpstr>Continuity equation</vt:lpstr>
      <vt:lpstr>Relation between total cross-sectional area of vessels and mean blood flow velocity </vt:lpstr>
      <vt:lpstr>Bernoulli’s principle</vt:lpstr>
      <vt:lpstr>Poiseuille – Hagen equation</vt:lpstr>
      <vt:lpstr>Prezentace aplikace PowerPoint</vt:lpstr>
      <vt:lpstr>Relation between vessel radius and peripheral resistance </vt:lpstr>
      <vt:lpstr>Prezentace aplikace PowerPoint</vt:lpstr>
      <vt:lpstr>Prezentace aplikace PowerPoint</vt:lpstr>
      <vt:lpstr>Prezentace aplikace PowerPoint</vt:lpstr>
      <vt:lpstr>Velocity profile of the blood flow in vessels</vt:lpstr>
      <vt:lpstr>Prezentace aplikace PowerPoint</vt:lpstr>
      <vt:lpstr>Elasticity of vessels</vt:lpstr>
      <vt:lpstr>Pulse wave velocity  (PWV)</vt:lpstr>
      <vt:lpstr>Share stress in vessel wall</vt:lpstr>
      <vt:lpstr>Mechanisms of venous return</vt:lpstr>
      <vt:lpstr>Prezentace aplikace PowerPoint</vt:lpstr>
      <vt:lpstr>Prezentace aplikace PowerPoint</vt:lpstr>
      <vt:lpstr>Blood pressure </vt:lpstr>
      <vt:lpstr>Dependence of blood pressure on                   cardiac output and vascular parameters</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Michal Pásek</cp:lastModifiedBy>
  <cp:revision>242</cp:revision>
  <dcterms:created xsi:type="dcterms:W3CDTF">2011-09-20T06:30:09Z</dcterms:created>
  <dcterms:modified xsi:type="dcterms:W3CDTF">2021-04-16T12:15:19Z</dcterms:modified>
</cp:coreProperties>
</file>