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Assistant ExtraLight" panose="020B0604020202020204" charset="-79"/>
      <p:regular r:id="rId20"/>
      <p:bold r:id="rId21"/>
    </p:embeddedFont>
    <p:embeddedFont>
      <p:font typeface="Marvel" panose="020B0604020202020204" charset="0"/>
      <p:regular r:id="rId22"/>
      <p:bold r:id="rId23"/>
      <p:italic r:id="rId24"/>
      <p:boldItalic r:id="rId25"/>
    </p:embeddedFont>
    <p:embeddedFont>
      <p:font typeface="PT Serif" panose="020B0604020202020204" charset="-18"/>
      <p:regular r:id="rId26"/>
      <p:bold r:id="rId27"/>
      <p:italic r:id="rId28"/>
      <p:boldItalic r:id="rId29"/>
    </p:embeddedFont>
    <p:embeddedFont>
      <p:font typeface="Thasadith" panose="020B0604020202020204" charset="-34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087d64187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d087d64187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087d64187_2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d087d64187_2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087d64187_2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d087d64187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087d64187_2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d087d64187_2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087d64187_2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d087d64187_2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087d64187_2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d087d64187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087d64187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d087d64187_2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087d64187_2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d087d64187_2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087d64187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d087d64187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87d64187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087d64187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87d64187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d087d64187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87d6418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d087d6418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087d64187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d087d64187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087d64187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d087d64187_2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087d64187_2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d087d64187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087d64187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d087d64187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rgbClr val="EE8C94">
              <a:alpha val="6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 flipH="1">
            <a:off x="5108325" y="2292100"/>
            <a:ext cx="3041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2"/>
          </p:nvPr>
        </p:nvSpPr>
        <p:spPr>
          <a:xfrm flipH="1">
            <a:off x="872325" y="2286475"/>
            <a:ext cx="3101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842525" y="354225"/>
            <a:ext cx="46749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 flipH="1">
            <a:off x="5170232" y="3921525"/>
            <a:ext cx="16497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 flipH="1">
            <a:off x="2291625" y="3921514"/>
            <a:ext cx="1681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 flipH="1">
            <a:off x="4329625" y="115900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 flipH="1">
            <a:off x="4329625" y="1574383"/>
            <a:ext cx="20034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ctrTitle" idx="2"/>
          </p:nvPr>
        </p:nvSpPr>
        <p:spPr>
          <a:xfrm flipH="1">
            <a:off x="5520250" y="3259548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3"/>
          </p:nvPr>
        </p:nvSpPr>
        <p:spPr>
          <a:xfrm flipH="1">
            <a:off x="5520250" y="3686221"/>
            <a:ext cx="2439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ctrTitle" idx="4"/>
          </p:nvPr>
        </p:nvSpPr>
        <p:spPr>
          <a:xfrm flipH="1">
            <a:off x="4939225" y="2230130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5"/>
          </p:nvPr>
        </p:nvSpPr>
        <p:spPr>
          <a:xfrm flipH="1">
            <a:off x="4939225" y="2651881"/>
            <a:ext cx="20034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6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8"/>
          <p:cNvSpPr txBox="1"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 flipH="1">
            <a:off x="6050688" y="2114681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ctrTitle" idx="2"/>
          </p:nvPr>
        </p:nvSpPr>
        <p:spPr>
          <a:xfrm flipH="1">
            <a:off x="3817913" y="1526811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3"/>
          </p:nvPr>
        </p:nvSpPr>
        <p:spPr>
          <a:xfrm flipH="1">
            <a:off x="3540863" y="2114681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ctrTitle" idx="4"/>
          </p:nvPr>
        </p:nvSpPr>
        <p:spPr>
          <a:xfrm flipH="1">
            <a:off x="6327738" y="3137772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5"/>
          </p:nvPr>
        </p:nvSpPr>
        <p:spPr>
          <a:xfrm flipH="1">
            <a:off x="6050688" y="3730243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ctrTitle" idx="6"/>
          </p:nvPr>
        </p:nvSpPr>
        <p:spPr>
          <a:xfrm flipH="1">
            <a:off x="1255663" y="1670211"/>
            <a:ext cx="1560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7"/>
          </p:nvPr>
        </p:nvSpPr>
        <p:spPr>
          <a:xfrm flipH="1">
            <a:off x="978613" y="2114680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ctrTitle" idx="8"/>
          </p:nvPr>
        </p:nvSpPr>
        <p:spPr>
          <a:xfrm flipH="1">
            <a:off x="3817913" y="3137772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9"/>
          </p:nvPr>
        </p:nvSpPr>
        <p:spPr>
          <a:xfrm flipH="1">
            <a:off x="3540863" y="3730243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ctrTitle" idx="13"/>
          </p:nvPr>
        </p:nvSpPr>
        <p:spPr>
          <a:xfrm flipH="1">
            <a:off x="1255664" y="3137780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4"/>
          </p:nvPr>
        </p:nvSpPr>
        <p:spPr>
          <a:xfrm flipH="1">
            <a:off x="978613" y="3730257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15"/>
          </p:nvPr>
        </p:nvSpPr>
        <p:spPr>
          <a:xfrm>
            <a:off x="594650" y="355650"/>
            <a:ext cx="2463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 flipH="1">
            <a:off x="6605688" y="248933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ctrTitle" idx="2"/>
          </p:nvPr>
        </p:nvSpPr>
        <p:spPr>
          <a:xfrm flipH="1">
            <a:off x="977706" y="248933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3"/>
          </p:nvPr>
        </p:nvSpPr>
        <p:spPr>
          <a:xfrm flipH="1">
            <a:off x="877501" y="2911450"/>
            <a:ext cx="1761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5"/>
          </p:nvPr>
        </p:nvSpPr>
        <p:spPr>
          <a:xfrm flipH="1">
            <a:off x="3664351" y="2911450"/>
            <a:ext cx="18153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6"/>
          </p:nvPr>
        </p:nvSpPr>
        <p:spPr>
          <a:xfrm>
            <a:off x="603525" y="355646"/>
            <a:ext cx="3393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rgbClr val="EE8C94">
              <a:alpha val="6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 sz="1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Types of fever</a:t>
            </a: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Fatehi Saada &amp; Elaine Smit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subTitle" idx="1"/>
          </p:nvPr>
        </p:nvSpPr>
        <p:spPr>
          <a:xfrm flipH="1">
            <a:off x="1143992" y="1136290"/>
            <a:ext cx="3024076" cy="186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remittens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Remittens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ntis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temp. remains above normal during day &amp; it will fluctuate more than 1°C in the day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Oscillating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subTitle" idx="5"/>
          </p:nvPr>
        </p:nvSpPr>
        <p:spPr>
          <a:xfrm flipH="1">
            <a:off x="1125221" y="2926593"/>
            <a:ext cx="3496958" cy="220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F. recurrens: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Recurrens, entis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Having multiple fevers during a specific time period. </a:t>
            </a: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title" idx="6"/>
          </p:nvPr>
        </p:nvSpPr>
        <p:spPr>
          <a:xfrm>
            <a:off x="1020795" y="191895"/>
            <a:ext cx="7514498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315" name="Google Shape;315;p35"/>
          <p:cNvSpPr/>
          <p:nvPr/>
        </p:nvSpPr>
        <p:spPr>
          <a:xfrm>
            <a:off x="-246250" y="1183369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-246250" y="2926593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5"/>
          <p:cNvSpPr txBox="1">
            <a:spLocks noGrp="1"/>
          </p:cNvSpPr>
          <p:nvPr>
            <p:ph type="ctrTitle" idx="4"/>
          </p:nvPr>
        </p:nvSpPr>
        <p:spPr>
          <a:xfrm flipH="1">
            <a:off x="578345" y="2954761"/>
            <a:ext cx="546876" cy="46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ctrTitle"/>
          </p:nvPr>
        </p:nvSpPr>
        <p:spPr>
          <a:xfrm flipH="1">
            <a:off x="578345" y="1150681"/>
            <a:ext cx="64663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pic>
        <p:nvPicPr>
          <p:cNvPr id="319" name="Google Shape;319;p35" descr="Free Icon | Recurring appoint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9690" y="3004680"/>
            <a:ext cx="1416132" cy="141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 descr="Fluctuations Vector Images (over 5,800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9690" y="1150681"/>
            <a:ext cx="1321130" cy="13877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35"/>
          <p:cNvGrpSpPr/>
          <p:nvPr/>
        </p:nvGrpSpPr>
        <p:grpSpPr>
          <a:xfrm>
            <a:off x="8609374" y="372599"/>
            <a:ext cx="284323" cy="362163"/>
            <a:chOff x="8023448" y="3355496"/>
            <a:chExt cx="284323" cy="362163"/>
          </a:xfrm>
        </p:grpSpPr>
        <p:sp>
          <p:nvSpPr>
            <p:cNvPr id="322" name="Google Shape;322;p35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>
            <a:spLocks noGrp="1"/>
          </p:cNvSpPr>
          <p:nvPr>
            <p:ph type="subTitle" idx="1"/>
          </p:nvPr>
        </p:nvSpPr>
        <p:spPr>
          <a:xfrm flipH="1">
            <a:off x="1199923" y="1308398"/>
            <a:ext cx="3175219" cy="193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ephemera: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Emphe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me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rus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a, um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Lasting a day 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5"/>
          </p:nvPr>
        </p:nvSpPr>
        <p:spPr>
          <a:xfrm flipH="1">
            <a:off x="1199915" y="3070083"/>
            <a:ext cx="32442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inversa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Inverse fever,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When the temperature is higher in the morning than in the evening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which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is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not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usual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6"/>
          </p:nvPr>
        </p:nvSpPr>
        <p:spPr>
          <a:xfrm>
            <a:off x="1199923" y="270929"/>
            <a:ext cx="734975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-260700" y="1319813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-260700" y="3070072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ctrTitle"/>
          </p:nvPr>
        </p:nvSpPr>
        <p:spPr>
          <a:xfrm flipH="1">
            <a:off x="618898" y="1263971"/>
            <a:ext cx="55650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"/>
          </p:nvPr>
        </p:nvSpPr>
        <p:spPr>
          <a:xfrm flipH="1">
            <a:off x="606611" y="3125866"/>
            <a:ext cx="581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06</a:t>
            </a:r>
            <a:endParaRPr/>
          </a:p>
        </p:txBody>
      </p:sp>
      <p:pic>
        <p:nvPicPr>
          <p:cNvPr id="342" name="Google Shape;342;p36" descr="Time PNG Clipart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414" y="3182197"/>
            <a:ext cx="1360919" cy="1433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6"/>
          <p:cNvGrpSpPr/>
          <p:nvPr/>
        </p:nvGrpSpPr>
        <p:grpSpPr>
          <a:xfrm>
            <a:off x="8586032" y="452498"/>
            <a:ext cx="284323" cy="362163"/>
            <a:chOff x="8023448" y="3355496"/>
            <a:chExt cx="284323" cy="362163"/>
          </a:xfrm>
        </p:grpSpPr>
        <p:sp>
          <p:nvSpPr>
            <p:cNvPr id="344" name="Google Shape;344;p36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3" name="Google Shape;3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723" y="1360526"/>
            <a:ext cx="1307791" cy="1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>
            <a:spLocks noGrp="1"/>
          </p:cNvSpPr>
          <p:nvPr>
            <p:ph type="subTitle" idx="1"/>
          </p:nvPr>
        </p:nvSpPr>
        <p:spPr>
          <a:xfrm flipH="1">
            <a:off x="1166226" y="1209568"/>
            <a:ext cx="3442203" cy="18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undulans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Undulans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antis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Results in the rise and fall of temp., looks like a wave.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359" name="Google Shape;359;p37"/>
          <p:cNvSpPr txBox="1">
            <a:spLocks noGrp="1"/>
          </p:cNvSpPr>
          <p:nvPr>
            <p:ph type="subTitle" idx="5"/>
          </p:nvPr>
        </p:nvSpPr>
        <p:spPr>
          <a:xfrm flipH="1">
            <a:off x="1207753" y="2711026"/>
            <a:ext cx="3349592" cy="153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F. biphasica: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Biphasicus, a, um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Characterised by an early elevation in body temperature followed by a later one.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0" name="Google Shape;360;p37"/>
          <p:cNvSpPr txBox="1">
            <a:spLocks noGrp="1"/>
          </p:cNvSpPr>
          <p:nvPr>
            <p:ph type="title" idx="6"/>
          </p:nvPr>
        </p:nvSpPr>
        <p:spPr>
          <a:xfrm>
            <a:off x="1364732" y="156070"/>
            <a:ext cx="7196864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-260700" y="1209568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-260700" y="2716423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7"/>
          <p:cNvSpPr txBox="1">
            <a:spLocks noGrp="1"/>
          </p:cNvSpPr>
          <p:nvPr>
            <p:ph type="ctrTitle"/>
          </p:nvPr>
        </p:nvSpPr>
        <p:spPr>
          <a:xfrm flipH="1">
            <a:off x="565800" y="1238181"/>
            <a:ext cx="526200" cy="52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07</a:t>
            </a:r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ctrTitle" idx="4"/>
          </p:nvPr>
        </p:nvSpPr>
        <p:spPr>
          <a:xfrm flipH="1">
            <a:off x="565800" y="2755332"/>
            <a:ext cx="526199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08</a:t>
            </a:r>
            <a:endParaRPr/>
          </a:p>
        </p:txBody>
      </p:sp>
      <p:pic>
        <p:nvPicPr>
          <p:cNvPr id="365" name="Google Shape;365;p37" descr="Top To Bottom, Low Frequency To High - Waves Physics , Free Transparent  Clipart - Clipart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918" y="1359180"/>
            <a:ext cx="2470068" cy="8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7" descr="Sound Waves PNG HD Image | PNG 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2940" y="2571750"/>
            <a:ext cx="2995529" cy="1478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37"/>
          <p:cNvGrpSpPr/>
          <p:nvPr/>
        </p:nvGrpSpPr>
        <p:grpSpPr>
          <a:xfrm>
            <a:off x="8600566" y="363721"/>
            <a:ext cx="284323" cy="362163"/>
            <a:chOff x="8023448" y="3355496"/>
            <a:chExt cx="284323" cy="362163"/>
          </a:xfrm>
        </p:grpSpPr>
        <p:sp>
          <p:nvSpPr>
            <p:cNvPr id="368" name="Google Shape;368;p37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/>
          <p:nvPr/>
        </p:nvSpPr>
        <p:spPr>
          <a:xfrm>
            <a:off x="3881663" y="155465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6403488" y="155465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1359838" y="155465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8"/>
          <p:cNvSpPr txBox="1"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f. herpetica</a:t>
            </a:r>
            <a:endParaRPr/>
          </a:p>
        </p:txBody>
      </p:sp>
      <p:sp>
        <p:nvSpPr>
          <p:cNvPr id="385" name="Google Shape;385;p38"/>
          <p:cNvSpPr txBox="1">
            <a:spLocks noGrp="1"/>
          </p:cNvSpPr>
          <p:nvPr>
            <p:ph type="subTitle" idx="1"/>
          </p:nvPr>
        </p:nvSpPr>
        <p:spPr>
          <a:xfrm flipH="1">
            <a:off x="6022488" y="2180618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Herpetic disease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ctrTitle" idx="2"/>
          </p:nvPr>
        </p:nvSpPr>
        <p:spPr>
          <a:xfrm flipH="1">
            <a:off x="3766925" y="1526800"/>
            <a:ext cx="1611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f. glandularis</a:t>
            </a:r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subTitle" idx="3"/>
          </p:nvPr>
        </p:nvSpPr>
        <p:spPr>
          <a:xfrm flipH="1">
            <a:off x="3471337" y="2180618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Mononucleosis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ctrTitle" idx="6"/>
          </p:nvPr>
        </p:nvSpPr>
        <p:spPr>
          <a:xfrm flipH="1">
            <a:off x="1255663" y="1670211"/>
            <a:ext cx="1560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f. gastrica</a:t>
            </a:r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subTitle" idx="7"/>
          </p:nvPr>
        </p:nvSpPr>
        <p:spPr>
          <a:xfrm flipH="1">
            <a:off x="1006812" y="2192973"/>
            <a:ext cx="2114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Typhoid fever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0" name="Google Shape;390;p38"/>
          <p:cNvSpPr txBox="1">
            <a:spLocks noGrp="1"/>
          </p:cNvSpPr>
          <p:nvPr>
            <p:ph type="ctrTitle" idx="8"/>
          </p:nvPr>
        </p:nvSpPr>
        <p:spPr>
          <a:xfrm flipH="1">
            <a:off x="3766926" y="3137775"/>
            <a:ext cx="1611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SATURN</a:t>
            </a:r>
            <a:endParaRPr/>
          </a:p>
        </p:txBody>
      </p:sp>
      <p:sp>
        <p:nvSpPr>
          <p:cNvPr id="391" name="Google Shape;391;p38"/>
          <p:cNvSpPr txBox="1">
            <a:spLocks noGrp="1"/>
          </p:cNvSpPr>
          <p:nvPr>
            <p:ph type="ctrTitle" idx="13"/>
          </p:nvPr>
        </p:nvSpPr>
        <p:spPr>
          <a:xfrm flipH="1">
            <a:off x="1255664" y="3137780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JUPITER</a:t>
            </a:r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title" idx="15"/>
          </p:nvPr>
        </p:nvSpPr>
        <p:spPr>
          <a:xfrm>
            <a:off x="726529" y="2814"/>
            <a:ext cx="7256912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800" b="0">
                <a:latin typeface="Avenir"/>
                <a:ea typeface="Avenir"/>
                <a:cs typeface="Avenir"/>
                <a:sym typeface="Avenir"/>
              </a:rPr>
              <a:t>Types of fever accompanied with a particular disease</a:t>
            </a:r>
            <a:endParaRPr sz="2800" b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93" name="Google Shape;393;p38" descr="Typhoid Fever Outbreaks in the United States - GIDEON - Global Infectious  Diseases and Epidemiology Online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67" y="2678664"/>
            <a:ext cx="2618867" cy="172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8" descr="Infectious Mononucleosis Mouth Pharyngitis Epsteinbarr Virus Stock Vector  (Royalty Free) 7033130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5248" y="2576289"/>
            <a:ext cx="1793504" cy="193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8" descr="Herpes | The Doctors TV Sho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6458" y="2822540"/>
            <a:ext cx="2561013" cy="1438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38"/>
          <p:cNvGrpSpPr/>
          <p:nvPr/>
        </p:nvGrpSpPr>
        <p:grpSpPr>
          <a:xfrm>
            <a:off x="299945" y="333351"/>
            <a:ext cx="284323" cy="362163"/>
            <a:chOff x="8023448" y="3355496"/>
            <a:chExt cx="284323" cy="362163"/>
          </a:xfrm>
        </p:grpSpPr>
        <p:sp>
          <p:nvSpPr>
            <p:cNvPr id="397" name="Google Shape;397;p38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>
            <a:spLocks noGrp="1"/>
          </p:cNvSpPr>
          <p:nvPr>
            <p:ph type="subTitle" idx="1"/>
          </p:nvPr>
        </p:nvSpPr>
        <p:spPr>
          <a:xfrm flipH="1">
            <a:off x="5936124" y="2153686"/>
            <a:ext cx="2343827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Typically seen in malaria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repeating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itself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each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3/4/5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days</a:t>
            </a:r>
            <a:endParaRPr dirty="0"/>
          </a:p>
        </p:txBody>
      </p:sp>
      <p:sp>
        <p:nvSpPr>
          <p:cNvPr id="411" name="Google Shape;411;p39"/>
          <p:cNvSpPr txBox="1">
            <a:spLocks noGrp="1"/>
          </p:cNvSpPr>
          <p:nvPr>
            <p:ph type="subTitle" idx="3"/>
          </p:nvPr>
        </p:nvSpPr>
        <p:spPr>
          <a:xfrm flipH="1">
            <a:off x="3461376" y="2130326"/>
            <a:ext cx="211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Rheumatic fever</a:t>
            </a:r>
            <a:endParaRPr/>
          </a:p>
        </p:txBody>
      </p:sp>
      <p:sp>
        <p:nvSpPr>
          <p:cNvPr id="412" name="Google Shape;412;p39"/>
          <p:cNvSpPr txBox="1">
            <a:spLocks noGrp="1"/>
          </p:cNvSpPr>
          <p:nvPr>
            <p:ph type="subTitle" idx="7"/>
          </p:nvPr>
        </p:nvSpPr>
        <p:spPr>
          <a:xfrm flipH="1">
            <a:off x="383580" y="2163490"/>
            <a:ext cx="3077796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Inflammation of mammary gland</a:t>
            </a:r>
            <a:endParaRPr/>
          </a:p>
        </p:txBody>
      </p:sp>
      <p:sp>
        <p:nvSpPr>
          <p:cNvPr id="413" name="Google Shape;413;p39"/>
          <p:cNvSpPr txBox="1">
            <a:spLocks noGrp="1"/>
          </p:cNvSpPr>
          <p:nvPr>
            <p:ph type="title" idx="15"/>
          </p:nvPr>
        </p:nvSpPr>
        <p:spPr>
          <a:xfrm>
            <a:off x="707641" y="8878"/>
            <a:ext cx="6913055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800" b="0">
                <a:latin typeface="Avenir"/>
                <a:ea typeface="Avenir"/>
                <a:cs typeface="Avenir"/>
                <a:sym typeface="Avenir"/>
              </a:rPr>
              <a:t>Types of fever accompanied with a particular disease</a:t>
            </a:r>
            <a:br>
              <a:rPr lang="en-GB" sz="3200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414" name="Google Shape;414;p39"/>
          <p:cNvSpPr>
            <a:spLocks noGrp="1"/>
          </p:cNvSpPr>
          <p:nvPr>
            <p:ph type="ctrTitle" idx="2"/>
          </p:nvPr>
        </p:nvSpPr>
        <p:spPr>
          <a:xfrm flipH="1">
            <a:off x="3738426" y="1526811"/>
            <a:ext cx="1560600" cy="603515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GB"/>
              <a:t>f. pallida</a:t>
            </a:r>
            <a:endParaRPr/>
          </a:p>
        </p:txBody>
      </p:sp>
      <p:sp>
        <p:nvSpPr>
          <p:cNvPr id="415" name="Google Shape;415;p39"/>
          <p:cNvSpPr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GB"/>
              <a:t>f. tertiana, quartana, quintanna</a:t>
            </a:r>
            <a:endParaRPr/>
          </a:p>
        </p:txBody>
      </p:sp>
      <p:sp>
        <p:nvSpPr>
          <p:cNvPr id="416" name="Google Shape;416;p39"/>
          <p:cNvSpPr>
            <a:spLocks noGrp="1"/>
          </p:cNvSpPr>
          <p:nvPr>
            <p:ph type="ctrTitle" idx="6"/>
          </p:nvPr>
        </p:nvSpPr>
        <p:spPr>
          <a:xfrm flipH="1">
            <a:off x="1068251" y="1526811"/>
            <a:ext cx="15606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GB"/>
              <a:t>f. lactea</a:t>
            </a:r>
            <a:endParaRPr/>
          </a:p>
        </p:txBody>
      </p:sp>
      <p:pic>
        <p:nvPicPr>
          <p:cNvPr id="417" name="Google Shape;417;p3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52" y="2565345"/>
            <a:ext cx="2210798" cy="237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9" descr="Repeat Symbol Vector Images (over 96,000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5680" y="2929844"/>
            <a:ext cx="1824000" cy="191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9" descr="A close up of a child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6726" y="2955559"/>
            <a:ext cx="1824000" cy="1695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39"/>
          <p:cNvGrpSpPr/>
          <p:nvPr/>
        </p:nvGrpSpPr>
        <p:grpSpPr>
          <a:xfrm>
            <a:off x="299945" y="333351"/>
            <a:ext cx="284323" cy="362163"/>
            <a:chOff x="8023448" y="3355496"/>
            <a:chExt cx="284323" cy="362163"/>
          </a:xfrm>
        </p:grpSpPr>
        <p:sp>
          <p:nvSpPr>
            <p:cNvPr id="421" name="Google Shape;421;p39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/>
          <p:nvPr/>
        </p:nvSpPr>
        <p:spPr>
          <a:xfrm>
            <a:off x="916713" y="1499200"/>
            <a:ext cx="1830598" cy="1158734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0"/>
          <p:cNvSpPr txBox="1">
            <a:spLocks noGrp="1"/>
          </p:cNvSpPr>
          <p:nvPr>
            <p:ph type="ctrTitle" idx="4"/>
          </p:nvPr>
        </p:nvSpPr>
        <p:spPr>
          <a:xfrm flipH="1">
            <a:off x="3767376" y="1076874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4800">
                <a:solidFill>
                  <a:schemeClr val="lt1"/>
                </a:solidFill>
              </a:rPr>
              <a:t>01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36" name="Google Shape;436;p40"/>
          <p:cNvSpPr txBox="1">
            <a:spLocks noGrp="1"/>
          </p:cNvSpPr>
          <p:nvPr>
            <p:ph type="title" idx="6"/>
          </p:nvPr>
        </p:nvSpPr>
        <p:spPr>
          <a:xfrm>
            <a:off x="738858" y="220795"/>
            <a:ext cx="33936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Diseases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7" name="Google Shape;437;p40"/>
          <p:cNvSpPr txBox="1">
            <a:spLocks noGrp="1"/>
          </p:cNvSpPr>
          <p:nvPr>
            <p:ph type="ctrTitle" idx="4294967295"/>
          </p:nvPr>
        </p:nvSpPr>
        <p:spPr>
          <a:xfrm flipH="1">
            <a:off x="940613" y="2251096"/>
            <a:ext cx="2146300" cy="56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f. flava </a:t>
            </a:r>
            <a:br>
              <a:rPr lang="en-GB" sz="1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1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= yellow fever</a:t>
            </a:r>
            <a:br>
              <a:rPr lang="en-GB" sz="1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1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Headache, jaundice, muscle spasms</a:t>
            </a:r>
            <a:br>
              <a:rPr lang="en-GB" sz="1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4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8" name="Google Shape;438;p40"/>
          <p:cNvSpPr txBox="1">
            <a:spLocks noGrp="1"/>
          </p:cNvSpPr>
          <p:nvPr>
            <p:ph type="ctrTitle" idx="4294967295"/>
          </p:nvPr>
        </p:nvSpPr>
        <p:spPr>
          <a:xfrm flipH="1">
            <a:off x="7583488" y="2022475"/>
            <a:ext cx="15605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03</a:t>
            </a:r>
            <a:endParaRPr sz="4800" b="1" i="0" u="none" strike="noStrike" cap="none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6172916" y="1435761"/>
            <a:ext cx="1901061" cy="1231755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3566569" y="1488025"/>
            <a:ext cx="1901061" cy="1181085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0"/>
          <p:cNvSpPr txBox="1">
            <a:spLocks noGrp="1"/>
          </p:cNvSpPr>
          <p:nvPr>
            <p:ph type="subTitle" idx="5"/>
          </p:nvPr>
        </p:nvSpPr>
        <p:spPr>
          <a:xfrm flipH="1">
            <a:off x="3602212" y="1503569"/>
            <a:ext cx="18153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puerperalis</a:t>
            </a:r>
            <a:endParaRPr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= childbed </a:t>
            </a:r>
            <a:r>
              <a:rPr lang="en-GB" dirty="0">
                <a:solidFill>
                  <a:schemeClr val="accent1"/>
                </a:solidFill>
                <a:latin typeface="Avenir"/>
                <a:sym typeface="Avenir"/>
              </a:rPr>
              <a:t>fever</a:t>
            </a:r>
            <a:r>
              <a:rPr lang="cs-CZ" dirty="0">
                <a:solidFill>
                  <a:schemeClr val="accent1"/>
                </a:solidFill>
                <a:latin typeface="Avenir"/>
              </a:rPr>
              <a:t>, </a:t>
            </a:r>
            <a:r>
              <a:rPr lang="cs-CZ" dirty="0" err="1">
                <a:solidFill>
                  <a:schemeClr val="accent1"/>
                </a:solidFill>
                <a:latin typeface="Avenir"/>
              </a:rPr>
              <a:t>d</a:t>
            </a:r>
            <a:r>
              <a:rPr lang="cs-CZ" dirty="0" err="1">
                <a:solidFill>
                  <a:schemeClr val="accent1"/>
                </a:solidFill>
                <a:latin typeface="Avenir"/>
                <a:sym typeface="Avenir"/>
              </a:rPr>
              <a:t>ue</a:t>
            </a:r>
            <a:r>
              <a:rPr lang="cs-CZ" dirty="0">
                <a:solidFill>
                  <a:schemeClr val="accent1"/>
                </a:solidFill>
                <a:latin typeface="Avenir"/>
                <a:sym typeface="Avenir"/>
              </a:rPr>
              <a:t> 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to post-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partum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infection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of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reproductive</a:t>
            </a:r>
            <a:r>
              <a:rPr lang="cs-CZ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organs</a:t>
            </a:r>
            <a:endParaRPr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2" name="Google Shape;442;p40"/>
          <p:cNvSpPr txBox="1">
            <a:spLocks noGrp="1"/>
          </p:cNvSpPr>
          <p:nvPr>
            <p:ph type="subTitle" idx="1"/>
          </p:nvPr>
        </p:nvSpPr>
        <p:spPr>
          <a:xfrm flipH="1">
            <a:off x="6172915" y="1420071"/>
            <a:ext cx="19632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f. rheumatica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= inflammatory disease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painful joints, muscle spasms</a:t>
            </a:r>
            <a:endParaRPr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443" name="Google Shape;443;p40"/>
          <p:cNvGrpSpPr/>
          <p:nvPr/>
        </p:nvGrpSpPr>
        <p:grpSpPr>
          <a:xfrm>
            <a:off x="5668868" y="2162170"/>
            <a:ext cx="390539" cy="348286"/>
            <a:chOff x="7955145" y="2019192"/>
            <a:chExt cx="365175" cy="271013"/>
          </a:xfrm>
        </p:grpSpPr>
        <p:sp>
          <p:nvSpPr>
            <p:cNvPr id="444" name="Google Shape;444;p40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40"/>
          <p:cNvGrpSpPr/>
          <p:nvPr/>
        </p:nvGrpSpPr>
        <p:grpSpPr>
          <a:xfrm>
            <a:off x="3030683" y="2162171"/>
            <a:ext cx="390539" cy="348286"/>
            <a:chOff x="7955145" y="2019192"/>
            <a:chExt cx="365175" cy="271013"/>
          </a:xfrm>
        </p:grpSpPr>
        <p:sp>
          <p:nvSpPr>
            <p:cNvPr id="451" name="Google Shape;451;p40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414293" y="2162172"/>
            <a:ext cx="390539" cy="348286"/>
            <a:chOff x="7955145" y="2019192"/>
            <a:chExt cx="365175" cy="271013"/>
          </a:xfrm>
        </p:grpSpPr>
        <p:sp>
          <p:nvSpPr>
            <p:cNvPr id="458" name="Google Shape;458;p40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4" name="Google Shape;464;p40" descr="Egypt Yellow Fever Certificate Requirements | Egypt eVi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489" y="3227679"/>
            <a:ext cx="2441493" cy="13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0" descr="Another reason to wash your hands - Puerperal fever - Microbiology Nuts &amp;  Bol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2513" y="3201966"/>
            <a:ext cx="2090326" cy="13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0" descr="Five foods that are known to cause inflammation | PhillyVoi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304" y="3201966"/>
            <a:ext cx="2015606" cy="1343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40"/>
          <p:cNvGrpSpPr/>
          <p:nvPr/>
        </p:nvGrpSpPr>
        <p:grpSpPr>
          <a:xfrm>
            <a:off x="252884" y="372121"/>
            <a:ext cx="371123" cy="362267"/>
            <a:chOff x="5273444" y="2891285"/>
            <a:chExt cx="371123" cy="362267"/>
          </a:xfrm>
        </p:grpSpPr>
        <p:sp>
          <p:nvSpPr>
            <p:cNvPr id="468" name="Google Shape;468;p40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434435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Thank you!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87" name="Google Shape;4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658475"/>
            <a:ext cx="3237106" cy="19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subTitle" idx="1"/>
          </p:nvPr>
        </p:nvSpPr>
        <p:spPr>
          <a:xfrm flipH="1">
            <a:off x="378167" y="891450"/>
            <a:ext cx="4550151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Fever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 is an elevation of body temperature above normal circadian variation as a result of change in thermoregulatory centre, located in anterior hypothalamus. 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Effects: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Inhibits growth of some microbial agents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Increases heart rate 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Increases respiration </a:t>
            </a:r>
            <a:endParaRPr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Increases the use of body proteins as a source of energy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300697" y="355650"/>
            <a:ext cx="48441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What is fever?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5465068" y="1217813"/>
            <a:ext cx="344399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Causes: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infections, including the flu and pneumonia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some inflammatory diseases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food poisoning</a:t>
            </a:r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068" y="2571750"/>
            <a:ext cx="2622579" cy="1782077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27"/>
          <p:cNvSpPr/>
          <p:nvPr/>
        </p:nvSpPr>
        <p:spPr>
          <a:xfrm>
            <a:off x="5556508" y="4442287"/>
            <a:ext cx="2449572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161688" y="1344846"/>
            <a:ext cx="318884" cy="379808"/>
            <a:chOff x="3082075" y="2871805"/>
            <a:chExt cx="318884" cy="379808"/>
          </a:xfrm>
        </p:grpSpPr>
        <p:sp>
          <p:nvSpPr>
            <p:cNvPr id="138" name="Google Shape;138;p27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0"/>
          </a:schemeClr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4124803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 b="1" u="sng" dirty="0">
                <a:latin typeface="Avenir"/>
                <a:ea typeface="Avenir"/>
                <a:cs typeface="Avenir"/>
                <a:sym typeface="Avenir"/>
              </a:rPr>
              <a:t>Latin terms: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b="1" dirty="0">
                <a:latin typeface="Avenir"/>
                <a:ea typeface="Avenir"/>
                <a:cs typeface="Avenir"/>
                <a:sym typeface="Avenir"/>
              </a:rPr>
            </a:b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Febris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is, f.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Fever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Inflection: 3rd declension noun, follows the paradigm (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dosis – EXCEPTION!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)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Calor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oris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m.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Heat</a:t>
            </a:r>
            <a:endParaRPr dirty="0"/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Inflection: 3rd declension noun, follows the paradigm (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dolor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)</a:t>
            </a:r>
            <a:endParaRPr dirty="0"/>
          </a:p>
          <a:p>
            <a:pPr marL="4572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endParaRPr dirty="0"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571337" y="304294"/>
            <a:ext cx="3155400" cy="85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General terms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4332" y="1852259"/>
            <a:ext cx="3024918" cy="2024109"/>
          </a:xfrm>
          <a:prstGeom prst="rect">
            <a:avLst/>
          </a:prstGeom>
          <a:noFill/>
          <a:ln w="127000" cap="flat" cmpd="sng">
            <a:solidFill>
              <a:schemeClr val="dk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8"/>
          <p:cNvSpPr/>
          <p:nvPr/>
        </p:nvSpPr>
        <p:spPr>
          <a:xfrm>
            <a:off x="5652291" y="395023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28"/>
          <p:cNvGrpSpPr/>
          <p:nvPr/>
        </p:nvGrpSpPr>
        <p:grpSpPr>
          <a:xfrm>
            <a:off x="201142" y="503058"/>
            <a:ext cx="370196" cy="300153"/>
            <a:chOff x="3952456" y="1524280"/>
            <a:chExt cx="370196" cy="300153"/>
          </a:xfrm>
        </p:grpSpPr>
        <p:sp>
          <p:nvSpPr>
            <p:cNvPr id="167" name="Google Shape;167;p2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 flipH="1">
            <a:off x="491655" y="1230360"/>
            <a:ext cx="490229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600" b="1" u="sng" dirty="0">
                <a:latin typeface="Avenir"/>
                <a:ea typeface="Avenir"/>
                <a:cs typeface="Avenir"/>
                <a:sym typeface="Avenir"/>
              </a:rPr>
              <a:t>Greek components: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>
                <a:latin typeface="Avenir"/>
                <a:ea typeface="Avenir"/>
                <a:cs typeface="Avenir"/>
                <a:sym typeface="Avenir"/>
              </a:rPr>
            </a:br>
            <a:r>
              <a:rPr lang="en-GB" b="1" u="sng" dirty="0" err="1">
                <a:latin typeface="Avenir"/>
                <a:ea typeface="Avenir"/>
                <a:cs typeface="Avenir"/>
                <a:sym typeface="Avenir"/>
              </a:rPr>
              <a:t>Pyret</a:t>
            </a:r>
            <a:r>
              <a:rPr lang="en-GB" b="1" u="sng" dirty="0">
                <a:latin typeface="Avenir"/>
                <a:ea typeface="Avenir"/>
                <a:cs typeface="Avenir"/>
                <a:sym typeface="Avenir"/>
              </a:rPr>
              <a:t>-</a:t>
            </a:r>
            <a:endParaRPr u="sng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relating to </a:t>
            </a:r>
            <a:r>
              <a:rPr lang="en-GB" i="1" dirty="0">
                <a:latin typeface="Avenir"/>
                <a:ea typeface="Avenir"/>
                <a:cs typeface="Avenir"/>
                <a:sym typeface="Avenir"/>
              </a:rPr>
              <a:t>pyros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 which means fire or fever.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Example: antipyretic which is a drug reducing fever.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u="sng" dirty="0" err="1">
                <a:latin typeface="Avenir"/>
                <a:ea typeface="Avenir"/>
                <a:cs typeface="Avenir"/>
                <a:sym typeface="Avenir"/>
              </a:rPr>
              <a:t>Therm</a:t>
            </a:r>
            <a:r>
              <a:rPr lang="en-GB" b="1" u="sng" dirty="0">
                <a:latin typeface="Avenir"/>
                <a:ea typeface="Avenir"/>
                <a:cs typeface="Avenir"/>
                <a:sym typeface="Avenir"/>
              </a:rPr>
              <a:t>-</a:t>
            </a:r>
            <a:endParaRPr u="sng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heat.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Example: hypothermia which means low body temperature.</a:t>
            </a:r>
            <a:endParaRPr dirty="0"/>
          </a:p>
          <a:p>
            <a:pPr marL="4572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endParaRPr dirty="0"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547178" y="266864"/>
            <a:ext cx="31554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General terms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0553" y="1825625"/>
            <a:ext cx="2953047" cy="177182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5652576" y="364173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29"/>
          <p:cNvGrpSpPr/>
          <p:nvPr/>
        </p:nvGrpSpPr>
        <p:grpSpPr>
          <a:xfrm>
            <a:off x="164706" y="448458"/>
            <a:ext cx="370196" cy="300153"/>
            <a:chOff x="3952456" y="1524280"/>
            <a:chExt cx="370196" cy="300153"/>
          </a:xfrm>
        </p:grpSpPr>
        <p:sp>
          <p:nvSpPr>
            <p:cNvPr id="182" name="Google Shape;182;p29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subTitle" idx="1"/>
          </p:nvPr>
        </p:nvSpPr>
        <p:spPr>
          <a:xfrm flipH="1">
            <a:off x="228510" y="1549179"/>
            <a:ext cx="434349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Body temperature is controlled in the hypothalamus.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The normal 'set-point' of core temperature is tightly regulated within 37 ± 0.5°C.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Temperature: Rectal&gt;Oral&gt;Axillary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The body may raise its temperature to help fight off an infection. When the body is hotter, it makes it harder for viruses or bacteria to survive.</a:t>
            </a:r>
            <a:endParaRPr/>
          </a:p>
          <a:p>
            <a:pPr marL="4572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594656" y="355641"/>
            <a:ext cx="3723343" cy="72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endParaRPr/>
          </a:p>
        </p:txBody>
      </p:sp>
      <p:sp>
        <p:nvSpPr>
          <p:cNvPr id="194" name="Google Shape;194;p30"/>
          <p:cNvSpPr/>
          <p:nvPr/>
        </p:nvSpPr>
        <p:spPr>
          <a:xfrm>
            <a:off x="5638120" y="3800908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30"/>
          <p:cNvGrpSpPr/>
          <p:nvPr/>
        </p:nvGrpSpPr>
        <p:grpSpPr>
          <a:xfrm>
            <a:off x="310452" y="450823"/>
            <a:ext cx="275179" cy="388912"/>
            <a:chOff x="3601939" y="4161192"/>
            <a:chExt cx="275179" cy="388912"/>
          </a:xfrm>
        </p:grpSpPr>
        <p:sp>
          <p:nvSpPr>
            <p:cNvPr id="196" name="Google Shape;196;p30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7944"/>
          <a:stretch/>
        </p:blipFill>
        <p:spPr>
          <a:xfrm>
            <a:off x="4887150" y="787013"/>
            <a:ext cx="3590575" cy="356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subTitle" idx="1"/>
          </p:nvPr>
        </p:nvSpPr>
        <p:spPr>
          <a:xfrm flipH="1">
            <a:off x="0" y="1509713"/>
            <a:ext cx="633413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3000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01</a:t>
            </a:r>
            <a:endParaRPr sz="3000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2"/>
          </p:nvPr>
        </p:nvSpPr>
        <p:spPr>
          <a:xfrm flipH="1">
            <a:off x="8510588" y="1509713"/>
            <a:ext cx="633412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3000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02</a:t>
            </a:r>
            <a:endParaRPr sz="3000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4597802" y="193118"/>
            <a:ext cx="3912786" cy="27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br>
              <a:rPr lang="en-GB" b="0"/>
            </a:b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-592512" y="988425"/>
            <a:ext cx="1525052" cy="726165"/>
          </a:xfrm>
          <a:prstGeom prst="roundRect">
            <a:avLst>
              <a:gd name="adj" fmla="val 21234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215" name="Google Shape;215;p31"/>
          <p:cNvSpPr/>
          <p:nvPr/>
        </p:nvSpPr>
        <p:spPr>
          <a:xfrm>
            <a:off x="-592512" y="2787194"/>
            <a:ext cx="1525052" cy="726165"/>
          </a:xfrm>
          <a:prstGeom prst="roundRect">
            <a:avLst>
              <a:gd name="adj" fmla="val 21234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216" name="Google Shape;216;p31"/>
          <p:cNvSpPr txBox="1"/>
          <p:nvPr/>
        </p:nvSpPr>
        <p:spPr>
          <a:xfrm>
            <a:off x="1202240" y="971312"/>
            <a:ext cx="415208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Hypothermia, ae, f.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Meaning: the condition of having a dangerously low body temperature (below 35 C).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Symptoms: shivering, exhaustion or feeling very tired, confusion, or fumbling hands.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Causes: exposure to cold-weather conditions or cold water.</a:t>
            </a:r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1225925" y="2936240"/>
            <a:ext cx="37536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Subfebris</a:t>
            </a:r>
            <a:r>
              <a:rPr lang="en-GB" sz="14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is, f. 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the body temperature is above normal but not within the range to be classified as fever</a:t>
            </a:r>
            <a:r>
              <a:rPr lang="cs-CZ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sz="14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i.e</a:t>
            </a:r>
            <a:r>
              <a:rPr lang="cs-CZ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cs-CZ" sz="14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between</a:t>
            </a:r>
            <a:r>
              <a:rPr lang="cs-CZ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37 and 37.9 C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dirty="0"/>
          </a:p>
        </p:txBody>
      </p:sp>
      <p:sp>
        <p:nvSpPr>
          <p:cNvPr id="218" name="Google Shape;218;p31"/>
          <p:cNvSpPr/>
          <p:nvPr/>
        </p:nvSpPr>
        <p:spPr>
          <a:xfrm>
            <a:off x="5875427" y="351335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1566" y="1453866"/>
            <a:ext cx="2936722" cy="1959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/>
          <p:nvPr/>
        </p:nvSpPr>
        <p:spPr>
          <a:xfrm>
            <a:off x="-592512" y="4036874"/>
            <a:ext cx="1525052" cy="726165"/>
          </a:xfrm>
          <a:prstGeom prst="roundRect">
            <a:avLst>
              <a:gd name="adj" fmla="val 21234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1219200" y="4138346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Subfebrilis, 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n-GB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related to subfebris</a:t>
            </a:r>
            <a:endParaRPr sz="1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22" name="Google Shape;222;p31"/>
          <p:cNvGrpSpPr/>
          <p:nvPr/>
        </p:nvGrpSpPr>
        <p:grpSpPr>
          <a:xfrm>
            <a:off x="8584427" y="376203"/>
            <a:ext cx="275179" cy="388912"/>
            <a:chOff x="3601939" y="4161192"/>
            <a:chExt cx="275179" cy="388912"/>
          </a:xfrm>
        </p:grpSpPr>
        <p:sp>
          <p:nvSpPr>
            <p:cNvPr id="223" name="Google Shape;223;p31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subTitle" idx="1"/>
          </p:nvPr>
        </p:nvSpPr>
        <p:spPr>
          <a:xfrm flipH="1">
            <a:off x="1155368" y="1205144"/>
            <a:ext cx="3416632" cy="160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febris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is, f./pyrexia, ae, f.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Meaning: an abnormally high body temperature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i.e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between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38 and 39.9 C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Symptoms: rise in temperature, weakness, fatigue, cough or sore throat</a:t>
            </a:r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3"/>
          </p:nvPr>
        </p:nvSpPr>
        <p:spPr>
          <a:xfrm flipH="1">
            <a:off x="1199043" y="3800649"/>
            <a:ext cx="3808891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afebrilis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not related to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non-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feverous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5"/>
          </p:nvPr>
        </p:nvSpPr>
        <p:spPr>
          <a:xfrm flipH="1">
            <a:off x="1164092" y="2714628"/>
            <a:ext cx="4072486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febrilis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, 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related to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feverous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 idx="6"/>
          </p:nvPr>
        </p:nvSpPr>
        <p:spPr>
          <a:xfrm>
            <a:off x="4765040" y="174526"/>
            <a:ext cx="379059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ctrTitle" idx="4294967295"/>
          </p:nvPr>
        </p:nvSpPr>
        <p:spPr>
          <a:xfrm flipH="1">
            <a:off x="0" y="3371850"/>
            <a:ext cx="709613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03</a:t>
            </a:r>
            <a:endParaRPr sz="3000" b="1" i="0" u="none" strike="noStrike" cap="none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-246269" y="1178355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-246269" y="2693354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ctrTitle" idx="2"/>
          </p:nvPr>
        </p:nvSpPr>
        <p:spPr>
          <a:xfrm flipH="1">
            <a:off x="489844" y="1111726"/>
            <a:ext cx="70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 sz="1800" b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ctrTitle" idx="4"/>
          </p:nvPr>
        </p:nvSpPr>
        <p:spPr>
          <a:xfrm flipH="1">
            <a:off x="490790" y="2636342"/>
            <a:ext cx="70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 sz="1600" b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-246269" y="3742874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626946" y="3877082"/>
            <a:ext cx="772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06</a:t>
            </a:r>
            <a:endParaRPr/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5058" y="1677685"/>
            <a:ext cx="2890520" cy="216789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/>
          <p:nvPr/>
        </p:nvSpPr>
        <p:spPr>
          <a:xfrm>
            <a:off x="5595818" y="3927648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32"/>
          <p:cNvGrpSpPr/>
          <p:nvPr/>
        </p:nvGrpSpPr>
        <p:grpSpPr>
          <a:xfrm>
            <a:off x="8626700" y="326039"/>
            <a:ext cx="275179" cy="388912"/>
            <a:chOff x="3601939" y="4161192"/>
            <a:chExt cx="275179" cy="388912"/>
          </a:xfrm>
        </p:grpSpPr>
        <p:sp>
          <p:nvSpPr>
            <p:cNvPr id="251" name="Google Shape;251;p3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subTitle" idx="1"/>
          </p:nvPr>
        </p:nvSpPr>
        <p:spPr>
          <a:xfrm flipH="1">
            <a:off x="1189831" y="1162995"/>
            <a:ext cx="3280215" cy="116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febricula, ae, f.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A mild fever of short duration, of indefinite origin, and without any distinctive pathology.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subTitle" idx="5"/>
          </p:nvPr>
        </p:nvSpPr>
        <p:spPr>
          <a:xfrm flipH="1">
            <a:off x="1192795" y="2681748"/>
            <a:ext cx="3280215" cy="164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hyperpyrexia, ae, f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Meaning: a very high fever (more than 40 C)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Symptoms: increased or irregular heart rate, muscle spasms, rapid breathing, seizures.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title" idx="6"/>
          </p:nvPr>
        </p:nvSpPr>
        <p:spPr>
          <a:xfrm>
            <a:off x="4615985" y="185565"/>
            <a:ext cx="395315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Body temperature</a:t>
            </a:r>
            <a:br>
              <a:rPr lang="en-GB" b="0"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-246269" y="1178355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-246269" y="2681748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>
            <a:spLocks noGrp="1"/>
          </p:cNvSpPr>
          <p:nvPr>
            <p:ph type="ctrTitle"/>
          </p:nvPr>
        </p:nvSpPr>
        <p:spPr>
          <a:xfrm flipH="1">
            <a:off x="586136" y="1132720"/>
            <a:ext cx="60369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07</a:t>
            </a:r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ctrTitle" idx="4"/>
          </p:nvPr>
        </p:nvSpPr>
        <p:spPr>
          <a:xfrm flipH="1">
            <a:off x="613000" y="2732548"/>
            <a:ext cx="549965" cy="4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08</a:t>
            </a:r>
            <a:endParaRPr/>
          </a:p>
        </p:txBody>
      </p:sp>
      <p:pic>
        <p:nvPicPr>
          <p:cNvPr id="272" name="Google Shape;2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5242" y="1560538"/>
            <a:ext cx="3178810" cy="202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/>
          <p:nvPr/>
        </p:nvSpPr>
        <p:spPr>
          <a:xfrm>
            <a:off x="5540147" y="3729159"/>
            <a:ext cx="2709000" cy="1341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33"/>
          <p:cNvGrpSpPr/>
          <p:nvPr/>
        </p:nvGrpSpPr>
        <p:grpSpPr>
          <a:xfrm>
            <a:off x="8644456" y="352672"/>
            <a:ext cx="275179" cy="388912"/>
            <a:chOff x="3601939" y="4161192"/>
            <a:chExt cx="275179" cy="388912"/>
          </a:xfrm>
        </p:grpSpPr>
        <p:sp>
          <p:nvSpPr>
            <p:cNvPr id="275" name="Google Shape;275;p33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subTitle" idx="1"/>
          </p:nvPr>
        </p:nvSpPr>
        <p:spPr>
          <a:xfrm flipH="1">
            <a:off x="1301394" y="1652330"/>
            <a:ext cx="3270606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>
                <a:latin typeface="Avenir"/>
                <a:ea typeface="Avenir"/>
                <a:cs typeface="Avenir"/>
                <a:sym typeface="Avenir"/>
              </a:rPr>
              <a:t>F. continua: 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Continuus, a, um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temp. remains above normal during day &amp; there will be little/no change in the temp.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subTitle" idx="5"/>
          </p:nvPr>
        </p:nvSpPr>
        <p:spPr>
          <a:xfrm flipH="1">
            <a:off x="1232414" y="3155627"/>
            <a:ext cx="3444809" cy="134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F. </a:t>
            </a:r>
            <a:r>
              <a:rPr lang="en-GB" b="1" dirty="0" err="1">
                <a:latin typeface="Avenir"/>
                <a:ea typeface="Avenir"/>
                <a:cs typeface="Avenir"/>
                <a:sym typeface="Avenir"/>
              </a:rPr>
              <a:t>intermittens</a:t>
            </a:r>
            <a:r>
              <a:rPr lang="en-GB" b="1" dirty="0"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 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Intermittens</a:t>
            </a: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dirty="0" err="1">
                <a:latin typeface="Avenir"/>
                <a:ea typeface="Avenir"/>
                <a:cs typeface="Avenir"/>
                <a:sym typeface="Avenir"/>
              </a:rPr>
              <a:t>entis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feverous state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alternates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with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non-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feverous</a:t>
            </a:r>
            <a:r>
              <a:rPr lang="cs-CZ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cs-CZ" dirty="0" err="1">
                <a:latin typeface="Avenir"/>
                <a:ea typeface="Avenir"/>
                <a:cs typeface="Avenir"/>
                <a:sym typeface="Avenir"/>
              </a:rPr>
              <a:t>state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291" name="Google Shape;291;p34"/>
          <p:cNvSpPr txBox="1">
            <a:spLocks noGrp="1"/>
          </p:cNvSpPr>
          <p:nvPr>
            <p:ph type="title" idx="6"/>
          </p:nvPr>
        </p:nvSpPr>
        <p:spPr>
          <a:xfrm>
            <a:off x="1509006" y="221206"/>
            <a:ext cx="70419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0">
                <a:latin typeface="Avenir"/>
                <a:ea typeface="Avenir"/>
                <a:cs typeface="Avenir"/>
                <a:sym typeface="Avenir"/>
              </a:rPr>
              <a:t>Types of fever named after progression</a:t>
            </a:r>
            <a:endParaRPr b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-260700" y="165233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 txBox="1">
            <a:spLocks noGrp="1"/>
          </p:cNvSpPr>
          <p:nvPr>
            <p:ph type="ctrTitle" idx="4"/>
          </p:nvPr>
        </p:nvSpPr>
        <p:spPr>
          <a:xfrm flipH="1">
            <a:off x="643362" y="1756912"/>
            <a:ext cx="589052" cy="41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-260700" y="3081530"/>
            <a:ext cx="1352700" cy="577800"/>
          </a:xfrm>
          <a:prstGeom prst="roundRect">
            <a:avLst>
              <a:gd name="adj" fmla="val 16667"/>
            </a:avLst>
          </a:prstGeom>
          <a:solidFill>
            <a:srgbClr val="AED7E8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4"/>
          <p:cNvSpPr txBox="1">
            <a:spLocks noGrp="1"/>
          </p:cNvSpPr>
          <p:nvPr>
            <p:ph type="ctrTitle" idx="2"/>
          </p:nvPr>
        </p:nvSpPr>
        <p:spPr>
          <a:xfrm flipH="1">
            <a:off x="628781" y="3167453"/>
            <a:ext cx="633971" cy="44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 b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pic>
        <p:nvPicPr>
          <p:cNvPr id="296" name="Google Shape;296;p34" descr="Continuous Improvement Not Continuous Solutions: Leveraging Data and a  Change Mindset - FourPoint Education Partn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3850" y="1553780"/>
            <a:ext cx="1352700" cy="13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 descr="Radionomy – Hot Cold Radio | free online radio st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3851" y="3167453"/>
            <a:ext cx="1352699" cy="1352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34"/>
          <p:cNvGrpSpPr/>
          <p:nvPr/>
        </p:nvGrpSpPr>
        <p:grpSpPr>
          <a:xfrm>
            <a:off x="8623888" y="387747"/>
            <a:ext cx="284323" cy="362163"/>
            <a:chOff x="8023448" y="3355496"/>
            <a:chExt cx="284323" cy="362163"/>
          </a:xfrm>
        </p:grpSpPr>
        <p:sp>
          <p:nvSpPr>
            <p:cNvPr id="299" name="Google Shape;299;p34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Předvádění na obrazovce (16:9)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Roboto Condensed Light</vt:lpstr>
      <vt:lpstr>Marvel</vt:lpstr>
      <vt:lpstr>PT Serif</vt:lpstr>
      <vt:lpstr>Courier New</vt:lpstr>
      <vt:lpstr>Assistant ExtraLight</vt:lpstr>
      <vt:lpstr>Avenir</vt:lpstr>
      <vt:lpstr>Arial</vt:lpstr>
      <vt:lpstr>Thasadith</vt:lpstr>
      <vt:lpstr>Simple Light</vt:lpstr>
      <vt:lpstr>Pregnancy Breakthrough by Slidesgo</vt:lpstr>
      <vt:lpstr>Types of fever</vt:lpstr>
      <vt:lpstr>What is fever?</vt:lpstr>
      <vt:lpstr>General terms</vt:lpstr>
      <vt:lpstr>General terms</vt:lpstr>
      <vt:lpstr>Body temperature</vt:lpstr>
      <vt:lpstr>Body temperature   </vt:lpstr>
      <vt:lpstr>Body temperature</vt:lpstr>
      <vt:lpstr>Body temperature </vt:lpstr>
      <vt:lpstr>Types of fever named after progression</vt:lpstr>
      <vt:lpstr>Types of fever named after progression </vt:lpstr>
      <vt:lpstr>Types of fever named after progression </vt:lpstr>
      <vt:lpstr>Types of fever named after progression </vt:lpstr>
      <vt:lpstr>f. herpetica</vt:lpstr>
      <vt:lpstr>Types of fever accompanied with a particular disease </vt:lpstr>
      <vt:lpstr>01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fever</dc:title>
  <dc:creator>User</dc:creator>
  <cp:lastModifiedBy>Natália Gachallová</cp:lastModifiedBy>
  <cp:revision>1</cp:revision>
  <dcterms:modified xsi:type="dcterms:W3CDTF">2021-04-29T14:58:17Z</dcterms:modified>
</cp:coreProperties>
</file>