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58" r:id="rId3"/>
    <p:sldId id="257" r:id="rId4"/>
    <p:sldId id="335" r:id="rId5"/>
    <p:sldId id="313" r:id="rId6"/>
    <p:sldId id="273" r:id="rId7"/>
    <p:sldId id="274" r:id="rId8"/>
    <p:sldId id="321" r:id="rId9"/>
    <p:sldId id="275" r:id="rId10"/>
    <p:sldId id="322" r:id="rId11"/>
    <p:sldId id="277" r:id="rId12"/>
    <p:sldId id="278" r:id="rId13"/>
    <p:sldId id="325" r:id="rId14"/>
    <p:sldId id="323" r:id="rId15"/>
    <p:sldId id="279" r:id="rId16"/>
    <p:sldId id="282" r:id="rId17"/>
    <p:sldId id="317" r:id="rId18"/>
    <p:sldId id="283" r:id="rId19"/>
    <p:sldId id="284" r:id="rId20"/>
    <p:sldId id="285" r:id="rId21"/>
    <p:sldId id="286" r:id="rId22"/>
    <p:sldId id="287" r:id="rId23"/>
    <p:sldId id="289" r:id="rId24"/>
    <p:sldId id="291" r:id="rId25"/>
    <p:sldId id="290" r:id="rId26"/>
    <p:sldId id="288" r:id="rId27"/>
    <p:sldId id="327" r:id="rId28"/>
    <p:sldId id="320" r:id="rId29"/>
    <p:sldId id="328" r:id="rId30"/>
    <p:sldId id="330" r:id="rId31"/>
    <p:sldId id="332" r:id="rId32"/>
    <p:sldId id="333" r:id="rId33"/>
    <p:sldId id="329" r:id="rId34"/>
    <p:sldId id="300" r:id="rId35"/>
    <p:sldId id="301" r:id="rId36"/>
    <p:sldId id="303" r:id="rId37"/>
    <p:sldId id="304" r:id="rId38"/>
    <p:sldId id="338" r:id="rId39"/>
    <p:sldId id="312"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nza" initials="H" lastIdx="1" clrIdx="0">
    <p:extLst>
      <p:ext uri="{19B8F6BF-5375-455C-9EA6-DF929625EA0E}">
        <p15:presenceInfo xmlns:p15="http://schemas.microsoft.com/office/powerpoint/2012/main" userId="Honz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95280" autoAdjust="0"/>
  </p:normalViewPr>
  <p:slideViewPr>
    <p:cSldViewPr snapToGrid="0">
      <p:cViewPr varScale="1">
        <p:scale>
          <a:sx n="81" d="100"/>
          <a:sy n="81" d="100"/>
        </p:scale>
        <p:origin x="64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9BD818-88AF-4649-9ADA-422C8A55798B}" type="datetimeFigureOut">
              <a:rPr lang="en-GB" smtClean="0"/>
              <a:t>17/03/2021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B0644-A30C-4907-8175-4E95CAAAA022}" type="slidenum">
              <a:rPr lang="en-GB" smtClean="0"/>
              <a:t>‹#›</a:t>
            </a:fld>
            <a:endParaRPr lang="en-GB"/>
          </a:p>
        </p:txBody>
      </p:sp>
    </p:spTree>
    <p:extLst>
      <p:ext uri="{BB962C8B-B14F-4D97-AF65-F5344CB8AC3E}">
        <p14:creationId xmlns:p14="http://schemas.microsoft.com/office/powerpoint/2010/main" val="302767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en.wikipedia.org/wiki/Sebaceous_gland" TargetMode="External"/><Relationship Id="rId13" Type="http://schemas.openxmlformats.org/officeDocument/2006/relationships/hyperlink" Target="https://en.wikipedia.org/wiki/Cosmetics" TargetMode="External"/><Relationship Id="rId3" Type="http://schemas.openxmlformats.org/officeDocument/2006/relationships/hyperlink" Target="https://en.wikipedia.org/wiki/Lip" TargetMode="External"/><Relationship Id="rId7" Type="http://schemas.openxmlformats.org/officeDocument/2006/relationships/hyperlink" Target="https://en.wikipedia.org/wiki/Keratin" TargetMode="External"/><Relationship Id="rId12" Type="http://schemas.openxmlformats.org/officeDocument/2006/relationships/hyperlink" Target="https://en.wikipedia.org/wiki/Vermilion_border#cite_note-:0-2"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n.wikipedia.org/wiki/Epidermis" TargetMode="External"/><Relationship Id="rId11" Type="http://schemas.openxmlformats.org/officeDocument/2006/relationships/hyperlink" Target="https://en.wikipedia.org/wiki/Vermilion_border#cite_note-:3-1" TargetMode="External"/><Relationship Id="rId5" Type="http://schemas.openxmlformats.org/officeDocument/2006/relationships/hyperlink" Target="https://en.wikipedia.org/wiki/Lipstick" TargetMode="External"/><Relationship Id="rId10" Type="http://schemas.openxmlformats.org/officeDocument/2006/relationships/hyperlink" Target="https://en.wikipedia.org/wiki/Facial_hair" TargetMode="External"/><Relationship Id="rId4" Type="http://schemas.openxmlformats.org/officeDocument/2006/relationships/hyperlink" Target="https://en.wikipedia.org/wiki/Skin" TargetMode="External"/><Relationship Id="rId9" Type="http://schemas.openxmlformats.org/officeDocument/2006/relationships/hyperlink" Target="https://en.wikipedia.org/wiki/Sweat_gland"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Lip"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en.wikipedia.org/wiki/Skin"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ndex.php?title=Buccal_fat_pad&amp;action=edit&amp;section=2"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en.wikipedia.org/wiki/Buccal_fat_pad#cite_note-Zhang-1"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0"/>
              </a:spcAft>
            </a:pPr>
            <a:r>
              <a:rPr lang="cs-CZ" sz="800" dirty="0">
                <a:effectLst/>
                <a:latin typeface="Times New Roman" panose="02020603050405020304" pitchFamily="18" charset="0"/>
                <a:ea typeface="Times New Roman" panose="02020603050405020304" pitchFamily="18" charset="0"/>
              </a:rPr>
              <a:t>Lidské </a:t>
            </a:r>
            <a:r>
              <a:rPr lang="cs-CZ" sz="800" b="1" dirty="0">
                <a:solidFill>
                  <a:srgbClr val="FF0000"/>
                </a:solidFill>
                <a:effectLst/>
                <a:latin typeface="Times New Roman" panose="02020603050405020304" pitchFamily="18" charset="0"/>
                <a:ea typeface="Times New Roman" panose="02020603050405020304" pitchFamily="18" charset="0"/>
              </a:rPr>
              <a:t>rty </a:t>
            </a:r>
            <a:r>
              <a:rPr lang="cs-CZ" sz="800" dirty="0">
                <a:effectLst/>
                <a:latin typeface="Times New Roman" panose="02020603050405020304" pitchFamily="18" charset="0"/>
                <a:ea typeface="Times New Roman" panose="02020603050405020304" pitchFamily="18" charset="0"/>
              </a:rPr>
              <a:t>jsou pravděpodobně jedním z tělesných znaků ovlivněných pohlavním výběrem. Splňují totiž všech sedm kritérií, které </a:t>
            </a:r>
            <a:r>
              <a:rPr lang="cs-CZ" sz="800" dirty="0" err="1">
                <a:effectLst/>
                <a:latin typeface="Times New Roman" panose="02020603050405020304" pitchFamily="18" charset="0"/>
                <a:ea typeface="Times New Roman" panose="02020603050405020304" pitchFamily="18" charset="0"/>
              </a:rPr>
              <a:t>Barber</a:t>
            </a:r>
            <a:r>
              <a:rPr lang="cs-CZ" sz="800" dirty="0">
                <a:effectLst/>
                <a:latin typeface="Times New Roman" panose="02020603050405020304" pitchFamily="18" charset="0"/>
                <a:ea typeface="Times New Roman" panose="02020603050405020304" pitchFamily="18" charset="0"/>
              </a:rPr>
              <a:t> (1995) pro znaky ovlivněné pohlavním výběrem vytyčil. Jsou to následující kritéria: znak je sexuálně dimorfní, není přímo zapojen při rozmnožování, je nejvýraznější v době rozmnožování, je buď atraktivní pro opačné pohlaví nebo slouží k zastrašování soupeřů, </a:t>
            </a:r>
            <a:r>
              <a:rPr lang="cs-CZ" sz="800" dirty="0">
                <a:solidFill>
                  <a:srgbClr val="FF0000"/>
                </a:solidFill>
                <a:effectLst/>
                <a:latin typeface="Times New Roman" panose="02020603050405020304" pitchFamily="18" charset="0"/>
                <a:ea typeface="Times New Roman" panose="02020603050405020304" pitchFamily="18" charset="0"/>
              </a:rPr>
              <a:t>míra jeho fenotypového projevu ovlivňuje reprodukční úspěšnost jedinc</a:t>
            </a:r>
            <a:r>
              <a:rPr lang="cs-CZ" sz="800" dirty="0">
                <a:effectLst/>
                <a:latin typeface="Times New Roman" panose="02020603050405020304" pitchFamily="18" charset="0"/>
                <a:ea typeface="Times New Roman" panose="02020603050405020304" pitchFamily="18" charset="0"/>
              </a:rPr>
              <a:t>e, znak se mění v průběhu života a je variabilní mezi jedinci stejného pohlaví, jeho projev je závislý na pohlavních hormonech. </a:t>
            </a:r>
          </a:p>
          <a:p>
            <a:pPr algn="just">
              <a:spcAft>
                <a:spcPts val="0"/>
              </a:spcAft>
            </a:pPr>
            <a:endParaRPr lang="cs-CZ" sz="800" dirty="0">
              <a:latin typeface="Times New Roman" panose="02020603050405020304" pitchFamily="18" charset="0"/>
              <a:ea typeface="Times New Roman" panose="02020603050405020304" pitchFamily="18" charset="0"/>
            </a:endParaRPr>
          </a:p>
          <a:p>
            <a:pPr algn="just">
              <a:spcAft>
                <a:spcPts val="0"/>
              </a:spcAft>
            </a:pPr>
            <a:r>
              <a:rPr lang="cs-CZ" sz="800" dirty="0">
                <a:latin typeface="Times New Roman" panose="02020603050405020304" pitchFamily="18" charset="0"/>
                <a:ea typeface="Times New Roman" panose="02020603050405020304" pitchFamily="18" charset="0"/>
              </a:rPr>
              <a:t>Plnost ženských rtů zvyšuje atraktivitu obličeje, signalizuje totiž mládí a plodivost. Ke zvýšení své atraktivity žena používá rtěnku, případně trvalejší kosmetické zásahy (augmentací). Zdobení rtů (tetování, mutilace, piercing) je rozšířené u mnoha kultur světa současnosti i minulosti. Jeho základním významem je signalizovat společenskou a pohlavní dospělost jedince, zpravidla žen. Rty jsou pravděpodobně ovlivněny pohlavním výběrem.</a:t>
            </a:r>
          </a:p>
          <a:p>
            <a:pPr algn="just">
              <a:spcAft>
                <a:spcPts val="0"/>
              </a:spcAft>
            </a:pPr>
            <a:endParaRPr lang="cs-CZ" sz="800" dirty="0">
              <a:latin typeface="Times New Roman" panose="02020603050405020304" pitchFamily="18" charset="0"/>
              <a:ea typeface="Times New Roman" panose="02020603050405020304" pitchFamily="18" charset="0"/>
            </a:endParaRPr>
          </a:p>
          <a:p>
            <a:pPr algn="just"/>
            <a:r>
              <a:rPr lang="cs-CZ" sz="800" dirty="0">
                <a:solidFill>
                  <a:srgbClr val="FF0000"/>
                </a:solidFill>
                <a:latin typeface="Times New Roman" panose="02020603050405020304" pitchFamily="18" charset="0"/>
                <a:ea typeface="Times New Roman" panose="02020603050405020304" pitchFamily="18" charset="0"/>
              </a:rPr>
              <a:t>Anemie</a:t>
            </a:r>
            <a:r>
              <a:rPr lang="cs-CZ" sz="800" dirty="0">
                <a:latin typeface="Times New Roman" panose="02020603050405020304" pitchFamily="18" charset="0"/>
                <a:ea typeface="Times New Roman" panose="02020603050405020304" pitchFamily="18" charset="0"/>
              </a:rPr>
              <a:t> je všeobecným ukazatelem zdravotního stavu člověka. Anemická bledost (tj. nedostatek červeného krevního barviva hemoglobinu) je tudíž často znakem infekce a je možné očekávat, že bude figurovat při pohlavním výběru. Kromě toho, jestliže je anemie adaptivní odpovědí na parazitickou infekci, pak zdravotní výdaje udržování vysoké hladiny hemoglobinu možná zajišťují, že </a:t>
            </a:r>
            <a:r>
              <a:rPr lang="cs-CZ" sz="800" dirty="0">
                <a:solidFill>
                  <a:srgbClr val="FF0000"/>
                </a:solidFill>
                <a:latin typeface="Times New Roman" panose="02020603050405020304" pitchFamily="18" charset="0"/>
                <a:ea typeface="Times New Roman" panose="02020603050405020304" pitchFamily="18" charset="0"/>
              </a:rPr>
              <a:t>organismus nesoucí těžkou zátěž parazitů nebude riskovat předstírání zdravé červenosti</a:t>
            </a:r>
            <a:r>
              <a:rPr lang="cs-CZ" sz="800" dirty="0">
                <a:latin typeface="Times New Roman" panose="02020603050405020304" pitchFamily="18" charset="0"/>
                <a:ea typeface="Times New Roman" panose="02020603050405020304" pitchFamily="18" charset="0"/>
              </a:rPr>
              <a:t> (Jones 1997).</a:t>
            </a:r>
            <a:endParaRPr lang="en-GB" sz="800" dirty="0">
              <a:latin typeface="Times New Roman" panose="02020603050405020304" pitchFamily="18" charset="0"/>
              <a:ea typeface="Times New Roman" panose="02020603050405020304" pitchFamily="18" charset="0"/>
            </a:endParaRPr>
          </a:p>
          <a:p>
            <a:endParaRPr lang="cs-CZ" sz="1200" b="0" i="0" kern="1200" dirty="0">
              <a:solidFill>
                <a:schemeClr val="tx1"/>
              </a:solidFill>
              <a:effectLst/>
              <a:latin typeface="+mn-lt"/>
              <a:ea typeface="+mn-ea"/>
              <a:cs typeface="+mn-cs"/>
            </a:endParaRPr>
          </a:p>
          <a:p>
            <a:endParaRPr lang="cs-CZ"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also called margin or zone, is the normally sharp demarcation between the </a:t>
            </a:r>
            <a:r>
              <a:rPr lang="en-GB" sz="1200" b="0" i="0" u="none" strike="noStrike" kern="1200" dirty="0">
                <a:solidFill>
                  <a:schemeClr val="tx1"/>
                </a:solidFill>
                <a:effectLst/>
                <a:latin typeface="+mn-lt"/>
                <a:ea typeface="+mn-ea"/>
                <a:cs typeface="+mn-cs"/>
                <a:hlinkClick r:id="rId3" tooltip="Lip"/>
              </a:rPr>
              <a:t>lip</a:t>
            </a:r>
            <a:r>
              <a:rPr lang="en-GB" sz="1200" b="0" i="0" kern="1200" dirty="0">
                <a:solidFill>
                  <a:schemeClr val="tx1"/>
                </a:solidFill>
                <a:effectLst/>
                <a:latin typeface="+mn-lt"/>
                <a:ea typeface="+mn-ea"/>
                <a:cs typeface="+mn-cs"/>
              </a:rPr>
              <a:t> and the adjacent normal </a:t>
            </a:r>
            <a:r>
              <a:rPr lang="en-GB" sz="1200" b="0" i="0" u="none" strike="noStrike" kern="1200" dirty="0">
                <a:solidFill>
                  <a:schemeClr val="tx1"/>
                </a:solidFill>
                <a:effectLst/>
                <a:latin typeface="+mn-lt"/>
                <a:ea typeface="+mn-ea"/>
                <a:cs typeface="+mn-cs"/>
                <a:hlinkClick r:id="rId4" tooltip="Skin"/>
              </a:rPr>
              <a:t>skin</a:t>
            </a:r>
            <a:r>
              <a:rPr lang="en-GB" sz="1200" b="0" i="0" kern="1200" dirty="0">
                <a:solidFill>
                  <a:schemeClr val="tx1"/>
                </a:solidFill>
                <a:effectLst/>
                <a:latin typeface="+mn-lt"/>
                <a:ea typeface="+mn-ea"/>
                <a:cs typeface="+mn-cs"/>
              </a:rPr>
              <a:t>. It is where </a:t>
            </a:r>
            <a:r>
              <a:rPr lang="en-GB" sz="1200" b="0" i="0" u="none" strike="noStrike" kern="1200" dirty="0">
                <a:solidFill>
                  <a:schemeClr val="tx1"/>
                </a:solidFill>
                <a:effectLst/>
                <a:latin typeface="+mn-lt"/>
                <a:ea typeface="+mn-ea"/>
                <a:cs typeface="+mn-cs"/>
                <a:hlinkClick r:id="rId5" tooltip="Lipstick"/>
              </a:rPr>
              <a:t>lipstick</a:t>
            </a:r>
            <a:r>
              <a:rPr lang="en-GB" sz="1200" b="0" i="0" kern="1200" dirty="0">
                <a:solidFill>
                  <a:schemeClr val="tx1"/>
                </a:solidFill>
                <a:effectLst/>
                <a:latin typeface="+mn-lt"/>
                <a:ea typeface="+mn-ea"/>
                <a:cs typeface="+mn-cs"/>
              </a:rPr>
              <a:t> is sometimes applied. It represents the change in the </a:t>
            </a:r>
            <a:r>
              <a:rPr lang="en-GB" sz="1200" b="0" i="0" u="none" strike="noStrike" kern="1200" dirty="0">
                <a:solidFill>
                  <a:schemeClr val="tx1"/>
                </a:solidFill>
                <a:effectLst/>
                <a:latin typeface="+mn-lt"/>
                <a:ea typeface="+mn-ea"/>
                <a:cs typeface="+mn-cs"/>
                <a:hlinkClick r:id="rId6" tooltip="Epidermis"/>
              </a:rPr>
              <a:t>epidermis</a:t>
            </a:r>
            <a:r>
              <a:rPr lang="en-GB" sz="1200" b="0" i="0" kern="1200" dirty="0">
                <a:solidFill>
                  <a:schemeClr val="tx1"/>
                </a:solidFill>
                <a:effectLst/>
                <a:latin typeface="+mn-lt"/>
                <a:ea typeface="+mn-ea"/>
                <a:cs typeface="+mn-cs"/>
              </a:rPr>
              <a:t> from highly </a:t>
            </a:r>
            <a:r>
              <a:rPr lang="en-GB" sz="1200" b="0" i="0" u="none" strike="noStrike" kern="1200" dirty="0">
                <a:solidFill>
                  <a:schemeClr val="tx1"/>
                </a:solidFill>
                <a:effectLst/>
                <a:latin typeface="+mn-lt"/>
                <a:ea typeface="+mn-ea"/>
                <a:cs typeface="+mn-cs"/>
                <a:hlinkClick r:id="rId7" tooltip="Keratin"/>
              </a:rPr>
              <a:t>keratinized</a:t>
            </a:r>
            <a:r>
              <a:rPr lang="en-GB" sz="1200" b="0" i="0" kern="1200" dirty="0">
                <a:solidFill>
                  <a:schemeClr val="tx1"/>
                </a:solidFill>
                <a:effectLst/>
                <a:latin typeface="+mn-lt"/>
                <a:ea typeface="+mn-ea"/>
                <a:cs typeface="+mn-cs"/>
              </a:rPr>
              <a:t> external skin to less keratinized internal skin. It has no </a:t>
            </a:r>
            <a:r>
              <a:rPr lang="en-GB" sz="1200" b="0" i="0" u="none" strike="noStrike" kern="1200" dirty="0">
                <a:solidFill>
                  <a:schemeClr val="tx1"/>
                </a:solidFill>
                <a:effectLst/>
                <a:latin typeface="+mn-lt"/>
                <a:ea typeface="+mn-ea"/>
                <a:cs typeface="+mn-cs"/>
                <a:hlinkClick r:id="rId8" tooltip="Sebaceous gland"/>
              </a:rPr>
              <a:t>sebaceous glands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9" tooltip="Sweat gland"/>
              </a:rPr>
              <a:t>sweat glands</a:t>
            </a:r>
            <a:r>
              <a:rPr lang="en-GB" sz="1200" b="0" i="0" kern="1200" dirty="0">
                <a:solidFill>
                  <a:schemeClr val="tx1"/>
                </a:solidFill>
                <a:effectLst/>
                <a:latin typeface="+mn-lt"/>
                <a:ea typeface="+mn-ea"/>
                <a:cs typeface="+mn-cs"/>
              </a:rPr>
              <a:t>, or </a:t>
            </a:r>
            <a:r>
              <a:rPr lang="en-GB" sz="1200" b="0" i="0" u="none" strike="noStrike" kern="1200" dirty="0">
                <a:solidFill>
                  <a:schemeClr val="tx1"/>
                </a:solidFill>
                <a:effectLst/>
                <a:latin typeface="+mn-lt"/>
                <a:ea typeface="+mn-ea"/>
                <a:cs typeface="+mn-cs"/>
                <a:hlinkClick r:id="rId10" tooltip="Facial hair"/>
              </a:rPr>
              <a:t>facial hair</a:t>
            </a:r>
            <a:r>
              <a:rPr lang="en-GB" sz="1200" b="0" i="0" kern="1200" dirty="0">
                <a:solidFill>
                  <a:schemeClr val="tx1"/>
                </a:solidFill>
                <a:effectLst/>
                <a:latin typeface="+mn-lt"/>
                <a:ea typeface="+mn-ea"/>
                <a:cs typeface="+mn-cs"/>
              </a:rPr>
              <a:t>.</a:t>
            </a:r>
            <a:r>
              <a:rPr lang="en-GB" sz="1200" b="0" i="0" u="none" strike="noStrike" kern="1200" baseline="30000" dirty="0">
                <a:solidFill>
                  <a:schemeClr val="tx1"/>
                </a:solidFill>
                <a:effectLst/>
                <a:latin typeface="+mn-lt"/>
                <a:ea typeface="+mn-ea"/>
                <a:cs typeface="+mn-cs"/>
                <a:hlinkClick r:id="rId11"/>
              </a:rPr>
              <a:t>[1]</a:t>
            </a:r>
            <a:r>
              <a:rPr lang="en-GB" sz="1200" b="0" i="0" u="none" strike="noStrike" kern="1200" baseline="30000" dirty="0">
                <a:solidFill>
                  <a:schemeClr val="tx1"/>
                </a:solidFill>
                <a:effectLst/>
                <a:latin typeface="+mn-lt"/>
                <a:ea typeface="+mn-ea"/>
                <a:cs typeface="+mn-cs"/>
                <a:hlinkClick r:id="rId12"/>
              </a:rPr>
              <a:t>[2]</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It has a prominence on the face, creating a focus for </a:t>
            </a:r>
            <a:r>
              <a:rPr lang="en-GB" sz="1200" b="0" i="0" u="none" strike="noStrike" kern="1200" dirty="0">
                <a:solidFill>
                  <a:schemeClr val="tx1"/>
                </a:solidFill>
                <a:effectLst/>
                <a:latin typeface="+mn-lt"/>
                <a:ea typeface="+mn-ea"/>
                <a:cs typeface="+mn-cs"/>
                <a:hlinkClick r:id="rId13" tooltip="Cosmetics"/>
              </a:rPr>
              <a:t>cosmetics</a:t>
            </a:r>
            <a:r>
              <a:rPr lang="en-GB" sz="1200" b="0" i="0" kern="1200" dirty="0">
                <a:solidFill>
                  <a:schemeClr val="tx1"/>
                </a:solidFill>
                <a:effectLst/>
                <a:latin typeface="+mn-lt"/>
                <a:ea typeface="+mn-ea"/>
                <a:cs typeface="+mn-cs"/>
              </a:rPr>
              <a:t> and is also a location for several skin diseases. Its functional properties, however, remain unknown.</a:t>
            </a:r>
          </a:p>
          <a:p>
            <a:endParaRPr lang="en-GB" dirty="0"/>
          </a:p>
        </p:txBody>
      </p:sp>
      <p:sp>
        <p:nvSpPr>
          <p:cNvPr id="4" name="Slide Number Placeholder 3"/>
          <p:cNvSpPr>
            <a:spLocks noGrp="1"/>
          </p:cNvSpPr>
          <p:nvPr>
            <p:ph type="sldNum" sz="quarter" idx="10"/>
          </p:nvPr>
        </p:nvSpPr>
        <p:spPr/>
        <p:txBody>
          <a:bodyPr/>
          <a:lstStyle/>
          <a:p>
            <a:fld id="{544B0644-A30C-4907-8175-4E95CAAAA022}" type="slidenum">
              <a:rPr lang="en-GB" smtClean="0"/>
              <a:t>10</a:t>
            </a:fld>
            <a:endParaRPr lang="en-GB"/>
          </a:p>
        </p:txBody>
      </p:sp>
    </p:spTree>
    <p:extLst>
      <p:ext uri="{BB962C8B-B14F-4D97-AF65-F5344CB8AC3E}">
        <p14:creationId xmlns:p14="http://schemas.microsoft.com/office/powerpoint/2010/main" val="1708009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a:t>
            </a:r>
            <a:r>
              <a:rPr lang="en-GB" sz="1200" b="1" i="0" kern="1200" dirty="0">
                <a:solidFill>
                  <a:schemeClr val="tx1"/>
                </a:solidFill>
                <a:effectLst/>
                <a:latin typeface="+mn-lt"/>
                <a:ea typeface="+mn-ea"/>
                <a:cs typeface="+mn-cs"/>
              </a:rPr>
              <a:t>vermilion border</a:t>
            </a:r>
            <a:r>
              <a:rPr lang="en-GB" sz="1200" b="0" i="0" kern="1200" dirty="0">
                <a:solidFill>
                  <a:schemeClr val="tx1"/>
                </a:solidFill>
                <a:effectLst/>
                <a:latin typeface="+mn-lt"/>
                <a:ea typeface="+mn-ea"/>
                <a:cs typeface="+mn-cs"/>
              </a:rPr>
              <a:t> (sometimes spelled </a:t>
            </a:r>
            <a:r>
              <a:rPr lang="en-GB" sz="1200" b="1" i="0" kern="1200" dirty="0">
                <a:solidFill>
                  <a:schemeClr val="tx1"/>
                </a:solidFill>
                <a:effectLst/>
                <a:latin typeface="+mn-lt"/>
                <a:ea typeface="+mn-ea"/>
                <a:cs typeface="+mn-cs"/>
              </a:rPr>
              <a:t>vermillion border</a:t>
            </a:r>
            <a:r>
              <a:rPr lang="en-GB" sz="1200" b="0" i="0" kern="1200" dirty="0">
                <a:solidFill>
                  <a:schemeClr val="tx1"/>
                </a:solidFill>
                <a:effectLst/>
                <a:latin typeface="+mn-lt"/>
                <a:ea typeface="+mn-ea"/>
                <a:cs typeface="+mn-cs"/>
              </a:rPr>
              <a:t>), also called margin or zone, is the normally </a:t>
            </a:r>
            <a:r>
              <a:rPr lang="en-GB" sz="1200" b="1" i="0" kern="1200" dirty="0">
                <a:solidFill>
                  <a:schemeClr val="tx1"/>
                </a:solidFill>
                <a:effectLst/>
                <a:latin typeface="+mn-lt"/>
                <a:ea typeface="+mn-ea"/>
                <a:cs typeface="+mn-cs"/>
              </a:rPr>
              <a:t>sharp demarcation between the </a:t>
            </a:r>
            <a:r>
              <a:rPr lang="en-GB" sz="1200" b="1" i="0" u="none" strike="noStrike" kern="1200" dirty="0">
                <a:solidFill>
                  <a:schemeClr val="tx1"/>
                </a:solidFill>
                <a:effectLst/>
                <a:latin typeface="+mn-lt"/>
                <a:ea typeface="+mn-ea"/>
                <a:cs typeface="+mn-cs"/>
                <a:hlinkClick r:id="rId3" tooltip="Lip"/>
              </a:rPr>
              <a:t>lip</a:t>
            </a:r>
            <a:r>
              <a:rPr lang="en-GB" sz="1200" b="1" i="0" kern="1200" dirty="0">
                <a:solidFill>
                  <a:schemeClr val="tx1"/>
                </a:solidFill>
                <a:effectLst/>
                <a:latin typeface="+mn-lt"/>
                <a:ea typeface="+mn-ea"/>
                <a:cs typeface="+mn-cs"/>
              </a:rPr>
              <a:t> and the adjacent normal </a:t>
            </a:r>
            <a:r>
              <a:rPr lang="en-GB" sz="1200" b="1" i="0" u="none" strike="noStrike" kern="1200" dirty="0">
                <a:solidFill>
                  <a:schemeClr val="tx1"/>
                </a:solidFill>
                <a:effectLst/>
                <a:latin typeface="+mn-lt"/>
                <a:ea typeface="+mn-ea"/>
                <a:cs typeface="+mn-cs"/>
                <a:hlinkClick r:id="rId4" tooltip="Skin"/>
              </a:rPr>
              <a:t>skin</a:t>
            </a:r>
            <a:r>
              <a:rPr lang="en-GB" sz="1200" b="1" i="0" kern="1200" dirty="0">
                <a:solidFill>
                  <a:schemeClr val="tx1"/>
                </a:solidFill>
                <a:effectLst/>
                <a:latin typeface="+mn-lt"/>
                <a:ea typeface="+mn-ea"/>
                <a:cs typeface="+mn-cs"/>
              </a:rPr>
              <a:t>. </a:t>
            </a:r>
            <a:endParaRPr lang="en-GB" b="1" dirty="0"/>
          </a:p>
        </p:txBody>
      </p:sp>
      <p:sp>
        <p:nvSpPr>
          <p:cNvPr id="4" name="Slide Number Placeholder 3"/>
          <p:cNvSpPr>
            <a:spLocks noGrp="1"/>
          </p:cNvSpPr>
          <p:nvPr>
            <p:ph type="sldNum" sz="quarter" idx="10"/>
          </p:nvPr>
        </p:nvSpPr>
        <p:spPr/>
        <p:txBody>
          <a:bodyPr/>
          <a:lstStyle/>
          <a:p>
            <a:fld id="{544B0644-A30C-4907-8175-4E95CAAAA022}" type="slidenum">
              <a:rPr lang="en-GB" smtClean="0"/>
              <a:t>15</a:t>
            </a:fld>
            <a:endParaRPr lang="en-GB"/>
          </a:p>
        </p:txBody>
      </p:sp>
    </p:spTree>
    <p:extLst>
      <p:ext uri="{BB962C8B-B14F-4D97-AF65-F5344CB8AC3E}">
        <p14:creationId xmlns:p14="http://schemas.microsoft.com/office/powerpoint/2010/main" val="2687136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Function[</a:t>
            </a:r>
            <a:r>
              <a:rPr lang="en-GB" sz="1200" b="0" i="0" u="none" strike="noStrike" kern="1200" dirty="0">
                <a:solidFill>
                  <a:schemeClr val="tx1"/>
                </a:solidFill>
                <a:effectLst/>
                <a:latin typeface="+mn-lt"/>
                <a:ea typeface="+mn-ea"/>
                <a:cs typeface="+mn-cs"/>
                <a:hlinkClick r:id="rId3" tooltip="Edit section: Function"/>
              </a:rPr>
              <a:t>edit</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Some people describe the buccal fat pad’s primary function in relation to chewing and suckling, especially in infants. This theory derives some support from the loss of volume to the intermediate lobe, which would be most directly involved in chewing and sucking, from infancy to adulthood.</a:t>
            </a:r>
          </a:p>
          <a:p>
            <a:r>
              <a:rPr lang="en-GB" sz="1200" b="0" i="0" kern="1200" dirty="0">
                <a:solidFill>
                  <a:schemeClr val="tx1"/>
                </a:solidFill>
                <a:effectLst/>
                <a:latin typeface="+mn-lt"/>
                <a:ea typeface="+mn-ea"/>
                <a:cs typeface="+mn-cs"/>
              </a:rPr>
              <a:t>Another proposed function is as gliding pads that facilitate the action of the muscles of mastication.</a:t>
            </a:r>
            <a:r>
              <a:rPr lang="en-GB" sz="1200" b="0" i="0" u="none" strike="noStrike" kern="1200" baseline="30000" dirty="0">
                <a:solidFill>
                  <a:schemeClr val="tx1"/>
                </a:solidFill>
                <a:effectLst/>
                <a:latin typeface="+mn-lt"/>
                <a:ea typeface="+mn-ea"/>
                <a:cs typeface="+mn-cs"/>
                <a:hlinkClick r:id="rId4"/>
              </a:rPr>
              <a:t>[1]</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buccal fat pad may also function as a cushion to protect sensitive facial muscles from injury due to muscle action or exterior force.</a:t>
            </a:r>
            <a:r>
              <a:rPr lang="en-GB" sz="1200" b="0" i="0" u="none" strike="noStrike" kern="1200" baseline="30000" dirty="0">
                <a:solidFill>
                  <a:schemeClr val="tx1"/>
                </a:solidFill>
                <a:effectLst/>
                <a:latin typeface="+mn-lt"/>
                <a:ea typeface="+mn-ea"/>
                <a:cs typeface="+mn-cs"/>
                <a:hlinkClick r:id="rId4"/>
              </a:rPr>
              <a:t>[1]</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44B0644-A30C-4907-8175-4E95CAAAA022}" type="slidenum">
              <a:rPr lang="en-GB" smtClean="0"/>
              <a:t>17</a:t>
            </a:fld>
            <a:endParaRPr lang="en-GB"/>
          </a:p>
        </p:txBody>
      </p:sp>
    </p:spTree>
    <p:extLst>
      <p:ext uri="{BB962C8B-B14F-4D97-AF65-F5344CB8AC3E}">
        <p14:creationId xmlns:p14="http://schemas.microsoft.com/office/powerpoint/2010/main" val="628543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4B0644-A30C-4907-8175-4E95CAAAA022}" type="slidenum">
              <a:rPr lang="en-GB" smtClean="0"/>
              <a:t>28</a:t>
            </a:fld>
            <a:endParaRPr lang="en-GB"/>
          </a:p>
        </p:txBody>
      </p:sp>
    </p:spTree>
    <p:extLst>
      <p:ext uri="{BB962C8B-B14F-4D97-AF65-F5344CB8AC3E}">
        <p14:creationId xmlns:p14="http://schemas.microsoft.com/office/powerpoint/2010/main" val="2133935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B6A29D-C366-47AC-8704-E815EAA390EB}" type="datetimeFigureOut">
              <a:rPr lang="en-GB" smtClean="0"/>
              <a:t>17/03/2021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3830265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6A29D-C366-47AC-8704-E815EAA390EB}" type="datetimeFigureOut">
              <a:rPr lang="en-GB" smtClean="0"/>
              <a:t>17/03/2021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1542362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6A29D-C366-47AC-8704-E815EAA390EB}" type="datetimeFigureOut">
              <a:rPr lang="en-GB" smtClean="0"/>
              <a:t>17/03/2021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2082082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50938" y="214313"/>
            <a:ext cx="7804150" cy="5918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Zástupný symbol pro datum 2"/>
          <p:cNvSpPr>
            <a:spLocks noGrp="1"/>
          </p:cNvSpPr>
          <p:nvPr>
            <p:ph type="dt" sz="half" idx="10"/>
          </p:nvPr>
        </p:nvSpPr>
        <p:spPr>
          <a:xfrm>
            <a:off x="1162050" y="6243638"/>
            <a:ext cx="1905000" cy="457200"/>
          </a:xfrm>
        </p:spPr>
        <p:txBody>
          <a:bodyPr/>
          <a:lstStyle>
            <a:lvl1pPr>
              <a:defRPr/>
            </a:lvl1pPr>
          </a:lstStyle>
          <a:p>
            <a:pPr>
              <a:defRPr/>
            </a:pPr>
            <a:endParaRPr lang="cs-CZ"/>
          </a:p>
        </p:txBody>
      </p:sp>
      <p:sp>
        <p:nvSpPr>
          <p:cNvPr id="4" name="Zástupný symbol pro zápatí 3"/>
          <p:cNvSpPr>
            <a:spLocks noGrp="1"/>
          </p:cNvSpPr>
          <p:nvPr>
            <p:ph type="ftr" sz="quarter" idx="11"/>
          </p:nvPr>
        </p:nvSpPr>
        <p:spPr>
          <a:xfrm>
            <a:off x="3657600" y="6243638"/>
            <a:ext cx="2895600" cy="457200"/>
          </a:xfrm>
        </p:spPr>
        <p:txBody>
          <a:bodyPr/>
          <a:lstStyle>
            <a:lvl1pPr>
              <a:defRPr/>
            </a:lvl1pPr>
          </a:lstStyle>
          <a:p>
            <a:pPr>
              <a:defRPr/>
            </a:pPr>
            <a:endParaRPr lang="cs-CZ"/>
          </a:p>
        </p:txBody>
      </p:sp>
      <p:sp>
        <p:nvSpPr>
          <p:cNvPr id="5" name="Zástupný symbol pro číslo snímku 4"/>
          <p:cNvSpPr>
            <a:spLocks noGrp="1"/>
          </p:cNvSpPr>
          <p:nvPr>
            <p:ph type="sldNum" sz="quarter" idx="12"/>
          </p:nvPr>
        </p:nvSpPr>
        <p:spPr>
          <a:xfrm>
            <a:off x="7042150" y="6243638"/>
            <a:ext cx="1905000" cy="457200"/>
          </a:xfrm>
        </p:spPr>
        <p:txBody>
          <a:bodyPr/>
          <a:lstStyle>
            <a:lvl1pPr>
              <a:defRPr/>
            </a:lvl1pPr>
          </a:lstStyle>
          <a:p>
            <a:pPr>
              <a:defRPr/>
            </a:pPr>
            <a:fld id="{6FDABEAD-6D50-4FB2-BFC5-9D8B651E3138}" type="slidenum">
              <a:rPr lang="cs-CZ" altLang="cs-CZ"/>
              <a:pPr>
                <a:defRPr/>
              </a:pPr>
              <a:t>‹#›</a:t>
            </a:fld>
            <a:endParaRPr lang="cs-CZ" altLang="cs-CZ"/>
          </a:p>
        </p:txBody>
      </p:sp>
    </p:spTree>
    <p:extLst>
      <p:ext uri="{BB962C8B-B14F-4D97-AF65-F5344CB8AC3E}">
        <p14:creationId xmlns:p14="http://schemas.microsoft.com/office/powerpoint/2010/main" val="962509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6A29D-C366-47AC-8704-E815EAA390EB}" type="datetimeFigureOut">
              <a:rPr lang="en-GB" smtClean="0"/>
              <a:t>17/03/2021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102715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B6A29D-C366-47AC-8704-E815EAA390EB}" type="datetimeFigureOut">
              <a:rPr lang="en-GB" smtClean="0"/>
              <a:t>17/03/2021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3132950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B6A29D-C366-47AC-8704-E815EAA390EB}" type="datetimeFigureOut">
              <a:rPr lang="en-GB" smtClean="0"/>
              <a:t>17/03/2021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1725833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B6A29D-C366-47AC-8704-E815EAA390EB}" type="datetimeFigureOut">
              <a:rPr lang="en-GB" smtClean="0"/>
              <a:t>17/03/2021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2813939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B6A29D-C366-47AC-8704-E815EAA390EB}" type="datetimeFigureOut">
              <a:rPr lang="en-GB" smtClean="0"/>
              <a:t>17/03/2021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4025393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6A29D-C366-47AC-8704-E815EAA390EB}" type="datetimeFigureOut">
              <a:rPr lang="en-GB" smtClean="0"/>
              <a:t>17/03/2021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281562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B6A29D-C366-47AC-8704-E815EAA390EB}" type="datetimeFigureOut">
              <a:rPr lang="en-GB" smtClean="0"/>
              <a:t>17/03/2021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842767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B6A29D-C366-47AC-8704-E815EAA390EB}" type="datetimeFigureOut">
              <a:rPr lang="en-GB" smtClean="0"/>
              <a:t>17/03/2021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379254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6A29D-C366-47AC-8704-E815EAA390EB}" type="datetimeFigureOut">
              <a:rPr lang="en-GB" smtClean="0"/>
              <a:t>17/03/2021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E54E04-3D99-4B31-8CB1-805A3B8CFE77}" type="slidenum">
              <a:rPr lang="en-GB" smtClean="0"/>
              <a:t>‹#›</a:t>
            </a:fld>
            <a:endParaRPr lang="en-GB"/>
          </a:p>
        </p:txBody>
      </p:sp>
    </p:spTree>
    <p:extLst>
      <p:ext uri="{BB962C8B-B14F-4D97-AF65-F5344CB8AC3E}">
        <p14:creationId xmlns:p14="http://schemas.microsoft.com/office/powerpoint/2010/main" val="2482230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32.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5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0.png"/><Relationship Id="rId5" Type="http://schemas.openxmlformats.org/officeDocument/2006/relationships/slideLayout" Target="../slideLayouts/slideLayout7.xml"/><Relationship Id="rId4" Type="http://schemas.openxmlformats.org/officeDocument/2006/relationships/video" Target="../media/media4.MP4"/></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cs-CZ" dirty="0"/>
              <a:t>Oral Histology and Embryology</a:t>
            </a:r>
            <a:r>
              <a:rPr lang="cs-CZ" sz="2700" dirty="0"/>
              <a:t> </a:t>
            </a:r>
            <a:br>
              <a:rPr lang="cs-CZ" dirty="0"/>
            </a:br>
            <a:r>
              <a:rPr lang="cs-CZ" sz="3600" cap="small" dirty="0" err="1"/>
              <a:t>Practice</a:t>
            </a:r>
            <a:endParaRPr lang="cs-CZ" sz="1800" cap="small" dirty="0"/>
          </a:p>
        </p:txBody>
      </p:sp>
      <p:sp>
        <p:nvSpPr>
          <p:cNvPr id="3" name="Subtitle 2"/>
          <p:cNvSpPr>
            <a:spLocks noGrp="1"/>
          </p:cNvSpPr>
          <p:nvPr>
            <p:ph type="subTitle" idx="1"/>
          </p:nvPr>
        </p:nvSpPr>
        <p:spPr>
          <a:xfrm>
            <a:off x="1143000" y="4788816"/>
            <a:ext cx="6858000" cy="1074656"/>
          </a:xfrm>
        </p:spPr>
        <p:txBody>
          <a:bodyPr>
            <a:normAutofit/>
          </a:bodyPr>
          <a:lstStyle/>
          <a:p>
            <a:r>
              <a:rPr lang="cs-CZ" dirty="0"/>
              <a:t>Mgr. </a:t>
            </a:r>
            <a:r>
              <a:rPr lang="cs-CZ" b="1" dirty="0"/>
              <a:t>Jan Křivánek</a:t>
            </a:r>
            <a:r>
              <a:rPr lang="cs-CZ" dirty="0"/>
              <a:t>, Ph.D.</a:t>
            </a:r>
          </a:p>
        </p:txBody>
      </p:sp>
    </p:spTree>
    <p:extLst>
      <p:ext uri="{BB962C8B-B14F-4D97-AF65-F5344CB8AC3E}">
        <p14:creationId xmlns:p14="http://schemas.microsoft.com/office/powerpoint/2010/main" val="3012021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vermilion bor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4" y="931862"/>
            <a:ext cx="3494884" cy="2325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31704" y="95250"/>
            <a:ext cx="3038475" cy="584775"/>
          </a:xfrm>
          <a:prstGeom prst="rect">
            <a:avLst/>
          </a:prstGeom>
          <a:noFill/>
        </p:spPr>
        <p:txBody>
          <a:bodyPr wrap="square" rtlCol="0">
            <a:spAutoFit/>
          </a:bodyPr>
          <a:lstStyle/>
          <a:p>
            <a:pPr algn="ctr"/>
            <a:r>
              <a:rPr lang="cs-CZ" sz="3200" dirty="0"/>
              <a:t>Lip</a:t>
            </a:r>
            <a:endParaRPr lang="en-GB" sz="3200" dirty="0"/>
          </a:p>
        </p:txBody>
      </p:sp>
      <p:sp>
        <p:nvSpPr>
          <p:cNvPr id="5" name="TextBox 4"/>
          <p:cNvSpPr txBox="1"/>
          <p:nvPr/>
        </p:nvSpPr>
        <p:spPr>
          <a:xfrm>
            <a:off x="251460" y="3448833"/>
            <a:ext cx="4040505" cy="3139321"/>
          </a:xfrm>
          <a:prstGeom prst="rect">
            <a:avLst/>
          </a:prstGeom>
          <a:noFill/>
        </p:spPr>
        <p:txBody>
          <a:bodyPr wrap="square" rtlCol="0">
            <a:spAutoFit/>
          </a:bodyPr>
          <a:lstStyle/>
          <a:p>
            <a:r>
              <a:rPr lang="cs-CZ" dirty="0" err="1"/>
              <a:t>Sagitally</a:t>
            </a:r>
            <a:r>
              <a:rPr lang="cs-CZ" dirty="0"/>
              <a:t>: </a:t>
            </a:r>
          </a:p>
          <a:p>
            <a:endParaRPr lang="cs-CZ" dirty="0"/>
          </a:p>
          <a:p>
            <a:pPr marL="285750" indent="-285750">
              <a:buFont typeface="Arial" panose="020B0604020202020204" pitchFamily="34" charset="0"/>
              <a:buChar char="•"/>
            </a:pPr>
            <a:r>
              <a:rPr lang="cs-CZ" dirty="0"/>
              <a:t>v</a:t>
            </a:r>
            <a:r>
              <a:rPr lang="en-GB" dirty="0" err="1"/>
              <a:t>entral</a:t>
            </a:r>
            <a:r>
              <a:rPr lang="en-GB" dirty="0"/>
              <a:t> aspect of the lip </a:t>
            </a:r>
            <a:endParaRPr lang="cs-CZ" dirty="0"/>
          </a:p>
          <a:p>
            <a:pPr marL="285750" indent="-285750">
              <a:buFont typeface="Arial" panose="020B0604020202020204" pitchFamily="34" charset="0"/>
              <a:buChar char="•"/>
            </a:pPr>
            <a:r>
              <a:rPr lang="cs-CZ" dirty="0"/>
              <a:t>d</a:t>
            </a:r>
            <a:r>
              <a:rPr lang="en-GB" dirty="0" err="1"/>
              <a:t>orsal</a:t>
            </a:r>
            <a:r>
              <a:rPr lang="en-GB" dirty="0"/>
              <a:t> aspect of the lip</a:t>
            </a:r>
            <a:endParaRPr lang="cs-CZ" dirty="0"/>
          </a:p>
          <a:p>
            <a:r>
              <a:rPr lang="cs-CZ" dirty="0"/>
              <a:t>	</a:t>
            </a:r>
            <a:r>
              <a:rPr lang="en-GB" dirty="0"/>
              <a:t>a) lamina </a:t>
            </a:r>
            <a:r>
              <a:rPr lang="en-GB" dirty="0" err="1"/>
              <a:t>epithelialis</a:t>
            </a:r>
            <a:r>
              <a:rPr lang="en-GB" dirty="0"/>
              <a:t> mucosae - stratified squamous epithelium</a:t>
            </a:r>
          </a:p>
          <a:p>
            <a:r>
              <a:rPr lang="cs-CZ" dirty="0"/>
              <a:t>	</a:t>
            </a:r>
            <a:r>
              <a:rPr lang="en-GB" dirty="0"/>
              <a:t>b) lamina </a:t>
            </a:r>
            <a:r>
              <a:rPr lang="en-GB" dirty="0" err="1"/>
              <a:t>propria</a:t>
            </a:r>
            <a:r>
              <a:rPr lang="en-GB" dirty="0"/>
              <a:t> mucosae - loose areolar connective tissue</a:t>
            </a:r>
            <a:endParaRPr lang="cs-CZ" dirty="0"/>
          </a:p>
          <a:p>
            <a:pPr marL="285750" indent="-285750">
              <a:buFont typeface="Arial" panose="020B0604020202020204" pitchFamily="34" charset="0"/>
              <a:buChar char="•"/>
            </a:pPr>
            <a:r>
              <a:rPr lang="cs-CZ" dirty="0"/>
              <a:t>m. </a:t>
            </a:r>
            <a:r>
              <a:rPr lang="cs-CZ" dirty="0" err="1"/>
              <a:t>orbicularis</a:t>
            </a:r>
            <a:r>
              <a:rPr lang="cs-CZ" dirty="0"/>
              <a:t> </a:t>
            </a:r>
            <a:r>
              <a:rPr lang="cs-CZ" dirty="0" err="1"/>
              <a:t>oris</a:t>
            </a:r>
            <a:endParaRPr lang="cs-CZ" dirty="0"/>
          </a:p>
          <a:p>
            <a:pPr marL="285750" indent="-285750">
              <a:buFont typeface="Arial" panose="020B0604020202020204" pitchFamily="34" charset="0"/>
              <a:buChar char="•"/>
            </a:pPr>
            <a:r>
              <a:rPr lang="cs-CZ" dirty="0" err="1"/>
              <a:t>vermilion</a:t>
            </a:r>
            <a:r>
              <a:rPr lang="cs-CZ" dirty="0"/>
              <a:t> </a:t>
            </a:r>
            <a:r>
              <a:rPr lang="cs-CZ" dirty="0" err="1"/>
              <a:t>zone</a:t>
            </a:r>
            <a:endParaRPr lang="cs-CZ" dirty="0"/>
          </a:p>
          <a:p>
            <a:endParaRPr lang="en-GB" dirty="0"/>
          </a:p>
        </p:txBody>
      </p:sp>
      <p:pic>
        <p:nvPicPr>
          <p:cNvPr id="7" name="Picture 4" descr="002"/>
          <p:cNvPicPr>
            <a:picLocks noChangeAspect="1" noChangeArrowheads="1"/>
          </p:cNvPicPr>
          <p:nvPr/>
        </p:nvPicPr>
        <p:blipFill rotWithShape="1">
          <a:blip r:embed="rId4" cstate="print">
            <a:lum bright="-20000" contrast="20000"/>
          </a:blip>
          <a:srcRect r="39271"/>
          <a:stretch/>
        </p:blipFill>
        <p:spPr bwMode="auto">
          <a:xfrm>
            <a:off x="4422774" y="931862"/>
            <a:ext cx="4538005" cy="4695627"/>
          </a:xfrm>
          <a:prstGeom prst="rect">
            <a:avLst/>
          </a:prstGeom>
          <a:noFill/>
          <a:ln w="9525">
            <a:noFill/>
            <a:miter lim="800000"/>
            <a:headEnd/>
            <a:tailEnd/>
          </a:ln>
        </p:spPr>
      </p:pic>
      <p:sp>
        <p:nvSpPr>
          <p:cNvPr id="6" name="TextBox 5"/>
          <p:cNvSpPr txBox="1"/>
          <p:nvPr/>
        </p:nvSpPr>
        <p:spPr>
          <a:xfrm>
            <a:off x="3514384" y="6064934"/>
            <a:ext cx="5446395" cy="523220"/>
          </a:xfrm>
          <a:prstGeom prst="rect">
            <a:avLst/>
          </a:prstGeom>
          <a:noFill/>
        </p:spPr>
        <p:txBody>
          <a:bodyPr wrap="square" rtlCol="0">
            <a:spAutoFit/>
          </a:bodyPr>
          <a:lstStyle/>
          <a:p>
            <a:pPr algn="ctr"/>
            <a:r>
              <a:rPr lang="cs-CZ" sz="2800" dirty="0" err="1"/>
              <a:t>Why</a:t>
            </a:r>
            <a:r>
              <a:rPr lang="cs-CZ" sz="2800" dirty="0"/>
              <a:t> do </a:t>
            </a:r>
            <a:r>
              <a:rPr lang="cs-CZ" sz="2800" dirty="0" err="1"/>
              <a:t>the</a:t>
            </a:r>
            <a:r>
              <a:rPr lang="cs-CZ" sz="2800" dirty="0"/>
              <a:t> </a:t>
            </a:r>
            <a:r>
              <a:rPr lang="cs-CZ" sz="2800" dirty="0" err="1"/>
              <a:t>lips</a:t>
            </a:r>
            <a:r>
              <a:rPr lang="cs-CZ" sz="2800" dirty="0"/>
              <a:t> </a:t>
            </a:r>
            <a:r>
              <a:rPr lang="cs-CZ" sz="2800" dirty="0" err="1"/>
              <a:t>have</a:t>
            </a:r>
            <a:r>
              <a:rPr lang="cs-CZ" sz="2800" dirty="0"/>
              <a:t> a </a:t>
            </a:r>
            <a:r>
              <a:rPr lang="cs-CZ" sz="2800" dirty="0" err="1"/>
              <a:t>red</a:t>
            </a:r>
            <a:r>
              <a:rPr lang="cs-CZ" sz="2800" dirty="0"/>
              <a:t> </a:t>
            </a:r>
            <a:r>
              <a:rPr lang="cs-CZ" sz="2800" dirty="0" err="1"/>
              <a:t>color</a:t>
            </a:r>
            <a:r>
              <a:rPr lang="cs-CZ" sz="2800" dirty="0"/>
              <a:t>?</a:t>
            </a:r>
            <a:endParaRPr lang="en-GB" sz="2800" dirty="0"/>
          </a:p>
        </p:txBody>
      </p:sp>
      <p:sp>
        <p:nvSpPr>
          <p:cNvPr id="14" name="Rectangle 13"/>
          <p:cNvSpPr/>
          <p:nvPr/>
        </p:nvSpPr>
        <p:spPr>
          <a:xfrm>
            <a:off x="9144000" y="921425"/>
            <a:ext cx="4572000" cy="4801314"/>
          </a:xfrm>
          <a:prstGeom prst="rect">
            <a:avLst/>
          </a:prstGeom>
        </p:spPr>
        <p:txBody>
          <a:bodyPr>
            <a:spAutoFit/>
          </a:bodyPr>
          <a:lstStyle/>
          <a:p>
            <a:r>
              <a:rPr lang="en-GB" dirty="0">
                <a:latin typeface="MinionPro-Regular" panose="02040503050306020203" pitchFamily="18" charset="0"/>
              </a:rPr>
              <a:t>This coloration represents the combined effect of a</a:t>
            </a:r>
          </a:p>
          <a:p>
            <a:r>
              <a:rPr lang="en-GB" dirty="0">
                <a:latin typeface="MinionPro-Regular" panose="02040503050306020203" pitchFamily="18" charset="0"/>
              </a:rPr>
              <a:t>number of factors: the concentration and state of dilation</a:t>
            </a:r>
          </a:p>
          <a:p>
            <a:r>
              <a:rPr lang="en-GB" dirty="0">
                <a:latin typeface="MinionPro-Regular" panose="02040503050306020203" pitchFamily="18" charset="0"/>
              </a:rPr>
              <a:t>of small blood vessels in the underlying connective tissue,</a:t>
            </a:r>
          </a:p>
          <a:p>
            <a:r>
              <a:rPr lang="en-GB" dirty="0">
                <a:latin typeface="MinionPro-Regular" panose="02040503050306020203" pitchFamily="18" charset="0"/>
              </a:rPr>
              <a:t>the thickness of the epithelium, the degree of keratinization,</a:t>
            </a:r>
          </a:p>
          <a:p>
            <a:r>
              <a:rPr lang="en-GB" dirty="0">
                <a:latin typeface="MinionPro-Regular" panose="02040503050306020203" pitchFamily="18" charset="0"/>
              </a:rPr>
              <a:t>and the amount of melanin pigment in the epithelium.</a:t>
            </a:r>
          </a:p>
          <a:p>
            <a:r>
              <a:rPr lang="en-GB" dirty="0" err="1">
                <a:latin typeface="MinionPro-Regular" panose="02040503050306020203" pitchFamily="18" charset="0"/>
              </a:rPr>
              <a:t>Color</a:t>
            </a:r>
            <a:r>
              <a:rPr lang="en-GB" dirty="0">
                <a:latin typeface="MinionPro-Regular" panose="02040503050306020203" pitchFamily="18" charset="0"/>
              </a:rPr>
              <a:t> gives an indication as to the clinical condition</a:t>
            </a:r>
          </a:p>
          <a:p>
            <a:r>
              <a:rPr lang="en-GB" dirty="0">
                <a:latin typeface="MinionPro-Regular" panose="02040503050306020203" pitchFamily="18" charset="0"/>
              </a:rPr>
              <a:t>of the mucosa; inflamed tissues are red, because of dilation</a:t>
            </a:r>
          </a:p>
          <a:p>
            <a:r>
              <a:rPr lang="en-GB" dirty="0">
                <a:latin typeface="MinionPro-Regular" panose="02040503050306020203" pitchFamily="18" charset="0"/>
              </a:rPr>
              <a:t>of the blood vessels, whereas normal healthy tissues are a</a:t>
            </a:r>
          </a:p>
          <a:p>
            <a:r>
              <a:rPr lang="en-GB" dirty="0">
                <a:latin typeface="MinionPro-Regular" panose="02040503050306020203" pitchFamily="18" charset="0"/>
              </a:rPr>
              <a:t>paler pink.</a:t>
            </a:r>
            <a:endParaRPr lang="en-GB" dirty="0"/>
          </a:p>
        </p:txBody>
      </p:sp>
      <p:cxnSp>
        <p:nvCxnSpPr>
          <p:cNvPr id="16" name="Straight Arrow Connector 15"/>
          <p:cNvCxnSpPr/>
          <p:nvPr/>
        </p:nvCxnSpPr>
        <p:spPr>
          <a:xfrm flipV="1">
            <a:off x="1651000" y="2448094"/>
            <a:ext cx="323851" cy="47158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555624" y="2919680"/>
            <a:ext cx="1290504" cy="307777"/>
          </a:xfrm>
          <a:prstGeom prst="rect">
            <a:avLst/>
          </a:prstGeom>
          <a:noFill/>
        </p:spPr>
        <p:txBody>
          <a:bodyPr wrap="square" rtlCol="0">
            <a:spAutoFit/>
          </a:bodyPr>
          <a:lstStyle/>
          <a:p>
            <a:r>
              <a:rPr lang="cs-CZ" sz="1400" b="1" dirty="0" err="1"/>
              <a:t>Vermilion</a:t>
            </a:r>
            <a:r>
              <a:rPr lang="cs-CZ" sz="1400" b="1" dirty="0"/>
              <a:t> </a:t>
            </a:r>
            <a:r>
              <a:rPr lang="cs-CZ" sz="1400" b="1" dirty="0" err="1"/>
              <a:t>zone</a:t>
            </a:r>
            <a:endParaRPr lang="en-GB" sz="1400" b="1" dirty="0"/>
          </a:p>
        </p:txBody>
      </p:sp>
      <p:sp>
        <p:nvSpPr>
          <p:cNvPr id="18" name="Left Brace 17"/>
          <p:cNvSpPr/>
          <p:nvPr/>
        </p:nvSpPr>
        <p:spPr>
          <a:xfrm>
            <a:off x="2093254" y="2157750"/>
            <a:ext cx="183221" cy="580687"/>
          </a:xfrm>
          <a:prstGeom prst="leftBrace">
            <a:avLst>
              <a:gd name="adj1" fmla="val 76634"/>
              <a:gd name="adj2" fmla="val 4836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69042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RetNovor"/>
          <p:cNvPicPr>
            <a:picLocks noChangeAspect="1" noChangeArrowheads="1"/>
          </p:cNvPicPr>
          <p:nvPr/>
        </p:nvPicPr>
        <p:blipFill rotWithShape="1">
          <a:blip r:embed="rId2" cstate="print"/>
          <a:srcRect l="13967" t="4661" r="6169" b="4370"/>
          <a:stretch/>
        </p:blipFill>
        <p:spPr bwMode="auto">
          <a:xfrm flipH="1">
            <a:off x="3760477" y="2576286"/>
            <a:ext cx="5383523" cy="4281714"/>
          </a:xfrm>
          <a:prstGeom prst="rect">
            <a:avLst/>
          </a:prstGeom>
          <a:noFill/>
          <a:ln w="9525">
            <a:noFill/>
            <a:miter lim="800000"/>
            <a:headEnd/>
            <a:tailEnd/>
          </a:ln>
        </p:spPr>
      </p:pic>
      <p:pic>
        <p:nvPicPr>
          <p:cNvPr id="3" name="Picture 2" descr="Trávící systém I - 1 Ret - schéma"/>
          <p:cNvPicPr>
            <a:picLocks noChangeAspect="1" noChangeArrowheads="1"/>
          </p:cNvPicPr>
          <p:nvPr/>
        </p:nvPicPr>
        <p:blipFill>
          <a:blip r:embed="rId3" cstate="print">
            <a:lum contrast="22000"/>
          </a:blip>
          <a:srcRect l="8337" r="4169"/>
          <a:stretch>
            <a:fillRect/>
          </a:stretch>
        </p:blipFill>
        <p:spPr bwMode="auto">
          <a:xfrm>
            <a:off x="2815" y="-1"/>
            <a:ext cx="4558582" cy="4020457"/>
          </a:xfrm>
          <a:prstGeom prst="rect">
            <a:avLst/>
          </a:prstGeom>
          <a:noFill/>
          <a:ln w="9525">
            <a:noFill/>
            <a:miter lim="800000"/>
            <a:headEnd/>
            <a:tailEnd/>
          </a:ln>
        </p:spPr>
      </p:pic>
      <p:sp>
        <p:nvSpPr>
          <p:cNvPr id="2" name="Rectangle 1"/>
          <p:cNvSpPr/>
          <p:nvPr/>
        </p:nvSpPr>
        <p:spPr>
          <a:xfrm>
            <a:off x="5641533" y="1091642"/>
            <a:ext cx="2097049" cy="707886"/>
          </a:xfrm>
          <a:prstGeom prst="rect">
            <a:avLst/>
          </a:prstGeom>
        </p:spPr>
        <p:txBody>
          <a:bodyPr wrap="none">
            <a:spAutoFit/>
          </a:bodyPr>
          <a:lstStyle/>
          <a:p>
            <a:pPr algn="ctr"/>
            <a:r>
              <a:rPr lang="en-GB" sz="2000" b="1" dirty="0" err="1"/>
              <a:t>glandulae</a:t>
            </a:r>
            <a:r>
              <a:rPr lang="en-GB" sz="2000" b="1" dirty="0"/>
              <a:t> </a:t>
            </a:r>
            <a:r>
              <a:rPr lang="en-GB" sz="2000" b="1" dirty="0" err="1"/>
              <a:t>labiales</a:t>
            </a:r>
            <a:endParaRPr lang="cs-CZ" sz="2000" b="1" dirty="0"/>
          </a:p>
          <a:p>
            <a:pPr algn="ctr"/>
            <a:r>
              <a:rPr lang="cs-CZ" sz="2000" dirty="0"/>
              <a:t>(</a:t>
            </a:r>
            <a:r>
              <a:rPr lang="cs-CZ" sz="2000" dirty="0" err="1"/>
              <a:t>mixed</a:t>
            </a:r>
            <a:r>
              <a:rPr lang="cs-CZ" sz="2000" dirty="0"/>
              <a:t>)</a:t>
            </a:r>
          </a:p>
        </p:txBody>
      </p:sp>
      <p:sp>
        <p:nvSpPr>
          <p:cNvPr id="5" name="Oval 4"/>
          <p:cNvSpPr/>
          <p:nvPr/>
        </p:nvSpPr>
        <p:spPr>
          <a:xfrm>
            <a:off x="7239786" y="2679981"/>
            <a:ext cx="829559" cy="1043607"/>
          </a:xfrm>
          <a:prstGeom prst="ellipse">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a:stCxn id="2" idx="2"/>
            <a:endCxn id="5" idx="1"/>
          </p:cNvCxnSpPr>
          <p:nvPr/>
        </p:nvCxnSpPr>
        <p:spPr>
          <a:xfrm>
            <a:off x="6690058" y="1799528"/>
            <a:ext cx="671214" cy="1033286"/>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Straight Connector 8"/>
          <p:cNvCxnSpPr>
            <a:stCxn id="2" idx="2"/>
          </p:cNvCxnSpPr>
          <p:nvPr/>
        </p:nvCxnSpPr>
        <p:spPr>
          <a:xfrm>
            <a:off x="6690058" y="1799528"/>
            <a:ext cx="389472" cy="2456674"/>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p:cNvCxnSpPr>
            <a:stCxn id="2" idx="2"/>
          </p:cNvCxnSpPr>
          <p:nvPr/>
        </p:nvCxnSpPr>
        <p:spPr>
          <a:xfrm>
            <a:off x="6690058" y="1799528"/>
            <a:ext cx="347051" cy="4219486"/>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80439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6" descr="oral-zakl kopie"/>
          <p:cNvPicPr>
            <a:picLocks noChangeAspect="1" noChangeArrowheads="1"/>
          </p:cNvPicPr>
          <p:nvPr/>
        </p:nvPicPr>
        <p:blipFill>
          <a:blip r:embed="rId2" cstate="print"/>
          <a:srcRect l="977" b="1886"/>
          <a:stretch>
            <a:fillRect/>
          </a:stretch>
        </p:blipFill>
        <p:spPr bwMode="auto">
          <a:xfrm>
            <a:off x="5353031" y="996558"/>
            <a:ext cx="3773324" cy="5804113"/>
          </a:xfrm>
          <a:prstGeom prst="rect">
            <a:avLst/>
          </a:prstGeom>
          <a:noFill/>
          <a:ln w="9525">
            <a:noFill/>
            <a:miter lim="800000"/>
            <a:headEnd/>
            <a:tailEnd/>
          </a:ln>
        </p:spPr>
      </p:pic>
      <p:sp>
        <p:nvSpPr>
          <p:cNvPr id="11268" name="Rectangle 9" descr="Figure_12-29"/>
          <p:cNvSpPr>
            <a:spLocks noChangeArrowheads="1"/>
          </p:cNvSpPr>
          <p:nvPr/>
        </p:nvSpPr>
        <p:spPr bwMode="auto">
          <a:xfrm>
            <a:off x="5810735" y="46218"/>
            <a:ext cx="3184525" cy="954107"/>
          </a:xfrm>
          <a:prstGeom prst="rect">
            <a:avLst/>
          </a:prstGeom>
          <a:noFill/>
          <a:ln w="9525">
            <a:noFill/>
            <a:miter lim="800000"/>
            <a:headEnd/>
            <a:tailEnd/>
          </a:ln>
        </p:spPr>
        <p:txBody>
          <a:bodyPr>
            <a:spAutoFit/>
          </a:bodyPr>
          <a:lstStyle/>
          <a:p>
            <a:pPr algn="ctr"/>
            <a:r>
              <a:rPr lang="cs-CZ" altLang="cs-CZ" sz="2800" b="1" dirty="0">
                <a:cs typeface="Times New Roman" pitchFamily="18" charset="0"/>
              </a:rPr>
              <a:t>Ret  </a:t>
            </a:r>
          </a:p>
          <a:p>
            <a:pPr algn="ctr"/>
            <a:r>
              <a:rPr lang="cs-CZ" altLang="cs-CZ" sz="2800" dirty="0">
                <a:cs typeface="Times New Roman" pitchFamily="18" charset="0"/>
              </a:rPr>
              <a:t>(</a:t>
            </a:r>
            <a:r>
              <a:rPr lang="cs-CZ" altLang="cs-CZ" sz="2800" dirty="0" err="1">
                <a:cs typeface="Times New Roman" pitchFamily="18" charset="0"/>
              </a:rPr>
              <a:t>mucous</a:t>
            </a:r>
            <a:r>
              <a:rPr lang="cs-CZ" altLang="cs-CZ" sz="2800" dirty="0">
                <a:cs typeface="Times New Roman" pitchFamily="18" charset="0"/>
              </a:rPr>
              <a:t> </a:t>
            </a:r>
            <a:r>
              <a:rPr lang="cs-CZ" altLang="cs-CZ" sz="2800" dirty="0" err="1">
                <a:cs typeface="Times New Roman" pitchFamily="18" charset="0"/>
              </a:rPr>
              <a:t>side</a:t>
            </a:r>
            <a:r>
              <a:rPr lang="cs-CZ" altLang="cs-CZ" sz="2800" dirty="0">
                <a:cs typeface="Times New Roman" pitchFamily="18" charset="0"/>
              </a:rPr>
              <a:t>)</a:t>
            </a:r>
          </a:p>
        </p:txBody>
      </p:sp>
      <p:sp>
        <p:nvSpPr>
          <p:cNvPr id="11269" name="Obdélník 6"/>
          <p:cNvSpPr>
            <a:spLocks noChangeArrowheads="1"/>
          </p:cNvSpPr>
          <p:nvPr/>
        </p:nvSpPr>
        <p:spPr bwMode="auto">
          <a:xfrm>
            <a:off x="6567563" y="2507859"/>
            <a:ext cx="1844159" cy="2554545"/>
          </a:xfrm>
          <a:prstGeom prst="rect">
            <a:avLst/>
          </a:prstGeom>
          <a:noFill/>
          <a:ln w="9525">
            <a:noFill/>
            <a:miter lim="800000"/>
            <a:headEnd/>
            <a:tailEnd/>
          </a:ln>
        </p:spPr>
        <p:txBody>
          <a:bodyPr wrap="none">
            <a:spAutoFit/>
          </a:bodyPr>
          <a:lstStyle/>
          <a:p>
            <a:pPr algn="ctr"/>
            <a:r>
              <a:rPr lang="cs-CZ" altLang="cs-CZ" sz="2000" b="1" dirty="0"/>
              <a:t>lamina propria</a:t>
            </a:r>
          </a:p>
          <a:p>
            <a:pPr algn="ctr"/>
            <a:endParaRPr lang="cs-CZ" altLang="cs-CZ" sz="2000" b="1" dirty="0"/>
          </a:p>
          <a:p>
            <a:pPr algn="ctr"/>
            <a:endParaRPr lang="cs-CZ" altLang="cs-CZ" sz="2000" b="1" dirty="0"/>
          </a:p>
          <a:p>
            <a:pPr algn="ctr"/>
            <a:endParaRPr lang="cs-CZ" altLang="cs-CZ" sz="2000" b="1" dirty="0"/>
          </a:p>
          <a:p>
            <a:pPr algn="ctr"/>
            <a:endParaRPr lang="cs-CZ" altLang="cs-CZ" sz="2000" b="1" dirty="0"/>
          </a:p>
          <a:p>
            <a:pPr algn="ctr"/>
            <a:endParaRPr lang="cs-CZ" altLang="cs-CZ" sz="2000" b="1" dirty="0"/>
          </a:p>
          <a:p>
            <a:pPr algn="ctr"/>
            <a:endParaRPr lang="cs-CZ" altLang="cs-CZ" sz="2000" b="1" dirty="0"/>
          </a:p>
          <a:p>
            <a:pPr algn="ctr"/>
            <a:r>
              <a:rPr lang="cs-CZ" altLang="cs-CZ" sz="2000" b="1" dirty="0" err="1"/>
              <a:t>tela</a:t>
            </a:r>
            <a:r>
              <a:rPr lang="cs-CZ" altLang="cs-CZ" sz="2000" b="1" dirty="0"/>
              <a:t> </a:t>
            </a:r>
            <a:r>
              <a:rPr lang="cs-CZ" altLang="cs-CZ" sz="2000" b="1" dirty="0" err="1"/>
              <a:t>submucosa</a:t>
            </a:r>
            <a:endParaRPr lang="en-GB" altLang="cs-CZ" sz="2000" b="1" dirty="0">
              <a:latin typeface="Arial" charset="0"/>
            </a:endParaRPr>
          </a:p>
        </p:txBody>
      </p:sp>
      <p:pic>
        <p:nvPicPr>
          <p:cNvPr id="11272" name="Picture 10" descr="Ret_kožní"/>
          <p:cNvPicPr>
            <a:picLocks noChangeAspect="1" noChangeArrowheads="1"/>
          </p:cNvPicPr>
          <p:nvPr/>
        </p:nvPicPr>
        <p:blipFill>
          <a:blip r:embed="rId3" cstate="print"/>
          <a:srcRect t="20534" r="32452"/>
          <a:stretch>
            <a:fillRect/>
          </a:stretch>
        </p:blipFill>
        <p:spPr bwMode="auto">
          <a:xfrm>
            <a:off x="65999" y="996558"/>
            <a:ext cx="5273675" cy="3937822"/>
          </a:xfrm>
          <a:prstGeom prst="rect">
            <a:avLst/>
          </a:prstGeom>
          <a:noFill/>
          <a:ln w="9525">
            <a:noFill/>
            <a:miter lim="800000"/>
            <a:headEnd/>
            <a:tailEnd/>
          </a:ln>
        </p:spPr>
      </p:pic>
      <p:sp>
        <p:nvSpPr>
          <p:cNvPr id="11273" name="Rectangle 11" descr="Figure_12-29"/>
          <p:cNvSpPr>
            <a:spLocks noChangeArrowheads="1"/>
          </p:cNvSpPr>
          <p:nvPr/>
        </p:nvSpPr>
        <p:spPr bwMode="auto">
          <a:xfrm>
            <a:off x="409877" y="2168133"/>
            <a:ext cx="2063385" cy="400110"/>
          </a:xfrm>
          <a:prstGeom prst="rect">
            <a:avLst/>
          </a:prstGeom>
          <a:noFill/>
          <a:ln w="9525">
            <a:noFill/>
            <a:miter lim="800000"/>
            <a:headEnd/>
            <a:tailEnd/>
          </a:ln>
        </p:spPr>
        <p:txBody>
          <a:bodyPr wrap="none">
            <a:spAutoFit/>
          </a:bodyPr>
          <a:lstStyle/>
          <a:p>
            <a:pPr algn="ctr"/>
            <a:r>
              <a:rPr lang="cs-CZ" altLang="cs-CZ" sz="2000" b="1" dirty="0" err="1">
                <a:solidFill>
                  <a:srgbClr val="000000"/>
                </a:solidFill>
              </a:rPr>
              <a:t>Sebaceous</a:t>
            </a:r>
            <a:r>
              <a:rPr lang="cs-CZ" altLang="cs-CZ" sz="2000" b="1" dirty="0">
                <a:solidFill>
                  <a:srgbClr val="000000"/>
                </a:solidFill>
              </a:rPr>
              <a:t> </a:t>
            </a:r>
            <a:r>
              <a:rPr lang="cs-CZ" altLang="cs-CZ" sz="2000" b="1" dirty="0" err="1">
                <a:solidFill>
                  <a:srgbClr val="000000"/>
                </a:solidFill>
              </a:rPr>
              <a:t>glands</a:t>
            </a:r>
            <a:endParaRPr lang="cs-CZ" altLang="cs-CZ" sz="2000" b="1" dirty="0">
              <a:solidFill>
                <a:srgbClr val="000000"/>
              </a:solidFill>
            </a:endParaRPr>
          </a:p>
        </p:txBody>
      </p:sp>
      <p:sp>
        <p:nvSpPr>
          <p:cNvPr id="11274" name="Rectangle 12" descr="Figure_12-29"/>
          <p:cNvSpPr>
            <a:spLocks noChangeArrowheads="1"/>
          </p:cNvSpPr>
          <p:nvPr/>
        </p:nvSpPr>
        <p:spPr bwMode="auto">
          <a:xfrm>
            <a:off x="2713782" y="3117458"/>
            <a:ext cx="1387817" cy="400110"/>
          </a:xfrm>
          <a:prstGeom prst="rect">
            <a:avLst/>
          </a:prstGeom>
          <a:noFill/>
          <a:ln w="9525">
            <a:noFill/>
            <a:miter lim="800000"/>
            <a:headEnd/>
            <a:tailEnd/>
          </a:ln>
        </p:spPr>
        <p:txBody>
          <a:bodyPr wrap="none">
            <a:spAutoFit/>
          </a:bodyPr>
          <a:lstStyle/>
          <a:p>
            <a:pPr algn="ctr"/>
            <a:r>
              <a:rPr lang="cs-CZ" altLang="cs-CZ" sz="2000" b="1" dirty="0" err="1">
                <a:solidFill>
                  <a:srgbClr val="000000"/>
                </a:solidFill>
              </a:rPr>
              <a:t>Hair</a:t>
            </a:r>
            <a:r>
              <a:rPr lang="cs-CZ" altLang="cs-CZ" sz="2000" b="1" dirty="0">
                <a:solidFill>
                  <a:srgbClr val="000000"/>
                </a:solidFill>
              </a:rPr>
              <a:t> </a:t>
            </a:r>
            <a:r>
              <a:rPr lang="cs-CZ" altLang="cs-CZ" sz="2000" b="1" dirty="0" err="1">
                <a:solidFill>
                  <a:srgbClr val="000000"/>
                </a:solidFill>
              </a:rPr>
              <a:t>follicle</a:t>
            </a:r>
            <a:endParaRPr lang="cs-CZ" altLang="cs-CZ" sz="2000" b="1" dirty="0">
              <a:solidFill>
                <a:srgbClr val="000000"/>
              </a:solidFill>
            </a:endParaRPr>
          </a:p>
        </p:txBody>
      </p:sp>
      <p:sp>
        <p:nvSpPr>
          <p:cNvPr id="11266" name="Text Box 3"/>
          <p:cNvSpPr txBox="1">
            <a:spLocks noChangeArrowheads="1"/>
          </p:cNvSpPr>
          <p:nvPr/>
        </p:nvSpPr>
        <p:spPr bwMode="auto">
          <a:xfrm>
            <a:off x="1040117" y="42451"/>
            <a:ext cx="2442197" cy="954107"/>
          </a:xfrm>
          <a:prstGeom prst="rect">
            <a:avLst/>
          </a:prstGeom>
          <a:noFill/>
          <a:ln w="9525">
            <a:noFill/>
            <a:miter lim="800000"/>
            <a:headEnd/>
            <a:tailEnd/>
          </a:ln>
        </p:spPr>
        <p:txBody>
          <a:bodyPr wrap="square">
            <a:spAutoFit/>
          </a:bodyPr>
          <a:lstStyle/>
          <a:p>
            <a:pPr algn="ctr"/>
            <a:r>
              <a:rPr lang="cs-CZ" altLang="cs-CZ" sz="2800" b="1" dirty="0">
                <a:cs typeface="Times New Roman" pitchFamily="18" charset="0"/>
              </a:rPr>
              <a:t>Lip</a:t>
            </a:r>
            <a:endParaRPr lang="cs-CZ" altLang="cs-CZ" sz="2800" b="1" dirty="0"/>
          </a:p>
          <a:p>
            <a:pPr algn="ctr"/>
            <a:r>
              <a:rPr lang="cs-CZ" altLang="cs-CZ" sz="2800" dirty="0"/>
              <a:t>(skin </a:t>
            </a:r>
            <a:r>
              <a:rPr lang="cs-CZ" altLang="cs-CZ" sz="2800" dirty="0" err="1"/>
              <a:t>side</a:t>
            </a:r>
            <a:r>
              <a:rPr lang="cs-CZ" altLang="cs-CZ" sz="2800" dirty="0"/>
              <a:t>)</a:t>
            </a:r>
            <a:endParaRPr lang="cs-CZ" altLang="cs-CZ" dirty="0"/>
          </a:p>
        </p:txBody>
      </p:sp>
    </p:spTree>
    <p:extLst>
      <p:ext uri="{BB962C8B-B14F-4D97-AF65-F5344CB8AC3E}">
        <p14:creationId xmlns:p14="http://schemas.microsoft.com/office/powerpoint/2010/main" val="3318935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ČervenýLemRtu"/>
          <p:cNvPicPr>
            <a:picLocks noChangeAspect="1" noChangeArrowheads="1"/>
          </p:cNvPicPr>
          <p:nvPr/>
        </p:nvPicPr>
        <p:blipFill rotWithShape="1">
          <a:blip r:embed="rId2" cstate="print"/>
          <a:srcRect l="2429" t="3762" r="18017" b="6751"/>
          <a:stretch/>
        </p:blipFill>
        <p:spPr bwMode="auto">
          <a:xfrm rot="10800000">
            <a:off x="4046533" y="2004152"/>
            <a:ext cx="5009837" cy="3934905"/>
          </a:xfrm>
          <a:prstGeom prst="rect">
            <a:avLst/>
          </a:prstGeom>
          <a:noFill/>
          <a:ln w="9525">
            <a:noFill/>
            <a:miter lim="800000"/>
            <a:headEnd/>
            <a:tailEnd/>
          </a:ln>
        </p:spPr>
      </p:pic>
      <p:pic>
        <p:nvPicPr>
          <p:cNvPr id="1028"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38362" y="1767932"/>
            <a:ext cx="3643088" cy="42175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24050" y="944264"/>
            <a:ext cx="5326380" cy="707886"/>
          </a:xfrm>
          <a:prstGeom prst="rect">
            <a:avLst/>
          </a:prstGeom>
          <a:noFill/>
        </p:spPr>
        <p:txBody>
          <a:bodyPr wrap="square" rtlCol="0">
            <a:spAutoFit/>
          </a:bodyPr>
          <a:lstStyle/>
          <a:p>
            <a:pPr algn="ctr"/>
            <a:r>
              <a:rPr lang="cs-CZ" sz="4000" b="1" dirty="0"/>
              <a:t>?</a:t>
            </a:r>
            <a:endParaRPr lang="en-GB" sz="4000" b="1" dirty="0"/>
          </a:p>
        </p:txBody>
      </p:sp>
      <p:cxnSp>
        <p:nvCxnSpPr>
          <p:cNvPr id="10" name="Straight Connector 9"/>
          <p:cNvCxnSpPr/>
          <p:nvPr/>
        </p:nvCxnSpPr>
        <p:spPr>
          <a:xfrm flipV="1">
            <a:off x="4785360" y="2857500"/>
            <a:ext cx="472440" cy="35052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5132070" y="2537460"/>
            <a:ext cx="468630" cy="41477"/>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5436870" y="2282190"/>
            <a:ext cx="521970" cy="60744"/>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5859780" y="2172545"/>
            <a:ext cx="449580" cy="237281"/>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6381750" y="2205990"/>
            <a:ext cx="350520" cy="255270"/>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6652260" y="2172545"/>
            <a:ext cx="285750" cy="237281"/>
          </a:xfrm>
          <a:prstGeom prst="line">
            <a:avLst/>
          </a:prstGeom>
          <a:ln w="28575"/>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7115175" y="2282190"/>
            <a:ext cx="401955" cy="475212"/>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a:off x="7486650" y="2491740"/>
            <a:ext cx="384810" cy="575310"/>
          </a:xfrm>
          <a:prstGeom prst="line">
            <a:avLst/>
          </a:prstGeom>
          <a:ln w="28575"/>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514350" y="6046470"/>
            <a:ext cx="2678430" cy="369332"/>
          </a:xfrm>
          <a:prstGeom prst="rect">
            <a:avLst/>
          </a:prstGeom>
          <a:noFill/>
        </p:spPr>
        <p:txBody>
          <a:bodyPr wrap="square" rtlCol="0">
            <a:spAutoFit/>
          </a:bodyPr>
          <a:lstStyle/>
          <a:p>
            <a:pPr algn="ctr"/>
            <a:r>
              <a:rPr lang="cs-CZ" dirty="0" err="1"/>
              <a:t>Adult</a:t>
            </a:r>
            <a:endParaRPr lang="en-GB" dirty="0"/>
          </a:p>
        </p:txBody>
      </p:sp>
      <p:sp>
        <p:nvSpPr>
          <p:cNvPr id="35" name="TextBox 34"/>
          <p:cNvSpPr txBox="1"/>
          <p:nvPr/>
        </p:nvSpPr>
        <p:spPr>
          <a:xfrm>
            <a:off x="5604510" y="5985509"/>
            <a:ext cx="2678430" cy="369332"/>
          </a:xfrm>
          <a:prstGeom prst="rect">
            <a:avLst/>
          </a:prstGeom>
          <a:noFill/>
        </p:spPr>
        <p:txBody>
          <a:bodyPr wrap="square" rtlCol="0">
            <a:spAutoFit/>
          </a:bodyPr>
          <a:lstStyle/>
          <a:p>
            <a:pPr algn="ctr"/>
            <a:r>
              <a:rPr lang="cs-CZ" dirty="0" err="1"/>
              <a:t>Suckling</a:t>
            </a:r>
            <a:endParaRPr lang="en-GB" dirty="0"/>
          </a:p>
        </p:txBody>
      </p:sp>
    </p:spTree>
    <p:extLst>
      <p:ext uri="{BB962C8B-B14F-4D97-AF65-F5344CB8AC3E}">
        <p14:creationId xmlns:p14="http://schemas.microsoft.com/office/powerpoint/2010/main" val="33742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1469" y="2263822"/>
            <a:ext cx="3770431" cy="4024761"/>
            <a:chOff x="-3338382" y="2016810"/>
            <a:chExt cx="3446332" cy="3678800"/>
          </a:xfrm>
        </p:grpSpPr>
        <p:grpSp>
          <p:nvGrpSpPr>
            <p:cNvPr id="3" name="Group 2"/>
            <p:cNvGrpSpPr/>
            <p:nvPr/>
          </p:nvGrpSpPr>
          <p:grpSpPr>
            <a:xfrm>
              <a:off x="-3338382" y="2016810"/>
              <a:ext cx="3446332" cy="3678800"/>
              <a:chOff x="-1042496" y="1157007"/>
              <a:chExt cx="3446332" cy="3678800"/>
            </a:xfrm>
          </p:grpSpPr>
          <p:pic>
            <p:nvPicPr>
              <p:cNvPr id="7" name="Picture 6"/>
              <p:cNvPicPr>
                <a:picLocks noChangeAspect="1"/>
              </p:cNvPicPr>
              <p:nvPr/>
            </p:nvPicPr>
            <p:blipFill>
              <a:blip r:embed="rId2"/>
              <a:stretch>
                <a:fillRect/>
              </a:stretch>
            </p:blipFill>
            <p:spPr>
              <a:xfrm>
                <a:off x="-1042496" y="1157007"/>
                <a:ext cx="3446332" cy="3678800"/>
              </a:xfrm>
              <a:prstGeom prst="rect">
                <a:avLst/>
              </a:prstGeom>
            </p:spPr>
          </p:pic>
          <p:sp>
            <p:nvSpPr>
              <p:cNvPr id="8" name="Rectangle 7"/>
              <p:cNvSpPr/>
              <p:nvPr/>
            </p:nvSpPr>
            <p:spPr>
              <a:xfrm>
                <a:off x="2092751" y="4675695"/>
                <a:ext cx="311085" cy="160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ight Brace 3"/>
            <p:cNvSpPr/>
            <p:nvPr/>
          </p:nvSpPr>
          <p:spPr>
            <a:xfrm rot="3330556">
              <a:off x="-1956522" y="3670933"/>
              <a:ext cx="233898" cy="1086460"/>
            </a:xfrm>
            <a:prstGeom prst="rightBrace">
              <a:avLst>
                <a:gd name="adj1" fmla="val 69641"/>
                <a:gd name="adj2" fmla="val 4838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Right Brace 4"/>
            <p:cNvSpPr/>
            <p:nvPr/>
          </p:nvSpPr>
          <p:spPr>
            <a:xfrm rot="3330556">
              <a:off x="-2380768" y="4785499"/>
              <a:ext cx="78962" cy="402359"/>
            </a:xfrm>
            <a:prstGeom prst="rightBrace">
              <a:avLst>
                <a:gd name="adj1" fmla="val 69641"/>
                <a:gd name="adj2" fmla="val 4838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Right Brace 5"/>
            <p:cNvSpPr/>
            <p:nvPr/>
          </p:nvSpPr>
          <p:spPr>
            <a:xfrm rot="3330556">
              <a:off x="-1132530" y="3655030"/>
              <a:ext cx="78962" cy="402359"/>
            </a:xfrm>
            <a:prstGeom prst="rightBrace">
              <a:avLst>
                <a:gd name="adj1" fmla="val 69641"/>
                <a:gd name="adj2" fmla="val 4838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p:cNvGrpSpPr/>
          <p:nvPr/>
        </p:nvGrpSpPr>
        <p:grpSpPr>
          <a:xfrm>
            <a:off x="3847372" y="2178509"/>
            <a:ext cx="5296628" cy="3934905"/>
            <a:chOff x="3847372" y="1683209"/>
            <a:chExt cx="5296628" cy="3934905"/>
          </a:xfrm>
        </p:grpSpPr>
        <p:grpSp>
          <p:nvGrpSpPr>
            <p:cNvPr id="9" name="Group 8"/>
            <p:cNvGrpSpPr/>
            <p:nvPr/>
          </p:nvGrpSpPr>
          <p:grpSpPr>
            <a:xfrm>
              <a:off x="3847372" y="1683209"/>
              <a:ext cx="5195028" cy="3934905"/>
              <a:chOff x="3917352" y="2339220"/>
              <a:chExt cx="4748473" cy="3596668"/>
            </a:xfrm>
          </p:grpSpPr>
          <p:pic>
            <p:nvPicPr>
              <p:cNvPr id="10" name="Picture 4" descr="ČervenýLemRtu"/>
              <p:cNvPicPr>
                <a:picLocks noChangeAspect="1" noChangeArrowheads="1"/>
              </p:cNvPicPr>
              <p:nvPr/>
            </p:nvPicPr>
            <p:blipFill rotWithShape="1">
              <a:blip r:embed="rId3" cstate="print"/>
              <a:srcRect l="2429" t="3762" r="18017" b="6751"/>
              <a:stretch/>
            </p:blipFill>
            <p:spPr bwMode="auto">
              <a:xfrm rot="10800000">
                <a:off x="4086624" y="2339220"/>
                <a:ext cx="4579201" cy="3596668"/>
              </a:xfrm>
              <a:prstGeom prst="rect">
                <a:avLst/>
              </a:prstGeom>
              <a:noFill/>
              <a:ln w="9525">
                <a:noFill/>
                <a:miter lim="800000"/>
                <a:headEnd/>
                <a:tailEnd/>
              </a:ln>
            </p:spPr>
          </p:pic>
          <p:sp>
            <p:nvSpPr>
              <p:cNvPr id="11" name="Rectangle 7" descr="Figure_12-29"/>
              <p:cNvSpPr>
                <a:spLocks noChangeArrowheads="1"/>
              </p:cNvSpPr>
              <p:nvPr/>
            </p:nvSpPr>
            <p:spPr bwMode="auto">
              <a:xfrm>
                <a:off x="4086624" y="2398273"/>
                <a:ext cx="1251760" cy="338554"/>
              </a:xfrm>
              <a:prstGeom prst="rect">
                <a:avLst/>
              </a:prstGeom>
              <a:noFill/>
              <a:ln w="9525">
                <a:noFill/>
                <a:miter lim="800000"/>
                <a:headEnd/>
                <a:tailEnd/>
              </a:ln>
            </p:spPr>
            <p:txBody>
              <a:bodyPr wrap="square">
                <a:spAutoFit/>
              </a:bodyPr>
              <a:lstStyle/>
              <a:p>
                <a:pPr algn="ctr"/>
                <a:r>
                  <a:rPr lang="en-GB" altLang="cs-CZ" sz="1600" b="1" dirty="0"/>
                  <a:t>pars </a:t>
                </a:r>
                <a:r>
                  <a:rPr lang="cs-CZ" altLang="cs-CZ" sz="1600" b="1" dirty="0" err="1"/>
                  <a:t>villosa</a:t>
                </a:r>
                <a:endParaRPr lang="cs-CZ" altLang="cs-CZ" sz="1600" b="1" dirty="0"/>
              </a:p>
            </p:txBody>
          </p:sp>
          <p:sp>
            <p:nvSpPr>
              <p:cNvPr id="12" name="Rectangle 6" descr="Figure_12-29"/>
              <p:cNvSpPr>
                <a:spLocks noChangeArrowheads="1"/>
              </p:cNvSpPr>
              <p:nvPr/>
            </p:nvSpPr>
            <p:spPr bwMode="auto">
              <a:xfrm>
                <a:off x="3917352" y="4403063"/>
                <a:ext cx="1237858" cy="338554"/>
              </a:xfrm>
              <a:prstGeom prst="rect">
                <a:avLst/>
              </a:prstGeom>
              <a:noFill/>
              <a:ln w="9525">
                <a:noFill/>
                <a:miter lim="800000"/>
                <a:headEnd/>
                <a:tailEnd/>
              </a:ln>
            </p:spPr>
            <p:txBody>
              <a:bodyPr wrap="square">
                <a:spAutoFit/>
              </a:bodyPr>
              <a:lstStyle/>
              <a:p>
                <a:pPr algn="ctr"/>
                <a:r>
                  <a:rPr lang="en-GB" altLang="cs-CZ" sz="1600" b="1" dirty="0"/>
                  <a:t>pars </a:t>
                </a:r>
                <a:r>
                  <a:rPr lang="en-GB" altLang="cs-CZ" sz="1600" b="1" dirty="0" err="1"/>
                  <a:t>glabra</a:t>
                </a:r>
                <a:endParaRPr lang="cs-CZ" altLang="cs-CZ" sz="1600" b="1" dirty="0"/>
              </a:p>
            </p:txBody>
          </p:sp>
        </p:grpSp>
        <p:sp>
          <p:nvSpPr>
            <p:cNvPr id="13" name="Rectangle 7" descr="Figure_12-29"/>
            <p:cNvSpPr>
              <a:spLocks noChangeArrowheads="1"/>
            </p:cNvSpPr>
            <p:nvPr/>
          </p:nvSpPr>
          <p:spPr bwMode="auto">
            <a:xfrm>
              <a:off x="7774522" y="3730516"/>
              <a:ext cx="1369478" cy="338554"/>
            </a:xfrm>
            <a:prstGeom prst="rect">
              <a:avLst/>
            </a:prstGeom>
            <a:noFill/>
            <a:ln w="9525">
              <a:noFill/>
              <a:miter lim="800000"/>
              <a:headEnd/>
              <a:tailEnd/>
            </a:ln>
          </p:spPr>
          <p:txBody>
            <a:bodyPr wrap="square">
              <a:spAutoFit/>
            </a:bodyPr>
            <a:lstStyle/>
            <a:p>
              <a:pPr algn="ctr"/>
              <a:r>
                <a:rPr lang="en-GB" altLang="cs-CZ" sz="1600" b="1" dirty="0"/>
                <a:t>pars </a:t>
              </a:r>
              <a:r>
                <a:rPr lang="cs-CZ" altLang="cs-CZ" sz="1600" b="1" dirty="0" err="1"/>
                <a:t>mucosa</a:t>
              </a:r>
              <a:endParaRPr lang="cs-CZ" altLang="cs-CZ" sz="1600" b="1" dirty="0"/>
            </a:p>
          </p:txBody>
        </p:sp>
      </p:grpSp>
      <p:sp>
        <p:nvSpPr>
          <p:cNvPr id="15" name="TextBox 14"/>
          <p:cNvSpPr txBox="1"/>
          <p:nvPr/>
        </p:nvSpPr>
        <p:spPr>
          <a:xfrm>
            <a:off x="2563656" y="825817"/>
            <a:ext cx="5676770" cy="923330"/>
          </a:xfrm>
          <a:prstGeom prst="rect">
            <a:avLst/>
          </a:prstGeom>
          <a:noFill/>
        </p:spPr>
        <p:txBody>
          <a:bodyPr wrap="square" rtlCol="0">
            <a:spAutoFit/>
          </a:bodyPr>
          <a:lstStyle/>
          <a:p>
            <a:r>
              <a:rPr lang="cs-CZ" b="1" dirty="0"/>
              <a:t>PG</a:t>
            </a:r>
            <a:r>
              <a:rPr lang="cs-CZ" dirty="0"/>
              <a:t> - </a:t>
            </a:r>
            <a:r>
              <a:rPr lang="cs-CZ" dirty="0" err="1"/>
              <a:t>pars</a:t>
            </a:r>
            <a:r>
              <a:rPr lang="cs-CZ" dirty="0"/>
              <a:t> </a:t>
            </a:r>
            <a:r>
              <a:rPr lang="cs-CZ" dirty="0" err="1"/>
              <a:t>glabra</a:t>
            </a:r>
            <a:r>
              <a:rPr lang="cs-CZ" dirty="0"/>
              <a:t>  	</a:t>
            </a:r>
            <a:r>
              <a:rPr lang="cs-CZ" altLang="cs-CZ" dirty="0">
                <a:cs typeface="Arial" charset="0"/>
              </a:rPr>
              <a:t>(</a:t>
            </a:r>
            <a:r>
              <a:rPr lang="cs-CZ" altLang="cs-CZ" dirty="0" err="1"/>
              <a:t>Glabra</a:t>
            </a:r>
            <a:r>
              <a:rPr lang="cs-CZ" altLang="cs-CZ" dirty="0"/>
              <a:t> = </a:t>
            </a:r>
            <a:r>
              <a:rPr lang="cs-CZ" altLang="cs-CZ" dirty="0" err="1"/>
              <a:t>flat</a:t>
            </a:r>
            <a:r>
              <a:rPr lang="cs-CZ" altLang="cs-CZ" dirty="0">
                <a:cs typeface="Arial" charset="0"/>
              </a:rPr>
              <a:t>)</a:t>
            </a:r>
            <a:endParaRPr lang="cs-CZ" dirty="0"/>
          </a:p>
          <a:p>
            <a:r>
              <a:rPr lang="cs-CZ" b="1" dirty="0"/>
              <a:t>PV </a:t>
            </a:r>
            <a:r>
              <a:rPr lang="cs-CZ" dirty="0"/>
              <a:t>- </a:t>
            </a:r>
            <a:r>
              <a:rPr lang="cs-CZ" dirty="0" err="1"/>
              <a:t>pars</a:t>
            </a:r>
            <a:r>
              <a:rPr lang="cs-CZ" dirty="0"/>
              <a:t> </a:t>
            </a:r>
            <a:r>
              <a:rPr lang="cs-CZ" dirty="0" err="1"/>
              <a:t>villosa</a:t>
            </a:r>
            <a:r>
              <a:rPr lang="cs-CZ" dirty="0"/>
              <a:t> 	</a:t>
            </a:r>
            <a:r>
              <a:rPr lang="cs-CZ" altLang="cs-CZ" dirty="0">
                <a:cs typeface="Arial" charset="0"/>
              </a:rPr>
              <a:t>(</a:t>
            </a:r>
            <a:r>
              <a:rPr lang="cs-CZ" altLang="cs-CZ" dirty="0" err="1"/>
              <a:t>Villosa</a:t>
            </a:r>
            <a:r>
              <a:rPr lang="cs-CZ" altLang="cs-CZ" dirty="0"/>
              <a:t> = </a:t>
            </a:r>
            <a:r>
              <a:rPr lang="cs-CZ" altLang="cs-CZ" dirty="0" err="1"/>
              <a:t>vilous</a:t>
            </a:r>
            <a:r>
              <a:rPr lang="cs-CZ" altLang="cs-CZ" dirty="0">
                <a:cs typeface="Arial" charset="0"/>
              </a:rPr>
              <a:t>)</a:t>
            </a:r>
            <a:endParaRPr lang="cs-CZ" dirty="0"/>
          </a:p>
          <a:p>
            <a:r>
              <a:rPr lang="cs-CZ" b="1" dirty="0"/>
              <a:t>(PM</a:t>
            </a:r>
            <a:r>
              <a:rPr lang="cs-CZ" dirty="0"/>
              <a:t> - </a:t>
            </a:r>
            <a:r>
              <a:rPr lang="cs-CZ" dirty="0" err="1"/>
              <a:t>pars</a:t>
            </a:r>
            <a:r>
              <a:rPr lang="cs-CZ" dirty="0"/>
              <a:t> </a:t>
            </a:r>
            <a:r>
              <a:rPr lang="cs-CZ" dirty="0" err="1"/>
              <a:t>mucosa</a:t>
            </a:r>
            <a:r>
              <a:rPr lang="cs-CZ" dirty="0"/>
              <a:t>)</a:t>
            </a:r>
            <a:endParaRPr lang="en-GB" dirty="0"/>
          </a:p>
        </p:txBody>
      </p:sp>
      <p:sp>
        <p:nvSpPr>
          <p:cNvPr id="16" name="TextBox 15"/>
          <p:cNvSpPr txBox="1"/>
          <p:nvPr/>
        </p:nvSpPr>
        <p:spPr>
          <a:xfrm>
            <a:off x="543056" y="87916"/>
            <a:ext cx="7962900" cy="523220"/>
          </a:xfrm>
          <a:prstGeom prst="rect">
            <a:avLst/>
          </a:prstGeom>
          <a:noFill/>
        </p:spPr>
        <p:txBody>
          <a:bodyPr wrap="square" rtlCol="0">
            <a:spAutoFit/>
          </a:bodyPr>
          <a:lstStyle/>
          <a:p>
            <a:pPr algn="ctr"/>
            <a:r>
              <a:rPr lang="cs-CZ" sz="2800" b="1" dirty="0" err="1"/>
              <a:t>Newborns</a:t>
            </a:r>
            <a:r>
              <a:rPr lang="cs-CZ" sz="2800" b="1" dirty="0"/>
              <a:t> </a:t>
            </a:r>
            <a:r>
              <a:rPr lang="cs-CZ" sz="2800" b="1" dirty="0" err="1"/>
              <a:t>vermilion</a:t>
            </a:r>
            <a:r>
              <a:rPr lang="cs-CZ" sz="2800" b="1" dirty="0"/>
              <a:t> </a:t>
            </a:r>
            <a:r>
              <a:rPr lang="cs-CZ" sz="2800" b="1" dirty="0" err="1"/>
              <a:t>zone</a:t>
            </a:r>
            <a:r>
              <a:rPr lang="cs-CZ" sz="2800" b="1" dirty="0"/>
              <a:t> </a:t>
            </a:r>
            <a:r>
              <a:rPr lang="cs-CZ" sz="2800" b="1" dirty="0" err="1"/>
              <a:t>can</a:t>
            </a:r>
            <a:r>
              <a:rPr lang="cs-CZ" sz="2800" b="1" dirty="0"/>
              <a:t> </a:t>
            </a:r>
            <a:r>
              <a:rPr lang="cs-CZ" sz="2800" b="1" dirty="0" err="1"/>
              <a:t>be</a:t>
            </a:r>
            <a:r>
              <a:rPr lang="cs-CZ" sz="2800" b="1" dirty="0"/>
              <a:t> </a:t>
            </a:r>
            <a:r>
              <a:rPr lang="cs-CZ" sz="2800" b="1" dirty="0" err="1"/>
              <a:t>divided</a:t>
            </a:r>
            <a:r>
              <a:rPr lang="cs-CZ" sz="2800" b="1" dirty="0"/>
              <a:t> </a:t>
            </a:r>
            <a:r>
              <a:rPr lang="cs-CZ" sz="2800" b="1" dirty="0" err="1"/>
              <a:t>into</a:t>
            </a:r>
            <a:r>
              <a:rPr lang="cs-CZ" sz="2800" b="1" dirty="0"/>
              <a:t>:</a:t>
            </a:r>
            <a:endParaRPr lang="en-GB" sz="2800" dirty="0"/>
          </a:p>
        </p:txBody>
      </p:sp>
    </p:spTree>
    <p:extLst>
      <p:ext uri="{BB962C8B-B14F-4D97-AF65-F5344CB8AC3E}">
        <p14:creationId xmlns:p14="http://schemas.microsoft.com/office/powerpoint/2010/main" val="2598132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ChangeArrowheads="1"/>
          </p:cNvSpPr>
          <p:nvPr/>
        </p:nvSpPr>
        <p:spPr bwMode="auto">
          <a:xfrm>
            <a:off x="107949" y="105382"/>
            <a:ext cx="8856663" cy="2600712"/>
          </a:xfrm>
          <a:prstGeom prst="rect">
            <a:avLst/>
          </a:prstGeom>
          <a:noFill/>
          <a:ln w="9525">
            <a:noFill/>
            <a:miter lim="800000"/>
            <a:headEnd/>
            <a:tailEnd/>
          </a:ln>
        </p:spPr>
        <p:txBody>
          <a:bodyPr>
            <a:spAutoFit/>
          </a:bodyPr>
          <a:lstStyle/>
          <a:p>
            <a:pPr algn="ctr">
              <a:spcBef>
                <a:spcPct val="50000"/>
              </a:spcBef>
            </a:pPr>
            <a:r>
              <a:rPr lang="cs-CZ" sz="2800" b="1" dirty="0" err="1"/>
              <a:t>Newborns</a:t>
            </a:r>
            <a:r>
              <a:rPr lang="cs-CZ" sz="2800" b="1" dirty="0"/>
              <a:t> </a:t>
            </a:r>
            <a:r>
              <a:rPr lang="cs-CZ" sz="2800" b="1" dirty="0" err="1"/>
              <a:t>vermilion</a:t>
            </a:r>
            <a:r>
              <a:rPr lang="cs-CZ" sz="2800" b="1" dirty="0"/>
              <a:t> </a:t>
            </a:r>
            <a:r>
              <a:rPr lang="cs-CZ" sz="2800" b="1" dirty="0" err="1"/>
              <a:t>zone</a:t>
            </a:r>
            <a:r>
              <a:rPr lang="cs-CZ" sz="2800" b="1" dirty="0"/>
              <a:t> </a:t>
            </a:r>
          </a:p>
          <a:p>
            <a:pPr algn="ctr">
              <a:spcBef>
                <a:spcPct val="50000"/>
              </a:spcBef>
            </a:pPr>
            <a:r>
              <a:rPr lang="cs-CZ" altLang="cs-CZ" sz="1600" dirty="0">
                <a:cs typeface="Arial" charset="0"/>
              </a:rPr>
              <a:t>v</a:t>
            </a:r>
            <a:r>
              <a:rPr lang="en-GB" altLang="cs-CZ" sz="1600" dirty="0" err="1">
                <a:cs typeface="Arial" charset="0"/>
              </a:rPr>
              <a:t>entr</a:t>
            </a:r>
            <a:r>
              <a:rPr lang="cs-CZ" altLang="cs-CZ" sz="1600" dirty="0">
                <a:cs typeface="Arial" charset="0"/>
              </a:rPr>
              <a:t>al</a:t>
            </a:r>
            <a:r>
              <a:rPr lang="en-GB" altLang="cs-CZ" sz="1600" dirty="0">
                <a:cs typeface="Arial" charset="0"/>
              </a:rPr>
              <a:t> (</a:t>
            </a:r>
            <a:r>
              <a:rPr lang="cs-CZ" altLang="cs-CZ" sz="1600" dirty="0">
                <a:cs typeface="Arial" charset="0"/>
              </a:rPr>
              <a:t>skin</a:t>
            </a:r>
            <a:r>
              <a:rPr lang="en-GB" altLang="cs-CZ" sz="1600" dirty="0">
                <a:cs typeface="Arial" charset="0"/>
              </a:rPr>
              <a:t>) a</a:t>
            </a:r>
            <a:r>
              <a:rPr lang="cs-CZ" altLang="cs-CZ" sz="1600" dirty="0" err="1">
                <a:cs typeface="Arial" charset="0"/>
              </a:rPr>
              <a:t>nd</a:t>
            </a:r>
            <a:r>
              <a:rPr lang="en-GB" altLang="cs-CZ" sz="1600" dirty="0">
                <a:cs typeface="Arial" charset="0"/>
              </a:rPr>
              <a:t> </a:t>
            </a:r>
            <a:r>
              <a:rPr lang="en-GB" altLang="cs-CZ" sz="1600" dirty="0" err="1">
                <a:cs typeface="Arial" charset="0"/>
              </a:rPr>
              <a:t>dor</a:t>
            </a:r>
            <a:r>
              <a:rPr lang="cs-CZ" altLang="cs-CZ" sz="1600" dirty="0" err="1">
                <a:cs typeface="Arial" charset="0"/>
              </a:rPr>
              <a:t>sal</a:t>
            </a:r>
            <a:r>
              <a:rPr lang="en-GB" altLang="cs-CZ" sz="1600" dirty="0">
                <a:cs typeface="Arial" charset="0"/>
              </a:rPr>
              <a:t> (</a:t>
            </a:r>
            <a:r>
              <a:rPr lang="cs-CZ" altLang="cs-CZ" sz="1600" dirty="0" err="1">
                <a:cs typeface="Arial" charset="0"/>
              </a:rPr>
              <a:t>mucous</a:t>
            </a:r>
            <a:r>
              <a:rPr lang="en-GB" altLang="cs-CZ" sz="1600" dirty="0">
                <a:cs typeface="Arial" charset="0"/>
              </a:rPr>
              <a:t>) </a:t>
            </a:r>
            <a:r>
              <a:rPr lang="cs-CZ" altLang="cs-CZ" sz="1600" dirty="0" err="1">
                <a:cs typeface="Arial" charset="0"/>
              </a:rPr>
              <a:t>side</a:t>
            </a:r>
            <a:r>
              <a:rPr lang="cs-CZ" altLang="cs-CZ" sz="1600" dirty="0">
                <a:cs typeface="Arial" charset="0"/>
              </a:rPr>
              <a:t> are </a:t>
            </a:r>
            <a:r>
              <a:rPr lang="cs-CZ" altLang="cs-CZ" sz="1600" dirty="0" err="1">
                <a:cs typeface="Arial" charset="0"/>
              </a:rPr>
              <a:t>connected</a:t>
            </a:r>
            <a:r>
              <a:rPr lang="cs-CZ" altLang="cs-CZ" sz="1600" dirty="0">
                <a:cs typeface="Arial" charset="0"/>
              </a:rPr>
              <a:t> by </a:t>
            </a:r>
            <a:r>
              <a:rPr lang="cs-CZ" altLang="cs-CZ" sz="1600" dirty="0" err="1">
                <a:cs typeface="Arial" charset="0"/>
              </a:rPr>
              <a:t>vermilion</a:t>
            </a:r>
            <a:r>
              <a:rPr lang="cs-CZ" altLang="cs-CZ" sz="1600" dirty="0">
                <a:cs typeface="Arial" charset="0"/>
              </a:rPr>
              <a:t> </a:t>
            </a:r>
            <a:r>
              <a:rPr lang="cs-CZ" altLang="cs-CZ" sz="1600" dirty="0" err="1">
                <a:cs typeface="Arial" charset="0"/>
              </a:rPr>
              <a:t>zone</a:t>
            </a:r>
            <a:endParaRPr lang="cs-CZ" altLang="cs-CZ" sz="1600" dirty="0">
              <a:cs typeface="Arial" charset="0"/>
            </a:endParaRPr>
          </a:p>
          <a:p>
            <a:pPr>
              <a:spcBef>
                <a:spcPct val="50000"/>
              </a:spcBef>
            </a:pPr>
            <a:endParaRPr lang="cs-CZ" altLang="cs-CZ" sz="1600" dirty="0"/>
          </a:p>
          <a:p>
            <a:pPr>
              <a:spcBef>
                <a:spcPct val="50000"/>
              </a:spcBef>
            </a:pPr>
            <a:endParaRPr lang="cs-CZ" altLang="cs-CZ" sz="1600" dirty="0"/>
          </a:p>
          <a:p>
            <a:r>
              <a:rPr lang="cs-CZ" altLang="cs-CZ" sz="2000" b="1" dirty="0">
                <a:cs typeface="Arial" charset="0"/>
              </a:rPr>
              <a:t>NEWBORNS </a:t>
            </a:r>
            <a:r>
              <a:rPr lang="cs-CZ" altLang="cs-CZ" sz="2000" b="1" dirty="0" err="1">
                <a:cs typeface="Arial" charset="0"/>
              </a:rPr>
              <a:t>vermilion</a:t>
            </a:r>
            <a:r>
              <a:rPr lang="cs-CZ" altLang="cs-CZ" sz="2000" b="1" dirty="0">
                <a:cs typeface="Arial" charset="0"/>
              </a:rPr>
              <a:t> </a:t>
            </a:r>
            <a:r>
              <a:rPr lang="cs-CZ" altLang="cs-CZ" sz="2000" b="1" dirty="0" err="1">
                <a:cs typeface="Arial" charset="0"/>
              </a:rPr>
              <a:t>zone</a:t>
            </a:r>
            <a:r>
              <a:rPr lang="cs-CZ" altLang="cs-CZ" sz="2000" b="1" dirty="0">
                <a:cs typeface="Arial" charset="0"/>
              </a:rPr>
              <a:t> </a:t>
            </a:r>
            <a:r>
              <a:rPr lang="cs-CZ" altLang="cs-CZ" sz="2000" b="1" dirty="0" err="1">
                <a:cs typeface="Arial" charset="0"/>
              </a:rPr>
              <a:t>can</a:t>
            </a:r>
            <a:r>
              <a:rPr lang="cs-CZ" altLang="cs-CZ" sz="2000" b="1" dirty="0">
                <a:cs typeface="Arial" charset="0"/>
              </a:rPr>
              <a:t> </a:t>
            </a:r>
            <a:r>
              <a:rPr lang="cs-CZ" altLang="cs-CZ" sz="2000" b="1" dirty="0" err="1">
                <a:cs typeface="Arial" charset="0"/>
              </a:rPr>
              <a:t>be</a:t>
            </a:r>
            <a:r>
              <a:rPr lang="cs-CZ" altLang="cs-CZ" sz="2000" b="1" dirty="0">
                <a:cs typeface="Arial" charset="0"/>
              </a:rPr>
              <a:t> </a:t>
            </a:r>
            <a:r>
              <a:rPr lang="cs-CZ" altLang="cs-CZ" sz="2000" b="1" dirty="0" err="1">
                <a:cs typeface="Arial" charset="0"/>
              </a:rPr>
              <a:t>divided</a:t>
            </a:r>
            <a:r>
              <a:rPr lang="cs-CZ" altLang="cs-CZ" sz="2000" b="1" dirty="0">
                <a:cs typeface="Arial" charset="0"/>
              </a:rPr>
              <a:t> </a:t>
            </a:r>
            <a:r>
              <a:rPr lang="cs-CZ" altLang="cs-CZ" sz="2000" b="1" dirty="0" err="1">
                <a:cs typeface="Arial" charset="0"/>
              </a:rPr>
              <a:t>into</a:t>
            </a:r>
            <a:r>
              <a:rPr lang="cs-CZ" altLang="cs-CZ" sz="2000" b="1" dirty="0">
                <a:cs typeface="Arial" charset="0"/>
              </a:rPr>
              <a:t>: </a:t>
            </a:r>
          </a:p>
          <a:p>
            <a:r>
              <a:rPr lang="cs-CZ" altLang="cs-CZ" sz="1100" b="1" dirty="0">
                <a:cs typeface="Arial" charset="0"/>
              </a:rPr>
              <a:t>  </a:t>
            </a:r>
          </a:p>
          <a:p>
            <a:r>
              <a:rPr lang="en-GB" altLang="cs-CZ" sz="1600" b="1" dirty="0">
                <a:cs typeface="Arial" charset="0"/>
              </a:rPr>
              <a:t>pars </a:t>
            </a:r>
            <a:r>
              <a:rPr lang="en-GB" altLang="cs-CZ" sz="1600" b="1" dirty="0" err="1">
                <a:cs typeface="Arial" charset="0"/>
              </a:rPr>
              <a:t>glabra</a:t>
            </a:r>
            <a:r>
              <a:rPr lang="en-GB" altLang="cs-CZ" sz="1600" dirty="0">
                <a:cs typeface="Arial" charset="0"/>
              </a:rPr>
              <a:t> </a:t>
            </a:r>
            <a:r>
              <a:rPr lang="en-GB" altLang="cs-CZ" sz="1600" b="1" dirty="0">
                <a:cs typeface="Arial" charset="0"/>
              </a:rPr>
              <a:t>(2 mm)</a:t>
            </a:r>
            <a:r>
              <a:rPr lang="en-GB" altLang="cs-CZ" sz="1600" dirty="0">
                <a:cs typeface="Arial" charset="0"/>
              </a:rPr>
              <a:t> </a:t>
            </a:r>
            <a:r>
              <a:rPr lang="cs-CZ" altLang="cs-CZ" sz="1600" dirty="0">
                <a:cs typeface="Arial" charset="0"/>
              </a:rPr>
              <a:t>		more </a:t>
            </a:r>
            <a:r>
              <a:rPr lang="cs-CZ" altLang="cs-CZ" sz="1600" dirty="0" err="1">
                <a:cs typeface="Arial" charset="0"/>
              </a:rPr>
              <a:t>narrow</a:t>
            </a:r>
            <a:r>
              <a:rPr lang="cs-CZ" altLang="cs-CZ" sz="1600" dirty="0">
                <a:cs typeface="Arial" charset="0"/>
              </a:rPr>
              <a:t>, </a:t>
            </a:r>
            <a:r>
              <a:rPr lang="cs-CZ" altLang="cs-CZ" sz="1600" dirty="0" err="1">
                <a:cs typeface="Arial" charset="0"/>
              </a:rPr>
              <a:t>ventral</a:t>
            </a:r>
            <a:r>
              <a:rPr lang="cs-CZ" altLang="cs-CZ" sz="1600" dirty="0">
                <a:cs typeface="Arial" charset="0"/>
              </a:rPr>
              <a:t> 	</a:t>
            </a:r>
          </a:p>
          <a:p>
            <a:r>
              <a:rPr lang="en-GB" altLang="cs-CZ" sz="1600" b="1" dirty="0">
                <a:cs typeface="Arial" charset="0"/>
              </a:rPr>
              <a:t>pars </a:t>
            </a:r>
            <a:r>
              <a:rPr lang="en-GB" altLang="cs-CZ" sz="1600" b="1" dirty="0" err="1">
                <a:cs typeface="Arial" charset="0"/>
              </a:rPr>
              <a:t>villosa</a:t>
            </a:r>
            <a:r>
              <a:rPr lang="en-GB" altLang="cs-CZ" sz="1600" b="1" dirty="0">
                <a:cs typeface="Arial" charset="0"/>
              </a:rPr>
              <a:t> (</a:t>
            </a:r>
            <a:r>
              <a:rPr lang="en-GB" altLang="cs-CZ" sz="1600" b="1" dirty="0" err="1">
                <a:cs typeface="Arial" charset="0"/>
              </a:rPr>
              <a:t>asi</a:t>
            </a:r>
            <a:r>
              <a:rPr lang="en-GB" altLang="cs-CZ" sz="1600" b="1" dirty="0">
                <a:cs typeface="Arial" charset="0"/>
              </a:rPr>
              <a:t> 4 mm)</a:t>
            </a:r>
            <a:r>
              <a:rPr lang="en-GB" altLang="cs-CZ" sz="1600" dirty="0">
                <a:cs typeface="Arial" charset="0"/>
              </a:rPr>
              <a:t> </a:t>
            </a:r>
            <a:r>
              <a:rPr lang="cs-CZ" altLang="cs-CZ" sz="1600" dirty="0">
                <a:cs typeface="Arial" charset="0"/>
              </a:rPr>
              <a:t>	</a:t>
            </a:r>
            <a:r>
              <a:rPr lang="cs-CZ" altLang="cs-CZ" sz="1600" dirty="0" err="1">
                <a:cs typeface="Arial" charset="0"/>
              </a:rPr>
              <a:t>wider</a:t>
            </a:r>
            <a:r>
              <a:rPr lang="cs-CZ" altLang="cs-CZ" sz="1600" dirty="0">
                <a:cs typeface="Arial" charset="0"/>
              </a:rPr>
              <a:t>, </a:t>
            </a:r>
            <a:r>
              <a:rPr lang="cs-CZ" altLang="cs-CZ" sz="1600" dirty="0" err="1">
                <a:cs typeface="Arial" charset="0"/>
              </a:rPr>
              <a:t>dorsal</a:t>
            </a:r>
            <a:endParaRPr lang="cs-CZ" altLang="cs-CZ" sz="1600" dirty="0">
              <a:cs typeface="Arial" charset="0"/>
            </a:endParaRPr>
          </a:p>
        </p:txBody>
      </p:sp>
      <p:sp>
        <p:nvSpPr>
          <p:cNvPr id="13" name="Rectangle 8"/>
          <p:cNvSpPr>
            <a:spLocks noChangeArrowheads="1"/>
          </p:cNvSpPr>
          <p:nvPr/>
        </p:nvSpPr>
        <p:spPr bwMode="auto">
          <a:xfrm>
            <a:off x="180975" y="3391383"/>
            <a:ext cx="8277225" cy="3046988"/>
          </a:xfrm>
          <a:prstGeom prst="rect">
            <a:avLst/>
          </a:prstGeom>
          <a:noFill/>
          <a:ln w="9525">
            <a:noFill/>
            <a:miter lim="800000"/>
            <a:headEnd/>
            <a:tailEnd/>
          </a:ln>
        </p:spPr>
        <p:txBody>
          <a:bodyPr wrap="square">
            <a:spAutoFit/>
          </a:bodyPr>
          <a:lstStyle/>
          <a:p>
            <a:r>
              <a:rPr lang="cs-CZ" altLang="cs-CZ" sz="1600" b="1" dirty="0"/>
              <a:t>P</a:t>
            </a:r>
            <a:r>
              <a:rPr lang="en-GB" altLang="cs-CZ" sz="1600" b="1" dirty="0" err="1"/>
              <a:t>ars</a:t>
            </a:r>
            <a:r>
              <a:rPr lang="en-GB" altLang="cs-CZ" sz="1600" b="1" dirty="0"/>
              <a:t> </a:t>
            </a:r>
            <a:r>
              <a:rPr lang="en-GB" altLang="cs-CZ" sz="1600" b="1" dirty="0" err="1"/>
              <a:t>glabra</a:t>
            </a:r>
            <a:r>
              <a:rPr lang="en-GB" altLang="cs-CZ" sz="1600" dirty="0"/>
              <a:t> </a:t>
            </a:r>
            <a:endParaRPr lang="cs-CZ" altLang="cs-CZ" sz="1600" dirty="0"/>
          </a:p>
          <a:p>
            <a:pPr marL="285750" indent="-285750">
              <a:buFont typeface="Arial" panose="020B0604020202020204" pitchFamily="34" charset="0"/>
              <a:buChar char="•"/>
            </a:pPr>
            <a:r>
              <a:rPr lang="cs-CZ" altLang="cs-CZ" sz="1600" dirty="0"/>
              <a:t>S</a:t>
            </a:r>
            <a:r>
              <a:rPr lang="en-GB" altLang="cs-CZ" sz="1600" dirty="0" err="1"/>
              <a:t>tratified</a:t>
            </a:r>
            <a:r>
              <a:rPr lang="en-GB" altLang="cs-CZ" sz="1600" dirty="0"/>
              <a:t> squamous epithelium with keratinization</a:t>
            </a:r>
            <a:r>
              <a:rPr lang="cs-CZ" altLang="cs-CZ" sz="1600" dirty="0"/>
              <a:t> </a:t>
            </a:r>
            <a:r>
              <a:rPr lang="en-GB" altLang="cs-CZ" sz="1600" dirty="0"/>
              <a:t>signs 			</a:t>
            </a:r>
            <a:endParaRPr lang="cs-CZ" altLang="cs-CZ" sz="1600" dirty="0"/>
          </a:p>
          <a:p>
            <a:pPr marL="285750" indent="-285750">
              <a:buFont typeface="Arial" panose="020B0604020202020204" pitchFamily="34" charset="0"/>
              <a:buChar char="•"/>
            </a:pPr>
            <a:r>
              <a:rPr lang="cs-CZ" altLang="cs-CZ" sz="1600" dirty="0"/>
              <a:t>L</a:t>
            </a:r>
            <a:r>
              <a:rPr lang="en-GB" altLang="cs-CZ" sz="1600" dirty="0" err="1"/>
              <a:t>amina</a:t>
            </a:r>
            <a:r>
              <a:rPr lang="en-GB" altLang="cs-CZ" sz="1600" dirty="0"/>
              <a:t> </a:t>
            </a:r>
            <a:r>
              <a:rPr lang="en-GB" altLang="cs-CZ" sz="1600" dirty="0" err="1"/>
              <a:t>propria</a:t>
            </a:r>
            <a:r>
              <a:rPr lang="en-GB" altLang="cs-CZ" sz="1600" dirty="0"/>
              <a:t> protrudes </a:t>
            </a:r>
            <a:r>
              <a:rPr lang="cs-CZ" altLang="cs-CZ" sz="1600" dirty="0"/>
              <a:t>by </a:t>
            </a:r>
            <a:r>
              <a:rPr lang="en-GB" altLang="cs-CZ" sz="1600" dirty="0"/>
              <a:t>higher papillae than </a:t>
            </a:r>
            <a:r>
              <a:rPr lang="cs-CZ" altLang="cs-CZ" sz="1600" dirty="0"/>
              <a:t>d</a:t>
            </a:r>
            <a:r>
              <a:rPr lang="en-GB" altLang="cs-CZ" sz="1600" dirty="0" err="1"/>
              <a:t>erm</a:t>
            </a:r>
            <a:r>
              <a:rPr lang="cs-CZ" altLang="cs-CZ" sz="1600" dirty="0"/>
              <a:t>al </a:t>
            </a:r>
            <a:r>
              <a:rPr lang="cs-CZ" altLang="cs-CZ" sz="1600" dirty="0" err="1"/>
              <a:t>papillae</a:t>
            </a:r>
            <a:endParaRPr lang="cs-CZ" altLang="cs-CZ" sz="1600" dirty="0"/>
          </a:p>
          <a:p>
            <a:pPr marL="285750" indent="-285750">
              <a:buFont typeface="Arial" panose="020B0604020202020204" pitchFamily="34" charset="0"/>
              <a:buChar char="•"/>
            </a:pPr>
            <a:r>
              <a:rPr lang="cs-CZ" altLang="cs-CZ" sz="1600" dirty="0"/>
              <a:t>In</a:t>
            </a:r>
            <a:r>
              <a:rPr lang="en-GB" altLang="cs-CZ" sz="1600" dirty="0"/>
              <a:t> 50 %</a:t>
            </a:r>
            <a:r>
              <a:rPr lang="cs-CZ" altLang="cs-CZ" sz="1600" dirty="0"/>
              <a:t> </a:t>
            </a:r>
            <a:r>
              <a:rPr lang="en-GB" altLang="cs-CZ" sz="1600" dirty="0"/>
              <a:t>small sebaceous glands are in lamina </a:t>
            </a:r>
            <a:r>
              <a:rPr lang="en-GB" altLang="cs-CZ" sz="1600" dirty="0" err="1"/>
              <a:t>propria</a:t>
            </a:r>
            <a:endParaRPr lang="cs-CZ" altLang="cs-CZ" sz="1600" dirty="0"/>
          </a:p>
          <a:p>
            <a:endParaRPr lang="cs-CZ" altLang="cs-CZ" sz="1600" dirty="0"/>
          </a:p>
          <a:p>
            <a:r>
              <a:rPr lang="cs-CZ" altLang="cs-CZ" sz="1600" b="1" dirty="0"/>
              <a:t>P</a:t>
            </a:r>
            <a:r>
              <a:rPr lang="en-GB" altLang="cs-CZ" sz="1600" b="1" dirty="0" err="1"/>
              <a:t>ars</a:t>
            </a:r>
            <a:r>
              <a:rPr lang="en-GB" altLang="cs-CZ" sz="1600" b="1" dirty="0"/>
              <a:t> </a:t>
            </a:r>
            <a:r>
              <a:rPr lang="en-GB" altLang="cs-CZ" sz="1600" b="1" dirty="0" err="1"/>
              <a:t>villosa</a:t>
            </a:r>
            <a:endParaRPr lang="cs-CZ" altLang="cs-CZ" sz="1600" b="1" dirty="0"/>
          </a:p>
          <a:p>
            <a:pPr marL="285750" indent="-285750">
              <a:buFont typeface="Arial" panose="020B0604020202020204" pitchFamily="34" charset="0"/>
              <a:buChar char="•"/>
            </a:pPr>
            <a:r>
              <a:rPr lang="cs-CZ" altLang="cs-CZ" sz="1600" dirty="0" err="1"/>
              <a:t>Thick</a:t>
            </a:r>
            <a:r>
              <a:rPr lang="cs-CZ" altLang="cs-CZ" sz="1600" dirty="0"/>
              <a:t> </a:t>
            </a:r>
            <a:r>
              <a:rPr lang="cs-CZ" altLang="cs-CZ" sz="1600" dirty="0" err="1"/>
              <a:t>stratified</a:t>
            </a:r>
            <a:r>
              <a:rPr lang="cs-CZ" altLang="cs-CZ" sz="1600" dirty="0"/>
              <a:t> </a:t>
            </a:r>
            <a:r>
              <a:rPr lang="cs-CZ" altLang="cs-CZ" sz="1600" dirty="0" err="1"/>
              <a:t>squamous</a:t>
            </a:r>
            <a:r>
              <a:rPr lang="cs-CZ" altLang="cs-CZ" sz="1600" dirty="0"/>
              <a:t> </a:t>
            </a:r>
            <a:r>
              <a:rPr lang="cs-CZ" altLang="cs-CZ" sz="1600" dirty="0" err="1"/>
              <a:t>epithelium</a:t>
            </a:r>
            <a:endParaRPr lang="cs-CZ" altLang="cs-CZ" sz="1600" dirty="0"/>
          </a:p>
          <a:p>
            <a:pPr marL="285750" indent="-285750">
              <a:buFont typeface="Arial" panose="020B0604020202020204" pitchFamily="34" charset="0"/>
              <a:buChar char="•"/>
            </a:pPr>
            <a:r>
              <a:rPr lang="cs-CZ" altLang="cs-CZ" sz="1600" dirty="0"/>
              <a:t>N</a:t>
            </a:r>
            <a:r>
              <a:rPr lang="en-GB" altLang="cs-CZ" sz="1600" dirty="0" err="1"/>
              <a:t>umerous</a:t>
            </a:r>
            <a:r>
              <a:rPr lang="en-GB" altLang="cs-CZ" sz="1600" dirty="0"/>
              <a:t> and slender papillae, which form the labial torus (torus</a:t>
            </a:r>
            <a:r>
              <a:rPr lang="cs-CZ" altLang="cs-CZ" sz="1600" dirty="0"/>
              <a:t> </a:t>
            </a:r>
            <a:r>
              <a:rPr lang="en-GB" altLang="cs-CZ" sz="1600" dirty="0" err="1"/>
              <a:t>labialis</a:t>
            </a:r>
            <a:r>
              <a:rPr lang="en-GB" altLang="cs-CZ" sz="1600" dirty="0"/>
              <a:t>) </a:t>
            </a:r>
          </a:p>
          <a:p>
            <a:pPr marL="285750" indent="-285750">
              <a:buFont typeface="Arial" panose="020B0604020202020204" pitchFamily="34" charset="0"/>
              <a:buChar char="•"/>
            </a:pPr>
            <a:r>
              <a:rPr lang="cs-CZ" altLang="cs-CZ" sz="1600" dirty="0" err="1"/>
              <a:t>Papillae</a:t>
            </a:r>
            <a:r>
              <a:rPr lang="cs-CZ" altLang="cs-CZ" sz="1600" dirty="0"/>
              <a:t> are HIGHLY VASCULARIZED and </a:t>
            </a:r>
            <a:r>
              <a:rPr lang="cs-CZ" altLang="cs-CZ" sz="1600" dirty="0" err="1"/>
              <a:t>contains</a:t>
            </a:r>
            <a:r>
              <a:rPr lang="cs-CZ" altLang="cs-CZ" sz="1600" dirty="0"/>
              <a:t> </a:t>
            </a:r>
            <a:r>
              <a:rPr lang="cs-CZ" altLang="cs-CZ" sz="1600" dirty="0" err="1"/>
              <a:t>numerous</a:t>
            </a:r>
            <a:r>
              <a:rPr lang="cs-CZ" altLang="cs-CZ" sz="1600" dirty="0"/>
              <a:t> </a:t>
            </a:r>
            <a:r>
              <a:rPr lang="cs-CZ" altLang="cs-CZ" sz="1600" dirty="0" err="1"/>
              <a:t>of</a:t>
            </a:r>
            <a:r>
              <a:rPr lang="cs-CZ" altLang="cs-CZ" sz="1600" dirty="0"/>
              <a:t> sensitive NERVE ENDINGS </a:t>
            </a:r>
          </a:p>
          <a:p>
            <a:pPr marL="285750" indent="-285750">
              <a:buFont typeface="Arial" panose="020B0604020202020204" pitchFamily="34" charset="0"/>
              <a:buChar char="•"/>
            </a:pPr>
            <a:r>
              <a:rPr lang="cs-CZ" altLang="cs-CZ" sz="1600" u="sng" dirty="0" err="1"/>
              <a:t>Facilitates</a:t>
            </a:r>
            <a:r>
              <a:rPr lang="cs-CZ" altLang="cs-CZ" sz="1600" u="sng" dirty="0"/>
              <a:t> </a:t>
            </a:r>
            <a:r>
              <a:rPr lang="cs-CZ" altLang="cs-CZ" sz="1600" u="sng" dirty="0" err="1"/>
              <a:t>firm</a:t>
            </a:r>
            <a:r>
              <a:rPr lang="cs-CZ" altLang="cs-CZ" sz="1600" u="sng" dirty="0"/>
              <a:t> </a:t>
            </a:r>
            <a:r>
              <a:rPr lang="cs-CZ" altLang="cs-CZ" sz="1600" u="sng" dirty="0" err="1"/>
              <a:t>connection</a:t>
            </a:r>
            <a:r>
              <a:rPr lang="cs-CZ" altLang="cs-CZ" sz="1600" u="sng" dirty="0"/>
              <a:t> </a:t>
            </a:r>
            <a:r>
              <a:rPr lang="cs-CZ" altLang="cs-CZ" sz="1600" u="sng" dirty="0" err="1"/>
              <a:t>with</a:t>
            </a:r>
            <a:r>
              <a:rPr lang="cs-CZ" altLang="cs-CZ" sz="1600" u="sng" dirty="0"/>
              <a:t> </a:t>
            </a:r>
            <a:r>
              <a:rPr lang="cs-CZ" altLang="cs-CZ" sz="1600" u="sng" dirty="0" err="1"/>
              <a:t>the</a:t>
            </a:r>
            <a:r>
              <a:rPr lang="cs-CZ" altLang="cs-CZ" sz="1600" u="sng" dirty="0"/>
              <a:t> </a:t>
            </a:r>
            <a:r>
              <a:rPr lang="cs-CZ" altLang="cs-CZ" sz="1600" u="sng" dirty="0" err="1"/>
              <a:t>nipple</a:t>
            </a:r>
            <a:r>
              <a:rPr lang="cs-CZ" altLang="cs-CZ" sz="1600" u="sng" dirty="0"/>
              <a:t> </a:t>
            </a:r>
            <a:r>
              <a:rPr lang="cs-CZ" altLang="cs-CZ" sz="1600" u="sng" dirty="0" err="1"/>
              <a:t>during</a:t>
            </a:r>
            <a:r>
              <a:rPr lang="cs-CZ" altLang="cs-CZ" sz="1600" u="sng" dirty="0"/>
              <a:t> </a:t>
            </a:r>
            <a:r>
              <a:rPr lang="cs-CZ" altLang="cs-CZ" sz="1600" u="sng" dirty="0" err="1"/>
              <a:t>breastfeeding</a:t>
            </a:r>
            <a:endParaRPr lang="cs-CZ" altLang="cs-CZ" sz="1600" u="sng" dirty="0"/>
          </a:p>
          <a:p>
            <a:endParaRPr lang="en-GB" altLang="cs-CZ" sz="1600" dirty="0"/>
          </a:p>
          <a:p>
            <a:r>
              <a:rPr lang="en-GB" altLang="cs-CZ" sz="1600" dirty="0"/>
              <a:t>zonation of the vermillion </a:t>
            </a:r>
            <a:r>
              <a:rPr lang="cs-CZ" altLang="cs-CZ" sz="1600" dirty="0" err="1"/>
              <a:t>zone</a:t>
            </a:r>
            <a:r>
              <a:rPr lang="cs-CZ" altLang="cs-CZ" sz="1600" dirty="0"/>
              <a:t> </a:t>
            </a:r>
            <a:r>
              <a:rPr lang="en-GB" altLang="cs-CZ" sz="1600" dirty="0"/>
              <a:t>disappears with advanced age of a child</a:t>
            </a:r>
            <a:endParaRPr lang="cs-CZ" altLang="cs-CZ" sz="1600" dirty="0"/>
          </a:p>
        </p:txBody>
      </p:sp>
      <p:grpSp>
        <p:nvGrpSpPr>
          <p:cNvPr id="17" name="Group 16"/>
          <p:cNvGrpSpPr/>
          <p:nvPr/>
        </p:nvGrpSpPr>
        <p:grpSpPr>
          <a:xfrm>
            <a:off x="6163778" y="1338432"/>
            <a:ext cx="2730501" cy="1860830"/>
            <a:chOff x="5089524" y="1022165"/>
            <a:chExt cx="3494884" cy="2381755"/>
          </a:xfrm>
        </p:grpSpPr>
        <p:pic>
          <p:nvPicPr>
            <p:cNvPr id="18" name="Picture 2" descr="Image result for vermilion bor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24" y="1022165"/>
              <a:ext cx="3494884" cy="2325688"/>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flipV="1">
              <a:off x="6184900" y="2538397"/>
              <a:ext cx="323851" cy="47158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5089524" y="3009983"/>
              <a:ext cx="1995335" cy="393937"/>
            </a:xfrm>
            <a:prstGeom prst="rect">
              <a:avLst/>
            </a:prstGeom>
            <a:noFill/>
          </p:spPr>
          <p:txBody>
            <a:bodyPr wrap="square" rtlCol="0">
              <a:spAutoFit/>
            </a:bodyPr>
            <a:lstStyle/>
            <a:p>
              <a:r>
                <a:rPr lang="cs-CZ" sz="1400" b="1" dirty="0" err="1"/>
                <a:t>Vermilion</a:t>
              </a:r>
              <a:r>
                <a:rPr lang="cs-CZ" sz="1400" b="1" dirty="0"/>
                <a:t> </a:t>
              </a:r>
              <a:r>
                <a:rPr lang="cs-CZ" sz="1400" b="1" dirty="0" err="1"/>
                <a:t>zone</a:t>
              </a:r>
              <a:endParaRPr lang="en-GB" sz="1400" b="1" dirty="0"/>
            </a:p>
          </p:txBody>
        </p:sp>
        <p:sp>
          <p:nvSpPr>
            <p:cNvPr id="21" name="Left Brace 20"/>
            <p:cNvSpPr/>
            <p:nvPr/>
          </p:nvSpPr>
          <p:spPr>
            <a:xfrm>
              <a:off x="6627154" y="2248053"/>
              <a:ext cx="183221" cy="580687"/>
            </a:xfrm>
            <a:prstGeom prst="leftBrace">
              <a:avLst>
                <a:gd name="adj1" fmla="val 76634"/>
                <a:gd name="adj2" fmla="val 4836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grpSp>
      <p:pic>
        <p:nvPicPr>
          <p:cNvPr id="22" name="Picture 21"/>
          <p:cNvPicPr>
            <a:picLocks noChangeAspect="1"/>
          </p:cNvPicPr>
          <p:nvPr/>
        </p:nvPicPr>
        <p:blipFill>
          <a:blip r:embed="rId4"/>
          <a:stretch>
            <a:fillRect/>
          </a:stretch>
        </p:blipFill>
        <p:spPr>
          <a:xfrm>
            <a:off x="6839580" y="3363196"/>
            <a:ext cx="2054699" cy="1549938"/>
          </a:xfrm>
          <a:prstGeom prst="rect">
            <a:avLst/>
          </a:prstGeom>
        </p:spPr>
      </p:pic>
    </p:spTree>
    <p:extLst>
      <p:ext uri="{BB962C8B-B14F-4D97-AF65-F5344CB8AC3E}">
        <p14:creationId xmlns:p14="http://schemas.microsoft.com/office/powerpoint/2010/main" val="4264843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9"/>
          <p:cNvSpPr>
            <a:spLocks noChangeArrowheads="1"/>
          </p:cNvSpPr>
          <p:nvPr/>
        </p:nvSpPr>
        <p:spPr bwMode="auto">
          <a:xfrm>
            <a:off x="0" y="5764213"/>
            <a:ext cx="9144000" cy="369887"/>
          </a:xfrm>
          <a:prstGeom prst="rect">
            <a:avLst/>
          </a:prstGeom>
          <a:noFill/>
          <a:ln w="9525">
            <a:noFill/>
            <a:miter lim="800000"/>
            <a:headEnd/>
            <a:tailEnd/>
          </a:ln>
        </p:spPr>
        <p:txBody>
          <a:bodyPr>
            <a:spAutoFit/>
          </a:bodyPr>
          <a:lstStyle/>
          <a:p>
            <a:pPr algn="ctr"/>
            <a:endParaRPr lang="cs-CZ" altLang="cs-CZ">
              <a:latin typeface="Arial" charset="0"/>
            </a:endParaRPr>
          </a:p>
        </p:txBody>
      </p:sp>
      <p:sp>
        <p:nvSpPr>
          <p:cNvPr id="15363" name="Rectangle 5" descr="Figure_12-29"/>
          <p:cNvSpPr>
            <a:spLocks noChangeArrowheads="1"/>
          </p:cNvSpPr>
          <p:nvPr/>
        </p:nvSpPr>
        <p:spPr bwMode="auto">
          <a:xfrm>
            <a:off x="323850" y="188913"/>
            <a:ext cx="8569325" cy="815608"/>
          </a:xfrm>
          <a:prstGeom prst="rect">
            <a:avLst/>
          </a:prstGeom>
          <a:noFill/>
          <a:ln w="9525">
            <a:noFill/>
            <a:miter lim="800000"/>
            <a:headEnd/>
            <a:tailEnd/>
          </a:ln>
        </p:spPr>
        <p:txBody>
          <a:bodyPr>
            <a:spAutoFit/>
          </a:bodyPr>
          <a:lstStyle/>
          <a:p>
            <a:pPr algn="ctr">
              <a:spcBef>
                <a:spcPct val="50000"/>
              </a:spcBef>
            </a:pPr>
            <a:r>
              <a:rPr lang="cs-CZ" altLang="cs-CZ" sz="2000" b="1" dirty="0" err="1"/>
              <a:t>Cheek</a:t>
            </a:r>
            <a:r>
              <a:rPr lang="cs-CZ" altLang="cs-CZ" sz="2000" b="1" dirty="0"/>
              <a:t> (</a:t>
            </a:r>
            <a:r>
              <a:rPr lang="cs-CZ" altLang="cs-CZ" sz="2000" b="1" dirty="0" err="1"/>
              <a:t>bucca</a:t>
            </a:r>
            <a:r>
              <a:rPr lang="cs-CZ" altLang="cs-CZ" sz="2000" b="1" dirty="0"/>
              <a:t>)</a:t>
            </a:r>
          </a:p>
          <a:p>
            <a:pPr>
              <a:spcBef>
                <a:spcPct val="50000"/>
              </a:spcBef>
            </a:pPr>
            <a:endParaRPr lang="cs-CZ" altLang="cs-CZ" dirty="0"/>
          </a:p>
        </p:txBody>
      </p:sp>
      <p:pic>
        <p:nvPicPr>
          <p:cNvPr id="5" name="Obrázek 4" descr="Obličej_krajiny.jpg"/>
          <p:cNvPicPr>
            <a:picLocks noChangeAspect="1"/>
          </p:cNvPicPr>
          <p:nvPr/>
        </p:nvPicPr>
        <p:blipFill rotWithShape="1">
          <a:blip r:embed="rId2" cstate="print"/>
          <a:srcRect b="18514"/>
          <a:stretch/>
        </p:blipFill>
        <p:spPr>
          <a:xfrm>
            <a:off x="137409" y="1133921"/>
            <a:ext cx="4554217" cy="3422671"/>
          </a:xfrm>
          <a:prstGeom prst="rect">
            <a:avLst/>
          </a:prstGeom>
        </p:spPr>
      </p:pic>
      <p:pic>
        <p:nvPicPr>
          <p:cNvPr id="1026" name="Picture 2" descr="Image result for musculus buccin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622" y="1133921"/>
            <a:ext cx="3656553" cy="34226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12429" y="671340"/>
            <a:ext cx="2992166" cy="369332"/>
          </a:xfrm>
          <a:prstGeom prst="rect">
            <a:avLst/>
          </a:prstGeom>
        </p:spPr>
        <p:txBody>
          <a:bodyPr wrap="none">
            <a:spAutoFit/>
          </a:bodyPr>
          <a:lstStyle/>
          <a:p>
            <a:pPr>
              <a:spcBef>
                <a:spcPct val="50000"/>
              </a:spcBef>
            </a:pPr>
            <a:r>
              <a:rPr lang="cs-CZ" altLang="cs-CZ" dirty="0" err="1"/>
              <a:t>Histologically</a:t>
            </a:r>
            <a:r>
              <a:rPr lang="cs-CZ" altLang="cs-CZ" dirty="0"/>
              <a:t> </a:t>
            </a:r>
            <a:r>
              <a:rPr lang="cs-CZ" altLang="cs-CZ" dirty="0" err="1"/>
              <a:t>similar</a:t>
            </a:r>
            <a:r>
              <a:rPr lang="cs-CZ" altLang="cs-CZ" dirty="0"/>
              <a:t> to </a:t>
            </a:r>
            <a:r>
              <a:rPr lang="cs-CZ" altLang="cs-CZ" dirty="0" err="1"/>
              <a:t>the</a:t>
            </a:r>
            <a:r>
              <a:rPr lang="cs-CZ" altLang="cs-CZ" dirty="0"/>
              <a:t> lip</a:t>
            </a:r>
          </a:p>
        </p:txBody>
      </p:sp>
      <p:pic>
        <p:nvPicPr>
          <p:cNvPr id="102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7034" y="4592743"/>
            <a:ext cx="5099312" cy="219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022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brainyoo.de/Brainyoo2Web/b84754f6-7a68-4006-ac80-ae367414ed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72" t="-194"/>
          <a:stretch/>
        </p:blipFill>
        <p:spPr bwMode="auto">
          <a:xfrm>
            <a:off x="133350" y="0"/>
            <a:ext cx="2619063" cy="49083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4983403"/>
            <a:ext cx="1963999" cy="215444"/>
          </a:xfrm>
          <a:prstGeom prst="rect">
            <a:avLst/>
          </a:prstGeom>
        </p:spPr>
        <p:txBody>
          <a:bodyPr wrap="none">
            <a:spAutoFit/>
          </a:bodyPr>
          <a:lstStyle/>
          <a:p>
            <a:r>
              <a:rPr lang="en-GB" sz="800" i="1" dirty="0"/>
              <a:t>https://www.brainyoo.de/Brainyoo2Web/</a:t>
            </a:r>
          </a:p>
        </p:txBody>
      </p:sp>
      <p:pic>
        <p:nvPicPr>
          <p:cNvPr id="2052" name="Picture 4" descr="https://upload.wikimedia.org/wikipedia/commons/thumb/9/97/Location_of_Buccal_Fat_Pad.jpg/300px-Location_of_Buccal_Fat_Pad.jpg"/>
          <p:cNvPicPr>
            <a:picLocks noChangeAspect="1" noChangeArrowheads="1"/>
          </p:cNvPicPr>
          <p:nvPr/>
        </p:nvPicPr>
        <p:blipFill rotWithShape="1">
          <a:blip r:embed="rId4">
            <a:extLst>
              <a:ext uri="{28A0092B-C50C-407E-A947-70E740481C1C}">
                <a14:useLocalDpi xmlns:a14="http://schemas.microsoft.com/office/drawing/2010/main" val="0"/>
              </a:ext>
            </a:extLst>
          </a:blip>
          <a:srcRect l="3112" t="2467" r="4378" b="3270"/>
          <a:stretch/>
        </p:blipFill>
        <p:spPr bwMode="auto">
          <a:xfrm>
            <a:off x="2387896" y="3347642"/>
            <a:ext cx="4242305" cy="34869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ichatovoTěl"/>
          <p:cNvPicPr>
            <a:picLocks noChangeAspect="1" noChangeArrowheads="1"/>
          </p:cNvPicPr>
          <p:nvPr/>
        </p:nvPicPr>
        <p:blipFill rotWithShape="1">
          <a:blip r:embed="rId5" cstate="print"/>
          <a:srcRect l="1960" t="2739" b="13134"/>
          <a:stretch/>
        </p:blipFill>
        <p:spPr bwMode="auto">
          <a:xfrm>
            <a:off x="5416936" y="37278"/>
            <a:ext cx="3727064" cy="3982272"/>
          </a:xfrm>
          <a:prstGeom prst="rect">
            <a:avLst/>
          </a:prstGeom>
          <a:noFill/>
          <a:ln w="9525">
            <a:noFill/>
            <a:miter lim="800000"/>
            <a:headEnd/>
            <a:tailEnd/>
          </a:ln>
        </p:spPr>
      </p:pic>
      <p:sp>
        <p:nvSpPr>
          <p:cNvPr id="5" name="Rectangle 4"/>
          <p:cNvSpPr/>
          <p:nvPr/>
        </p:nvSpPr>
        <p:spPr>
          <a:xfrm>
            <a:off x="3922028" y="6642556"/>
            <a:ext cx="587020" cy="215444"/>
          </a:xfrm>
          <a:prstGeom prst="rect">
            <a:avLst/>
          </a:prstGeom>
        </p:spPr>
        <p:txBody>
          <a:bodyPr wrap="none">
            <a:spAutoFit/>
          </a:bodyPr>
          <a:lstStyle/>
          <a:p>
            <a:r>
              <a:rPr lang="cs-CZ" sz="800" i="1" dirty="0" err="1"/>
              <a:t>wikipedia</a:t>
            </a:r>
            <a:endParaRPr lang="en-GB" sz="800" i="1" dirty="0"/>
          </a:p>
        </p:txBody>
      </p:sp>
      <p:sp>
        <p:nvSpPr>
          <p:cNvPr id="3" name="Rectangle 2"/>
          <p:cNvSpPr/>
          <p:nvPr/>
        </p:nvSpPr>
        <p:spPr>
          <a:xfrm>
            <a:off x="2852581" y="1191635"/>
            <a:ext cx="2464186" cy="830997"/>
          </a:xfrm>
          <a:prstGeom prst="rect">
            <a:avLst/>
          </a:prstGeom>
        </p:spPr>
        <p:txBody>
          <a:bodyPr wrap="square">
            <a:spAutoFit/>
          </a:bodyPr>
          <a:lstStyle/>
          <a:p>
            <a:pPr algn="ctr">
              <a:spcBef>
                <a:spcPct val="50000"/>
              </a:spcBef>
            </a:pPr>
            <a:r>
              <a:rPr lang="cs-CZ" altLang="cs-CZ" sz="2400" b="1" dirty="0"/>
              <a:t>Corpus </a:t>
            </a:r>
            <a:r>
              <a:rPr lang="cs-CZ" altLang="cs-CZ" sz="2400" b="1" dirty="0" err="1"/>
              <a:t>adiposum</a:t>
            </a:r>
            <a:r>
              <a:rPr lang="cs-CZ" altLang="cs-CZ" sz="2400" b="1" dirty="0"/>
              <a:t> </a:t>
            </a:r>
            <a:r>
              <a:rPr lang="cs-CZ" altLang="cs-CZ" sz="2400" b="1" dirty="0" err="1"/>
              <a:t>buccae</a:t>
            </a:r>
            <a:r>
              <a:rPr lang="cs-CZ" altLang="cs-CZ" sz="2400" b="1" dirty="0"/>
              <a:t> </a:t>
            </a:r>
          </a:p>
        </p:txBody>
      </p:sp>
      <p:sp>
        <p:nvSpPr>
          <p:cNvPr id="4" name="Rectangle 3"/>
          <p:cNvSpPr/>
          <p:nvPr/>
        </p:nvSpPr>
        <p:spPr>
          <a:xfrm>
            <a:off x="2689663" y="157507"/>
            <a:ext cx="2790024" cy="646331"/>
          </a:xfrm>
          <a:prstGeom prst="rect">
            <a:avLst/>
          </a:prstGeom>
        </p:spPr>
        <p:txBody>
          <a:bodyPr wrap="square">
            <a:spAutoFit/>
          </a:bodyPr>
          <a:lstStyle/>
          <a:p>
            <a:pPr algn="ctr">
              <a:spcBef>
                <a:spcPct val="50000"/>
              </a:spcBef>
            </a:pPr>
            <a:r>
              <a:rPr lang="cs-CZ" altLang="cs-CZ" dirty="0" err="1"/>
              <a:t>Between</a:t>
            </a:r>
            <a:r>
              <a:rPr lang="cs-CZ" altLang="cs-CZ" dirty="0"/>
              <a:t> </a:t>
            </a:r>
            <a:r>
              <a:rPr lang="cs-CZ" altLang="cs-CZ" i="1" dirty="0" err="1"/>
              <a:t>m.buccinator</a:t>
            </a:r>
            <a:r>
              <a:rPr lang="cs-CZ" altLang="cs-CZ" dirty="0"/>
              <a:t> and</a:t>
            </a:r>
            <a:r>
              <a:rPr lang="cs-CZ" altLang="cs-CZ" i="1" dirty="0"/>
              <a:t> m. </a:t>
            </a:r>
            <a:r>
              <a:rPr lang="cs-CZ" altLang="cs-CZ" i="1" dirty="0" err="1"/>
              <a:t>masseter</a:t>
            </a:r>
            <a:r>
              <a:rPr lang="cs-CZ" altLang="cs-CZ" dirty="0"/>
              <a:t>:</a:t>
            </a:r>
            <a:endParaRPr lang="en-GB" altLang="cs-CZ" b="1" dirty="0"/>
          </a:p>
        </p:txBody>
      </p:sp>
    </p:spTree>
    <p:extLst>
      <p:ext uri="{BB962C8B-B14F-4D97-AF65-F5344CB8AC3E}">
        <p14:creationId xmlns:p14="http://schemas.microsoft.com/office/powerpoint/2010/main" val="2084031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stropdut"/>
          <p:cNvPicPr>
            <a:picLocks noChangeAspect="1" noChangeArrowheads="1"/>
          </p:cNvPicPr>
          <p:nvPr/>
        </p:nvPicPr>
        <p:blipFill>
          <a:blip r:embed="rId2" cstate="print">
            <a:lum bright="-6000" contrast="6000"/>
          </a:blip>
          <a:srcRect/>
          <a:stretch>
            <a:fillRect/>
          </a:stretch>
        </p:blipFill>
        <p:spPr bwMode="auto">
          <a:xfrm>
            <a:off x="684213" y="44450"/>
            <a:ext cx="8421687" cy="6205538"/>
          </a:xfrm>
          <a:prstGeom prst="rect">
            <a:avLst/>
          </a:prstGeom>
          <a:noFill/>
          <a:ln w="9525">
            <a:noFill/>
            <a:miter lim="800000"/>
            <a:headEnd/>
            <a:tailEnd/>
          </a:ln>
        </p:spPr>
      </p:pic>
      <p:pic>
        <p:nvPicPr>
          <p:cNvPr id="16387" name="Picture 6" descr="soft 1"/>
          <p:cNvPicPr>
            <a:picLocks noChangeAspect="1" noChangeArrowheads="1"/>
          </p:cNvPicPr>
          <p:nvPr/>
        </p:nvPicPr>
        <p:blipFill>
          <a:blip r:embed="rId3" cstate="print"/>
          <a:srcRect/>
          <a:stretch>
            <a:fillRect/>
          </a:stretch>
        </p:blipFill>
        <p:spPr bwMode="auto">
          <a:xfrm>
            <a:off x="34925" y="4064000"/>
            <a:ext cx="2843213" cy="2749550"/>
          </a:xfrm>
          <a:prstGeom prst="rect">
            <a:avLst/>
          </a:prstGeom>
          <a:noFill/>
          <a:ln w="9525">
            <a:noFill/>
            <a:miter lim="800000"/>
            <a:headEnd/>
            <a:tailEnd/>
          </a:ln>
        </p:spPr>
      </p:pic>
      <p:cxnSp>
        <p:nvCxnSpPr>
          <p:cNvPr id="5" name="Přímá spojovací čára 4"/>
          <p:cNvCxnSpPr/>
          <p:nvPr/>
        </p:nvCxnSpPr>
        <p:spPr bwMode="auto">
          <a:xfrm flipV="1">
            <a:off x="2051720" y="3212976"/>
            <a:ext cx="4608512" cy="72008"/>
          </a:xfrm>
          <a:prstGeom prst="line">
            <a:avLst/>
          </a:prstGeom>
          <a:blipFill dpi="0" rotWithShape="1">
            <a:blip r:embed="rId4" cstate="print"/>
            <a:srcRect/>
            <a:stretch>
              <a:fillRect r="-21839"/>
            </a:stretch>
          </a:blipFill>
          <a:ln w="76200" cap="flat" cmpd="sng" algn="ctr">
            <a:solidFill>
              <a:srgbClr val="002060"/>
            </a:solidFill>
            <a:prstDash val="solid"/>
            <a:round/>
            <a:headEnd type="none" w="med" len="med"/>
            <a:tailEnd type="none" w="med" len="med"/>
          </a:ln>
          <a:effectLst/>
        </p:spPr>
      </p:cxnSp>
      <p:sp>
        <p:nvSpPr>
          <p:cNvPr id="3" name="Rectangle 2"/>
          <p:cNvSpPr/>
          <p:nvPr/>
        </p:nvSpPr>
        <p:spPr>
          <a:xfrm>
            <a:off x="4938713" y="2837565"/>
            <a:ext cx="1721519" cy="331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938713" y="3284924"/>
            <a:ext cx="1721519" cy="331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4895056" y="2812866"/>
            <a:ext cx="1841402" cy="400110"/>
          </a:xfrm>
          <a:prstGeom prst="rect">
            <a:avLst/>
          </a:prstGeom>
        </p:spPr>
        <p:txBody>
          <a:bodyPr wrap="none">
            <a:spAutoFit/>
          </a:bodyPr>
          <a:lstStyle/>
          <a:p>
            <a:r>
              <a:rPr lang="cs-CZ" altLang="cs-CZ" sz="2000" b="1" dirty="0">
                <a:solidFill>
                  <a:schemeClr val="accent1">
                    <a:lumMod val="50000"/>
                  </a:schemeClr>
                </a:solidFill>
              </a:rPr>
              <a:t>palatum </a:t>
            </a:r>
            <a:r>
              <a:rPr lang="cs-CZ" altLang="cs-CZ" sz="2000" b="1" dirty="0" err="1">
                <a:solidFill>
                  <a:schemeClr val="accent1">
                    <a:lumMod val="50000"/>
                  </a:schemeClr>
                </a:solidFill>
              </a:rPr>
              <a:t>durum</a:t>
            </a:r>
            <a:endParaRPr lang="en-GB" sz="2000" dirty="0">
              <a:solidFill>
                <a:schemeClr val="accent1">
                  <a:lumMod val="50000"/>
                </a:schemeClr>
              </a:solidFill>
            </a:endParaRPr>
          </a:p>
        </p:txBody>
      </p:sp>
      <p:sp>
        <p:nvSpPr>
          <p:cNvPr id="6" name="Rectangle 5"/>
          <p:cNvSpPr/>
          <p:nvPr/>
        </p:nvSpPr>
        <p:spPr>
          <a:xfrm>
            <a:off x="4895056" y="3193420"/>
            <a:ext cx="1666675" cy="400110"/>
          </a:xfrm>
          <a:prstGeom prst="rect">
            <a:avLst/>
          </a:prstGeom>
        </p:spPr>
        <p:txBody>
          <a:bodyPr wrap="none">
            <a:spAutoFit/>
          </a:bodyPr>
          <a:lstStyle/>
          <a:p>
            <a:r>
              <a:rPr lang="cs-CZ" altLang="cs-CZ" sz="2000" b="1" dirty="0">
                <a:solidFill>
                  <a:schemeClr val="accent1">
                    <a:lumMod val="50000"/>
                  </a:schemeClr>
                </a:solidFill>
              </a:rPr>
              <a:t>palatum mole</a:t>
            </a:r>
            <a:endParaRPr lang="en-GB" sz="2000" dirty="0">
              <a:solidFill>
                <a:schemeClr val="accent1">
                  <a:lumMod val="50000"/>
                </a:schemeClr>
              </a:solidFill>
            </a:endParaRPr>
          </a:p>
        </p:txBody>
      </p:sp>
      <p:sp>
        <p:nvSpPr>
          <p:cNvPr id="4" name="Rectangle 3"/>
          <p:cNvSpPr/>
          <p:nvPr/>
        </p:nvSpPr>
        <p:spPr>
          <a:xfrm>
            <a:off x="579748" y="0"/>
            <a:ext cx="8526152"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417975" y="54339"/>
            <a:ext cx="4242257" cy="461665"/>
          </a:xfrm>
          <a:prstGeom prst="rect">
            <a:avLst/>
          </a:prstGeom>
          <a:noFill/>
        </p:spPr>
        <p:txBody>
          <a:bodyPr wrap="square" rtlCol="0">
            <a:spAutoFit/>
          </a:bodyPr>
          <a:lstStyle/>
          <a:p>
            <a:pPr algn="ctr"/>
            <a:r>
              <a:rPr lang="cs-CZ" sz="2400" b="1" dirty="0" err="1"/>
              <a:t>Palate</a:t>
            </a:r>
            <a:endParaRPr lang="en-GB" sz="2400" b="1" dirty="0"/>
          </a:p>
        </p:txBody>
      </p:sp>
    </p:spTree>
    <p:extLst>
      <p:ext uri="{BB962C8B-B14F-4D97-AF65-F5344CB8AC3E}">
        <p14:creationId xmlns:p14="http://schemas.microsoft.com/office/powerpoint/2010/main" val="950679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15900" y="204254"/>
            <a:ext cx="8928100" cy="1600438"/>
          </a:xfrm>
          <a:prstGeom prst="rect">
            <a:avLst/>
          </a:prstGeom>
          <a:noFill/>
          <a:ln w="9525">
            <a:noFill/>
            <a:miter lim="800000"/>
            <a:headEnd/>
            <a:tailEnd/>
          </a:ln>
        </p:spPr>
        <p:txBody>
          <a:bodyPr>
            <a:spAutoFit/>
          </a:bodyPr>
          <a:lstStyle/>
          <a:p>
            <a:pPr algn="ctr">
              <a:spcBef>
                <a:spcPct val="50000"/>
              </a:spcBef>
            </a:pPr>
            <a:r>
              <a:rPr lang="cs-CZ" altLang="cs-CZ" sz="2400" b="1" dirty="0"/>
              <a:t>Hard </a:t>
            </a:r>
            <a:r>
              <a:rPr lang="cs-CZ" altLang="cs-CZ" sz="2400" b="1" dirty="0" err="1"/>
              <a:t>palate</a:t>
            </a:r>
            <a:r>
              <a:rPr lang="cs-CZ" altLang="cs-CZ" sz="2400" b="1" dirty="0"/>
              <a:t> </a:t>
            </a:r>
            <a:r>
              <a:rPr lang="cs-CZ" altLang="cs-CZ" sz="2400" i="1" dirty="0"/>
              <a:t>(palatum </a:t>
            </a:r>
            <a:r>
              <a:rPr lang="cs-CZ" altLang="cs-CZ" sz="2400" i="1" dirty="0" err="1"/>
              <a:t>durum</a:t>
            </a:r>
            <a:r>
              <a:rPr lang="cs-CZ" altLang="cs-CZ" sz="2400" i="1" dirty="0"/>
              <a:t>)</a:t>
            </a:r>
          </a:p>
          <a:p>
            <a:r>
              <a:rPr lang="cs-CZ" altLang="cs-CZ" sz="2000" dirty="0"/>
              <a:t> </a:t>
            </a:r>
            <a:endParaRPr lang="cs-CZ" altLang="cs-CZ" sz="1400" dirty="0"/>
          </a:p>
          <a:p>
            <a:r>
              <a:rPr lang="cs-CZ" altLang="cs-CZ" dirty="0" err="1"/>
              <a:t>Masticatory</a:t>
            </a:r>
            <a:r>
              <a:rPr lang="cs-CZ" altLang="cs-CZ" dirty="0"/>
              <a:t> </a:t>
            </a:r>
            <a:r>
              <a:rPr lang="cs-CZ" altLang="cs-CZ" dirty="0" err="1"/>
              <a:t>mucosa</a:t>
            </a:r>
            <a:r>
              <a:rPr lang="cs-CZ" altLang="cs-CZ" dirty="0"/>
              <a:t>: </a:t>
            </a:r>
          </a:p>
          <a:p>
            <a:pPr marL="342900" indent="-342900">
              <a:buFont typeface="Arial" panose="020B0604020202020204" pitchFamily="34" charset="0"/>
              <a:buChar char="•"/>
            </a:pPr>
            <a:r>
              <a:rPr lang="cs-CZ" altLang="cs-CZ" dirty="0" err="1"/>
              <a:t>Epithelium</a:t>
            </a:r>
            <a:r>
              <a:rPr lang="cs-CZ" altLang="cs-CZ" dirty="0"/>
              <a:t> </a:t>
            </a:r>
            <a:r>
              <a:rPr lang="cs-CZ" altLang="cs-CZ" dirty="0" err="1"/>
              <a:t>stratified</a:t>
            </a:r>
            <a:r>
              <a:rPr lang="cs-CZ" altLang="cs-CZ" dirty="0"/>
              <a:t> </a:t>
            </a:r>
            <a:r>
              <a:rPr lang="cs-CZ" altLang="cs-CZ" dirty="0" err="1"/>
              <a:t>squamous</a:t>
            </a:r>
            <a:r>
              <a:rPr lang="cs-CZ" altLang="cs-CZ" dirty="0"/>
              <a:t> </a:t>
            </a:r>
            <a:r>
              <a:rPr lang="cs-CZ" altLang="cs-CZ" dirty="0" err="1"/>
              <a:t>keratinizing</a:t>
            </a:r>
            <a:r>
              <a:rPr lang="cs-CZ" altLang="cs-CZ" dirty="0"/>
              <a:t> </a:t>
            </a:r>
          </a:p>
          <a:p>
            <a:pPr marL="342900" indent="-342900">
              <a:buFont typeface="Arial" panose="020B0604020202020204" pitchFamily="34" charset="0"/>
              <a:buChar char="•"/>
            </a:pPr>
            <a:r>
              <a:rPr lang="cs-CZ" altLang="cs-CZ" dirty="0" err="1"/>
              <a:t>Tela</a:t>
            </a:r>
            <a:r>
              <a:rPr lang="cs-CZ" altLang="cs-CZ" dirty="0"/>
              <a:t> </a:t>
            </a:r>
            <a:r>
              <a:rPr lang="cs-CZ" altLang="cs-CZ" dirty="0" err="1"/>
              <a:t>submucosa</a:t>
            </a:r>
            <a:r>
              <a:rPr lang="cs-CZ" altLang="cs-CZ" dirty="0"/>
              <a:t> </a:t>
            </a:r>
            <a:r>
              <a:rPr lang="cs-CZ" altLang="cs-CZ" dirty="0" err="1"/>
              <a:t>missing</a:t>
            </a:r>
            <a:endParaRPr lang="cs-CZ" altLang="cs-CZ" dirty="0"/>
          </a:p>
        </p:txBody>
      </p:sp>
      <p:pic>
        <p:nvPicPr>
          <p:cNvPr id="17411" name="Picture 3" descr="patro1"/>
          <p:cNvPicPr>
            <a:picLocks noChangeAspect="1" noChangeArrowheads="1"/>
          </p:cNvPicPr>
          <p:nvPr/>
        </p:nvPicPr>
        <p:blipFill>
          <a:blip r:embed="rId2" cstate="print"/>
          <a:srcRect/>
          <a:stretch>
            <a:fillRect/>
          </a:stretch>
        </p:blipFill>
        <p:spPr bwMode="auto">
          <a:xfrm>
            <a:off x="68695" y="2439508"/>
            <a:ext cx="6975475" cy="4375629"/>
          </a:xfrm>
          <a:prstGeom prst="rect">
            <a:avLst/>
          </a:prstGeom>
          <a:noFill/>
          <a:ln w="9525">
            <a:noFill/>
            <a:miter lim="800000"/>
            <a:headEnd/>
            <a:tailEnd/>
          </a:ln>
        </p:spPr>
      </p:pic>
      <p:sp>
        <p:nvSpPr>
          <p:cNvPr id="17412" name="Rectangle 4"/>
          <p:cNvSpPr>
            <a:spLocks noChangeArrowheads="1"/>
          </p:cNvSpPr>
          <p:nvPr/>
        </p:nvSpPr>
        <p:spPr bwMode="auto">
          <a:xfrm>
            <a:off x="3148424" y="2691124"/>
            <a:ext cx="1994209" cy="1754326"/>
          </a:xfrm>
          <a:prstGeom prst="rect">
            <a:avLst/>
          </a:prstGeom>
          <a:noFill/>
          <a:ln w="9525">
            <a:noFill/>
            <a:miter lim="800000"/>
            <a:headEnd/>
            <a:tailEnd/>
          </a:ln>
        </p:spPr>
        <p:txBody>
          <a:bodyPr wrap="square">
            <a:spAutoFit/>
          </a:bodyPr>
          <a:lstStyle/>
          <a:p>
            <a:pPr algn="ctr"/>
            <a:endParaRPr lang="cs-CZ" altLang="cs-CZ" b="1" dirty="0">
              <a:solidFill>
                <a:srgbClr val="000000"/>
              </a:solidFill>
            </a:endParaRPr>
          </a:p>
          <a:p>
            <a:pPr algn="ctr"/>
            <a:endParaRPr lang="cs-CZ" altLang="cs-CZ" b="1" dirty="0">
              <a:solidFill>
                <a:srgbClr val="000000"/>
              </a:solidFill>
            </a:endParaRPr>
          </a:p>
          <a:p>
            <a:pPr algn="ctr"/>
            <a:r>
              <a:rPr lang="cs-CZ" altLang="cs-CZ" b="1" dirty="0" err="1">
                <a:solidFill>
                  <a:srgbClr val="000000"/>
                </a:solidFill>
              </a:rPr>
              <a:t>Adipous</a:t>
            </a:r>
            <a:r>
              <a:rPr lang="cs-CZ" altLang="cs-CZ" b="1" dirty="0">
                <a:solidFill>
                  <a:srgbClr val="000000"/>
                </a:solidFill>
              </a:rPr>
              <a:t> </a:t>
            </a:r>
            <a:r>
              <a:rPr lang="cs-CZ" altLang="cs-CZ" b="1" dirty="0" err="1">
                <a:solidFill>
                  <a:srgbClr val="000000"/>
                </a:solidFill>
              </a:rPr>
              <a:t>zone</a:t>
            </a:r>
            <a:endParaRPr lang="cs-CZ" altLang="cs-CZ" b="1" dirty="0">
              <a:solidFill>
                <a:srgbClr val="000000"/>
              </a:solidFill>
            </a:endParaRPr>
          </a:p>
          <a:p>
            <a:pPr algn="ctr"/>
            <a:endParaRPr lang="cs-CZ" altLang="cs-CZ" b="1" dirty="0">
              <a:solidFill>
                <a:srgbClr val="000000"/>
              </a:solidFill>
            </a:endParaRPr>
          </a:p>
          <a:p>
            <a:pPr algn="ctr"/>
            <a:endParaRPr lang="cs-CZ" altLang="cs-CZ" b="1" dirty="0">
              <a:solidFill>
                <a:srgbClr val="000000"/>
              </a:solidFill>
            </a:endParaRPr>
          </a:p>
          <a:p>
            <a:pPr algn="ctr"/>
            <a:r>
              <a:rPr lang="cs-CZ" altLang="cs-CZ" b="1" dirty="0">
                <a:solidFill>
                  <a:srgbClr val="000000"/>
                </a:solidFill>
              </a:rPr>
              <a:t> </a:t>
            </a:r>
            <a:r>
              <a:rPr lang="cs-CZ" altLang="cs-CZ" b="1" dirty="0" err="1">
                <a:solidFill>
                  <a:srgbClr val="000000"/>
                </a:solidFill>
              </a:rPr>
              <a:t>Glandular</a:t>
            </a:r>
            <a:r>
              <a:rPr lang="cs-CZ" altLang="cs-CZ" b="1" dirty="0">
                <a:solidFill>
                  <a:srgbClr val="000000"/>
                </a:solidFill>
              </a:rPr>
              <a:t> </a:t>
            </a:r>
            <a:r>
              <a:rPr lang="cs-CZ" altLang="cs-CZ" b="1" dirty="0" err="1">
                <a:solidFill>
                  <a:srgbClr val="000000"/>
                </a:solidFill>
              </a:rPr>
              <a:t>zone</a:t>
            </a:r>
            <a:endParaRPr lang="en-GB" altLang="cs-CZ" b="1" dirty="0">
              <a:solidFill>
                <a:srgbClr val="000000"/>
              </a:solidFill>
            </a:endParaRPr>
          </a:p>
        </p:txBody>
      </p:sp>
      <p:sp>
        <p:nvSpPr>
          <p:cNvPr id="17413" name="Obdélník 6"/>
          <p:cNvSpPr>
            <a:spLocks noChangeArrowheads="1"/>
          </p:cNvSpPr>
          <p:nvPr/>
        </p:nvSpPr>
        <p:spPr bwMode="auto">
          <a:xfrm>
            <a:off x="1370012" y="2263297"/>
            <a:ext cx="1984693" cy="369332"/>
          </a:xfrm>
          <a:prstGeom prst="rect">
            <a:avLst/>
          </a:prstGeom>
          <a:noFill/>
          <a:ln w="9525">
            <a:noFill/>
            <a:miter lim="800000"/>
            <a:headEnd/>
            <a:tailEnd/>
          </a:ln>
        </p:spPr>
        <p:txBody>
          <a:bodyPr wrap="square">
            <a:spAutoFit/>
          </a:bodyPr>
          <a:lstStyle/>
          <a:p>
            <a:pPr algn="ctr"/>
            <a:r>
              <a:rPr lang="cs-CZ" altLang="cs-CZ" b="1" dirty="0">
                <a:solidFill>
                  <a:srgbClr val="000000"/>
                </a:solidFill>
              </a:rPr>
              <a:t>r</a:t>
            </a:r>
            <a:r>
              <a:rPr lang="en-GB" altLang="cs-CZ" b="1" dirty="0" err="1">
                <a:solidFill>
                  <a:srgbClr val="000000"/>
                </a:solidFill>
              </a:rPr>
              <a:t>aphe</a:t>
            </a:r>
            <a:r>
              <a:rPr lang="en-GB" altLang="cs-CZ" b="1" dirty="0">
                <a:solidFill>
                  <a:srgbClr val="000000"/>
                </a:solidFill>
              </a:rPr>
              <a:t> </a:t>
            </a:r>
            <a:r>
              <a:rPr lang="en-GB" altLang="cs-CZ" b="1" dirty="0" err="1">
                <a:solidFill>
                  <a:srgbClr val="000000"/>
                </a:solidFill>
              </a:rPr>
              <a:t>palati</a:t>
            </a:r>
            <a:endParaRPr lang="cs-CZ" altLang="cs-CZ" dirty="0"/>
          </a:p>
        </p:txBody>
      </p:sp>
      <p:cxnSp>
        <p:nvCxnSpPr>
          <p:cNvPr id="8" name="Přímá spojovací šipka 7"/>
          <p:cNvCxnSpPr/>
          <p:nvPr/>
        </p:nvCxnSpPr>
        <p:spPr bwMode="auto">
          <a:xfrm flipH="1">
            <a:off x="2178000" y="3645681"/>
            <a:ext cx="2078520" cy="5334"/>
          </a:xfrm>
          <a:prstGeom prst="straightConnector1">
            <a:avLst/>
          </a:prstGeom>
          <a:blipFill dpi="0" rotWithShape="1">
            <a:blip r:embed="rId3"/>
            <a:srcRect/>
            <a:stretch>
              <a:fillRect r="-21839"/>
            </a:stretch>
          </a:blipFill>
          <a:ln w="127000" cap="flat" cmpd="sng" algn="ctr">
            <a:solidFill>
              <a:srgbClr val="E521E5"/>
            </a:solidFill>
            <a:prstDash val="solid"/>
            <a:round/>
            <a:headEnd type="none" w="med" len="med"/>
            <a:tailEnd type="arrow"/>
          </a:ln>
          <a:effectLst/>
        </p:spPr>
      </p:cxnSp>
      <p:cxnSp>
        <p:nvCxnSpPr>
          <p:cNvPr id="13" name="Přímá spojovací šipka 7"/>
          <p:cNvCxnSpPr/>
          <p:nvPr/>
        </p:nvCxnSpPr>
        <p:spPr bwMode="auto">
          <a:xfrm flipH="1">
            <a:off x="2268952" y="4446275"/>
            <a:ext cx="1987568" cy="14859"/>
          </a:xfrm>
          <a:prstGeom prst="straightConnector1">
            <a:avLst/>
          </a:prstGeom>
          <a:blipFill dpi="0" rotWithShape="1">
            <a:blip r:embed="rId3"/>
            <a:srcRect/>
            <a:stretch>
              <a:fillRect r="-21839"/>
            </a:stretch>
          </a:blipFill>
          <a:ln w="127000" cap="flat" cmpd="sng" algn="ctr">
            <a:solidFill>
              <a:srgbClr val="E521E5"/>
            </a:solidFill>
            <a:prstDash val="solid"/>
            <a:round/>
            <a:headEnd type="none" w="med" len="med"/>
            <a:tailEnd type="arrow"/>
          </a:ln>
          <a:effectLst/>
        </p:spPr>
      </p:cxnSp>
      <p:cxnSp>
        <p:nvCxnSpPr>
          <p:cNvPr id="15" name="Přímá spojovací šipka 7"/>
          <p:cNvCxnSpPr/>
          <p:nvPr/>
        </p:nvCxnSpPr>
        <p:spPr bwMode="auto">
          <a:xfrm flipH="1">
            <a:off x="1835100" y="2632629"/>
            <a:ext cx="27470" cy="922489"/>
          </a:xfrm>
          <a:prstGeom prst="straightConnector1">
            <a:avLst/>
          </a:prstGeom>
          <a:blipFill dpi="0" rotWithShape="1">
            <a:blip r:embed="rId3"/>
            <a:srcRect/>
            <a:stretch>
              <a:fillRect r="-21839"/>
            </a:stretch>
          </a:blipFill>
          <a:ln w="127000" cap="flat" cmpd="sng" algn="ctr">
            <a:solidFill>
              <a:srgbClr val="E521E5"/>
            </a:solidFill>
            <a:prstDash val="solid"/>
            <a:round/>
            <a:headEnd type="none" w="med" len="med"/>
            <a:tailEnd type="arrow"/>
          </a:ln>
          <a:effectLst/>
        </p:spPr>
      </p:cxnSp>
      <p:pic>
        <p:nvPicPr>
          <p:cNvPr id="9" name="Picture 2" descr="Image result for ductus incisiv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4942299" y="2731060"/>
            <a:ext cx="4090189" cy="28992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812020" y="5762447"/>
            <a:ext cx="3394595" cy="8224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0" y="1944710"/>
            <a:ext cx="2572820" cy="369332"/>
          </a:xfrm>
          <a:prstGeom prst="rect">
            <a:avLst/>
          </a:prstGeom>
        </p:spPr>
        <p:txBody>
          <a:bodyPr wrap="none">
            <a:spAutoFit/>
          </a:bodyPr>
          <a:lstStyle/>
          <a:p>
            <a:r>
              <a:rPr lang="cs-CZ" altLang="cs-CZ" dirty="0"/>
              <a:t> </a:t>
            </a:r>
            <a:r>
              <a:rPr lang="cs-CZ" altLang="cs-CZ" dirty="0" err="1"/>
              <a:t>Huge</a:t>
            </a:r>
            <a:r>
              <a:rPr lang="cs-CZ" altLang="cs-CZ" dirty="0"/>
              <a:t> </a:t>
            </a:r>
            <a:r>
              <a:rPr lang="cs-CZ" altLang="cs-CZ" dirty="0" err="1"/>
              <a:t>regional</a:t>
            </a:r>
            <a:r>
              <a:rPr lang="cs-CZ" altLang="cs-CZ" dirty="0"/>
              <a:t> variability:</a:t>
            </a:r>
            <a:endParaRPr lang="en-GB" altLang="cs-CZ" b="1" dirty="0"/>
          </a:p>
        </p:txBody>
      </p:sp>
    </p:spTree>
    <p:extLst>
      <p:ext uri="{BB962C8B-B14F-4D97-AF65-F5344CB8AC3E}">
        <p14:creationId xmlns:p14="http://schemas.microsoft.com/office/powerpoint/2010/main" val="543318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descr="Figure_12-29"/>
          <p:cNvSpPr>
            <a:spLocks noChangeArrowheads="1"/>
          </p:cNvSpPr>
          <p:nvPr/>
        </p:nvSpPr>
        <p:spPr bwMode="auto">
          <a:xfrm>
            <a:off x="704654" y="2060575"/>
            <a:ext cx="6185096" cy="3083921"/>
          </a:xfrm>
          <a:prstGeom prst="rect">
            <a:avLst/>
          </a:prstGeom>
          <a:noFill/>
          <a:ln w="9525">
            <a:noFill/>
            <a:miter lim="800000"/>
            <a:headEnd/>
            <a:tailEnd/>
          </a:ln>
        </p:spPr>
        <p:txBody>
          <a:bodyPr wrap="square">
            <a:spAutoFit/>
          </a:bodyPr>
          <a:lstStyle/>
          <a:p>
            <a:pPr>
              <a:lnSpc>
                <a:spcPct val="120000"/>
              </a:lnSpc>
            </a:pPr>
            <a:r>
              <a:rPr lang="cs-CZ" altLang="cs-CZ" b="1" dirty="0"/>
              <a:t>1. </a:t>
            </a:r>
            <a:r>
              <a:rPr lang="cs-CZ" altLang="cs-CZ" b="1" dirty="0" err="1"/>
              <a:t>practice</a:t>
            </a:r>
            <a:endParaRPr lang="cs-CZ" altLang="cs-CZ" b="1" dirty="0"/>
          </a:p>
          <a:p>
            <a:pPr>
              <a:lnSpc>
                <a:spcPct val="120000"/>
              </a:lnSpc>
            </a:pPr>
            <a:endParaRPr lang="cs-CZ" altLang="cs-CZ" dirty="0"/>
          </a:p>
          <a:p>
            <a:pPr>
              <a:lnSpc>
                <a:spcPct val="120000"/>
              </a:lnSpc>
            </a:pPr>
            <a:r>
              <a:rPr lang="cs-CZ" altLang="cs-CZ" dirty="0" err="1"/>
              <a:t>Introduction</a:t>
            </a:r>
            <a:endParaRPr lang="cs-CZ" altLang="cs-CZ" dirty="0"/>
          </a:p>
          <a:p>
            <a:pPr>
              <a:lnSpc>
                <a:spcPct val="120000"/>
              </a:lnSpc>
            </a:pPr>
            <a:r>
              <a:rPr lang="cs-CZ" altLang="cs-CZ" dirty="0" err="1"/>
              <a:t>Cards</a:t>
            </a:r>
            <a:r>
              <a:rPr lang="cs-CZ" altLang="cs-CZ" dirty="0"/>
              <a:t>, </a:t>
            </a:r>
            <a:r>
              <a:rPr lang="cs-CZ" altLang="cs-CZ" dirty="0" err="1"/>
              <a:t>sitting</a:t>
            </a:r>
            <a:r>
              <a:rPr lang="cs-CZ" altLang="cs-CZ" dirty="0"/>
              <a:t> </a:t>
            </a:r>
            <a:r>
              <a:rPr lang="cs-CZ" altLang="cs-CZ" dirty="0" err="1"/>
              <a:t>order</a:t>
            </a:r>
            <a:endParaRPr lang="cs-CZ" altLang="cs-CZ" dirty="0"/>
          </a:p>
          <a:p>
            <a:pPr>
              <a:lnSpc>
                <a:spcPct val="120000"/>
              </a:lnSpc>
            </a:pPr>
            <a:r>
              <a:rPr lang="cs-CZ" altLang="cs-CZ" dirty="0" err="1"/>
              <a:t>Organisation</a:t>
            </a:r>
            <a:r>
              <a:rPr lang="cs-CZ" altLang="cs-CZ" dirty="0"/>
              <a:t> </a:t>
            </a:r>
            <a:r>
              <a:rPr lang="cs-CZ" altLang="cs-CZ" dirty="0" err="1"/>
              <a:t>of</a:t>
            </a:r>
            <a:r>
              <a:rPr lang="cs-CZ" altLang="cs-CZ" dirty="0"/>
              <a:t> </a:t>
            </a:r>
            <a:r>
              <a:rPr lang="cs-CZ" altLang="cs-CZ" dirty="0" err="1"/>
              <a:t>practice</a:t>
            </a:r>
            <a:endParaRPr lang="cs-CZ" altLang="cs-CZ" dirty="0"/>
          </a:p>
          <a:p>
            <a:pPr>
              <a:lnSpc>
                <a:spcPct val="120000"/>
              </a:lnSpc>
            </a:pPr>
            <a:r>
              <a:rPr lang="cs-CZ" altLang="cs-CZ" dirty="0" err="1"/>
              <a:t>Attendance</a:t>
            </a:r>
            <a:r>
              <a:rPr lang="cs-CZ" altLang="cs-CZ" dirty="0"/>
              <a:t> and </a:t>
            </a:r>
            <a:r>
              <a:rPr lang="cs-CZ" altLang="cs-CZ" dirty="0" err="1"/>
              <a:t>substitution</a:t>
            </a:r>
            <a:r>
              <a:rPr lang="cs-CZ" altLang="cs-CZ" dirty="0"/>
              <a:t> </a:t>
            </a:r>
            <a:r>
              <a:rPr lang="cs-CZ" altLang="cs-CZ" dirty="0" err="1"/>
              <a:t>of</a:t>
            </a:r>
            <a:r>
              <a:rPr lang="cs-CZ" altLang="cs-CZ" dirty="0"/>
              <a:t> </a:t>
            </a:r>
            <a:r>
              <a:rPr lang="cs-CZ" altLang="cs-CZ" dirty="0" err="1"/>
              <a:t>missed</a:t>
            </a:r>
            <a:r>
              <a:rPr lang="cs-CZ" altLang="cs-CZ" dirty="0"/>
              <a:t> </a:t>
            </a:r>
            <a:r>
              <a:rPr lang="cs-CZ" altLang="cs-CZ" dirty="0" err="1"/>
              <a:t>lessons</a:t>
            </a:r>
            <a:endParaRPr lang="cs-CZ" altLang="cs-CZ" dirty="0"/>
          </a:p>
          <a:p>
            <a:pPr>
              <a:lnSpc>
                <a:spcPct val="120000"/>
              </a:lnSpc>
            </a:pPr>
            <a:r>
              <a:rPr lang="cs-CZ" altLang="cs-CZ" dirty="0" err="1"/>
              <a:t>Protocols</a:t>
            </a:r>
            <a:endParaRPr lang="cs-CZ" altLang="cs-CZ" dirty="0"/>
          </a:p>
          <a:p>
            <a:pPr>
              <a:lnSpc>
                <a:spcPct val="120000"/>
              </a:lnSpc>
            </a:pPr>
            <a:r>
              <a:rPr lang="cs-CZ" altLang="cs-CZ" dirty="0" err="1"/>
              <a:t>Tests</a:t>
            </a:r>
            <a:r>
              <a:rPr lang="cs-CZ" altLang="cs-CZ" dirty="0"/>
              <a:t> (3. and 6. </a:t>
            </a:r>
            <a:r>
              <a:rPr lang="cs-CZ" altLang="cs-CZ" dirty="0" err="1"/>
              <a:t>pract</a:t>
            </a:r>
            <a:r>
              <a:rPr lang="cs-CZ" altLang="cs-CZ" dirty="0"/>
              <a:t>.)</a:t>
            </a:r>
          </a:p>
          <a:p>
            <a:pPr>
              <a:lnSpc>
                <a:spcPct val="120000"/>
              </a:lnSpc>
            </a:pPr>
            <a:r>
              <a:rPr lang="cs-CZ" altLang="cs-CZ" dirty="0" err="1"/>
              <a:t>Safety</a:t>
            </a:r>
            <a:r>
              <a:rPr lang="cs-CZ" altLang="cs-CZ" dirty="0"/>
              <a:t> </a:t>
            </a:r>
            <a:r>
              <a:rPr lang="cs-CZ" altLang="cs-CZ" dirty="0" err="1"/>
              <a:t>rules</a:t>
            </a:r>
            <a:endParaRPr lang="cs-CZ" altLang="cs-CZ" dirty="0"/>
          </a:p>
        </p:txBody>
      </p:sp>
      <p:sp>
        <p:nvSpPr>
          <p:cNvPr id="6" name="Title 1"/>
          <p:cNvSpPr txBox="1">
            <a:spLocks/>
          </p:cNvSpPr>
          <p:nvPr/>
        </p:nvSpPr>
        <p:spPr>
          <a:xfrm>
            <a:off x="704654" y="226817"/>
            <a:ext cx="7772400" cy="124376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dirty="0"/>
              <a:t>Oral Histology and Embryology</a:t>
            </a:r>
            <a:r>
              <a:rPr lang="cs-CZ" sz="2700" dirty="0"/>
              <a:t> </a:t>
            </a:r>
            <a:br>
              <a:rPr lang="cs-CZ" dirty="0"/>
            </a:br>
            <a:r>
              <a:rPr lang="cs-CZ" sz="3600" cap="small" dirty="0" err="1"/>
              <a:t>Practice</a:t>
            </a:r>
            <a:endParaRPr lang="cs-CZ" sz="1800" cap="small" dirty="0"/>
          </a:p>
        </p:txBody>
      </p:sp>
    </p:spTree>
    <p:extLst>
      <p:ext uri="{BB962C8B-B14F-4D97-AF65-F5344CB8AC3E}">
        <p14:creationId xmlns:p14="http://schemas.microsoft.com/office/powerpoint/2010/main" val="1417260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179388" y="188913"/>
            <a:ext cx="8928100" cy="6360203"/>
          </a:xfrm>
          <a:prstGeom prst="rect">
            <a:avLst/>
          </a:prstGeom>
          <a:noFill/>
          <a:ln w="9525">
            <a:noFill/>
            <a:miter lim="800000"/>
            <a:headEnd/>
            <a:tailEnd/>
          </a:ln>
        </p:spPr>
        <p:txBody>
          <a:bodyPr>
            <a:spAutoFit/>
          </a:bodyPr>
          <a:lstStyle/>
          <a:p>
            <a:pPr algn="ctr">
              <a:spcBef>
                <a:spcPct val="50000"/>
              </a:spcBef>
            </a:pPr>
            <a:r>
              <a:rPr lang="cs-CZ" altLang="cs-CZ" sz="2000" b="1" dirty="0" err="1"/>
              <a:t>Local</a:t>
            </a:r>
            <a:r>
              <a:rPr lang="cs-CZ" altLang="cs-CZ" sz="2000" b="1" dirty="0"/>
              <a:t> </a:t>
            </a:r>
            <a:r>
              <a:rPr lang="cs-CZ" altLang="cs-CZ" sz="2000" b="1" dirty="0" err="1"/>
              <a:t>differences</a:t>
            </a:r>
            <a:r>
              <a:rPr lang="cs-CZ" altLang="cs-CZ" sz="2000" b="1" dirty="0"/>
              <a:t> in hard </a:t>
            </a:r>
            <a:r>
              <a:rPr lang="cs-CZ" altLang="cs-CZ" sz="2000" b="1" dirty="0" err="1"/>
              <a:t>palate</a:t>
            </a:r>
            <a:r>
              <a:rPr lang="cs-CZ" altLang="cs-CZ" sz="2000" b="1" dirty="0"/>
              <a:t> </a:t>
            </a:r>
            <a:r>
              <a:rPr lang="cs-CZ" altLang="cs-CZ" sz="2000" b="1" dirty="0" err="1"/>
              <a:t>structure</a:t>
            </a:r>
            <a:endParaRPr lang="cs-CZ" altLang="cs-CZ" sz="2000" b="1" dirty="0"/>
          </a:p>
          <a:p>
            <a:pPr algn="ctr">
              <a:spcBef>
                <a:spcPct val="50000"/>
              </a:spcBef>
            </a:pPr>
            <a:endParaRPr lang="en-GB" altLang="cs-CZ" sz="1100" b="1" dirty="0"/>
          </a:p>
          <a:p>
            <a:pPr>
              <a:lnSpc>
                <a:spcPct val="120000"/>
              </a:lnSpc>
            </a:pPr>
            <a:r>
              <a:rPr lang="cs-CZ" altLang="cs-CZ" sz="1600" b="1" dirty="0" err="1"/>
              <a:t>Palatal</a:t>
            </a:r>
            <a:r>
              <a:rPr lang="cs-CZ" altLang="cs-CZ" sz="1600" b="1" dirty="0"/>
              <a:t> </a:t>
            </a:r>
            <a:r>
              <a:rPr lang="cs-CZ" altLang="cs-CZ" sz="1600" b="1" dirty="0" err="1"/>
              <a:t>raphe</a:t>
            </a:r>
            <a:endParaRPr lang="cs-CZ" altLang="cs-CZ" sz="1600" dirty="0"/>
          </a:p>
          <a:p>
            <a:pPr marL="285750" indent="-285750">
              <a:lnSpc>
                <a:spcPct val="120000"/>
              </a:lnSpc>
              <a:buFont typeface="Arial" panose="020B0604020202020204" pitchFamily="34" charset="0"/>
              <a:buChar char="•"/>
            </a:pPr>
            <a:r>
              <a:rPr lang="cs-CZ" altLang="cs-CZ" sz="1600" dirty="0"/>
              <a:t>Midline </a:t>
            </a:r>
            <a:r>
              <a:rPr lang="en-GB" altLang="cs-CZ" sz="1600" dirty="0"/>
              <a:t>from the incisive papilla to soft palate</a:t>
            </a:r>
            <a:r>
              <a:rPr lang="cs-CZ" altLang="cs-CZ" sz="1600" dirty="0"/>
              <a:t>, </a:t>
            </a:r>
            <a:r>
              <a:rPr lang="cs-CZ" altLang="cs-CZ" sz="1600" dirty="0" err="1"/>
              <a:t>mucosa</a:t>
            </a:r>
            <a:r>
              <a:rPr lang="cs-CZ" altLang="cs-CZ" sz="1600" dirty="0"/>
              <a:t> </a:t>
            </a:r>
            <a:r>
              <a:rPr lang="cs-CZ" altLang="cs-CZ" sz="1600" dirty="0" err="1"/>
              <a:t>without</a:t>
            </a:r>
            <a:r>
              <a:rPr lang="cs-CZ" altLang="cs-CZ" sz="1600" dirty="0"/>
              <a:t> </a:t>
            </a:r>
            <a:r>
              <a:rPr lang="cs-CZ" altLang="cs-CZ" sz="1600" dirty="0" err="1"/>
              <a:t>glandulae</a:t>
            </a:r>
            <a:r>
              <a:rPr lang="cs-CZ" altLang="cs-CZ" sz="1600" dirty="0"/>
              <a:t> and </a:t>
            </a:r>
            <a:r>
              <a:rPr lang="cs-CZ" altLang="cs-CZ" sz="1600" dirty="0" err="1"/>
              <a:t>adipocytes</a:t>
            </a:r>
            <a:endParaRPr lang="cs-CZ" altLang="cs-CZ" sz="1600" dirty="0"/>
          </a:p>
          <a:p>
            <a:pPr marL="285750" indent="-285750">
              <a:lnSpc>
                <a:spcPct val="120000"/>
              </a:lnSpc>
              <a:buFont typeface="Arial" panose="020B0604020202020204" pitchFamily="34" charset="0"/>
              <a:buChar char="•"/>
            </a:pPr>
            <a:endParaRPr lang="cs-CZ" altLang="cs-CZ" sz="1600" b="1" dirty="0"/>
          </a:p>
          <a:p>
            <a:pPr>
              <a:lnSpc>
                <a:spcPct val="120000"/>
              </a:lnSpc>
            </a:pPr>
            <a:r>
              <a:rPr lang="cs-CZ" altLang="cs-CZ" sz="1600" b="1" i="1" dirty="0" err="1"/>
              <a:t>Foramen</a:t>
            </a:r>
            <a:r>
              <a:rPr lang="cs-CZ" altLang="cs-CZ" sz="1600" b="1" i="1" dirty="0"/>
              <a:t> </a:t>
            </a:r>
            <a:r>
              <a:rPr lang="cs-CZ" altLang="cs-CZ" sz="1600" b="1" i="1" dirty="0" err="1"/>
              <a:t>incisivum</a:t>
            </a:r>
            <a:endParaRPr lang="cs-CZ" altLang="cs-CZ" sz="1600" b="1" i="1" dirty="0"/>
          </a:p>
          <a:p>
            <a:pPr marL="285750" indent="-285750">
              <a:lnSpc>
                <a:spcPts val="1800"/>
              </a:lnSpc>
              <a:buFont typeface="Arial" panose="020B0604020202020204" pitchFamily="34" charset="0"/>
              <a:buChar char="•"/>
            </a:pPr>
            <a:r>
              <a:rPr lang="cs-CZ" altLang="cs-CZ" sz="1600" dirty="0" err="1"/>
              <a:t>Location</a:t>
            </a:r>
            <a:r>
              <a:rPr lang="cs-CZ" altLang="cs-CZ" sz="1600" dirty="0"/>
              <a:t> on </a:t>
            </a:r>
            <a:r>
              <a:rPr lang="cs-CZ" altLang="cs-CZ" sz="1600" dirty="0" err="1"/>
              <a:t>the</a:t>
            </a:r>
            <a:r>
              <a:rPr lang="cs-CZ" altLang="cs-CZ" sz="1600" dirty="0"/>
              <a:t> </a:t>
            </a:r>
            <a:r>
              <a:rPr lang="en-GB" altLang="cs-CZ" sz="1600" i="1" dirty="0"/>
              <a:t>papilla </a:t>
            </a:r>
            <a:r>
              <a:rPr lang="en-GB" altLang="cs-CZ" sz="1600" i="1" dirty="0" err="1"/>
              <a:t>incisiva</a:t>
            </a:r>
            <a:r>
              <a:rPr lang="cs-CZ" altLang="cs-CZ" sz="1600" i="1" dirty="0"/>
              <a:t> </a:t>
            </a:r>
            <a:endParaRPr lang="cs-CZ" altLang="cs-CZ" sz="1600" dirty="0"/>
          </a:p>
          <a:p>
            <a:pPr marL="285750" indent="-285750">
              <a:lnSpc>
                <a:spcPts val="1800"/>
              </a:lnSpc>
              <a:buFont typeface="Arial" panose="020B0604020202020204" pitchFamily="34" charset="0"/>
              <a:buChar char="•"/>
            </a:pPr>
            <a:r>
              <a:rPr lang="cs-CZ" altLang="cs-CZ" sz="1600" dirty="0" err="1"/>
              <a:t>Maintains</a:t>
            </a:r>
            <a:r>
              <a:rPr lang="cs-CZ" altLang="cs-CZ" sz="1600" dirty="0"/>
              <a:t> </a:t>
            </a:r>
            <a:r>
              <a:rPr lang="cs-CZ" altLang="cs-CZ" sz="1600" dirty="0" err="1"/>
              <a:t>connection</a:t>
            </a:r>
            <a:r>
              <a:rPr lang="cs-CZ" altLang="cs-CZ" sz="1600" dirty="0"/>
              <a:t> </a:t>
            </a:r>
            <a:r>
              <a:rPr lang="cs-CZ" altLang="cs-CZ" sz="1600" dirty="0" err="1"/>
              <a:t>with</a:t>
            </a:r>
            <a:r>
              <a:rPr lang="cs-CZ" altLang="cs-CZ" sz="1600" dirty="0"/>
              <a:t> </a:t>
            </a:r>
            <a:r>
              <a:rPr lang="cs-CZ" altLang="cs-CZ" sz="1600" dirty="0" err="1"/>
              <a:t>nasal</a:t>
            </a:r>
            <a:r>
              <a:rPr lang="cs-CZ" altLang="cs-CZ" sz="1600" dirty="0"/>
              <a:t> </a:t>
            </a:r>
            <a:r>
              <a:rPr lang="cs-CZ" altLang="cs-CZ" sz="1600" dirty="0" err="1"/>
              <a:t>cavity</a:t>
            </a:r>
            <a:r>
              <a:rPr lang="cs-CZ" altLang="cs-CZ" sz="1600" dirty="0"/>
              <a:t> </a:t>
            </a:r>
            <a:r>
              <a:rPr lang="cs-CZ" altLang="cs-CZ" sz="1600" dirty="0" err="1"/>
              <a:t>before</a:t>
            </a:r>
            <a:r>
              <a:rPr lang="cs-CZ" altLang="cs-CZ" sz="1600" dirty="0"/>
              <a:t> </a:t>
            </a:r>
            <a:r>
              <a:rPr lang="cs-CZ" altLang="cs-CZ" sz="1600" dirty="0" err="1"/>
              <a:t>birth</a:t>
            </a:r>
            <a:r>
              <a:rPr lang="cs-CZ" altLang="cs-CZ" sz="1600" dirty="0"/>
              <a:t> </a:t>
            </a:r>
            <a:r>
              <a:rPr lang="cs-CZ" altLang="cs-CZ" sz="1600" dirty="0" err="1"/>
              <a:t>is</a:t>
            </a:r>
            <a:r>
              <a:rPr lang="cs-CZ" altLang="cs-CZ" sz="1600" dirty="0"/>
              <a:t> </a:t>
            </a:r>
            <a:r>
              <a:rPr lang="cs-CZ" altLang="cs-CZ" sz="1600" dirty="0" err="1"/>
              <a:t>closed</a:t>
            </a:r>
            <a:endParaRPr lang="cs-CZ" altLang="cs-CZ" sz="1600" dirty="0"/>
          </a:p>
          <a:p>
            <a:endParaRPr lang="cs-CZ" altLang="cs-CZ" sz="1600" b="1" dirty="0"/>
          </a:p>
          <a:p>
            <a:endParaRPr lang="cs-CZ" altLang="cs-CZ" sz="1600" b="1" dirty="0"/>
          </a:p>
          <a:p>
            <a:endParaRPr lang="cs-CZ" altLang="cs-CZ" sz="1600" b="1" dirty="0"/>
          </a:p>
          <a:p>
            <a:endParaRPr lang="cs-CZ" altLang="cs-CZ" sz="1600" b="1" dirty="0"/>
          </a:p>
          <a:p>
            <a:endParaRPr lang="cs-CZ" altLang="cs-CZ" sz="1600" b="1" dirty="0"/>
          </a:p>
          <a:p>
            <a:endParaRPr lang="cs-CZ" altLang="cs-CZ" sz="1600" b="1" dirty="0"/>
          </a:p>
          <a:p>
            <a:endParaRPr lang="cs-CZ" altLang="cs-CZ" sz="1600" b="1" dirty="0"/>
          </a:p>
          <a:p>
            <a:pPr>
              <a:lnSpc>
                <a:spcPct val="150000"/>
              </a:lnSpc>
            </a:pPr>
            <a:r>
              <a:rPr lang="cs-CZ" altLang="cs-CZ" sz="1600" b="1" dirty="0" err="1"/>
              <a:t>Adipose</a:t>
            </a:r>
            <a:r>
              <a:rPr lang="cs-CZ" altLang="cs-CZ" sz="1600" b="1" dirty="0"/>
              <a:t> </a:t>
            </a:r>
            <a:r>
              <a:rPr lang="cs-CZ" altLang="cs-CZ" sz="1600" b="1" dirty="0" err="1"/>
              <a:t>zone</a:t>
            </a:r>
            <a:endParaRPr lang="cs-CZ" altLang="cs-CZ" sz="1600" dirty="0"/>
          </a:p>
          <a:p>
            <a:pPr marL="285750" indent="-285750">
              <a:buFont typeface="Arial" panose="020B0604020202020204" pitchFamily="34" charset="0"/>
              <a:buChar char="•"/>
            </a:pPr>
            <a:r>
              <a:rPr lang="cs-CZ" altLang="cs-CZ" sz="1600" dirty="0" err="1"/>
              <a:t>Paired</a:t>
            </a:r>
            <a:r>
              <a:rPr lang="cs-CZ" altLang="cs-CZ" sz="1600" dirty="0"/>
              <a:t> </a:t>
            </a:r>
            <a:r>
              <a:rPr lang="cs-CZ" altLang="cs-CZ" sz="1600" dirty="0" err="1"/>
              <a:t>structure</a:t>
            </a:r>
            <a:endParaRPr lang="cs-CZ" altLang="cs-CZ" sz="1600" dirty="0"/>
          </a:p>
          <a:p>
            <a:pPr marL="285750" indent="-285750">
              <a:buFont typeface="Arial" panose="020B0604020202020204" pitchFamily="34" charset="0"/>
              <a:buChar char="•"/>
            </a:pPr>
            <a:r>
              <a:rPr lang="cs-CZ" altLang="cs-CZ" sz="1600" dirty="0" err="1"/>
              <a:t>Medially</a:t>
            </a:r>
            <a:r>
              <a:rPr lang="cs-CZ" altLang="cs-CZ" sz="1600" dirty="0"/>
              <a:t> </a:t>
            </a:r>
            <a:r>
              <a:rPr lang="cs-CZ" altLang="cs-CZ" sz="1600" dirty="0" err="1"/>
              <a:t>divided</a:t>
            </a:r>
            <a:r>
              <a:rPr lang="cs-CZ" altLang="cs-CZ" sz="1600" dirty="0"/>
              <a:t> by</a:t>
            </a:r>
            <a:r>
              <a:rPr lang="en-GB" altLang="cs-CZ" sz="1600" dirty="0"/>
              <a:t> papilla</a:t>
            </a:r>
            <a:r>
              <a:rPr lang="cs-CZ" altLang="cs-CZ" sz="1600" dirty="0"/>
              <a:t> </a:t>
            </a:r>
            <a:r>
              <a:rPr lang="en-GB" altLang="cs-CZ" sz="1600" dirty="0" err="1"/>
              <a:t>incisiva</a:t>
            </a:r>
            <a:r>
              <a:rPr lang="en-GB" altLang="cs-CZ" sz="1600" dirty="0"/>
              <a:t> </a:t>
            </a:r>
            <a:r>
              <a:rPr lang="cs-CZ" altLang="cs-CZ" sz="1600" dirty="0"/>
              <a:t>and </a:t>
            </a:r>
            <a:r>
              <a:rPr lang="en-GB" altLang="cs-CZ" sz="1600" dirty="0"/>
              <a:t>raphe </a:t>
            </a:r>
            <a:r>
              <a:rPr lang="en-GB" altLang="cs-CZ" sz="1600" dirty="0" err="1"/>
              <a:t>palati</a:t>
            </a:r>
            <a:r>
              <a:rPr lang="en-GB" altLang="cs-CZ" sz="1600" dirty="0"/>
              <a:t>, </a:t>
            </a:r>
            <a:r>
              <a:rPr lang="cs-CZ" altLang="cs-CZ" sz="1600" dirty="0" err="1"/>
              <a:t>Laterally</a:t>
            </a:r>
            <a:r>
              <a:rPr lang="cs-CZ" altLang="cs-CZ" sz="1600" dirty="0"/>
              <a:t> </a:t>
            </a:r>
            <a:r>
              <a:rPr lang="cs-CZ" altLang="cs-CZ" sz="1600" dirty="0" err="1"/>
              <a:t>bordered</a:t>
            </a:r>
            <a:r>
              <a:rPr lang="cs-CZ" altLang="cs-CZ" sz="1600" dirty="0"/>
              <a:t> by gingiva and </a:t>
            </a:r>
            <a:r>
              <a:rPr lang="cs-CZ" altLang="cs-CZ" sz="1600" dirty="0" err="1"/>
              <a:t>premolars</a:t>
            </a:r>
            <a:endParaRPr lang="cs-CZ" altLang="cs-CZ" sz="1600" dirty="0"/>
          </a:p>
          <a:p>
            <a:pPr marL="285750" indent="-285750">
              <a:buFont typeface="Arial" panose="020B0604020202020204" pitchFamily="34" charset="0"/>
              <a:buChar char="•"/>
            </a:pPr>
            <a:r>
              <a:rPr lang="cs-CZ" altLang="cs-CZ" sz="1600" dirty="0" err="1"/>
              <a:t>Mucosa</a:t>
            </a:r>
            <a:r>
              <a:rPr lang="cs-CZ" altLang="cs-CZ" sz="1600" dirty="0"/>
              <a:t> </a:t>
            </a:r>
            <a:r>
              <a:rPr lang="cs-CZ" altLang="cs-CZ" sz="1600" dirty="0" err="1"/>
              <a:t>is</a:t>
            </a:r>
            <a:r>
              <a:rPr lang="cs-CZ" altLang="cs-CZ" sz="1600" dirty="0"/>
              <a:t> </a:t>
            </a:r>
            <a:r>
              <a:rPr lang="cs-CZ" altLang="cs-CZ" sz="1600" dirty="0" err="1"/>
              <a:t>thickened</a:t>
            </a:r>
            <a:r>
              <a:rPr lang="cs-CZ" altLang="cs-CZ" sz="1600" dirty="0"/>
              <a:t> </a:t>
            </a:r>
            <a:r>
              <a:rPr lang="cs-CZ" altLang="cs-CZ" sz="1600" dirty="0" err="1"/>
              <a:t>into</a:t>
            </a:r>
            <a:r>
              <a:rPr lang="cs-CZ" altLang="cs-CZ" sz="1600" dirty="0"/>
              <a:t> 3-5 </a:t>
            </a:r>
            <a:r>
              <a:rPr lang="cs-CZ" altLang="cs-CZ" sz="1600" dirty="0" err="1"/>
              <a:t>transversal</a:t>
            </a:r>
            <a:r>
              <a:rPr lang="cs-CZ" altLang="cs-CZ" sz="1600" dirty="0"/>
              <a:t> </a:t>
            </a:r>
            <a:r>
              <a:rPr lang="cs-CZ" altLang="cs-CZ" sz="1600" dirty="0" err="1"/>
              <a:t>plicae</a:t>
            </a:r>
            <a:r>
              <a:rPr lang="cs-CZ" altLang="cs-CZ" sz="1600" dirty="0"/>
              <a:t> - </a:t>
            </a:r>
            <a:r>
              <a:rPr lang="cs-CZ" altLang="cs-CZ" sz="1600" i="1" dirty="0" err="1"/>
              <a:t>plicae</a:t>
            </a:r>
            <a:r>
              <a:rPr lang="cs-CZ" altLang="cs-CZ" sz="1600" i="1" dirty="0"/>
              <a:t> </a:t>
            </a:r>
            <a:r>
              <a:rPr lang="cs-CZ" altLang="cs-CZ" sz="1600" i="1" dirty="0" err="1"/>
              <a:t>palatinae</a:t>
            </a:r>
            <a:r>
              <a:rPr lang="cs-CZ" altLang="cs-CZ" sz="1600" i="1" dirty="0"/>
              <a:t> </a:t>
            </a:r>
            <a:r>
              <a:rPr lang="cs-CZ" altLang="cs-CZ" sz="1600" i="1" dirty="0" err="1"/>
              <a:t>transversae</a:t>
            </a:r>
            <a:r>
              <a:rPr lang="cs-CZ" altLang="cs-CZ" sz="1600" dirty="0"/>
              <a:t>, </a:t>
            </a:r>
            <a:r>
              <a:rPr lang="cs-CZ" altLang="cs-CZ" sz="1600" dirty="0" err="1"/>
              <a:t>core</a:t>
            </a:r>
            <a:r>
              <a:rPr lang="cs-CZ" altLang="cs-CZ" sz="1600" dirty="0"/>
              <a:t> </a:t>
            </a:r>
            <a:r>
              <a:rPr lang="cs-CZ" altLang="cs-CZ" sz="1600" dirty="0" err="1"/>
              <a:t>of</a:t>
            </a:r>
            <a:r>
              <a:rPr lang="cs-CZ" altLang="cs-CZ" sz="1600" dirty="0"/>
              <a:t> </a:t>
            </a:r>
            <a:r>
              <a:rPr lang="cs-CZ" altLang="cs-CZ" sz="1600" dirty="0" err="1"/>
              <a:t>plicae</a:t>
            </a:r>
            <a:r>
              <a:rPr lang="cs-CZ" altLang="cs-CZ" sz="1600" dirty="0"/>
              <a:t> </a:t>
            </a:r>
            <a:r>
              <a:rPr lang="cs-CZ" altLang="cs-CZ" sz="1600" dirty="0" err="1"/>
              <a:t>is</a:t>
            </a:r>
            <a:r>
              <a:rPr lang="cs-CZ" altLang="cs-CZ" sz="1600" dirty="0"/>
              <a:t> </a:t>
            </a:r>
            <a:r>
              <a:rPr lang="cs-CZ" altLang="cs-CZ" sz="1600" dirty="0" err="1"/>
              <a:t>formed</a:t>
            </a:r>
            <a:r>
              <a:rPr lang="cs-CZ" altLang="cs-CZ" sz="1600" dirty="0"/>
              <a:t> by </a:t>
            </a:r>
            <a:r>
              <a:rPr lang="cs-CZ" altLang="cs-CZ" sz="1600" dirty="0" err="1"/>
              <a:t>stripes</a:t>
            </a:r>
            <a:r>
              <a:rPr lang="cs-CZ" altLang="cs-CZ" sz="1600" dirty="0"/>
              <a:t> </a:t>
            </a:r>
            <a:r>
              <a:rPr lang="cs-CZ" altLang="cs-CZ" sz="1600" dirty="0" err="1"/>
              <a:t>of</a:t>
            </a:r>
            <a:r>
              <a:rPr lang="cs-CZ" altLang="cs-CZ" sz="1600" dirty="0"/>
              <a:t> </a:t>
            </a:r>
            <a:r>
              <a:rPr lang="cs-CZ" altLang="cs-CZ" sz="1600" dirty="0" err="1"/>
              <a:t>dense</a:t>
            </a:r>
            <a:r>
              <a:rPr lang="cs-CZ" altLang="cs-CZ" sz="1600" dirty="0"/>
              <a:t> </a:t>
            </a:r>
            <a:r>
              <a:rPr lang="cs-CZ" altLang="cs-CZ" sz="1600" dirty="0" err="1"/>
              <a:t>colagenous</a:t>
            </a:r>
            <a:r>
              <a:rPr lang="cs-CZ" altLang="cs-CZ" sz="1600" dirty="0"/>
              <a:t> </a:t>
            </a:r>
            <a:r>
              <a:rPr lang="cs-CZ" altLang="cs-CZ" sz="1600" dirty="0" err="1"/>
              <a:t>connective</a:t>
            </a:r>
            <a:r>
              <a:rPr lang="cs-CZ" altLang="cs-CZ" sz="1600" dirty="0"/>
              <a:t> </a:t>
            </a:r>
            <a:r>
              <a:rPr lang="cs-CZ" altLang="cs-CZ" sz="1600" dirty="0" err="1"/>
              <a:t>tissue</a:t>
            </a:r>
            <a:r>
              <a:rPr lang="cs-CZ" altLang="cs-CZ" sz="1600" dirty="0"/>
              <a:t> </a:t>
            </a:r>
            <a:r>
              <a:rPr lang="cs-CZ" altLang="cs-CZ" sz="1600" dirty="0" err="1"/>
              <a:t>interlaced</a:t>
            </a:r>
            <a:r>
              <a:rPr lang="cs-CZ" altLang="cs-CZ" sz="1600" dirty="0"/>
              <a:t> </a:t>
            </a:r>
            <a:r>
              <a:rPr lang="cs-CZ" altLang="cs-CZ" sz="1600" dirty="0" err="1"/>
              <a:t>with</a:t>
            </a:r>
            <a:r>
              <a:rPr lang="cs-CZ" altLang="cs-CZ" sz="1600" dirty="0"/>
              <a:t> </a:t>
            </a:r>
            <a:r>
              <a:rPr lang="cs-CZ" altLang="cs-CZ" sz="1600" dirty="0" err="1"/>
              <a:t>adipocytes</a:t>
            </a:r>
            <a:endParaRPr lang="cs-CZ" altLang="cs-CZ" sz="1600" dirty="0"/>
          </a:p>
          <a:p>
            <a:endParaRPr lang="cs-CZ" altLang="cs-CZ" sz="1600" dirty="0"/>
          </a:p>
          <a:p>
            <a:r>
              <a:rPr lang="cs-CZ" altLang="cs-CZ" sz="1600" b="1" dirty="0" err="1"/>
              <a:t>Glandular</a:t>
            </a:r>
            <a:r>
              <a:rPr lang="cs-CZ" altLang="cs-CZ" sz="1600" b="1" dirty="0"/>
              <a:t> </a:t>
            </a:r>
            <a:r>
              <a:rPr lang="cs-CZ" altLang="cs-CZ" sz="1600" b="1" dirty="0" err="1"/>
              <a:t>zone</a:t>
            </a:r>
            <a:endParaRPr lang="cs-CZ" altLang="cs-CZ" sz="1600" dirty="0"/>
          </a:p>
          <a:p>
            <a:pPr marL="285750" indent="-285750">
              <a:buFont typeface="Arial" panose="020B0604020202020204" pitchFamily="34" charset="0"/>
              <a:buChar char="•"/>
            </a:pPr>
            <a:r>
              <a:rPr lang="cs-CZ" altLang="cs-CZ" sz="1600" dirty="0" err="1"/>
              <a:t>Paired</a:t>
            </a:r>
            <a:r>
              <a:rPr lang="cs-CZ" altLang="cs-CZ" sz="1600" dirty="0"/>
              <a:t> </a:t>
            </a:r>
            <a:r>
              <a:rPr lang="cs-CZ" altLang="cs-CZ" sz="1600" dirty="0" err="1"/>
              <a:t>structure</a:t>
            </a:r>
            <a:endParaRPr lang="cs-CZ" altLang="cs-CZ" sz="1600" dirty="0"/>
          </a:p>
          <a:p>
            <a:pPr marL="285750" indent="-285750">
              <a:buFont typeface="Arial" panose="020B0604020202020204" pitchFamily="34" charset="0"/>
              <a:buChar char="•"/>
            </a:pPr>
            <a:r>
              <a:rPr lang="cs-CZ" altLang="cs-CZ" sz="1600" dirty="0"/>
              <a:t>M</a:t>
            </a:r>
            <a:r>
              <a:rPr lang="en-GB" altLang="cs-CZ" sz="1600" dirty="0" err="1"/>
              <a:t>ucosa</a:t>
            </a:r>
            <a:r>
              <a:rPr lang="en-GB" altLang="cs-CZ" sz="1600" dirty="0"/>
              <a:t> is smooth and contains </a:t>
            </a:r>
            <a:r>
              <a:rPr lang="cs-CZ" altLang="cs-CZ" sz="1600" dirty="0" err="1"/>
              <a:t>true</a:t>
            </a:r>
            <a:r>
              <a:rPr lang="cs-CZ" altLang="cs-CZ" sz="1600" dirty="0"/>
              <a:t> </a:t>
            </a:r>
            <a:r>
              <a:rPr lang="en-GB" altLang="cs-CZ" sz="1600" dirty="0"/>
              <a:t>mucous glands </a:t>
            </a:r>
            <a:r>
              <a:rPr lang="en-GB" altLang="cs-CZ" sz="1600" i="1" dirty="0"/>
              <a:t>– </a:t>
            </a:r>
            <a:r>
              <a:rPr lang="en-GB" altLang="cs-CZ" sz="1600" i="1" dirty="0" err="1"/>
              <a:t>gll</a:t>
            </a:r>
            <a:r>
              <a:rPr lang="en-GB" altLang="cs-CZ" sz="1600" i="1" dirty="0"/>
              <a:t>. </a:t>
            </a:r>
            <a:r>
              <a:rPr lang="en-GB" altLang="cs-CZ" sz="1600" i="1" dirty="0" err="1"/>
              <a:t>palatinae</a:t>
            </a:r>
            <a:endParaRPr lang="cs-CZ" altLang="cs-CZ" sz="2000" dirty="0"/>
          </a:p>
        </p:txBody>
      </p:sp>
      <p:pic>
        <p:nvPicPr>
          <p:cNvPr id="18435" name="Picture 4" descr="PMC2798069_stem0027-1899-f6"/>
          <p:cNvPicPr>
            <a:picLocks noChangeAspect="1" noChangeArrowheads="1"/>
          </p:cNvPicPr>
          <p:nvPr/>
        </p:nvPicPr>
        <p:blipFill>
          <a:blip r:embed="rId2" cstate="print"/>
          <a:srcRect r="48720"/>
          <a:stretch>
            <a:fillRect/>
          </a:stretch>
        </p:blipFill>
        <p:spPr bwMode="auto">
          <a:xfrm>
            <a:off x="4461032" y="2645674"/>
            <a:ext cx="1907383" cy="1948532"/>
          </a:xfrm>
          <a:prstGeom prst="rect">
            <a:avLst/>
          </a:prstGeom>
          <a:noFill/>
          <a:ln w="9525">
            <a:noFill/>
            <a:miter lim="800000"/>
            <a:headEnd/>
            <a:tailEnd/>
          </a:ln>
        </p:spPr>
      </p:pic>
      <p:pic>
        <p:nvPicPr>
          <p:cNvPr id="3074" name="Picture 2" descr="https://upload.wikimedia.org/wikipedia/commons/thumb/4/4a/Gray160.png/300px-Gray1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851" y="1530808"/>
            <a:ext cx="2779713" cy="28260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n. nasopalatinus"/>
          <p:cNvPicPr>
            <a:picLocks noChangeAspect="1" noChangeArrowheads="1"/>
          </p:cNvPicPr>
          <p:nvPr/>
        </p:nvPicPr>
        <p:blipFill rotWithShape="1">
          <a:blip r:embed="rId4">
            <a:extLst>
              <a:ext uri="{28A0092B-C50C-407E-A947-70E740481C1C}">
                <a14:useLocalDpi xmlns:a14="http://schemas.microsoft.com/office/drawing/2010/main" val="0"/>
              </a:ext>
            </a:extLst>
          </a:blip>
          <a:srcRect l="17734" r="7969"/>
          <a:stretch/>
        </p:blipFill>
        <p:spPr bwMode="auto">
          <a:xfrm>
            <a:off x="1413031" y="2719981"/>
            <a:ext cx="3019426" cy="179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000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040_cut_hard palate"/>
          <p:cNvPicPr>
            <a:picLocks noGrp="1" noChangeAspect="1" noChangeArrowheads="1"/>
          </p:cNvPicPr>
          <p:nvPr>
            <p:ph/>
          </p:nvPr>
        </p:nvPicPr>
        <p:blipFill>
          <a:blip r:embed="rId2" cstate="print"/>
          <a:srcRect/>
          <a:stretch>
            <a:fillRect/>
          </a:stretch>
        </p:blipFill>
        <p:spPr>
          <a:xfrm>
            <a:off x="1116013" y="404813"/>
            <a:ext cx="7370762" cy="5897562"/>
          </a:xfrm>
        </p:spPr>
      </p:pic>
      <p:sp>
        <p:nvSpPr>
          <p:cNvPr id="21510" name="Rectangle 6" descr="Figure_12-29"/>
          <p:cNvSpPr>
            <a:spLocks noChangeArrowheads="1"/>
          </p:cNvSpPr>
          <p:nvPr/>
        </p:nvSpPr>
        <p:spPr bwMode="auto">
          <a:xfrm>
            <a:off x="2435945" y="6378575"/>
            <a:ext cx="4730910" cy="400110"/>
          </a:xfrm>
          <a:prstGeom prst="rect">
            <a:avLst/>
          </a:prstGeom>
          <a:noFill/>
          <a:ln>
            <a:noFill/>
          </a:ln>
          <a:effectLst/>
        </p:spPr>
        <p:txBody>
          <a:bodyPr wrap="none">
            <a:spAutoFit/>
          </a:bodyPr>
          <a:lstStyle/>
          <a:p>
            <a:pPr algn="ctr">
              <a:defRPr/>
            </a:pPr>
            <a:r>
              <a:rPr lang="cs-CZ" altLang="cs-CZ" sz="2000" b="1" dirty="0"/>
              <a:t>Hard </a:t>
            </a:r>
            <a:r>
              <a:rPr lang="cs-CZ" altLang="cs-CZ" sz="2000" b="1" dirty="0" err="1"/>
              <a:t>palate</a:t>
            </a:r>
            <a:r>
              <a:rPr lang="cs-CZ" altLang="cs-CZ" sz="2000" b="1" dirty="0"/>
              <a:t> – </a:t>
            </a:r>
            <a:r>
              <a:rPr lang="cs-CZ" altLang="cs-CZ" sz="2000" b="1" dirty="0" err="1"/>
              <a:t>glandular</a:t>
            </a:r>
            <a:r>
              <a:rPr lang="cs-CZ" altLang="cs-CZ" sz="2000" b="1" dirty="0"/>
              <a:t> </a:t>
            </a:r>
            <a:r>
              <a:rPr lang="cs-CZ" altLang="cs-CZ" sz="2000" b="1" dirty="0" err="1"/>
              <a:t>zone</a:t>
            </a:r>
            <a:r>
              <a:rPr lang="cs-CZ" altLang="cs-CZ" sz="2000" b="1" dirty="0"/>
              <a:t> (</a:t>
            </a:r>
            <a:r>
              <a:rPr lang="cs-CZ" altLang="cs-CZ" sz="2000" b="1" dirty="0" err="1"/>
              <a:t>frontal</a:t>
            </a:r>
            <a:r>
              <a:rPr lang="cs-CZ" altLang="cs-CZ" sz="2000" b="1" dirty="0"/>
              <a:t> </a:t>
            </a:r>
            <a:r>
              <a:rPr lang="cs-CZ" altLang="cs-CZ" sz="2000" b="1" dirty="0" err="1"/>
              <a:t>view</a:t>
            </a:r>
            <a:r>
              <a:rPr lang="cs-CZ" altLang="cs-CZ" sz="2000" b="1" dirty="0"/>
              <a:t>)</a:t>
            </a:r>
          </a:p>
        </p:txBody>
      </p:sp>
      <p:sp>
        <p:nvSpPr>
          <p:cNvPr id="2" name="Rectangle 1"/>
          <p:cNvSpPr/>
          <p:nvPr/>
        </p:nvSpPr>
        <p:spPr>
          <a:xfrm>
            <a:off x="4000499" y="3030428"/>
            <a:ext cx="3248025" cy="830997"/>
          </a:xfrm>
          <a:prstGeom prst="rect">
            <a:avLst/>
          </a:prstGeom>
        </p:spPr>
        <p:txBody>
          <a:bodyPr wrap="square">
            <a:spAutoFit/>
          </a:bodyPr>
          <a:lstStyle/>
          <a:p>
            <a:r>
              <a:rPr lang="en-GB" altLang="cs-CZ" sz="2400" i="1" dirty="0" err="1"/>
              <a:t>glandulae</a:t>
            </a:r>
            <a:r>
              <a:rPr lang="en-GB" altLang="cs-CZ" sz="2400" i="1" dirty="0"/>
              <a:t> </a:t>
            </a:r>
            <a:r>
              <a:rPr lang="en-GB" altLang="cs-CZ" sz="2400" i="1" dirty="0" err="1"/>
              <a:t>palatinae</a:t>
            </a:r>
            <a:br>
              <a:rPr lang="cs-CZ" altLang="cs-CZ" sz="2400" b="1" dirty="0"/>
            </a:br>
            <a:endParaRPr lang="cs-CZ" altLang="cs-CZ" sz="2400" dirty="0"/>
          </a:p>
        </p:txBody>
      </p:sp>
    </p:spTree>
    <p:extLst>
      <p:ext uri="{BB962C8B-B14F-4D97-AF65-F5344CB8AC3E}">
        <p14:creationId xmlns:p14="http://schemas.microsoft.com/office/powerpoint/2010/main" val="3791006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4" descr="Vomeronasal"/>
          <p:cNvPicPr>
            <a:picLocks noChangeAspect="1" noChangeArrowheads="1"/>
          </p:cNvPicPr>
          <p:nvPr/>
        </p:nvPicPr>
        <p:blipFill>
          <a:blip r:embed="rId2" cstate="print"/>
          <a:srcRect/>
          <a:stretch>
            <a:fillRect/>
          </a:stretch>
        </p:blipFill>
        <p:spPr bwMode="auto">
          <a:xfrm>
            <a:off x="3917950" y="2724898"/>
            <a:ext cx="5168900" cy="3649226"/>
          </a:xfrm>
          <a:prstGeom prst="rect">
            <a:avLst/>
          </a:prstGeom>
          <a:noFill/>
          <a:ln w="9525">
            <a:noFill/>
            <a:miter lim="800000"/>
            <a:headEnd/>
            <a:tailEnd/>
          </a:ln>
        </p:spPr>
      </p:pic>
      <p:pic>
        <p:nvPicPr>
          <p:cNvPr id="20484" name="Picture 3"/>
          <p:cNvPicPr>
            <a:picLocks noChangeAspect="1" noChangeArrowheads="1"/>
          </p:cNvPicPr>
          <p:nvPr/>
        </p:nvPicPr>
        <p:blipFill>
          <a:blip r:embed="rId3" cstate="print"/>
          <a:srcRect r="27675"/>
          <a:stretch>
            <a:fillRect/>
          </a:stretch>
        </p:blipFill>
        <p:spPr bwMode="auto">
          <a:xfrm>
            <a:off x="63500" y="2528015"/>
            <a:ext cx="3871652" cy="3947708"/>
          </a:xfrm>
          <a:prstGeom prst="rect">
            <a:avLst/>
          </a:prstGeom>
          <a:noFill/>
          <a:ln w="38100" cap="sq">
            <a:solidFill>
              <a:srgbClr val="000000"/>
            </a:solidFill>
            <a:miter lim="800000"/>
            <a:headEnd/>
            <a:tailEnd/>
          </a:ln>
          <a:effectLst>
            <a:outerShdw dist="38100" dir="2700000" algn="tl" rotWithShape="0">
              <a:srgbClr val="000000">
                <a:alpha val="42998"/>
              </a:srgbClr>
            </a:outerShdw>
          </a:effectLst>
        </p:spPr>
      </p:pic>
      <p:sp>
        <p:nvSpPr>
          <p:cNvPr id="20485" name="Rectangle 6" descr="Figure_12-29"/>
          <p:cNvSpPr>
            <a:spLocks noChangeArrowheads="1"/>
          </p:cNvSpPr>
          <p:nvPr/>
        </p:nvSpPr>
        <p:spPr bwMode="auto">
          <a:xfrm>
            <a:off x="250825" y="188913"/>
            <a:ext cx="8713788" cy="2462213"/>
          </a:xfrm>
          <a:prstGeom prst="rect">
            <a:avLst/>
          </a:prstGeom>
          <a:noFill/>
          <a:ln w="9525">
            <a:noFill/>
            <a:miter lim="800000"/>
            <a:headEnd/>
            <a:tailEnd/>
          </a:ln>
        </p:spPr>
        <p:txBody>
          <a:bodyPr>
            <a:spAutoFit/>
          </a:bodyPr>
          <a:lstStyle/>
          <a:p>
            <a:pPr algn="ctr"/>
            <a:r>
              <a:rPr lang="cs-CZ" altLang="cs-CZ" sz="2000" b="1" dirty="0"/>
              <a:t>V</a:t>
            </a:r>
            <a:r>
              <a:rPr lang="en-GB" altLang="cs-CZ" sz="2000" b="1" dirty="0" err="1"/>
              <a:t>omerona</a:t>
            </a:r>
            <a:r>
              <a:rPr lang="cs-CZ" altLang="cs-CZ" sz="2000" b="1" dirty="0" err="1"/>
              <a:t>sa</a:t>
            </a:r>
            <a:r>
              <a:rPr lang="en-GB" altLang="cs-CZ" sz="2000" b="1" dirty="0"/>
              <a:t>l</a:t>
            </a:r>
            <a:r>
              <a:rPr lang="cs-CZ" altLang="cs-CZ" sz="2000" b="1" dirty="0"/>
              <a:t> </a:t>
            </a:r>
            <a:r>
              <a:rPr lang="en-GB" altLang="cs-CZ" sz="2000" b="1" dirty="0"/>
              <a:t>org</a:t>
            </a:r>
            <a:r>
              <a:rPr lang="cs-CZ" altLang="cs-CZ" sz="2000" b="1" dirty="0"/>
              <a:t>a</a:t>
            </a:r>
            <a:r>
              <a:rPr lang="en-GB" altLang="cs-CZ" sz="2000" b="1" dirty="0"/>
              <a:t>n</a:t>
            </a:r>
            <a:r>
              <a:rPr lang="cs-CZ" altLang="cs-CZ" sz="2000" b="1" dirty="0"/>
              <a:t> (organon </a:t>
            </a:r>
            <a:r>
              <a:rPr lang="en-GB" altLang="cs-CZ" sz="2000" b="1" dirty="0"/>
              <a:t>Jacobson</a:t>
            </a:r>
            <a:r>
              <a:rPr lang="cs-CZ" altLang="cs-CZ" sz="2000" b="1" dirty="0"/>
              <a:t>i</a:t>
            </a:r>
            <a:r>
              <a:rPr lang="en-GB" altLang="cs-CZ" sz="2000" b="1" dirty="0"/>
              <a:t>)</a:t>
            </a:r>
            <a:endParaRPr lang="cs-CZ" altLang="cs-CZ" sz="2000" b="1" dirty="0"/>
          </a:p>
          <a:p>
            <a:pPr algn="ctr"/>
            <a:r>
              <a:rPr lang="cs-CZ" altLang="cs-CZ" sz="2000" dirty="0"/>
              <a:t> </a:t>
            </a:r>
          </a:p>
          <a:p>
            <a:pPr marL="342900" indent="-342900">
              <a:buFont typeface="Arial" panose="020B0604020202020204" pitchFamily="34" charset="0"/>
              <a:buChar char="•"/>
            </a:pPr>
            <a:r>
              <a:rPr lang="cs-CZ" altLang="cs-CZ" sz="2000" b="1" dirty="0"/>
              <a:t>RUDIMENTARY</a:t>
            </a:r>
            <a:r>
              <a:rPr lang="cs-CZ" altLang="cs-CZ" sz="2000" dirty="0"/>
              <a:t> in </a:t>
            </a:r>
            <a:r>
              <a:rPr lang="cs-CZ" altLang="cs-CZ" sz="2000" dirty="0" err="1"/>
              <a:t>human</a:t>
            </a:r>
            <a:endParaRPr lang="cs-CZ" altLang="cs-CZ" sz="2000" dirty="0"/>
          </a:p>
          <a:p>
            <a:pPr marL="342900" indent="-342900">
              <a:buFont typeface="Arial" panose="020B0604020202020204" pitchFamily="34" charset="0"/>
              <a:buChar char="•"/>
            </a:pPr>
            <a:r>
              <a:rPr lang="cs-CZ" altLang="cs-CZ" sz="2000" dirty="0" err="1"/>
              <a:t>Under</a:t>
            </a:r>
            <a:r>
              <a:rPr lang="cs-CZ" altLang="cs-CZ" sz="2000" dirty="0"/>
              <a:t> </a:t>
            </a:r>
            <a:r>
              <a:rPr lang="cs-CZ" altLang="cs-CZ" sz="2000" dirty="0" err="1"/>
              <a:t>nasal</a:t>
            </a:r>
            <a:r>
              <a:rPr lang="cs-CZ" altLang="cs-CZ" sz="2000" dirty="0"/>
              <a:t> septum musosa </a:t>
            </a:r>
            <a:r>
              <a:rPr lang="en-GB" altLang="cs-CZ" sz="2000" dirty="0"/>
              <a:t>anteriorly to and above the incisive duct </a:t>
            </a:r>
            <a:endParaRPr lang="cs-CZ" altLang="cs-CZ" sz="2000" dirty="0"/>
          </a:p>
          <a:p>
            <a:pPr marL="342900" indent="-342900">
              <a:buFont typeface="Arial" panose="020B0604020202020204" pitchFamily="34" charset="0"/>
              <a:buChar char="•"/>
            </a:pPr>
            <a:r>
              <a:rPr lang="cs-CZ" altLang="cs-CZ" sz="2000" dirty="0"/>
              <a:t>2- 6 mm long, </a:t>
            </a:r>
            <a:r>
              <a:rPr lang="cs-CZ" altLang="cs-CZ" sz="2000" dirty="0" err="1"/>
              <a:t>dead</a:t>
            </a:r>
            <a:r>
              <a:rPr lang="cs-CZ" altLang="cs-CZ" sz="2000" dirty="0"/>
              <a:t>-end </a:t>
            </a:r>
            <a:r>
              <a:rPr lang="cs-CZ" altLang="cs-CZ" sz="2000" dirty="0" err="1"/>
              <a:t>thin</a:t>
            </a:r>
            <a:r>
              <a:rPr lang="cs-CZ" altLang="cs-CZ" sz="2000" dirty="0"/>
              <a:t> </a:t>
            </a:r>
            <a:r>
              <a:rPr lang="cs-CZ" altLang="cs-CZ" sz="2000" dirty="0" err="1"/>
              <a:t>canal</a:t>
            </a:r>
            <a:r>
              <a:rPr lang="cs-CZ" altLang="cs-CZ" sz="2000" dirty="0"/>
              <a:t> </a:t>
            </a:r>
          </a:p>
          <a:p>
            <a:pPr marL="342900" indent="-342900">
              <a:buFont typeface="Arial" panose="020B0604020202020204" pitchFamily="34" charset="0"/>
              <a:buChar char="•"/>
            </a:pPr>
            <a:r>
              <a:rPr lang="cs-CZ" altLang="cs-CZ" sz="2000" dirty="0" err="1"/>
              <a:t>Well</a:t>
            </a:r>
            <a:r>
              <a:rPr lang="cs-CZ" altLang="cs-CZ" sz="2000" dirty="0"/>
              <a:t> </a:t>
            </a:r>
            <a:r>
              <a:rPr lang="cs-CZ" altLang="cs-CZ" sz="2000" dirty="0" err="1"/>
              <a:t>developed</a:t>
            </a:r>
            <a:r>
              <a:rPr lang="cs-CZ" altLang="cs-CZ" sz="2000" dirty="0"/>
              <a:t> in </a:t>
            </a:r>
            <a:r>
              <a:rPr lang="cs-CZ" altLang="cs-CZ" sz="2000" dirty="0" err="1"/>
              <a:t>reptiles</a:t>
            </a:r>
            <a:r>
              <a:rPr lang="cs-CZ" altLang="cs-CZ" sz="2000" dirty="0"/>
              <a:t> - </a:t>
            </a:r>
            <a:r>
              <a:rPr lang="cs-CZ" altLang="cs-CZ" sz="2000" dirty="0" err="1"/>
              <a:t>the</a:t>
            </a:r>
            <a:r>
              <a:rPr lang="cs-CZ" altLang="cs-CZ" sz="2000" dirty="0"/>
              <a:t> </a:t>
            </a:r>
            <a:r>
              <a:rPr lang="cs-CZ" altLang="cs-CZ" sz="2000" dirty="0" err="1"/>
              <a:t>olfactory</a:t>
            </a:r>
            <a:r>
              <a:rPr lang="cs-CZ" altLang="cs-CZ" sz="2000" dirty="0"/>
              <a:t> organ</a:t>
            </a:r>
          </a:p>
          <a:p>
            <a:pPr>
              <a:lnSpc>
                <a:spcPct val="120000"/>
              </a:lnSpc>
              <a:spcBef>
                <a:spcPct val="50000"/>
              </a:spcBef>
            </a:pPr>
            <a:endParaRPr lang="cs-CZ" altLang="cs-CZ" sz="2000" b="1" dirty="0"/>
          </a:p>
        </p:txBody>
      </p:sp>
    </p:spTree>
    <p:extLst>
      <p:ext uri="{BB962C8B-B14F-4D97-AF65-F5344CB8AC3E}">
        <p14:creationId xmlns:p14="http://schemas.microsoft.com/office/powerpoint/2010/main" val="3637413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Trávící systém I - 14 Měkké patro a čípek"/>
          <p:cNvPicPr>
            <a:picLocks noChangeAspect="1" noChangeArrowheads="1"/>
          </p:cNvPicPr>
          <p:nvPr/>
        </p:nvPicPr>
        <p:blipFill>
          <a:blip r:embed="rId2" cstate="print">
            <a:lum bright="-4000" contrast="10000"/>
          </a:blip>
          <a:srcRect l="5460"/>
          <a:stretch>
            <a:fillRect/>
          </a:stretch>
        </p:blipFill>
        <p:spPr bwMode="auto">
          <a:xfrm>
            <a:off x="34925" y="44450"/>
            <a:ext cx="8312150" cy="6746875"/>
          </a:xfrm>
          <a:prstGeom prst="rect">
            <a:avLst/>
          </a:prstGeom>
          <a:noFill/>
          <a:ln w="9525">
            <a:noFill/>
            <a:miter lim="800000"/>
            <a:headEnd/>
            <a:tailEnd/>
          </a:ln>
        </p:spPr>
      </p:pic>
      <p:sp>
        <p:nvSpPr>
          <p:cNvPr id="22531" name="Rectangle 5" descr="Figure_12-29"/>
          <p:cNvSpPr>
            <a:spLocks noChangeArrowheads="1"/>
          </p:cNvSpPr>
          <p:nvPr/>
        </p:nvSpPr>
        <p:spPr bwMode="auto">
          <a:xfrm>
            <a:off x="3615364" y="187325"/>
            <a:ext cx="1151277" cy="369332"/>
          </a:xfrm>
          <a:prstGeom prst="rect">
            <a:avLst/>
          </a:prstGeom>
          <a:noFill/>
          <a:ln w="9525">
            <a:noFill/>
            <a:miter lim="800000"/>
            <a:headEnd/>
            <a:tailEnd/>
          </a:ln>
        </p:spPr>
        <p:txBody>
          <a:bodyPr wrap="none">
            <a:spAutoFit/>
          </a:bodyPr>
          <a:lstStyle/>
          <a:p>
            <a:pPr algn="ctr"/>
            <a:r>
              <a:rPr lang="cs-CZ" altLang="cs-CZ" b="1" dirty="0" err="1"/>
              <a:t>Nasal</a:t>
            </a:r>
            <a:r>
              <a:rPr lang="cs-CZ" altLang="cs-CZ" b="1" dirty="0"/>
              <a:t> </a:t>
            </a:r>
            <a:r>
              <a:rPr lang="cs-CZ" altLang="cs-CZ" b="1" dirty="0" err="1"/>
              <a:t>side</a:t>
            </a:r>
            <a:endParaRPr lang="cs-CZ" altLang="cs-CZ" b="1" dirty="0"/>
          </a:p>
        </p:txBody>
      </p:sp>
      <p:sp>
        <p:nvSpPr>
          <p:cNvPr id="22532" name="Rectangle 6" descr="Figure_12-29"/>
          <p:cNvSpPr>
            <a:spLocks noChangeArrowheads="1"/>
          </p:cNvSpPr>
          <p:nvPr/>
        </p:nvSpPr>
        <p:spPr bwMode="auto">
          <a:xfrm>
            <a:off x="3678009" y="5875456"/>
            <a:ext cx="1025987" cy="369332"/>
          </a:xfrm>
          <a:prstGeom prst="rect">
            <a:avLst/>
          </a:prstGeom>
          <a:noFill/>
          <a:ln w="9525">
            <a:noFill/>
            <a:miter lim="800000"/>
            <a:headEnd/>
            <a:tailEnd/>
          </a:ln>
        </p:spPr>
        <p:txBody>
          <a:bodyPr wrap="none">
            <a:spAutoFit/>
          </a:bodyPr>
          <a:lstStyle/>
          <a:p>
            <a:pPr algn="ctr"/>
            <a:r>
              <a:rPr lang="cs-CZ" altLang="cs-CZ" b="1" dirty="0"/>
              <a:t>Oral </a:t>
            </a:r>
            <a:r>
              <a:rPr lang="cs-CZ" altLang="cs-CZ" b="1" dirty="0" err="1"/>
              <a:t>side</a:t>
            </a:r>
            <a:endParaRPr lang="cs-CZ" altLang="cs-CZ" b="1" dirty="0"/>
          </a:p>
        </p:txBody>
      </p:sp>
      <p:sp>
        <p:nvSpPr>
          <p:cNvPr id="22533" name="Rectangle 7" descr="Figure_12-29"/>
          <p:cNvSpPr>
            <a:spLocks noChangeArrowheads="1"/>
          </p:cNvSpPr>
          <p:nvPr/>
        </p:nvSpPr>
        <p:spPr bwMode="auto">
          <a:xfrm>
            <a:off x="1911350" y="2636838"/>
            <a:ext cx="1544638" cy="369887"/>
          </a:xfrm>
          <a:prstGeom prst="rect">
            <a:avLst/>
          </a:prstGeom>
          <a:noFill/>
          <a:ln w="9525">
            <a:noFill/>
            <a:miter lim="800000"/>
            <a:headEnd/>
            <a:tailEnd/>
          </a:ln>
        </p:spPr>
        <p:txBody>
          <a:bodyPr wrap="none">
            <a:spAutoFit/>
          </a:bodyPr>
          <a:lstStyle/>
          <a:p>
            <a:pPr algn="ctr"/>
            <a:r>
              <a:rPr lang="cs-CZ" altLang="cs-CZ" b="1">
                <a:solidFill>
                  <a:srgbClr val="000000"/>
                </a:solidFill>
              </a:rPr>
              <a:t>aponeuroza</a:t>
            </a:r>
          </a:p>
        </p:txBody>
      </p:sp>
      <p:sp>
        <p:nvSpPr>
          <p:cNvPr id="22534" name="Line 8"/>
          <p:cNvSpPr>
            <a:spLocks noChangeShapeType="1"/>
          </p:cNvSpPr>
          <p:nvPr/>
        </p:nvSpPr>
        <p:spPr bwMode="auto">
          <a:xfrm flipH="1">
            <a:off x="7954963" y="4292600"/>
            <a:ext cx="1081087" cy="647700"/>
          </a:xfrm>
          <a:prstGeom prst="line">
            <a:avLst/>
          </a:prstGeom>
          <a:noFill/>
          <a:ln w="127000">
            <a:solidFill>
              <a:srgbClr val="FF0066"/>
            </a:solidFill>
            <a:round/>
            <a:headEnd/>
            <a:tailEnd type="triangle" w="med" len="med"/>
          </a:ln>
        </p:spPr>
        <p:txBody>
          <a:bodyPr/>
          <a:lstStyle/>
          <a:p>
            <a:endParaRPr lang="cs-CZ"/>
          </a:p>
        </p:txBody>
      </p:sp>
      <p:sp>
        <p:nvSpPr>
          <p:cNvPr id="8" name="Rectangle 5" descr="Figure_12-29"/>
          <p:cNvSpPr>
            <a:spLocks noChangeArrowheads="1"/>
          </p:cNvSpPr>
          <p:nvPr/>
        </p:nvSpPr>
        <p:spPr bwMode="auto">
          <a:xfrm>
            <a:off x="3006514" y="700088"/>
            <a:ext cx="2368982" cy="646331"/>
          </a:xfrm>
          <a:prstGeom prst="rect">
            <a:avLst/>
          </a:prstGeom>
          <a:noFill/>
          <a:ln w="9525">
            <a:noFill/>
            <a:miter lim="800000"/>
            <a:headEnd/>
            <a:tailEnd/>
          </a:ln>
        </p:spPr>
        <p:txBody>
          <a:bodyPr wrap="none">
            <a:spAutoFit/>
          </a:bodyPr>
          <a:lstStyle/>
          <a:p>
            <a:pPr algn="ctr"/>
            <a:r>
              <a:rPr lang="cs-CZ" altLang="cs-CZ" b="1" dirty="0" err="1"/>
              <a:t>Respiratory</a:t>
            </a:r>
            <a:r>
              <a:rPr lang="cs-CZ" altLang="cs-CZ" b="1" dirty="0"/>
              <a:t> </a:t>
            </a:r>
            <a:r>
              <a:rPr lang="cs-CZ" altLang="cs-CZ" b="1" dirty="0" err="1"/>
              <a:t>epithelium</a:t>
            </a:r>
            <a:endParaRPr lang="cs-CZ" altLang="cs-CZ" b="1" dirty="0"/>
          </a:p>
          <a:p>
            <a:pPr algn="ctr"/>
            <a:r>
              <a:rPr lang="cs-CZ" altLang="cs-CZ" b="1" dirty="0"/>
              <a:t>(</a:t>
            </a:r>
            <a:r>
              <a:rPr lang="cs-CZ" altLang="cs-CZ" b="1" dirty="0" err="1"/>
              <a:t>pseudostratified</a:t>
            </a:r>
            <a:r>
              <a:rPr lang="cs-CZ" altLang="cs-CZ" b="1" dirty="0"/>
              <a:t>) </a:t>
            </a:r>
          </a:p>
        </p:txBody>
      </p:sp>
      <p:sp>
        <p:nvSpPr>
          <p:cNvPr id="9" name="Rectangle 5" descr="Figure_12-29"/>
          <p:cNvSpPr>
            <a:spLocks noChangeArrowheads="1"/>
          </p:cNvSpPr>
          <p:nvPr/>
        </p:nvSpPr>
        <p:spPr bwMode="auto">
          <a:xfrm>
            <a:off x="2018686" y="4912360"/>
            <a:ext cx="4344651" cy="369332"/>
          </a:xfrm>
          <a:prstGeom prst="rect">
            <a:avLst/>
          </a:prstGeom>
          <a:noFill/>
          <a:ln w="9525">
            <a:noFill/>
            <a:miter lim="800000"/>
            <a:headEnd/>
            <a:tailEnd/>
          </a:ln>
        </p:spPr>
        <p:txBody>
          <a:bodyPr wrap="none">
            <a:spAutoFit/>
          </a:bodyPr>
          <a:lstStyle/>
          <a:p>
            <a:pPr algn="ctr"/>
            <a:r>
              <a:rPr lang="cs-CZ" altLang="cs-CZ" b="1" dirty="0" err="1"/>
              <a:t>Stratified</a:t>
            </a:r>
            <a:r>
              <a:rPr lang="cs-CZ" altLang="cs-CZ" b="1" dirty="0"/>
              <a:t> </a:t>
            </a:r>
            <a:r>
              <a:rPr lang="cs-CZ" altLang="cs-CZ" b="1" dirty="0" err="1"/>
              <a:t>squamous</a:t>
            </a:r>
            <a:r>
              <a:rPr lang="cs-CZ" altLang="cs-CZ" b="1" dirty="0"/>
              <a:t> </a:t>
            </a:r>
            <a:r>
              <a:rPr lang="cs-CZ" altLang="cs-CZ" b="1" dirty="0" err="1"/>
              <a:t>keratinizing</a:t>
            </a:r>
            <a:r>
              <a:rPr lang="cs-CZ" altLang="cs-CZ" b="1" dirty="0"/>
              <a:t> </a:t>
            </a:r>
            <a:r>
              <a:rPr lang="cs-CZ" altLang="cs-CZ" b="1" dirty="0" err="1"/>
              <a:t>epithelium</a:t>
            </a:r>
            <a:endParaRPr lang="cs-CZ" altLang="cs-CZ" b="1" dirty="0"/>
          </a:p>
        </p:txBody>
      </p:sp>
      <p:sp>
        <p:nvSpPr>
          <p:cNvPr id="2" name="Rectangle 1"/>
          <p:cNvSpPr/>
          <p:nvPr/>
        </p:nvSpPr>
        <p:spPr>
          <a:xfrm>
            <a:off x="19050" y="6350"/>
            <a:ext cx="2656368" cy="954107"/>
          </a:xfrm>
          <a:prstGeom prst="rect">
            <a:avLst/>
          </a:prstGeom>
        </p:spPr>
        <p:txBody>
          <a:bodyPr wrap="none">
            <a:spAutoFit/>
          </a:bodyPr>
          <a:lstStyle/>
          <a:p>
            <a:pPr algn="ctr"/>
            <a:r>
              <a:rPr lang="cs-CZ" altLang="cs-CZ" sz="2800" b="1" dirty="0"/>
              <a:t>Soft </a:t>
            </a:r>
            <a:r>
              <a:rPr lang="cs-CZ" altLang="cs-CZ" sz="2800" b="1" dirty="0" err="1"/>
              <a:t>palate</a:t>
            </a:r>
            <a:endParaRPr lang="cs-CZ" altLang="cs-CZ" sz="2800" b="1" dirty="0"/>
          </a:p>
          <a:p>
            <a:pPr algn="ctr"/>
            <a:r>
              <a:rPr lang="en-GB" altLang="cs-CZ" sz="2800" b="1" dirty="0"/>
              <a:t>(</a:t>
            </a:r>
            <a:r>
              <a:rPr lang="en-GB" altLang="cs-CZ" sz="2800" b="1" dirty="0" err="1"/>
              <a:t>palatum</a:t>
            </a:r>
            <a:r>
              <a:rPr lang="en-GB" altLang="cs-CZ" sz="2800" b="1" dirty="0"/>
              <a:t> </a:t>
            </a:r>
            <a:r>
              <a:rPr lang="en-GB" altLang="cs-CZ" sz="2800" b="1" dirty="0" err="1"/>
              <a:t>molle</a:t>
            </a:r>
            <a:r>
              <a:rPr lang="en-GB" altLang="cs-CZ" sz="2800" b="1" dirty="0"/>
              <a:t>)</a:t>
            </a:r>
            <a:r>
              <a:rPr lang="en-GB" altLang="cs-CZ" sz="2800" dirty="0"/>
              <a:t> </a:t>
            </a:r>
            <a:endParaRPr lang="cs-CZ" altLang="cs-CZ" sz="2800" dirty="0"/>
          </a:p>
        </p:txBody>
      </p:sp>
      <p:sp>
        <p:nvSpPr>
          <p:cNvPr id="3" name="Rectangle 2"/>
          <p:cNvSpPr/>
          <p:nvPr/>
        </p:nvSpPr>
        <p:spPr>
          <a:xfrm>
            <a:off x="7465886" y="6418381"/>
            <a:ext cx="710451" cy="369332"/>
          </a:xfrm>
          <a:prstGeom prst="rect">
            <a:avLst/>
          </a:prstGeom>
        </p:spPr>
        <p:txBody>
          <a:bodyPr wrap="none">
            <a:spAutoFit/>
          </a:bodyPr>
          <a:lstStyle/>
          <a:p>
            <a:r>
              <a:rPr lang="en-GB" altLang="cs-CZ" b="1" dirty="0"/>
              <a:t>uvula</a:t>
            </a:r>
            <a:endParaRPr lang="en-GB" b="1" dirty="0"/>
          </a:p>
        </p:txBody>
      </p:sp>
    </p:spTree>
    <p:extLst>
      <p:ext uri="{BB962C8B-B14F-4D97-AF65-F5344CB8AC3E}">
        <p14:creationId xmlns:p14="http://schemas.microsoft.com/office/powerpoint/2010/main" val="313592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P spid="8" grpId="0"/>
      <p:bldP spid="9"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patro_nasofar"/>
          <p:cNvPicPr>
            <a:picLocks noChangeAspect="1" noChangeArrowheads="1"/>
          </p:cNvPicPr>
          <p:nvPr/>
        </p:nvPicPr>
        <p:blipFill>
          <a:blip r:embed="rId2" cstate="print"/>
          <a:srcRect/>
          <a:stretch>
            <a:fillRect/>
          </a:stretch>
        </p:blipFill>
        <p:spPr bwMode="auto">
          <a:xfrm>
            <a:off x="190500" y="1077913"/>
            <a:ext cx="5840413" cy="3790950"/>
          </a:xfrm>
          <a:prstGeom prst="rect">
            <a:avLst/>
          </a:prstGeom>
          <a:noFill/>
          <a:ln w="9525">
            <a:noFill/>
            <a:miter lim="800000"/>
            <a:headEnd/>
            <a:tailEnd/>
          </a:ln>
        </p:spPr>
      </p:pic>
      <p:sp>
        <p:nvSpPr>
          <p:cNvPr id="24579" name="Rectangle 4"/>
          <p:cNvSpPr>
            <a:spLocks noChangeArrowheads="1"/>
          </p:cNvSpPr>
          <p:nvPr/>
        </p:nvSpPr>
        <p:spPr bwMode="auto">
          <a:xfrm>
            <a:off x="776288" y="336134"/>
            <a:ext cx="6567487" cy="338554"/>
          </a:xfrm>
          <a:prstGeom prst="rect">
            <a:avLst/>
          </a:prstGeom>
          <a:noFill/>
          <a:ln w="9525">
            <a:noFill/>
            <a:miter lim="800000"/>
            <a:headEnd/>
            <a:tailEnd/>
          </a:ln>
        </p:spPr>
        <p:txBody>
          <a:bodyPr>
            <a:spAutoFit/>
          </a:bodyPr>
          <a:lstStyle/>
          <a:p>
            <a:r>
              <a:rPr lang="cs-CZ" altLang="cs-CZ" sz="1600" dirty="0" err="1"/>
              <a:t>Transitional</a:t>
            </a:r>
            <a:r>
              <a:rPr lang="cs-CZ" altLang="cs-CZ" sz="1600" dirty="0"/>
              <a:t> </a:t>
            </a:r>
            <a:r>
              <a:rPr lang="cs-CZ" altLang="cs-CZ" sz="1600" dirty="0" err="1"/>
              <a:t>zone</a:t>
            </a:r>
            <a:r>
              <a:rPr lang="cs-CZ" altLang="cs-CZ" sz="1600" dirty="0"/>
              <a:t> on </a:t>
            </a:r>
            <a:r>
              <a:rPr lang="cs-CZ" altLang="cs-CZ" sz="1600" dirty="0" err="1"/>
              <a:t>nasopharyngeal</a:t>
            </a:r>
            <a:r>
              <a:rPr lang="cs-CZ" altLang="cs-CZ" sz="1600" dirty="0"/>
              <a:t> </a:t>
            </a:r>
            <a:r>
              <a:rPr lang="cs-CZ" altLang="cs-CZ" sz="1600" dirty="0" err="1"/>
              <a:t>side</a:t>
            </a:r>
            <a:endParaRPr lang="en-GB" altLang="cs-CZ" sz="1600" dirty="0"/>
          </a:p>
        </p:txBody>
      </p:sp>
      <p:pic>
        <p:nvPicPr>
          <p:cNvPr id="24580" name="Picture 5" descr="Trávící systém I - 17 Palatum molle - smíšená žláza"/>
          <p:cNvPicPr>
            <a:picLocks noChangeAspect="1" noChangeArrowheads="1"/>
          </p:cNvPicPr>
          <p:nvPr/>
        </p:nvPicPr>
        <p:blipFill>
          <a:blip r:embed="rId3" cstate="print"/>
          <a:srcRect/>
          <a:stretch>
            <a:fillRect/>
          </a:stretch>
        </p:blipFill>
        <p:spPr bwMode="auto">
          <a:xfrm>
            <a:off x="6069013" y="2205038"/>
            <a:ext cx="2895600" cy="4502150"/>
          </a:xfrm>
          <a:prstGeom prst="rect">
            <a:avLst/>
          </a:prstGeom>
          <a:noFill/>
          <a:ln w="9525">
            <a:noFill/>
            <a:miter lim="800000"/>
            <a:headEnd/>
            <a:tailEnd/>
          </a:ln>
        </p:spPr>
      </p:pic>
      <p:sp>
        <p:nvSpPr>
          <p:cNvPr id="24581" name="Rectangle 8"/>
          <p:cNvSpPr>
            <a:spLocks noChangeArrowheads="1"/>
          </p:cNvSpPr>
          <p:nvPr/>
        </p:nvSpPr>
        <p:spPr bwMode="auto">
          <a:xfrm>
            <a:off x="3916363" y="6049675"/>
            <a:ext cx="2114550" cy="584775"/>
          </a:xfrm>
          <a:prstGeom prst="rect">
            <a:avLst/>
          </a:prstGeom>
          <a:noFill/>
          <a:ln w="9525">
            <a:noFill/>
            <a:miter lim="800000"/>
            <a:headEnd/>
            <a:tailEnd/>
          </a:ln>
        </p:spPr>
        <p:txBody>
          <a:bodyPr wrap="square" anchor="ctr">
            <a:spAutoFit/>
          </a:bodyPr>
          <a:lstStyle/>
          <a:p>
            <a:pPr algn="ctr"/>
            <a:r>
              <a:rPr lang="cs-CZ" altLang="cs-CZ" sz="1600" dirty="0" err="1">
                <a:latin typeface="Arial" charset="0"/>
              </a:rPr>
              <a:t>Mixed</a:t>
            </a:r>
            <a:r>
              <a:rPr lang="cs-CZ" altLang="cs-CZ" sz="1600" dirty="0">
                <a:latin typeface="Arial" charset="0"/>
              </a:rPr>
              <a:t> </a:t>
            </a:r>
            <a:r>
              <a:rPr lang="cs-CZ" altLang="cs-CZ" sz="1600" dirty="0" err="1">
                <a:latin typeface="Arial" charset="0"/>
              </a:rPr>
              <a:t>gll</a:t>
            </a:r>
            <a:r>
              <a:rPr lang="cs-CZ" altLang="cs-CZ" sz="1600" dirty="0">
                <a:latin typeface="Arial" charset="0"/>
              </a:rPr>
              <a:t>. </a:t>
            </a:r>
            <a:r>
              <a:rPr lang="cs-CZ" altLang="cs-CZ" sz="1600" dirty="0" err="1">
                <a:latin typeface="Arial" charset="0"/>
              </a:rPr>
              <a:t>nasales</a:t>
            </a:r>
            <a:endParaRPr lang="cs-CZ" altLang="cs-CZ" sz="1600" dirty="0">
              <a:latin typeface="Arial" charset="0"/>
            </a:endParaRPr>
          </a:p>
          <a:p>
            <a:pPr algn="ctr"/>
            <a:r>
              <a:rPr lang="cs-CZ" altLang="cs-CZ" sz="1600" dirty="0">
                <a:latin typeface="Arial" charset="0"/>
              </a:rPr>
              <a:t>(</a:t>
            </a:r>
            <a:r>
              <a:rPr lang="cs-CZ" altLang="cs-CZ" sz="1600" dirty="0" err="1">
                <a:latin typeface="Arial" charset="0"/>
              </a:rPr>
              <a:t>nasal</a:t>
            </a:r>
            <a:r>
              <a:rPr lang="cs-CZ" altLang="cs-CZ" sz="1600" dirty="0">
                <a:latin typeface="Arial" charset="0"/>
              </a:rPr>
              <a:t> </a:t>
            </a:r>
            <a:r>
              <a:rPr lang="cs-CZ" altLang="cs-CZ" sz="1600" dirty="0" err="1">
                <a:latin typeface="Arial" charset="0"/>
              </a:rPr>
              <a:t>side</a:t>
            </a:r>
            <a:r>
              <a:rPr lang="cs-CZ" altLang="cs-CZ" sz="1600" dirty="0">
                <a:latin typeface="Arial" charset="0"/>
              </a:rPr>
              <a:t>)</a:t>
            </a:r>
            <a:endParaRPr lang="en-GB" altLang="cs-CZ" dirty="0">
              <a:latin typeface="Arial" charset="0"/>
            </a:endParaRPr>
          </a:p>
        </p:txBody>
      </p:sp>
      <p:sp>
        <p:nvSpPr>
          <p:cNvPr id="24582" name="Obdélník 5"/>
          <p:cNvSpPr>
            <a:spLocks noChangeArrowheads="1"/>
          </p:cNvSpPr>
          <p:nvPr/>
        </p:nvSpPr>
        <p:spPr bwMode="auto">
          <a:xfrm>
            <a:off x="900113" y="765175"/>
            <a:ext cx="3743325" cy="1944688"/>
          </a:xfrm>
          <a:prstGeom prst="rect">
            <a:avLst/>
          </a:prstGeom>
          <a:noFill/>
          <a:ln w="57150" algn="ctr">
            <a:solidFill>
              <a:srgbClr val="0000FF"/>
            </a:solidFill>
            <a:round/>
            <a:headEnd/>
            <a:tailEnd/>
          </a:ln>
        </p:spPr>
        <p:txBody>
          <a:bodyPr/>
          <a:lstStyle/>
          <a:p>
            <a:pPr algn="ctr"/>
            <a:endParaRPr lang="cs-CZ" altLang="cs-CZ">
              <a:latin typeface="Arial" charset="0"/>
            </a:endParaRPr>
          </a:p>
        </p:txBody>
      </p:sp>
    </p:spTree>
    <p:extLst>
      <p:ext uri="{BB962C8B-B14F-4D97-AF65-F5344CB8AC3E}">
        <p14:creationId xmlns:p14="http://schemas.microsoft.com/office/powerpoint/2010/main" val="3081845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gll"/>
          <p:cNvPicPr>
            <a:picLocks noChangeAspect="1" noChangeArrowheads="1"/>
          </p:cNvPicPr>
          <p:nvPr/>
        </p:nvPicPr>
        <p:blipFill>
          <a:blip r:embed="rId2" cstate="print"/>
          <a:srcRect/>
          <a:stretch>
            <a:fillRect/>
          </a:stretch>
        </p:blipFill>
        <p:spPr bwMode="auto">
          <a:xfrm>
            <a:off x="3340100" y="1504950"/>
            <a:ext cx="5840413" cy="3795713"/>
          </a:xfrm>
          <a:prstGeom prst="rect">
            <a:avLst/>
          </a:prstGeom>
          <a:noFill/>
          <a:ln w="9525">
            <a:noFill/>
            <a:miter lim="800000"/>
            <a:headEnd/>
            <a:tailEnd/>
          </a:ln>
        </p:spPr>
      </p:pic>
      <p:pic>
        <p:nvPicPr>
          <p:cNvPr id="23555" name="Picture 4" descr="Trávící systém I - 15 Palatum molle - orální strana"/>
          <p:cNvPicPr>
            <a:picLocks noChangeAspect="1" noChangeArrowheads="1"/>
          </p:cNvPicPr>
          <p:nvPr/>
        </p:nvPicPr>
        <p:blipFill>
          <a:blip r:embed="rId3" cstate="print"/>
          <a:srcRect/>
          <a:stretch>
            <a:fillRect/>
          </a:stretch>
        </p:blipFill>
        <p:spPr bwMode="auto">
          <a:xfrm>
            <a:off x="179388" y="439738"/>
            <a:ext cx="4011612" cy="6302375"/>
          </a:xfrm>
          <a:prstGeom prst="rect">
            <a:avLst/>
          </a:prstGeom>
          <a:noFill/>
          <a:ln w="9525">
            <a:noFill/>
            <a:miter lim="800000"/>
            <a:headEnd/>
            <a:tailEnd/>
          </a:ln>
        </p:spPr>
      </p:pic>
      <p:sp>
        <p:nvSpPr>
          <p:cNvPr id="23556" name="Rectangle 5"/>
          <p:cNvSpPr>
            <a:spLocks noChangeArrowheads="1"/>
          </p:cNvSpPr>
          <p:nvPr/>
        </p:nvSpPr>
        <p:spPr bwMode="auto">
          <a:xfrm>
            <a:off x="1547813" y="1557338"/>
            <a:ext cx="1800225" cy="4247317"/>
          </a:xfrm>
          <a:prstGeom prst="rect">
            <a:avLst/>
          </a:prstGeom>
          <a:noFill/>
          <a:ln w="9525">
            <a:noFill/>
            <a:miter lim="800000"/>
            <a:headEnd/>
            <a:tailEnd/>
          </a:ln>
        </p:spPr>
        <p:txBody>
          <a:bodyPr>
            <a:spAutoFit/>
          </a:bodyPr>
          <a:lstStyle/>
          <a:p>
            <a:pPr algn="ctr"/>
            <a:endParaRPr lang="cs-CZ" altLang="cs-CZ" dirty="0">
              <a:latin typeface="Arial" charset="0"/>
            </a:endParaRPr>
          </a:p>
          <a:p>
            <a:pPr algn="ctr"/>
            <a:endParaRPr lang="cs-CZ" altLang="cs-CZ" dirty="0">
              <a:latin typeface="Arial" charset="0"/>
            </a:endParaRPr>
          </a:p>
          <a:p>
            <a:pPr algn="ctr"/>
            <a:r>
              <a:rPr lang="cs-CZ" altLang="cs-CZ" b="1" dirty="0" err="1">
                <a:latin typeface="Arial" charset="0"/>
              </a:rPr>
              <a:t>Tela</a:t>
            </a:r>
            <a:r>
              <a:rPr lang="cs-CZ" altLang="cs-CZ" b="1" dirty="0">
                <a:latin typeface="Arial" charset="0"/>
              </a:rPr>
              <a:t> </a:t>
            </a:r>
            <a:r>
              <a:rPr lang="cs-CZ" altLang="cs-CZ" b="1" dirty="0" err="1">
                <a:latin typeface="Arial" charset="0"/>
              </a:rPr>
              <a:t>submucosa</a:t>
            </a:r>
            <a:endParaRPr lang="cs-CZ" altLang="cs-CZ" b="1" dirty="0">
              <a:latin typeface="Arial" charset="0"/>
            </a:endParaRPr>
          </a:p>
          <a:p>
            <a:pPr algn="ctr"/>
            <a:endParaRPr lang="cs-CZ" altLang="cs-CZ" b="1" dirty="0">
              <a:latin typeface="Arial" charset="0"/>
            </a:endParaRPr>
          </a:p>
          <a:p>
            <a:pPr algn="ctr"/>
            <a:endParaRPr lang="cs-CZ" altLang="cs-CZ" b="1" dirty="0">
              <a:latin typeface="Arial" charset="0"/>
            </a:endParaRPr>
          </a:p>
          <a:p>
            <a:pPr algn="ctr"/>
            <a:endParaRPr lang="cs-CZ" altLang="cs-CZ" b="1" dirty="0">
              <a:latin typeface="Arial" charset="0"/>
            </a:endParaRPr>
          </a:p>
          <a:p>
            <a:pPr algn="ctr"/>
            <a:endParaRPr lang="cs-CZ" altLang="cs-CZ" b="1" dirty="0">
              <a:latin typeface="Arial" charset="0"/>
            </a:endParaRPr>
          </a:p>
          <a:p>
            <a:pPr algn="ctr"/>
            <a:endParaRPr lang="cs-CZ" altLang="cs-CZ" b="1" dirty="0">
              <a:latin typeface="Arial" charset="0"/>
            </a:endParaRPr>
          </a:p>
          <a:p>
            <a:pPr algn="ctr"/>
            <a:endParaRPr lang="cs-CZ" altLang="cs-CZ" b="1" dirty="0">
              <a:latin typeface="Arial" charset="0"/>
            </a:endParaRPr>
          </a:p>
          <a:p>
            <a:pPr algn="ctr"/>
            <a:endParaRPr lang="cs-CZ" altLang="cs-CZ" b="1" dirty="0">
              <a:latin typeface="Arial" charset="0"/>
            </a:endParaRPr>
          </a:p>
          <a:p>
            <a:pPr algn="ctr"/>
            <a:endParaRPr lang="cs-CZ" altLang="cs-CZ" b="1" dirty="0">
              <a:latin typeface="Arial" charset="0"/>
            </a:endParaRPr>
          </a:p>
          <a:p>
            <a:pPr algn="ctr"/>
            <a:endParaRPr lang="cs-CZ" altLang="cs-CZ" b="1" dirty="0">
              <a:latin typeface="Arial" charset="0"/>
            </a:endParaRPr>
          </a:p>
          <a:p>
            <a:pPr algn="ctr"/>
            <a:r>
              <a:rPr lang="cs-CZ" altLang="cs-CZ" b="1" dirty="0">
                <a:latin typeface="Arial" charset="0"/>
              </a:rPr>
              <a:t>Oral </a:t>
            </a:r>
            <a:r>
              <a:rPr lang="cs-CZ" altLang="cs-CZ" b="1" dirty="0" err="1">
                <a:latin typeface="Arial" charset="0"/>
              </a:rPr>
              <a:t>mucosa</a:t>
            </a:r>
            <a:r>
              <a:rPr lang="cs-CZ" altLang="cs-CZ" b="1" dirty="0">
                <a:latin typeface="Arial" charset="0"/>
              </a:rPr>
              <a:t> </a:t>
            </a:r>
          </a:p>
          <a:p>
            <a:pPr algn="ctr"/>
            <a:r>
              <a:rPr lang="cs-CZ" altLang="cs-CZ" b="1" dirty="0">
                <a:latin typeface="Arial" charset="0"/>
              </a:rPr>
              <a:t>(</a:t>
            </a:r>
            <a:r>
              <a:rPr lang="cs-CZ" altLang="cs-CZ" b="1" dirty="0" err="1">
                <a:latin typeface="Arial" charset="0"/>
              </a:rPr>
              <a:t>lining</a:t>
            </a:r>
            <a:r>
              <a:rPr lang="cs-CZ" altLang="cs-CZ" b="1" dirty="0">
                <a:latin typeface="Arial" charset="0"/>
              </a:rPr>
              <a:t> type)</a:t>
            </a:r>
            <a:endParaRPr lang="en-GB" altLang="cs-CZ" b="1" dirty="0">
              <a:latin typeface="Arial" charset="0"/>
            </a:endParaRPr>
          </a:p>
        </p:txBody>
      </p:sp>
      <p:sp>
        <p:nvSpPr>
          <p:cNvPr id="23557" name="Rectangle 6"/>
          <p:cNvSpPr>
            <a:spLocks noChangeArrowheads="1"/>
          </p:cNvSpPr>
          <p:nvPr/>
        </p:nvSpPr>
        <p:spPr bwMode="auto">
          <a:xfrm>
            <a:off x="5003800" y="5321300"/>
            <a:ext cx="2193925" cy="369888"/>
          </a:xfrm>
          <a:prstGeom prst="rect">
            <a:avLst/>
          </a:prstGeom>
          <a:noFill/>
          <a:ln w="9525">
            <a:noFill/>
            <a:miter lim="800000"/>
            <a:headEnd/>
            <a:tailEnd/>
          </a:ln>
        </p:spPr>
        <p:txBody>
          <a:bodyPr>
            <a:spAutoFit/>
          </a:bodyPr>
          <a:lstStyle/>
          <a:p>
            <a:pPr algn="ctr"/>
            <a:r>
              <a:rPr lang="cs-CZ" altLang="cs-CZ" i="1" dirty="0" err="1">
                <a:latin typeface="Arial" charset="0"/>
              </a:rPr>
              <a:t>gll</a:t>
            </a:r>
            <a:r>
              <a:rPr lang="cs-CZ" altLang="cs-CZ" i="1" dirty="0">
                <a:latin typeface="Arial" charset="0"/>
              </a:rPr>
              <a:t>. </a:t>
            </a:r>
            <a:r>
              <a:rPr lang="cs-CZ" altLang="cs-CZ" i="1" dirty="0" err="1">
                <a:latin typeface="Arial" charset="0"/>
              </a:rPr>
              <a:t>palatinae</a:t>
            </a:r>
            <a:endParaRPr lang="en-GB" altLang="cs-CZ" i="1" dirty="0">
              <a:latin typeface="Arial" charset="0"/>
            </a:endParaRPr>
          </a:p>
        </p:txBody>
      </p:sp>
    </p:spTree>
    <p:extLst>
      <p:ext uri="{BB962C8B-B14F-4D97-AF65-F5344CB8AC3E}">
        <p14:creationId xmlns:p14="http://schemas.microsoft.com/office/powerpoint/2010/main" val="1044757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6" descr="Figure_12-29"/>
          <p:cNvSpPr>
            <a:spLocks noChangeArrowheads="1"/>
          </p:cNvSpPr>
          <p:nvPr/>
        </p:nvSpPr>
        <p:spPr bwMode="auto">
          <a:xfrm>
            <a:off x="141288" y="257175"/>
            <a:ext cx="8713787" cy="5124480"/>
          </a:xfrm>
          <a:prstGeom prst="rect">
            <a:avLst/>
          </a:prstGeom>
          <a:noFill/>
          <a:ln w="9525">
            <a:noFill/>
            <a:miter lim="800000"/>
            <a:headEnd/>
            <a:tailEnd/>
          </a:ln>
        </p:spPr>
        <p:txBody>
          <a:bodyPr>
            <a:spAutoFit/>
          </a:bodyPr>
          <a:lstStyle/>
          <a:p>
            <a:pPr algn="ctr"/>
            <a:r>
              <a:rPr lang="cs-CZ" altLang="cs-CZ" sz="2400" b="1" dirty="0"/>
              <a:t>Soft </a:t>
            </a:r>
            <a:r>
              <a:rPr lang="cs-CZ" altLang="cs-CZ" sz="2400" b="1" dirty="0" err="1"/>
              <a:t>palate</a:t>
            </a:r>
            <a:r>
              <a:rPr lang="en-GB" altLang="cs-CZ" sz="2400" b="1" dirty="0"/>
              <a:t>(</a:t>
            </a:r>
            <a:r>
              <a:rPr lang="en-GB" altLang="cs-CZ" sz="2400" b="1" dirty="0" err="1"/>
              <a:t>palatum</a:t>
            </a:r>
            <a:r>
              <a:rPr lang="en-GB" altLang="cs-CZ" sz="2400" b="1" dirty="0"/>
              <a:t> </a:t>
            </a:r>
            <a:r>
              <a:rPr lang="en-GB" altLang="cs-CZ" sz="2400" b="1" dirty="0" err="1"/>
              <a:t>molle</a:t>
            </a:r>
            <a:r>
              <a:rPr lang="en-GB" altLang="cs-CZ" sz="2400" b="1" dirty="0"/>
              <a:t>)</a:t>
            </a:r>
            <a:r>
              <a:rPr lang="en-GB" altLang="cs-CZ" sz="2400" dirty="0"/>
              <a:t> </a:t>
            </a:r>
            <a:endParaRPr lang="cs-CZ" altLang="cs-CZ" sz="2400" dirty="0"/>
          </a:p>
          <a:p>
            <a:pPr algn="ctr"/>
            <a:endParaRPr lang="en-GB" altLang="cs-CZ" sz="2400" dirty="0"/>
          </a:p>
          <a:p>
            <a:pPr marL="342900" indent="-342900">
              <a:buFont typeface="Arial" panose="020B0604020202020204" pitchFamily="34" charset="0"/>
              <a:buChar char="•"/>
            </a:pPr>
            <a:r>
              <a:rPr lang="cs-CZ" altLang="cs-CZ" dirty="0"/>
              <a:t>M</a:t>
            </a:r>
            <a:r>
              <a:rPr lang="en-GB" altLang="cs-CZ" dirty="0" err="1"/>
              <a:t>ovable</a:t>
            </a:r>
            <a:r>
              <a:rPr lang="en-GB" altLang="cs-CZ" dirty="0"/>
              <a:t> mucosal fold terminated by a  uvula – </a:t>
            </a:r>
            <a:r>
              <a:rPr lang="en-GB" altLang="cs-CZ" i="1" dirty="0"/>
              <a:t>uvula</a:t>
            </a:r>
            <a:r>
              <a:rPr lang="cs-CZ" altLang="cs-CZ" dirty="0"/>
              <a:t> (</a:t>
            </a:r>
            <a:r>
              <a:rPr lang="cs-CZ" altLang="cs-CZ" dirty="0" err="1"/>
              <a:t>gr</a:t>
            </a:r>
            <a:r>
              <a:rPr lang="cs-CZ" altLang="cs-CZ" dirty="0"/>
              <a:t>. </a:t>
            </a:r>
            <a:r>
              <a:rPr lang="cs-CZ" altLang="cs-CZ" i="1" dirty="0" err="1"/>
              <a:t>staphylos</a:t>
            </a:r>
            <a:r>
              <a:rPr lang="cs-CZ" altLang="cs-CZ" dirty="0"/>
              <a:t>) </a:t>
            </a:r>
          </a:p>
          <a:p>
            <a:pPr marL="342900" indent="-342900">
              <a:buFont typeface="Arial" panose="020B0604020202020204" pitchFamily="34" charset="0"/>
              <a:buChar char="•"/>
            </a:pPr>
            <a:r>
              <a:rPr lang="cs-CZ" altLang="cs-CZ" dirty="0"/>
              <a:t>I</a:t>
            </a:r>
            <a:r>
              <a:rPr lang="en-GB" altLang="cs-CZ" dirty="0" err="1"/>
              <a:t>nterposed</a:t>
            </a:r>
            <a:r>
              <a:rPr lang="en-GB" altLang="cs-CZ" dirty="0"/>
              <a:t> between the oral cavity and nasal fossae</a:t>
            </a:r>
          </a:p>
          <a:p>
            <a:pPr marL="342900" indent="-342900">
              <a:buFont typeface="Arial" panose="020B0604020202020204" pitchFamily="34" charset="0"/>
              <a:buChar char="•"/>
            </a:pPr>
            <a:endParaRPr lang="cs-CZ" altLang="cs-CZ" dirty="0"/>
          </a:p>
          <a:p>
            <a:pPr>
              <a:spcBef>
                <a:spcPct val="50000"/>
              </a:spcBef>
            </a:pPr>
            <a:endParaRPr lang="cs-CZ" altLang="cs-CZ" dirty="0"/>
          </a:p>
          <a:p>
            <a:pPr>
              <a:spcBef>
                <a:spcPct val="50000"/>
              </a:spcBef>
            </a:pPr>
            <a:r>
              <a:rPr lang="cs-CZ" altLang="cs-CZ" dirty="0" err="1"/>
              <a:t>Core</a:t>
            </a:r>
            <a:r>
              <a:rPr lang="cs-CZ" altLang="cs-CZ" dirty="0"/>
              <a:t> </a:t>
            </a:r>
            <a:r>
              <a:rPr lang="cs-CZ" altLang="cs-CZ" dirty="0" err="1"/>
              <a:t>tissue</a:t>
            </a:r>
            <a:r>
              <a:rPr lang="cs-CZ" altLang="cs-CZ" dirty="0"/>
              <a:t> -</a:t>
            </a:r>
            <a:r>
              <a:rPr lang="en-GB" altLang="cs-CZ" dirty="0"/>
              <a:t> </a:t>
            </a:r>
            <a:r>
              <a:rPr lang="en-GB" altLang="cs-CZ" b="1" i="1" dirty="0"/>
              <a:t>aponeurosis </a:t>
            </a:r>
            <a:r>
              <a:rPr lang="en-GB" altLang="cs-CZ" b="1" i="1" dirty="0" err="1"/>
              <a:t>palatina</a:t>
            </a:r>
            <a:r>
              <a:rPr lang="en-GB" altLang="cs-CZ" dirty="0"/>
              <a:t>, </a:t>
            </a:r>
            <a:r>
              <a:rPr lang="cs-CZ" altLang="cs-CZ" dirty="0" err="1"/>
              <a:t>composed</a:t>
            </a:r>
            <a:r>
              <a:rPr lang="cs-CZ" altLang="cs-CZ" dirty="0"/>
              <a:t> </a:t>
            </a:r>
            <a:r>
              <a:rPr lang="en-GB" altLang="cs-CZ" dirty="0"/>
              <a:t>of tendons and muscles</a:t>
            </a:r>
            <a:r>
              <a:rPr lang="cs-CZ" altLang="cs-CZ" dirty="0"/>
              <a:t> </a:t>
            </a:r>
            <a:r>
              <a:rPr lang="cs-CZ" altLang="cs-CZ" dirty="0" err="1"/>
              <a:t>of</a:t>
            </a:r>
            <a:r>
              <a:rPr lang="en-GB" altLang="cs-CZ" dirty="0"/>
              <a:t> striated muscle</a:t>
            </a:r>
            <a:r>
              <a:rPr lang="cs-CZ" altLang="cs-CZ" dirty="0"/>
              <a:t>s</a:t>
            </a:r>
            <a:r>
              <a:rPr lang="en-GB" altLang="cs-CZ" dirty="0"/>
              <a:t> (</a:t>
            </a:r>
            <a:r>
              <a:rPr lang="cs-CZ" altLang="cs-CZ" dirty="0" err="1"/>
              <a:t>mostly</a:t>
            </a:r>
            <a:r>
              <a:rPr lang="cs-CZ" altLang="cs-CZ" dirty="0"/>
              <a:t> </a:t>
            </a:r>
            <a:r>
              <a:rPr lang="en-GB" altLang="cs-CZ" i="1" dirty="0"/>
              <a:t>m. </a:t>
            </a:r>
            <a:r>
              <a:rPr lang="cs-CZ" altLang="cs-CZ" i="1" dirty="0"/>
              <a:t>tensor </a:t>
            </a:r>
            <a:r>
              <a:rPr lang="en-GB" altLang="cs-CZ" i="1" dirty="0" err="1"/>
              <a:t>veli</a:t>
            </a:r>
            <a:r>
              <a:rPr lang="en-GB" altLang="cs-CZ" i="1" dirty="0"/>
              <a:t> </a:t>
            </a:r>
            <a:r>
              <a:rPr lang="en-GB" altLang="cs-CZ" i="1" dirty="0" err="1"/>
              <a:t>palatini</a:t>
            </a:r>
            <a:r>
              <a:rPr lang="en-GB" altLang="cs-CZ" dirty="0"/>
              <a:t>)</a:t>
            </a:r>
            <a:endParaRPr lang="cs-CZ" altLang="cs-CZ" dirty="0"/>
          </a:p>
          <a:p>
            <a:pPr>
              <a:spcBef>
                <a:spcPct val="50000"/>
              </a:spcBef>
            </a:pPr>
            <a:endParaRPr lang="cs-CZ" altLang="cs-CZ" dirty="0"/>
          </a:p>
          <a:p>
            <a:endParaRPr lang="cs-CZ" altLang="cs-CZ" b="1" dirty="0"/>
          </a:p>
          <a:p>
            <a:r>
              <a:rPr lang="cs-CZ" altLang="cs-CZ" b="1" dirty="0"/>
              <a:t>- </a:t>
            </a:r>
            <a:r>
              <a:rPr lang="cs-CZ" altLang="cs-CZ" b="1" dirty="0" err="1"/>
              <a:t>Nasal</a:t>
            </a:r>
            <a:r>
              <a:rPr lang="cs-CZ" altLang="cs-CZ" b="1" dirty="0"/>
              <a:t> </a:t>
            </a:r>
            <a:r>
              <a:rPr lang="cs-CZ" altLang="cs-CZ" b="1" dirty="0" err="1"/>
              <a:t>aspect</a:t>
            </a:r>
            <a:r>
              <a:rPr lang="cs-CZ" altLang="cs-CZ" b="1" dirty="0"/>
              <a:t> </a:t>
            </a:r>
            <a:r>
              <a:rPr lang="cs-CZ" altLang="cs-CZ" dirty="0"/>
              <a:t>-</a:t>
            </a:r>
            <a:r>
              <a:rPr lang="en-GB" altLang="cs-CZ" dirty="0"/>
              <a:t> mucosa of respiratory passages and </a:t>
            </a:r>
            <a:r>
              <a:rPr lang="cs-CZ" altLang="cs-CZ" dirty="0" err="1"/>
              <a:t>tela</a:t>
            </a:r>
            <a:r>
              <a:rPr lang="cs-CZ" altLang="cs-CZ" dirty="0"/>
              <a:t> </a:t>
            </a:r>
            <a:r>
              <a:rPr lang="en-GB" altLang="cs-CZ" dirty="0" err="1"/>
              <a:t>submuco</a:t>
            </a:r>
            <a:r>
              <a:rPr lang="cs-CZ" altLang="cs-CZ" dirty="0" err="1"/>
              <a:t>sa</a:t>
            </a:r>
            <a:r>
              <a:rPr lang="cs-CZ" altLang="cs-CZ" dirty="0"/>
              <a:t> </a:t>
            </a:r>
            <a:r>
              <a:rPr lang="cs-CZ" altLang="cs-CZ" dirty="0" err="1"/>
              <a:t>with</a:t>
            </a:r>
            <a:r>
              <a:rPr lang="cs-CZ" altLang="cs-CZ" dirty="0"/>
              <a:t> </a:t>
            </a:r>
            <a:r>
              <a:rPr lang="cs-CZ" altLang="cs-CZ" u="sng" dirty="0" err="1"/>
              <a:t>mixed</a:t>
            </a:r>
            <a:r>
              <a:rPr lang="cs-CZ" altLang="cs-CZ" dirty="0"/>
              <a:t> </a:t>
            </a:r>
            <a:r>
              <a:rPr lang="cs-CZ" altLang="cs-CZ" dirty="0" err="1"/>
              <a:t>glandulea</a:t>
            </a:r>
            <a:r>
              <a:rPr lang="cs-CZ" altLang="cs-CZ" dirty="0"/>
              <a:t> </a:t>
            </a:r>
            <a:r>
              <a:rPr lang="cs-CZ" altLang="cs-CZ" i="1" dirty="0"/>
              <a:t>(</a:t>
            </a:r>
            <a:r>
              <a:rPr lang="cs-CZ" altLang="cs-CZ" i="1" dirty="0" err="1"/>
              <a:t>glandulae</a:t>
            </a:r>
            <a:r>
              <a:rPr lang="cs-CZ" altLang="cs-CZ" i="1" dirty="0"/>
              <a:t> </a:t>
            </a:r>
            <a:r>
              <a:rPr lang="cs-CZ" altLang="cs-CZ" i="1" dirty="0" err="1"/>
              <a:t>nasales</a:t>
            </a:r>
            <a:r>
              <a:rPr lang="cs-CZ" altLang="cs-CZ" i="1" dirty="0"/>
              <a:t>)</a:t>
            </a:r>
          </a:p>
          <a:p>
            <a:endParaRPr lang="cs-CZ" altLang="cs-CZ" dirty="0"/>
          </a:p>
          <a:p>
            <a:r>
              <a:rPr lang="cs-CZ" altLang="cs-CZ" b="1" dirty="0"/>
              <a:t>- Oral </a:t>
            </a:r>
            <a:r>
              <a:rPr lang="cs-CZ" altLang="cs-CZ" b="1" dirty="0" err="1"/>
              <a:t>aspect</a:t>
            </a:r>
            <a:r>
              <a:rPr lang="cs-CZ" altLang="cs-CZ" b="1" dirty="0"/>
              <a:t> </a:t>
            </a:r>
            <a:r>
              <a:rPr lang="cs-CZ" altLang="cs-CZ" dirty="0"/>
              <a:t>- </a:t>
            </a:r>
            <a:r>
              <a:rPr lang="en-GB" altLang="cs-CZ" dirty="0"/>
              <a:t>lining mucosa, dorsally passes to the nasal aspect</a:t>
            </a:r>
            <a:r>
              <a:rPr lang="cs-CZ" altLang="cs-CZ" dirty="0"/>
              <a:t> (</a:t>
            </a:r>
            <a:r>
              <a:rPr lang="cs-CZ" altLang="cs-CZ" dirty="0" err="1"/>
              <a:t>over</a:t>
            </a:r>
            <a:r>
              <a:rPr lang="cs-CZ" altLang="cs-CZ" dirty="0"/>
              <a:t> uvula)</a:t>
            </a:r>
          </a:p>
          <a:p>
            <a:r>
              <a:rPr lang="en-GB" altLang="cs-CZ" dirty="0"/>
              <a:t> </a:t>
            </a:r>
            <a:r>
              <a:rPr lang="cs-CZ" altLang="cs-CZ" dirty="0" err="1"/>
              <a:t>between</a:t>
            </a:r>
            <a:r>
              <a:rPr lang="cs-CZ" altLang="cs-CZ" dirty="0"/>
              <a:t> </a:t>
            </a:r>
            <a:r>
              <a:rPr lang="cs-CZ" altLang="cs-CZ" dirty="0" err="1"/>
              <a:t>mucosa</a:t>
            </a:r>
            <a:r>
              <a:rPr lang="cs-CZ" altLang="cs-CZ" dirty="0"/>
              <a:t> nad </a:t>
            </a:r>
            <a:r>
              <a:rPr lang="cs-CZ" altLang="cs-CZ" dirty="0" err="1"/>
              <a:t>aponeurosis</a:t>
            </a:r>
            <a:r>
              <a:rPr lang="cs-CZ" altLang="cs-CZ" dirty="0"/>
              <a:t> </a:t>
            </a:r>
            <a:r>
              <a:rPr lang="cs-CZ" altLang="cs-CZ" dirty="0" err="1"/>
              <a:t>is</a:t>
            </a:r>
            <a:r>
              <a:rPr lang="cs-CZ" altLang="cs-CZ" dirty="0"/>
              <a:t> </a:t>
            </a:r>
            <a:r>
              <a:rPr lang="cs-CZ" altLang="cs-CZ" dirty="0" err="1"/>
              <a:t>submucous</a:t>
            </a:r>
            <a:r>
              <a:rPr lang="cs-CZ" altLang="cs-CZ" dirty="0"/>
              <a:t> </a:t>
            </a:r>
            <a:r>
              <a:rPr lang="cs-CZ" altLang="cs-CZ" dirty="0" err="1"/>
              <a:t>coat</a:t>
            </a:r>
            <a:r>
              <a:rPr lang="cs-CZ" altLang="cs-CZ" dirty="0"/>
              <a:t> </a:t>
            </a:r>
            <a:r>
              <a:rPr lang="cs-CZ" altLang="cs-CZ" dirty="0" err="1"/>
              <a:t>with</a:t>
            </a:r>
            <a:r>
              <a:rPr lang="cs-CZ" altLang="cs-CZ" dirty="0"/>
              <a:t> </a:t>
            </a:r>
            <a:r>
              <a:rPr lang="cs-CZ" altLang="cs-CZ" u="sng" dirty="0" err="1"/>
              <a:t>mucinous</a:t>
            </a:r>
            <a:r>
              <a:rPr lang="cs-CZ" altLang="cs-CZ" u="sng" dirty="0"/>
              <a:t> </a:t>
            </a:r>
            <a:r>
              <a:rPr lang="cs-CZ" altLang="cs-CZ" u="sng" dirty="0" err="1"/>
              <a:t>glandulae</a:t>
            </a:r>
            <a:r>
              <a:rPr lang="cs-CZ" altLang="cs-CZ" u="sng" dirty="0"/>
              <a:t> </a:t>
            </a:r>
            <a:r>
              <a:rPr lang="cs-CZ" altLang="cs-CZ" dirty="0"/>
              <a:t>(</a:t>
            </a:r>
            <a:r>
              <a:rPr lang="en-GB" altLang="cs-CZ" i="1" dirty="0" err="1"/>
              <a:t>glandulae</a:t>
            </a:r>
            <a:r>
              <a:rPr lang="en-GB" altLang="cs-CZ" i="1" dirty="0"/>
              <a:t> </a:t>
            </a:r>
            <a:r>
              <a:rPr lang="en-GB" altLang="cs-CZ" i="1" dirty="0" err="1"/>
              <a:t>palatinae</a:t>
            </a:r>
            <a:r>
              <a:rPr lang="cs-CZ" altLang="cs-CZ" i="1" dirty="0"/>
              <a:t>)</a:t>
            </a:r>
            <a:endParaRPr lang="en-GB" altLang="cs-CZ" i="1" dirty="0"/>
          </a:p>
        </p:txBody>
      </p:sp>
    </p:spTree>
    <p:extLst>
      <p:ext uri="{BB962C8B-B14F-4D97-AF65-F5344CB8AC3E}">
        <p14:creationId xmlns:p14="http://schemas.microsoft.com/office/powerpoint/2010/main" val="4258041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54399"/>
            <a:ext cx="9144000" cy="4349202"/>
          </a:xfrm>
          <a:prstGeom prst="rect">
            <a:avLst/>
          </a:prstGeom>
        </p:spPr>
      </p:pic>
    </p:spTree>
    <p:extLst>
      <p:ext uri="{BB962C8B-B14F-4D97-AF65-F5344CB8AC3E}">
        <p14:creationId xmlns:p14="http://schemas.microsoft.com/office/powerpoint/2010/main" val="2576952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5951" y="228600"/>
            <a:ext cx="4679818" cy="1754326"/>
          </a:xfrm>
          <a:prstGeom prst="rect">
            <a:avLst/>
          </a:prstGeom>
          <a:noFill/>
        </p:spPr>
        <p:txBody>
          <a:bodyPr wrap="square" rtlCol="0">
            <a:spAutoFit/>
          </a:bodyPr>
          <a:lstStyle/>
          <a:p>
            <a:pPr algn="ctr"/>
            <a:r>
              <a:rPr lang="cs-CZ" sz="3600" b="1" dirty="0" err="1"/>
              <a:t>Tongue</a:t>
            </a:r>
            <a:endParaRPr lang="cs-CZ" sz="3600" b="1" dirty="0"/>
          </a:p>
          <a:p>
            <a:pPr algn="ctr"/>
            <a:r>
              <a:rPr lang="cs-CZ" dirty="0"/>
              <a:t>Lingua (lat.)</a:t>
            </a:r>
          </a:p>
          <a:p>
            <a:pPr algn="ctr"/>
            <a:r>
              <a:rPr lang="cs-CZ" dirty="0" err="1"/>
              <a:t>Glossa</a:t>
            </a:r>
            <a:r>
              <a:rPr lang="cs-CZ" dirty="0"/>
              <a:t> (</a:t>
            </a:r>
            <a:r>
              <a:rPr lang="cs-CZ" dirty="0" err="1"/>
              <a:t>gr</a:t>
            </a:r>
            <a:r>
              <a:rPr lang="cs-CZ" dirty="0"/>
              <a:t>.)</a:t>
            </a:r>
          </a:p>
          <a:p>
            <a:pPr algn="ctr"/>
            <a:r>
              <a:rPr lang="cs-CZ" dirty="0"/>
              <a:t> </a:t>
            </a:r>
          </a:p>
          <a:p>
            <a:pPr algn="ctr"/>
            <a:endParaRPr lang="en-GB" dirty="0"/>
          </a:p>
        </p:txBody>
      </p:sp>
      <p:grpSp>
        <p:nvGrpSpPr>
          <p:cNvPr id="7" name="Group 6"/>
          <p:cNvGrpSpPr/>
          <p:nvPr/>
        </p:nvGrpSpPr>
        <p:grpSpPr>
          <a:xfrm>
            <a:off x="603478" y="1826311"/>
            <a:ext cx="7800510" cy="4123998"/>
            <a:chOff x="777875" y="1906588"/>
            <a:chExt cx="7305675" cy="3862387"/>
          </a:xfrm>
        </p:grpSpPr>
        <p:pic>
          <p:nvPicPr>
            <p:cNvPr id="4" name="Picture 6" descr="800px-1109_Muscles_that_Move_the_Tongue"/>
            <p:cNvPicPr>
              <a:picLocks noChangeAspect="1" noChangeArrowheads="1"/>
            </p:cNvPicPr>
            <p:nvPr/>
          </p:nvPicPr>
          <p:blipFill>
            <a:blip r:embed="rId3" cstate="print">
              <a:lum contrast="12000"/>
            </a:blip>
            <a:srcRect/>
            <a:stretch>
              <a:fillRect/>
            </a:stretch>
          </p:blipFill>
          <p:spPr bwMode="auto">
            <a:xfrm>
              <a:off x="777875" y="1906588"/>
              <a:ext cx="7305675" cy="3862387"/>
            </a:xfrm>
            <a:prstGeom prst="rect">
              <a:avLst/>
            </a:prstGeom>
            <a:noFill/>
            <a:ln w="9525">
              <a:noFill/>
              <a:miter lim="800000"/>
              <a:headEnd/>
              <a:tailEnd/>
            </a:ln>
          </p:spPr>
        </p:pic>
        <p:sp>
          <p:nvSpPr>
            <p:cNvPr id="5" name="Rectangle 8"/>
            <p:cNvSpPr>
              <a:spLocks noChangeArrowheads="1"/>
            </p:cNvSpPr>
            <p:nvPr/>
          </p:nvSpPr>
          <p:spPr bwMode="auto">
            <a:xfrm>
              <a:off x="4430712" y="4354036"/>
              <a:ext cx="476249" cy="355124"/>
            </a:xfrm>
            <a:prstGeom prst="rect">
              <a:avLst/>
            </a:prstGeom>
            <a:solidFill>
              <a:schemeClr val="bg1"/>
            </a:solidFill>
            <a:ln w="9525" algn="ctr">
              <a:solidFill>
                <a:schemeClr val="bg1"/>
              </a:solidFill>
              <a:miter lim="800000"/>
              <a:headEnd/>
              <a:tailEnd/>
            </a:ln>
          </p:spPr>
          <p:txBody>
            <a:bodyPr wrap="none" anchor="ctr"/>
            <a:lstStyle/>
            <a:p>
              <a:pPr algn="ctr"/>
              <a:r>
                <a:rPr lang="cs-CZ" altLang="cs-CZ" sz="1200" b="1" dirty="0">
                  <a:solidFill>
                    <a:srgbClr val="000000"/>
                  </a:solidFill>
                  <a:cs typeface="Arial" charset="0"/>
                </a:rPr>
                <a:t>radix</a:t>
              </a:r>
            </a:p>
            <a:p>
              <a:pPr algn="ctr"/>
              <a:endParaRPr lang="cs-CZ" altLang="cs-CZ" sz="1200" dirty="0"/>
            </a:p>
          </p:txBody>
        </p:sp>
      </p:grpSp>
      <p:sp>
        <p:nvSpPr>
          <p:cNvPr id="2" name="Rectangle 1"/>
          <p:cNvSpPr/>
          <p:nvPr/>
        </p:nvSpPr>
        <p:spPr>
          <a:xfrm>
            <a:off x="179808" y="6048808"/>
            <a:ext cx="9103454" cy="707886"/>
          </a:xfrm>
          <a:prstGeom prst="rect">
            <a:avLst/>
          </a:prstGeom>
        </p:spPr>
        <p:txBody>
          <a:bodyPr wrap="none">
            <a:spAutoFit/>
          </a:bodyPr>
          <a:lstStyle/>
          <a:p>
            <a:pPr>
              <a:spcBef>
                <a:spcPct val="50000"/>
              </a:spcBef>
            </a:pPr>
            <a:r>
              <a:rPr lang="cs-CZ" altLang="cs-CZ" sz="1600" b="1" dirty="0"/>
              <a:t>Base: </a:t>
            </a:r>
            <a:r>
              <a:rPr lang="en-GB" altLang="cs-CZ" sz="1600" dirty="0"/>
              <a:t>intra- a</a:t>
            </a:r>
            <a:r>
              <a:rPr lang="cs-CZ" altLang="cs-CZ" sz="1600" dirty="0" err="1"/>
              <a:t>nd</a:t>
            </a:r>
            <a:r>
              <a:rPr lang="en-GB" altLang="cs-CZ" sz="1600" dirty="0"/>
              <a:t> </a:t>
            </a:r>
            <a:r>
              <a:rPr lang="en-GB" altLang="cs-CZ" sz="1600" dirty="0" err="1"/>
              <a:t>extraglos</a:t>
            </a:r>
            <a:r>
              <a:rPr lang="cs-CZ" altLang="cs-CZ" sz="1600" dirty="0" err="1"/>
              <a:t>sal</a:t>
            </a:r>
            <a:r>
              <a:rPr lang="en-GB" altLang="cs-CZ" sz="1600" dirty="0"/>
              <a:t> </a:t>
            </a:r>
            <a:r>
              <a:rPr lang="cs-CZ" altLang="cs-CZ" sz="1600" dirty="0" err="1"/>
              <a:t>striated</a:t>
            </a:r>
            <a:r>
              <a:rPr lang="cs-CZ" altLang="cs-CZ" sz="1600" dirty="0"/>
              <a:t> </a:t>
            </a:r>
            <a:r>
              <a:rPr lang="cs-CZ" altLang="cs-CZ" sz="1600" dirty="0" err="1"/>
              <a:t>muscles</a:t>
            </a:r>
            <a:endParaRPr lang="cs-CZ" altLang="cs-CZ" sz="1600" dirty="0"/>
          </a:p>
          <a:p>
            <a:pPr>
              <a:spcBef>
                <a:spcPct val="50000"/>
              </a:spcBef>
            </a:pPr>
            <a:r>
              <a:rPr lang="cs-CZ" altLang="cs-CZ" sz="1600" b="1" dirty="0" err="1"/>
              <a:t>Evulutionary</a:t>
            </a:r>
            <a:r>
              <a:rPr lang="cs-CZ" altLang="cs-CZ" sz="1600" b="1" dirty="0"/>
              <a:t>: </a:t>
            </a:r>
            <a:r>
              <a:rPr lang="cs-CZ" altLang="cs-CZ" sz="1600" dirty="0" err="1"/>
              <a:t>developed</a:t>
            </a:r>
            <a:r>
              <a:rPr lang="cs-CZ" altLang="cs-CZ" sz="1600" dirty="0"/>
              <a:t> in </a:t>
            </a:r>
            <a:r>
              <a:rPr lang="cs-CZ" altLang="cs-CZ" sz="1600" dirty="0" err="1"/>
              <a:t>terrestrial</a:t>
            </a:r>
            <a:r>
              <a:rPr lang="cs-CZ" altLang="cs-CZ" sz="1600" dirty="0"/>
              <a:t> </a:t>
            </a:r>
            <a:r>
              <a:rPr lang="cs-CZ" altLang="cs-CZ" sz="1600" dirty="0" err="1"/>
              <a:t>vertebrates</a:t>
            </a:r>
            <a:r>
              <a:rPr lang="cs-CZ" altLang="cs-CZ" sz="1600" dirty="0"/>
              <a:t> and </a:t>
            </a:r>
            <a:r>
              <a:rPr lang="cs-CZ" altLang="cs-CZ" sz="1600" dirty="0" err="1"/>
              <a:t>amphibians</a:t>
            </a:r>
            <a:r>
              <a:rPr lang="cs-CZ" altLang="cs-CZ" sz="1600" dirty="0"/>
              <a:t> (</a:t>
            </a:r>
            <a:r>
              <a:rPr lang="cs-CZ" altLang="cs-CZ" sz="1600" dirty="0" err="1"/>
              <a:t>tetrapods</a:t>
            </a:r>
            <a:r>
              <a:rPr lang="cs-CZ" altLang="cs-CZ" sz="1600" dirty="0"/>
              <a:t>) </a:t>
            </a:r>
            <a:r>
              <a:rPr lang="cs-CZ" altLang="cs-CZ" sz="1600" dirty="0" err="1"/>
              <a:t>from</a:t>
            </a:r>
            <a:r>
              <a:rPr lang="cs-CZ" altLang="cs-CZ" sz="1600" dirty="0"/>
              <a:t> </a:t>
            </a:r>
            <a:r>
              <a:rPr lang="cs-CZ" altLang="cs-CZ" sz="1600" dirty="0" err="1"/>
              <a:t>muscles</a:t>
            </a:r>
            <a:r>
              <a:rPr lang="cs-CZ" altLang="cs-CZ" sz="1600" dirty="0"/>
              <a:t> </a:t>
            </a:r>
            <a:r>
              <a:rPr lang="cs-CZ" altLang="cs-CZ" sz="1600" dirty="0" err="1"/>
              <a:t>of</a:t>
            </a:r>
            <a:r>
              <a:rPr lang="cs-CZ" altLang="cs-CZ" sz="1600" dirty="0"/>
              <a:t> oral </a:t>
            </a:r>
            <a:r>
              <a:rPr lang="cs-CZ" altLang="cs-CZ" sz="1600" dirty="0" err="1"/>
              <a:t>floor</a:t>
            </a:r>
            <a:endParaRPr lang="cs-CZ" altLang="cs-CZ" sz="1600" dirty="0"/>
          </a:p>
        </p:txBody>
      </p:sp>
      <p:pic>
        <p:nvPicPr>
          <p:cNvPr id="2050" name="Picture 2" descr="Image result for snake tong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13" y="98499"/>
            <a:ext cx="2022017" cy="16111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haratmarg.com/wp-content/uploads/2017/12/snake-with-toung-split.jpg"/>
          <p:cNvPicPr>
            <a:picLocks noChangeAspect="1" noChangeArrowheads="1"/>
          </p:cNvPicPr>
          <p:nvPr/>
        </p:nvPicPr>
        <p:blipFill rotWithShape="1">
          <a:blip r:embed="rId5">
            <a:extLst>
              <a:ext uri="{28A0092B-C50C-407E-A947-70E740481C1C}">
                <a14:useLocalDpi xmlns:a14="http://schemas.microsoft.com/office/drawing/2010/main" val="0"/>
              </a:ext>
            </a:extLst>
          </a:blip>
          <a:srcRect l="8181" r="1955"/>
          <a:stretch/>
        </p:blipFill>
        <p:spPr bwMode="auto">
          <a:xfrm>
            <a:off x="6103856" y="98499"/>
            <a:ext cx="2912883" cy="1512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040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708456" y="140510"/>
            <a:ext cx="2785620" cy="646331"/>
          </a:xfrm>
          <a:prstGeom prst="rect">
            <a:avLst/>
          </a:prstGeom>
          <a:noFill/>
        </p:spPr>
        <p:txBody>
          <a:bodyPr wrap="square" rtlCol="0">
            <a:spAutoFit/>
          </a:bodyPr>
          <a:lstStyle/>
          <a:p>
            <a:endParaRPr lang="cs-CZ" dirty="0"/>
          </a:p>
          <a:p>
            <a:endParaRPr lang="en-GB" dirty="0"/>
          </a:p>
        </p:txBody>
      </p:sp>
      <p:sp>
        <p:nvSpPr>
          <p:cNvPr id="10" name="Rectangle 9"/>
          <p:cNvSpPr/>
          <p:nvPr/>
        </p:nvSpPr>
        <p:spPr>
          <a:xfrm>
            <a:off x="5317765" y="334583"/>
            <a:ext cx="3233551" cy="5447645"/>
          </a:xfrm>
          <a:prstGeom prst="rect">
            <a:avLst/>
          </a:prstGeom>
        </p:spPr>
        <p:txBody>
          <a:bodyPr wrap="square">
            <a:spAutoFit/>
          </a:bodyPr>
          <a:lstStyle/>
          <a:p>
            <a:pPr>
              <a:spcBef>
                <a:spcPct val="50000"/>
              </a:spcBef>
            </a:pPr>
            <a:r>
              <a:rPr lang="cs-CZ" altLang="cs-CZ" sz="2400" b="1" dirty="0" err="1"/>
              <a:t>Surface</a:t>
            </a:r>
            <a:endParaRPr lang="cs-CZ" altLang="cs-CZ" sz="2400" b="1" dirty="0"/>
          </a:p>
          <a:p>
            <a:pPr>
              <a:spcBef>
                <a:spcPct val="50000"/>
              </a:spcBef>
            </a:pPr>
            <a:r>
              <a:rPr lang="cs-CZ" altLang="cs-CZ" b="1" dirty="0" err="1"/>
              <a:t>Dorsum</a:t>
            </a:r>
            <a:r>
              <a:rPr lang="cs-CZ" altLang="cs-CZ" b="1" dirty="0"/>
              <a:t> linguae</a:t>
            </a:r>
            <a:r>
              <a:rPr lang="cs-CZ" altLang="cs-CZ" dirty="0"/>
              <a:t> </a:t>
            </a:r>
          </a:p>
          <a:p>
            <a:pPr>
              <a:spcBef>
                <a:spcPct val="50000"/>
              </a:spcBef>
            </a:pPr>
            <a:r>
              <a:rPr lang="cs-CZ" altLang="cs-CZ" dirty="0" err="1"/>
              <a:t>Specialized</a:t>
            </a:r>
            <a:r>
              <a:rPr lang="cs-CZ" altLang="cs-CZ" dirty="0"/>
              <a:t> oral </a:t>
            </a:r>
            <a:r>
              <a:rPr lang="cs-CZ" altLang="cs-CZ" dirty="0" err="1"/>
              <a:t>mucosa</a:t>
            </a:r>
            <a:endParaRPr lang="cs-CZ" altLang="cs-CZ" dirty="0"/>
          </a:p>
          <a:p>
            <a:pPr>
              <a:spcBef>
                <a:spcPct val="50000"/>
              </a:spcBef>
            </a:pPr>
            <a:endParaRPr lang="cs-CZ" altLang="cs-CZ" b="1" dirty="0"/>
          </a:p>
          <a:p>
            <a:pPr>
              <a:spcBef>
                <a:spcPct val="50000"/>
              </a:spcBef>
            </a:pPr>
            <a:r>
              <a:rPr lang="cs-CZ" altLang="cs-CZ" b="1" dirty="0" err="1"/>
              <a:t>Inferior</a:t>
            </a:r>
            <a:r>
              <a:rPr lang="cs-CZ" altLang="cs-CZ" b="1" dirty="0"/>
              <a:t> </a:t>
            </a:r>
            <a:r>
              <a:rPr lang="cs-CZ" altLang="cs-CZ" b="1" dirty="0" err="1"/>
              <a:t>aspect</a:t>
            </a:r>
            <a:endParaRPr lang="cs-CZ" altLang="cs-CZ" b="1" dirty="0"/>
          </a:p>
          <a:p>
            <a:pPr>
              <a:spcBef>
                <a:spcPct val="50000"/>
              </a:spcBef>
            </a:pPr>
            <a:r>
              <a:rPr lang="cs-CZ" altLang="cs-CZ" dirty="0" err="1"/>
              <a:t>Lining</a:t>
            </a:r>
            <a:r>
              <a:rPr lang="cs-CZ" altLang="cs-CZ" dirty="0"/>
              <a:t> </a:t>
            </a:r>
            <a:r>
              <a:rPr lang="cs-CZ" altLang="cs-CZ" dirty="0" err="1"/>
              <a:t>mucosa</a:t>
            </a:r>
            <a:endParaRPr lang="cs-CZ" altLang="cs-CZ" dirty="0"/>
          </a:p>
          <a:p>
            <a:pPr>
              <a:spcBef>
                <a:spcPct val="50000"/>
              </a:spcBef>
            </a:pPr>
            <a:endParaRPr lang="cs-CZ" altLang="cs-CZ" dirty="0"/>
          </a:p>
          <a:p>
            <a:pPr>
              <a:spcBef>
                <a:spcPct val="50000"/>
              </a:spcBef>
            </a:pPr>
            <a:r>
              <a:rPr lang="cs-CZ" altLang="cs-CZ" sz="2400" b="1" dirty="0" err="1"/>
              <a:t>Fibrous</a:t>
            </a:r>
            <a:r>
              <a:rPr lang="cs-CZ" altLang="cs-CZ" sz="2400" b="1" dirty="0"/>
              <a:t> </a:t>
            </a:r>
            <a:r>
              <a:rPr lang="cs-CZ" altLang="cs-CZ" sz="2400" b="1" dirty="0" err="1"/>
              <a:t>parts</a:t>
            </a:r>
            <a:endParaRPr lang="cs-CZ" altLang="cs-CZ" sz="2400" b="1" dirty="0"/>
          </a:p>
          <a:p>
            <a:endParaRPr lang="cs-CZ" altLang="cs-CZ" i="1" dirty="0"/>
          </a:p>
          <a:p>
            <a:r>
              <a:rPr lang="cs-CZ" altLang="cs-CZ" i="1" dirty="0" err="1"/>
              <a:t>aponeurosis</a:t>
            </a:r>
            <a:r>
              <a:rPr lang="cs-CZ" altLang="cs-CZ" i="1" dirty="0"/>
              <a:t> linguae </a:t>
            </a:r>
          </a:p>
          <a:p>
            <a:r>
              <a:rPr lang="cs-CZ" altLang="cs-CZ" dirty="0"/>
              <a:t>very </a:t>
            </a:r>
            <a:r>
              <a:rPr lang="cs-CZ" altLang="cs-CZ" dirty="0" err="1"/>
              <a:t>stiff</a:t>
            </a:r>
            <a:r>
              <a:rPr lang="cs-CZ" altLang="cs-CZ" dirty="0"/>
              <a:t> </a:t>
            </a:r>
            <a:r>
              <a:rPr lang="cs-CZ" altLang="cs-CZ" dirty="0" err="1"/>
              <a:t>fibrous</a:t>
            </a:r>
            <a:r>
              <a:rPr lang="cs-CZ" altLang="cs-CZ" dirty="0"/>
              <a:t> </a:t>
            </a:r>
            <a:r>
              <a:rPr lang="cs-CZ" altLang="cs-CZ" dirty="0" err="1"/>
              <a:t>membrane</a:t>
            </a:r>
            <a:endParaRPr lang="cs-CZ" altLang="cs-CZ" dirty="0"/>
          </a:p>
          <a:p>
            <a:endParaRPr lang="cs-CZ" altLang="cs-CZ" dirty="0"/>
          </a:p>
          <a:p>
            <a:r>
              <a:rPr lang="cs-CZ" altLang="cs-CZ" i="1" dirty="0"/>
              <a:t>septum linguae </a:t>
            </a:r>
          </a:p>
          <a:p>
            <a:r>
              <a:rPr lang="cs-CZ" altLang="cs-CZ" dirty="0" err="1"/>
              <a:t>Composed</a:t>
            </a:r>
            <a:r>
              <a:rPr lang="cs-CZ" altLang="cs-CZ" dirty="0"/>
              <a:t> </a:t>
            </a:r>
            <a:r>
              <a:rPr lang="cs-CZ" altLang="cs-CZ" dirty="0" err="1"/>
              <a:t>from</a:t>
            </a:r>
            <a:r>
              <a:rPr lang="cs-CZ" altLang="cs-CZ" dirty="0"/>
              <a:t> </a:t>
            </a:r>
            <a:r>
              <a:rPr lang="cs-CZ" altLang="cs-CZ" dirty="0" err="1"/>
              <a:t>dense</a:t>
            </a:r>
            <a:r>
              <a:rPr lang="cs-CZ" altLang="cs-CZ" dirty="0"/>
              <a:t> </a:t>
            </a:r>
            <a:r>
              <a:rPr lang="cs-CZ" altLang="cs-CZ" dirty="0" err="1"/>
              <a:t>collagenous</a:t>
            </a:r>
            <a:r>
              <a:rPr lang="cs-CZ" altLang="cs-CZ" dirty="0"/>
              <a:t> </a:t>
            </a:r>
            <a:r>
              <a:rPr lang="cs-CZ" altLang="cs-CZ" dirty="0" err="1"/>
              <a:t>tissue</a:t>
            </a:r>
            <a:endParaRPr lang="cs-CZ" altLang="cs-CZ" dirty="0"/>
          </a:p>
        </p:txBody>
      </p:sp>
      <p:pic>
        <p:nvPicPr>
          <p:cNvPr id="3074" name="Picture 2" descr="Image result for septum lingua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805"/>
          <a:stretch/>
        </p:blipFill>
        <p:spPr bwMode="auto">
          <a:xfrm>
            <a:off x="357363" y="4397194"/>
            <a:ext cx="3799857" cy="2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55544" y="160257"/>
            <a:ext cx="3761294" cy="4152362"/>
            <a:chOff x="155543" y="710406"/>
            <a:chExt cx="5316716" cy="5869504"/>
          </a:xfrm>
        </p:grpSpPr>
        <p:pic>
          <p:nvPicPr>
            <p:cNvPr id="2" name="Picture 1"/>
            <p:cNvPicPr>
              <a:picLocks noChangeAspect="1"/>
            </p:cNvPicPr>
            <p:nvPr/>
          </p:nvPicPr>
          <p:blipFill rotWithShape="1">
            <a:blip r:embed="rId3"/>
            <a:srcRect t="6559" r="47905" b="48727"/>
            <a:stretch/>
          </p:blipFill>
          <p:spPr>
            <a:xfrm>
              <a:off x="235927" y="834272"/>
              <a:ext cx="5000661" cy="5688193"/>
            </a:xfrm>
            <a:prstGeom prst="rect">
              <a:avLst/>
            </a:prstGeom>
          </p:spPr>
        </p:pic>
        <p:sp>
          <p:nvSpPr>
            <p:cNvPr id="3" name="Rectangle 2"/>
            <p:cNvSpPr/>
            <p:nvPr/>
          </p:nvSpPr>
          <p:spPr>
            <a:xfrm>
              <a:off x="235927" y="710406"/>
              <a:ext cx="5236332" cy="2464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55543" y="834272"/>
              <a:ext cx="348792" cy="5745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5005632" y="887402"/>
              <a:ext cx="348792" cy="5635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290766" y="5577737"/>
              <a:ext cx="752574" cy="548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3" name="Straight Connector 12"/>
          <p:cNvCxnSpPr/>
          <p:nvPr/>
        </p:nvCxnSpPr>
        <p:spPr>
          <a:xfrm flipH="1">
            <a:off x="3704584" y="4076700"/>
            <a:ext cx="1583696" cy="910590"/>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H="1">
            <a:off x="2242186" y="4792980"/>
            <a:ext cx="3046094" cy="79585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87898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1085" y="537328"/>
            <a:ext cx="8147115" cy="4873657"/>
          </a:xfrm>
        </p:spPr>
        <p:txBody>
          <a:bodyPr anchor="t">
            <a:normAutofit/>
          </a:bodyPr>
          <a:lstStyle/>
          <a:p>
            <a:pPr algn="l"/>
            <a:r>
              <a:rPr lang="cs-CZ" sz="4800" dirty="0" err="1">
                <a:latin typeface="+mn-lt"/>
              </a:rPr>
              <a:t>Microscopic</a:t>
            </a:r>
            <a:r>
              <a:rPr lang="cs-CZ" sz="4800" dirty="0">
                <a:latin typeface="+mn-lt"/>
              </a:rPr>
              <a:t> anatomy</a:t>
            </a:r>
            <a:br>
              <a:rPr lang="cs-CZ" sz="4800" dirty="0">
                <a:latin typeface="+mn-lt"/>
              </a:rPr>
            </a:br>
            <a:br>
              <a:rPr lang="cs-CZ" sz="4800" dirty="0">
                <a:latin typeface="+mn-lt"/>
              </a:rPr>
            </a:br>
            <a:r>
              <a:rPr lang="cs-CZ" sz="4800" b="1" dirty="0" err="1">
                <a:latin typeface="+mn-lt"/>
              </a:rPr>
              <a:t>Lips</a:t>
            </a:r>
            <a:br>
              <a:rPr lang="cs-CZ" sz="4800" b="1" dirty="0">
                <a:latin typeface="+mn-lt"/>
              </a:rPr>
            </a:br>
            <a:r>
              <a:rPr lang="cs-CZ" sz="4800" b="1" dirty="0" err="1">
                <a:latin typeface="+mn-lt"/>
              </a:rPr>
              <a:t>Tongue</a:t>
            </a:r>
            <a:br>
              <a:rPr lang="cs-CZ" sz="4800" b="1" dirty="0">
                <a:latin typeface="+mn-lt"/>
              </a:rPr>
            </a:br>
            <a:r>
              <a:rPr lang="cs-CZ" sz="4800" b="1" dirty="0" err="1">
                <a:latin typeface="+mn-lt"/>
              </a:rPr>
              <a:t>Palate</a:t>
            </a:r>
            <a:br>
              <a:rPr lang="cs-CZ" sz="4800" b="1" dirty="0">
                <a:latin typeface="+mn-lt"/>
              </a:rPr>
            </a:br>
            <a:r>
              <a:rPr lang="cs-CZ" sz="4800" b="1" dirty="0" err="1">
                <a:latin typeface="+mn-lt"/>
              </a:rPr>
              <a:t>Cheeks</a:t>
            </a:r>
            <a:endParaRPr lang="cs-CZ" sz="1400" b="1" cap="small" dirty="0">
              <a:latin typeface="+mn-lt"/>
            </a:endParaRPr>
          </a:p>
        </p:txBody>
      </p:sp>
      <p:pic>
        <p:nvPicPr>
          <p:cNvPr id="5" name="Picture 2" descr="dut"/>
          <p:cNvPicPr>
            <a:picLocks noChangeAspect="1" noChangeArrowheads="1"/>
          </p:cNvPicPr>
          <p:nvPr/>
        </p:nvPicPr>
        <p:blipFill>
          <a:blip r:embed="rId2" cstate="print"/>
          <a:srcRect/>
          <a:stretch>
            <a:fillRect/>
          </a:stretch>
        </p:blipFill>
        <p:spPr bwMode="auto">
          <a:xfrm>
            <a:off x="2893759" y="1846072"/>
            <a:ext cx="5894553" cy="4847336"/>
          </a:xfrm>
          <a:prstGeom prst="rect">
            <a:avLst/>
          </a:prstGeom>
          <a:noFill/>
          <a:ln w="9525">
            <a:noFill/>
            <a:miter lim="800000"/>
            <a:headEnd/>
            <a:tailEnd/>
          </a:ln>
        </p:spPr>
      </p:pic>
    </p:spTree>
    <p:extLst>
      <p:ext uri="{BB962C8B-B14F-4D97-AF65-F5344CB8AC3E}">
        <p14:creationId xmlns:p14="http://schemas.microsoft.com/office/powerpoint/2010/main" val="360929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Figure_139"/>
          <p:cNvPicPr>
            <a:picLocks noChangeAspect="1" noChangeArrowheads="1"/>
          </p:cNvPicPr>
          <p:nvPr/>
        </p:nvPicPr>
        <p:blipFill>
          <a:blip r:embed="rId2" cstate="print"/>
          <a:srcRect r="2139" b="3625"/>
          <a:stretch>
            <a:fillRect/>
          </a:stretch>
        </p:blipFill>
        <p:spPr bwMode="auto">
          <a:xfrm>
            <a:off x="469582" y="268604"/>
            <a:ext cx="8255911" cy="6398896"/>
          </a:xfrm>
          <a:prstGeom prst="rect">
            <a:avLst/>
          </a:prstGeom>
          <a:noFill/>
          <a:ln w="9525">
            <a:noFill/>
            <a:miter lim="800000"/>
            <a:headEnd/>
            <a:tailEnd/>
          </a:ln>
        </p:spPr>
      </p:pic>
    </p:spTree>
    <p:extLst>
      <p:ext uri="{BB962C8B-B14F-4D97-AF65-F5344CB8AC3E}">
        <p14:creationId xmlns:p14="http://schemas.microsoft.com/office/powerpoint/2010/main" val="1333898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1"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2" name="Movie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514" y="1015999"/>
            <a:ext cx="4512797" cy="4512797"/>
          </a:xfrm>
          <a:prstGeom prst="rect">
            <a:avLst/>
          </a:prstGeom>
        </p:spPr>
      </p:pic>
      <p:pic>
        <p:nvPicPr>
          <p:cNvPr id="5" name="Movie 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24782" y="1009577"/>
            <a:ext cx="4519219" cy="4519219"/>
          </a:xfrm>
          <a:prstGeom prst="rect">
            <a:avLst/>
          </a:prstGeom>
        </p:spPr>
      </p:pic>
    </p:spTree>
    <p:extLst>
      <p:ext uri="{BB962C8B-B14F-4D97-AF65-F5344CB8AC3E}">
        <p14:creationId xmlns:p14="http://schemas.microsoft.com/office/powerpoint/2010/main" val="351046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1"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2" name="Movi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600" y="929401"/>
            <a:ext cx="4514400" cy="4514400"/>
          </a:xfrm>
          <a:prstGeom prst="rect">
            <a:avLst/>
          </a:prstGeom>
        </p:spPr>
      </p:pic>
      <p:pic>
        <p:nvPicPr>
          <p:cNvPr id="3" name="Movie 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29601" y="929401"/>
            <a:ext cx="4514400" cy="4514400"/>
          </a:xfrm>
          <a:prstGeom prst="rect">
            <a:avLst/>
          </a:prstGeom>
        </p:spPr>
      </p:pic>
    </p:spTree>
    <p:extLst>
      <p:ext uri="{BB962C8B-B14F-4D97-AF65-F5344CB8AC3E}">
        <p14:creationId xmlns:p14="http://schemas.microsoft.com/office/powerpoint/2010/main" val="3309576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2"/>
                </p:tgtEl>
              </p:cMediaNode>
            </p:video>
            <p:video>
              <p:cMediaNode vol="80000">
                <p:cTn id="13"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877201" y="7886700"/>
            <a:ext cx="5174799" cy="6858000"/>
          </a:xfrm>
          <a:prstGeom prst="rect">
            <a:avLst/>
          </a:prstGeom>
        </p:spPr>
      </p:pic>
      <p:sp>
        <p:nvSpPr>
          <p:cNvPr id="8" name="Rounded Rectangle 7"/>
          <p:cNvSpPr/>
          <p:nvPr/>
        </p:nvSpPr>
        <p:spPr>
          <a:xfrm>
            <a:off x="32668817" y="10186035"/>
            <a:ext cx="1218184" cy="19558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32668817" y="10415270"/>
            <a:ext cx="1218184" cy="19558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32668817" y="9956800"/>
            <a:ext cx="1218184" cy="19558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32668817" y="9731058"/>
            <a:ext cx="1218184" cy="19558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475216" y="393223"/>
            <a:ext cx="2758896" cy="584775"/>
          </a:xfrm>
          <a:prstGeom prst="rect">
            <a:avLst/>
          </a:prstGeom>
          <a:noFill/>
        </p:spPr>
        <p:txBody>
          <a:bodyPr wrap="square" rtlCol="0">
            <a:spAutoFit/>
          </a:bodyPr>
          <a:lstStyle/>
          <a:p>
            <a:pPr algn="ctr"/>
            <a:r>
              <a:rPr lang="cs-CZ" sz="3200" b="1" dirty="0" err="1"/>
              <a:t>Dorsum</a:t>
            </a:r>
            <a:r>
              <a:rPr lang="cs-CZ" sz="3200" b="1" dirty="0"/>
              <a:t> </a:t>
            </a:r>
            <a:r>
              <a:rPr lang="cs-CZ" sz="3200" b="1" dirty="0" err="1"/>
              <a:t>lingue</a:t>
            </a:r>
            <a:endParaRPr lang="en-GB" sz="3200" b="1" dirty="0"/>
          </a:p>
        </p:txBody>
      </p:sp>
      <p:sp>
        <p:nvSpPr>
          <p:cNvPr id="13" name="Rectangle 12"/>
          <p:cNvSpPr/>
          <p:nvPr/>
        </p:nvSpPr>
        <p:spPr>
          <a:xfrm>
            <a:off x="263951" y="1843127"/>
            <a:ext cx="3436070" cy="3431709"/>
          </a:xfrm>
          <a:prstGeom prst="rect">
            <a:avLst/>
          </a:prstGeom>
        </p:spPr>
        <p:txBody>
          <a:bodyPr wrap="square">
            <a:spAutoFit/>
          </a:bodyPr>
          <a:lstStyle/>
          <a:p>
            <a:pPr>
              <a:spcBef>
                <a:spcPts val="600"/>
              </a:spcBef>
              <a:buFont typeface="Wingdings" pitchFamily="2" charset="2"/>
              <a:buNone/>
            </a:pPr>
            <a:r>
              <a:rPr lang="cs-CZ" altLang="cs-CZ" b="1" dirty="0" err="1">
                <a:cs typeface="Arial" charset="0"/>
              </a:rPr>
              <a:t>Specialized</a:t>
            </a:r>
            <a:r>
              <a:rPr lang="cs-CZ" altLang="cs-CZ" b="1" dirty="0">
                <a:cs typeface="Arial" charset="0"/>
              </a:rPr>
              <a:t> oral </a:t>
            </a:r>
            <a:r>
              <a:rPr lang="cs-CZ" altLang="cs-CZ" b="1" dirty="0" err="1">
                <a:cs typeface="Arial" charset="0"/>
              </a:rPr>
              <a:t>mucosa</a:t>
            </a:r>
            <a:endParaRPr lang="cs-CZ" altLang="cs-CZ" b="1" dirty="0">
              <a:cs typeface="Arial" charset="0"/>
            </a:endParaRPr>
          </a:p>
          <a:p>
            <a:pPr>
              <a:spcBef>
                <a:spcPts val="600"/>
              </a:spcBef>
              <a:buFont typeface="Wingdings" pitchFamily="2" charset="2"/>
              <a:buNone/>
            </a:pPr>
            <a:endParaRPr lang="cs-CZ" altLang="cs-CZ" b="1" dirty="0">
              <a:cs typeface="Arial" charset="0"/>
            </a:endParaRPr>
          </a:p>
          <a:p>
            <a:pPr marL="285750" indent="-285750">
              <a:buFont typeface="Arial" panose="020B0604020202020204" pitchFamily="34" charset="0"/>
              <a:buChar char="•"/>
            </a:pPr>
            <a:r>
              <a:rPr lang="cs-CZ" altLang="cs-CZ" sz="1600" dirty="0" err="1">
                <a:cs typeface="Arial" charset="0"/>
              </a:rPr>
              <a:t>Firmly</a:t>
            </a:r>
            <a:r>
              <a:rPr lang="cs-CZ" altLang="cs-CZ" sz="1600" dirty="0">
                <a:cs typeface="Arial" charset="0"/>
              </a:rPr>
              <a:t> </a:t>
            </a:r>
            <a:r>
              <a:rPr lang="cs-CZ" altLang="cs-CZ" sz="1600" dirty="0" err="1">
                <a:cs typeface="Arial" charset="0"/>
              </a:rPr>
              <a:t>connected</a:t>
            </a:r>
            <a:r>
              <a:rPr lang="cs-CZ" altLang="cs-CZ" sz="1600" dirty="0">
                <a:cs typeface="Arial" charset="0"/>
              </a:rPr>
              <a:t> </a:t>
            </a:r>
            <a:r>
              <a:rPr lang="cs-CZ" altLang="cs-CZ" sz="1600" dirty="0" err="1">
                <a:cs typeface="Arial" charset="0"/>
              </a:rPr>
              <a:t>with</a:t>
            </a:r>
            <a:r>
              <a:rPr lang="cs-CZ" altLang="cs-CZ" sz="1600" dirty="0">
                <a:cs typeface="Arial" charset="0"/>
              </a:rPr>
              <a:t> </a:t>
            </a:r>
            <a:r>
              <a:rPr lang="en-GB" altLang="cs-CZ" sz="1600" i="1" dirty="0" err="1">
                <a:cs typeface="Arial" charset="0"/>
              </a:rPr>
              <a:t>aponeur</a:t>
            </a:r>
            <a:r>
              <a:rPr lang="cs-CZ" altLang="cs-CZ" sz="1600" i="1" dirty="0" err="1">
                <a:cs typeface="Arial" charset="0"/>
              </a:rPr>
              <a:t>osis</a:t>
            </a:r>
            <a:r>
              <a:rPr lang="cs-CZ" altLang="cs-CZ" sz="1600" i="1" dirty="0">
                <a:cs typeface="Arial" charset="0"/>
              </a:rPr>
              <a:t> linguae</a:t>
            </a:r>
          </a:p>
          <a:p>
            <a:pPr marL="285750" indent="-285750">
              <a:buFont typeface="Arial" panose="020B0604020202020204" pitchFamily="34" charset="0"/>
              <a:buChar char="•"/>
            </a:pPr>
            <a:endParaRPr lang="cs-CZ" altLang="cs-CZ" sz="1600" dirty="0">
              <a:cs typeface="Arial" charset="0"/>
            </a:endParaRPr>
          </a:p>
          <a:p>
            <a:pPr marL="285750" indent="-285750">
              <a:buFont typeface="Arial" panose="020B0604020202020204" pitchFamily="34" charset="0"/>
              <a:buChar char="•"/>
            </a:pPr>
            <a:r>
              <a:rPr lang="cs-CZ" altLang="cs-CZ" sz="1600" dirty="0" err="1">
                <a:cs typeface="Arial" charset="0"/>
              </a:rPr>
              <a:t>Rough</a:t>
            </a:r>
            <a:r>
              <a:rPr lang="cs-CZ" altLang="cs-CZ" sz="1600" dirty="0">
                <a:cs typeface="Arial" charset="0"/>
              </a:rPr>
              <a:t> </a:t>
            </a:r>
            <a:r>
              <a:rPr lang="cs-CZ" altLang="cs-CZ" sz="1600" dirty="0" err="1">
                <a:cs typeface="Arial" charset="0"/>
              </a:rPr>
              <a:t>surface</a:t>
            </a:r>
            <a:endParaRPr lang="cs-CZ" altLang="cs-CZ" sz="1600" dirty="0">
              <a:cs typeface="Arial" charset="0"/>
            </a:endParaRPr>
          </a:p>
          <a:p>
            <a:pPr marL="285750" indent="-285750">
              <a:buFont typeface="Arial" panose="020B0604020202020204" pitchFamily="34" charset="0"/>
              <a:buChar char="•"/>
            </a:pPr>
            <a:endParaRPr lang="cs-CZ" altLang="cs-CZ" sz="1600" dirty="0">
              <a:cs typeface="Arial" charset="0"/>
            </a:endParaRPr>
          </a:p>
          <a:p>
            <a:pPr marL="285750" indent="-285750">
              <a:buFont typeface="Arial" panose="020B0604020202020204" pitchFamily="34" charset="0"/>
              <a:buChar char="•"/>
            </a:pPr>
            <a:r>
              <a:rPr lang="cs-CZ" altLang="cs-CZ" sz="1600" dirty="0">
                <a:cs typeface="Arial" charset="0"/>
              </a:rPr>
              <a:t>M</a:t>
            </a:r>
            <a:r>
              <a:rPr lang="en-GB" altLang="cs-CZ" sz="1600" dirty="0" err="1">
                <a:cs typeface="Arial" charset="0"/>
              </a:rPr>
              <a:t>ucosal</a:t>
            </a:r>
            <a:r>
              <a:rPr lang="en-GB" altLang="cs-CZ" sz="1600" dirty="0">
                <a:cs typeface="Arial" charset="0"/>
              </a:rPr>
              <a:t> </a:t>
            </a:r>
            <a:r>
              <a:rPr lang="cs-CZ" altLang="cs-CZ" sz="1600" dirty="0" err="1">
                <a:cs typeface="Arial" charset="0"/>
              </a:rPr>
              <a:t>out</a:t>
            </a:r>
            <a:r>
              <a:rPr lang="en-GB" altLang="cs-CZ" sz="1600" dirty="0">
                <a:cs typeface="Arial" charset="0"/>
              </a:rPr>
              <a:t>growths - </a:t>
            </a:r>
            <a:r>
              <a:rPr lang="en-GB" altLang="cs-CZ" sz="1600" b="1" dirty="0">
                <a:cs typeface="Arial" charset="0"/>
              </a:rPr>
              <a:t>l</a:t>
            </a:r>
            <a:r>
              <a:rPr lang="cs-CZ" altLang="cs-CZ" sz="1600" b="1" dirty="0">
                <a:cs typeface="Arial" charset="0"/>
              </a:rPr>
              <a:t>i</a:t>
            </a:r>
            <a:r>
              <a:rPr lang="en-GB" altLang="cs-CZ" sz="1600" b="1" dirty="0" err="1">
                <a:cs typeface="Arial" charset="0"/>
              </a:rPr>
              <a:t>ngua</a:t>
            </a:r>
            <a:r>
              <a:rPr lang="cs-CZ" altLang="cs-CZ" sz="1600" b="1" dirty="0">
                <a:cs typeface="Arial" charset="0"/>
              </a:rPr>
              <a:t>l</a:t>
            </a:r>
            <a:r>
              <a:rPr lang="en-GB" altLang="cs-CZ" sz="1600" b="1" dirty="0">
                <a:cs typeface="Arial" charset="0"/>
              </a:rPr>
              <a:t> papilla</a:t>
            </a:r>
            <a:r>
              <a:rPr lang="cs-CZ" altLang="cs-CZ" sz="1600" b="1" dirty="0">
                <a:cs typeface="Arial" charset="0"/>
              </a:rPr>
              <a:t>e</a:t>
            </a:r>
          </a:p>
          <a:p>
            <a:pPr marL="285750" indent="-285750">
              <a:buFont typeface="Arial" panose="020B0604020202020204" pitchFamily="34" charset="0"/>
              <a:buChar char="•"/>
            </a:pPr>
            <a:endParaRPr lang="cs-CZ" altLang="cs-CZ" sz="1600" b="1" dirty="0">
              <a:cs typeface="Arial" charset="0"/>
            </a:endParaRPr>
          </a:p>
          <a:p>
            <a:pPr marL="285750" indent="-285750">
              <a:buFont typeface="Arial" panose="020B0604020202020204" pitchFamily="34" charset="0"/>
              <a:buChar char="•"/>
            </a:pPr>
            <a:r>
              <a:rPr lang="cs-CZ" altLang="cs-CZ" sz="1600" dirty="0" err="1">
                <a:cs typeface="Arial" charset="0"/>
              </a:rPr>
              <a:t>Covered</a:t>
            </a:r>
            <a:r>
              <a:rPr lang="cs-CZ" altLang="cs-CZ" sz="1600" dirty="0">
                <a:cs typeface="Arial" charset="0"/>
              </a:rPr>
              <a:t> by </a:t>
            </a:r>
            <a:r>
              <a:rPr lang="cs-CZ" altLang="cs-CZ" sz="1600" dirty="0" err="1">
                <a:cs typeface="Arial" charset="0"/>
              </a:rPr>
              <a:t>nonkeratinized</a:t>
            </a:r>
            <a:r>
              <a:rPr lang="cs-CZ" altLang="cs-CZ" sz="1600" dirty="0">
                <a:cs typeface="Arial" charset="0"/>
              </a:rPr>
              <a:t> </a:t>
            </a:r>
            <a:r>
              <a:rPr lang="cs-CZ" altLang="cs-CZ" sz="1600" dirty="0" err="1">
                <a:cs typeface="Arial" charset="0"/>
              </a:rPr>
              <a:t>squamous</a:t>
            </a:r>
            <a:r>
              <a:rPr lang="cs-CZ" altLang="cs-CZ" sz="1600" dirty="0">
                <a:cs typeface="Arial" charset="0"/>
              </a:rPr>
              <a:t> </a:t>
            </a:r>
            <a:r>
              <a:rPr lang="cs-CZ" altLang="cs-CZ" sz="1600" dirty="0" err="1">
                <a:cs typeface="Arial" charset="0"/>
              </a:rPr>
              <a:t>stratified</a:t>
            </a:r>
            <a:r>
              <a:rPr lang="cs-CZ" altLang="cs-CZ" sz="1600" dirty="0">
                <a:cs typeface="Arial" charset="0"/>
              </a:rPr>
              <a:t> </a:t>
            </a:r>
            <a:r>
              <a:rPr lang="cs-CZ" altLang="cs-CZ" sz="1600" dirty="0" err="1">
                <a:cs typeface="Arial" charset="0"/>
              </a:rPr>
              <a:t>epithelium</a:t>
            </a:r>
            <a:r>
              <a:rPr lang="cs-CZ" altLang="cs-CZ" sz="1600" dirty="0">
                <a:cs typeface="Arial" charset="0"/>
              </a:rPr>
              <a:t> (</a:t>
            </a:r>
            <a:r>
              <a:rPr lang="cs-CZ" altLang="cs-CZ" sz="1600" dirty="0" err="1">
                <a:cs typeface="Arial" charset="0"/>
              </a:rPr>
              <a:t>except</a:t>
            </a:r>
            <a:r>
              <a:rPr lang="cs-CZ" altLang="cs-CZ" sz="1600" dirty="0">
                <a:cs typeface="Arial" charset="0"/>
              </a:rPr>
              <a:t> </a:t>
            </a:r>
            <a:r>
              <a:rPr lang="cs-CZ" altLang="cs-CZ" sz="1600" dirty="0" err="1">
                <a:cs typeface="Arial" charset="0"/>
              </a:rPr>
              <a:t>of</a:t>
            </a:r>
            <a:r>
              <a:rPr lang="cs-CZ" altLang="cs-CZ" sz="1600" dirty="0">
                <a:cs typeface="Arial" charset="0"/>
              </a:rPr>
              <a:t> </a:t>
            </a:r>
            <a:r>
              <a:rPr lang="cs-CZ" altLang="cs-CZ" sz="1600" dirty="0" err="1">
                <a:cs typeface="Arial" charset="0"/>
              </a:rPr>
              <a:t>papillae</a:t>
            </a:r>
            <a:r>
              <a:rPr lang="cs-CZ" altLang="cs-CZ" sz="1600" dirty="0">
                <a:cs typeface="Arial" charset="0"/>
              </a:rPr>
              <a:t> </a:t>
            </a:r>
            <a:r>
              <a:rPr lang="cs-CZ" altLang="cs-CZ" sz="1600" dirty="0" err="1">
                <a:cs typeface="Arial" charset="0"/>
              </a:rPr>
              <a:t>filiformes</a:t>
            </a:r>
            <a:r>
              <a:rPr lang="cs-CZ" altLang="cs-CZ" sz="1600" dirty="0">
                <a:cs typeface="Arial" charset="0"/>
              </a:rPr>
              <a:t>)</a:t>
            </a:r>
            <a:endParaRPr lang="cs-CZ" altLang="cs-CZ" sz="1600" b="1" dirty="0">
              <a:cs typeface="Arial" charset="0"/>
            </a:endParaRPr>
          </a:p>
        </p:txBody>
      </p:sp>
      <p:grpSp>
        <p:nvGrpSpPr>
          <p:cNvPr id="16" name="Group 15"/>
          <p:cNvGrpSpPr/>
          <p:nvPr/>
        </p:nvGrpSpPr>
        <p:grpSpPr>
          <a:xfrm>
            <a:off x="3881909" y="900774"/>
            <a:ext cx="5142911" cy="5459514"/>
            <a:chOff x="4616901" y="3209924"/>
            <a:chExt cx="4405565" cy="4676776"/>
          </a:xfrm>
        </p:grpSpPr>
        <p:pic>
          <p:nvPicPr>
            <p:cNvPr id="14" name="Picture 2" descr="https://i.pinimg.com/originals/7f/b1/e4/7fb1e4fca9c1d272ae306e4c51b944a5.jpg"/>
            <p:cNvPicPr>
              <a:picLocks noChangeAspect="1" noChangeArrowheads="1"/>
            </p:cNvPicPr>
            <p:nvPr/>
          </p:nvPicPr>
          <p:blipFill rotWithShape="1">
            <a:blip r:embed="rId3">
              <a:extLst>
                <a:ext uri="{28A0092B-C50C-407E-A947-70E740481C1C}">
                  <a14:useLocalDpi xmlns:a14="http://schemas.microsoft.com/office/drawing/2010/main" val="0"/>
                </a:ext>
              </a:extLst>
            </a:blip>
            <a:srcRect r="29493"/>
            <a:stretch/>
          </p:blipFill>
          <p:spPr bwMode="auto">
            <a:xfrm>
              <a:off x="4616901" y="3209924"/>
              <a:ext cx="4405565" cy="467677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8032830" y="6001473"/>
              <a:ext cx="989636" cy="1885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3965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21530" y="1445987"/>
            <a:ext cx="9036050" cy="1077218"/>
          </a:xfrm>
          <a:prstGeom prst="rect">
            <a:avLst/>
          </a:prstGeom>
          <a:noFill/>
          <a:ln w="9525">
            <a:noFill/>
            <a:miter lim="800000"/>
            <a:headEnd/>
            <a:tailEnd/>
          </a:ln>
        </p:spPr>
        <p:txBody>
          <a:bodyPr>
            <a:spAutoFit/>
          </a:bodyPr>
          <a:lstStyle/>
          <a:p>
            <a:r>
              <a:rPr lang="cs-CZ" altLang="cs-CZ" b="1" i="1" dirty="0"/>
              <a:t>P</a:t>
            </a:r>
            <a:r>
              <a:rPr lang="en-GB" altLang="cs-CZ" b="1" i="1" dirty="0" err="1"/>
              <a:t>apillae</a:t>
            </a:r>
            <a:r>
              <a:rPr lang="en-GB" altLang="cs-CZ" b="1" i="1" dirty="0"/>
              <a:t> </a:t>
            </a:r>
            <a:r>
              <a:rPr lang="en-GB" altLang="cs-CZ" b="1" i="1" dirty="0" err="1"/>
              <a:t>fungiformes</a:t>
            </a:r>
            <a:r>
              <a:rPr lang="cs-CZ" altLang="cs-CZ" b="1" i="1" dirty="0"/>
              <a:t> </a:t>
            </a:r>
          </a:p>
          <a:p>
            <a:r>
              <a:rPr lang="cs-CZ" altLang="cs-CZ" dirty="0" err="1"/>
              <a:t>Mushroom-shape</a:t>
            </a:r>
            <a:r>
              <a:rPr lang="cs-CZ" altLang="cs-CZ" dirty="0"/>
              <a:t> (</a:t>
            </a:r>
            <a:r>
              <a:rPr lang="en-GB" altLang="cs-CZ" dirty="0"/>
              <a:t>0</a:t>
            </a:r>
            <a:r>
              <a:rPr lang="cs-CZ" altLang="cs-CZ" dirty="0"/>
              <a:t>.5-1.5 in </a:t>
            </a:r>
            <a:r>
              <a:rPr lang="cs-CZ" altLang="cs-CZ" dirty="0" err="1"/>
              <a:t>height</a:t>
            </a:r>
            <a:r>
              <a:rPr lang="cs-CZ" altLang="cs-CZ" dirty="0"/>
              <a:t>,</a:t>
            </a:r>
            <a:r>
              <a:rPr lang="en-GB" altLang="cs-CZ" dirty="0"/>
              <a:t> 0</a:t>
            </a:r>
            <a:r>
              <a:rPr lang="cs-CZ" altLang="cs-CZ" dirty="0"/>
              <a:t>.</a:t>
            </a:r>
            <a:r>
              <a:rPr lang="en-GB" altLang="cs-CZ" dirty="0"/>
              <a:t>5–1</a:t>
            </a:r>
            <a:r>
              <a:rPr lang="cs-CZ" altLang="cs-CZ" dirty="0"/>
              <a:t>.</a:t>
            </a:r>
            <a:r>
              <a:rPr lang="en-GB" altLang="cs-CZ" dirty="0"/>
              <a:t>0 mm</a:t>
            </a:r>
            <a:r>
              <a:rPr lang="cs-CZ" altLang="cs-CZ" dirty="0"/>
              <a:t> in </a:t>
            </a:r>
            <a:r>
              <a:rPr lang="cs-CZ" altLang="cs-CZ" dirty="0" err="1"/>
              <a:t>width</a:t>
            </a:r>
            <a:r>
              <a:rPr lang="cs-CZ" altLang="cs-CZ" dirty="0"/>
              <a:t>)</a:t>
            </a:r>
          </a:p>
          <a:p>
            <a:r>
              <a:rPr lang="cs-CZ" altLang="cs-CZ" dirty="0"/>
              <a:t>Taste </a:t>
            </a:r>
            <a:r>
              <a:rPr lang="cs-CZ" altLang="cs-CZ" dirty="0" err="1"/>
              <a:t>buds</a:t>
            </a:r>
            <a:r>
              <a:rPr lang="cs-CZ" altLang="cs-CZ" dirty="0"/>
              <a:t> in </a:t>
            </a:r>
            <a:r>
              <a:rPr lang="cs-CZ" altLang="cs-CZ" dirty="0" err="1"/>
              <a:t>epithelium</a:t>
            </a:r>
            <a:endParaRPr lang="cs-CZ" altLang="cs-CZ" b="1" dirty="0"/>
          </a:p>
          <a:p>
            <a:endParaRPr lang="cs-CZ" altLang="cs-CZ" sz="1000" b="1" dirty="0">
              <a:solidFill>
                <a:schemeClr val="hlink"/>
              </a:solidFill>
            </a:endParaRPr>
          </a:p>
        </p:txBody>
      </p:sp>
      <p:pic>
        <p:nvPicPr>
          <p:cNvPr id="33795" name="Picture 3" descr="006"/>
          <p:cNvPicPr>
            <a:picLocks noChangeAspect="1" noChangeArrowheads="1"/>
          </p:cNvPicPr>
          <p:nvPr/>
        </p:nvPicPr>
        <p:blipFill>
          <a:blip r:embed="rId2" cstate="print"/>
          <a:srcRect b="3838"/>
          <a:stretch>
            <a:fillRect/>
          </a:stretch>
        </p:blipFill>
        <p:spPr bwMode="auto">
          <a:xfrm>
            <a:off x="107950" y="2394408"/>
            <a:ext cx="6155184" cy="4372745"/>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flipH="1">
            <a:off x="6357565" y="2342561"/>
            <a:ext cx="2661922" cy="2395019"/>
          </a:xfrm>
          <a:prstGeom prst="rect">
            <a:avLst/>
          </a:prstGeom>
          <a:ln>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57566" y="4784800"/>
            <a:ext cx="2668597" cy="1982353"/>
          </a:xfrm>
          <a:prstGeom prst="rect">
            <a:avLst/>
          </a:prstGeom>
          <a:ln>
            <a:solidFill>
              <a:schemeClr val="tx1"/>
            </a:solidFill>
          </a:ln>
        </p:spPr>
      </p:pic>
      <p:sp>
        <p:nvSpPr>
          <p:cNvPr id="2" name="Rectangle 1"/>
          <p:cNvSpPr/>
          <p:nvPr/>
        </p:nvSpPr>
        <p:spPr>
          <a:xfrm>
            <a:off x="221530" y="119704"/>
            <a:ext cx="9149630" cy="1200329"/>
          </a:xfrm>
          <a:prstGeom prst="rect">
            <a:avLst/>
          </a:prstGeom>
        </p:spPr>
        <p:txBody>
          <a:bodyPr wrap="square">
            <a:spAutoFit/>
          </a:bodyPr>
          <a:lstStyle/>
          <a:p>
            <a:r>
              <a:rPr lang="cs-CZ" altLang="cs-CZ" b="1" i="1" dirty="0"/>
              <a:t>P</a:t>
            </a:r>
            <a:r>
              <a:rPr lang="en-GB" altLang="cs-CZ" b="1" i="1" dirty="0" err="1"/>
              <a:t>apillae</a:t>
            </a:r>
            <a:r>
              <a:rPr lang="en-GB" altLang="cs-CZ" b="1" i="1" dirty="0"/>
              <a:t> </a:t>
            </a:r>
            <a:r>
              <a:rPr lang="en-GB" altLang="cs-CZ" b="1" i="1" dirty="0" err="1"/>
              <a:t>filiformes</a:t>
            </a:r>
            <a:r>
              <a:rPr lang="cs-CZ" altLang="cs-CZ" b="1" i="1" dirty="0"/>
              <a:t> </a:t>
            </a:r>
          </a:p>
          <a:p>
            <a:r>
              <a:rPr lang="cs-CZ" altLang="cs-CZ" dirty="0"/>
              <a:t>T</a:t>
            </a:r>
            <a:r>
              <a:rPr lang="en-GB" altLang="cs-CZ" dirty="0"/>
              <a:t>he most </a:t>
            </a:r>
            <a:r>
              <a:rPr lang="cs-CZ" altLang="cs-CZ" dirty="0" err="1"/>
              <a:t>abundant</a:t>
            </a:r>
            <a:r>
              <a:rPr lang="cs-CZ" altLang="cs-CZ" dirty="0"/>
              <a:t> </a:t>
            </a:r>
            <a:r>
              <a:rPr lang="en-GB" altLang="cs-CZ" dirty="0"/>
              <a:t>and distributed over the entire dorsal surface of the tongue; </a:t>
            </a:r>
            <a:endParaRPr lang="cs-CZ" altLang="cs-CZ" dirty="0"/>
          </a:p>
          <a:p>
            <a:r>
              <a:rPr lang="cs-CZ" altLang="cs-CZ" dirty="0" err="1"/>
              <a:t>Brush-like</a:t>
            </a:r>
            <a:r>
              <a:rPr lang="cs-CZ" altLang="cs-CZ" dirty="0"/>
              <a:t> </a:t>
            </a:r>
            <a:r>
              <a:rPr lang="cs-CZ" altLang="cs-CZ" dirty="0" err="1"/>
              <a:t>appearance</a:t>
            </a:r>
            <a:r>
              <a:rPr lang="cs-CZ" altLang="cs-CZ" dirty="0"/>
              <a:t> (0.5-1 </a:t>
            </a:r>
            <a:r>
              <a:rPr lang="en-GB" altLang="cs-CZ" dirty="0"/>
              <a:t>mm in height, 0.2-0.3 mm in width</a:t>
            </a:r>
            <a:r>
              <a:rPr lang="cs-CZ" altLang="cs-CZ" dirty="0"/>
              <a:t>)</a:t>
            </a:r>
            <a:r>
              <a:rPr lang="en-GB" altLang="cs-CZ" dirty="0"/>
              <a:t>; </a:t>
            </a:r>
            <a:endParaRPr lang="cs-CZ" altLang="cs-CZ" dirty="0"/>
          </a:p>
          <a:p>
            <a:r>
              <a:rPr lang="cs-CZ" altLang="cs-CZ" dirty="0"/>
              <a:t>T</a:t>
            </a:r>
            <a:r>
              <a:rPr lang="en-GB" altLang="cs-CZ" dirty="0"/>
              <a:t>he stratified squamous epithelium is often </a:t>
            </a:r>
            <a:r>
              <a:rPr lang="en-GB" altLang="cs-CZ" dirty="0" err="1"/>
              <a:t>cornified</a:t>
            </a:r>
            <a:endParaRPr lang="en-GB" altLang="cs-CZ" dirty="0"/>
          </a:p>
        </p:txBody>
      </p:sp>
    </p:spTree>
    <p:extLst>
      <p:ext uri="{BB962C8B-B14F-4D97-AF65-F5344CB8AC3E}">
        <p14:creationId xmlns:p14="http://schemas.microsoft.com/office/powerpoint/2010/main" val="3701738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HoubPapila"/>
          <p:cNvPicPr>
            <a:picLocks noChangeAspect="1" noChangeArrowheads="1"/>
          </p:cNvPicPr>
          <p:nvPr/>
        </p:nvPicPr>
        <p:blipFill>
          <a:blip r:embed="rId2" cstate="print"/>
          <a:srcRect/>
          <a:stretch>
            <a:fillRect/>
          </a:stretch>
        </p:blipFill>
        <p:spPr bwMode="auto">
          <a:xfrm>
            <a:off x="53975" y="1092200"/>
            <a:ext cx="9126538" cy="5786438"/>
          </a:xfrm>
          <a:prstGeom prst="rect">
            <a:avLst/>
          </a:prstGeom>
          <a:noFill/>
          <a:ln w="9525">
            <a:noFill/>
            <a:miter lim="800000"/>
            <a:headEnd/>
            <a:tailEnd/>
          </a:ln>
        </p:spPr>
      </p:pic>
      <p:sp>
        <p:nvSpPr>
          <p:cNvPr id="34819" name="Rectangle 5" descr="Figure_12-29"/>
          <p:cNvSpPr>
            <a:spLocks noChangeArrowheads="1"/>
          </p:cNvSpPr>
          <p:nvPr/>
        </p:nvSpPr>
        <p:spPr bwMode="auto">
          <a:xfrm>
            <a:off x="2301155" y="297141"/>
            <a:ext cx="5594350" cy="461665"/>
          </a:xfrm>
          <a:prstGeom prst="rect">
            <a:avLst/>
          </a:prstGeom>
          <a:noFill/>
          <a:ln w="9525">
            <a:noFill/>
            <a:miter lim="800000"/>
            <a:headEnd/>
            <a:tailEnd/>
          </a:ln>
        </p:spPr>
        <p:txBody>
          <a:bodyPr>
            <a:spAutoFit/>
          </a:bodyPr>
          <a:lstStyle/>
          <a:p>
            <a:pPr algn="ctr"/>
            <a:r>
              <a:rPr lang="cs-CZ" altLang="cs-CZ" sz="2400" b="1" dirty="0" err="1"/>
              <a:t>Keratinisation</a:t>
            </a:r>
            <a:r>
              <a:rPr lang="cs-CZ" altLang="cs-CZ" sz="2400" b="1" dirty="0"/>
              <a:t> </a:t>
            </a:r>
            <a:r>
              <a:rPr lang="cs-CZ" altLang="cs-CZ" sz="2400" b="1" dirty="0" err="1"/>
              <a:t>differences</a:t>
            </a:r>
            <a:endParaRPr lang="cs-CZ" altLang="cs-CZ" sz="2400" b="1" dirty="0">
              <a:solidFill>
                <a:srgbClr val="FFFF00"/>
              </a:solidFill>
            </a:endParaRPr>
          </a:p>
        </p:txBody>
      </p:sp>
      <p:sp>
        <p:nvSpPr>
          <p:cNvPr id="34820" name="Freeform 7" descr="Figure_12-29"/>
          <p:cNvSpPr>
            <a:spLocks/>
          </p:cNvSpPr>
          <p:nvPr/>
        </p:nvSpPr>
        <p:spPr bwMode="auto">
          <a:xfrm>
            <a:off x="3997325" y="2116138"/>
            <a:ext cx="404813" cy="592137"/>
          </a:xfrm>
          <a:custGeom>
            <a:avLst/>
            <a:gdLst>
              <a:gd name="T0" fmla="*/ 2147483647 w 255"/>
              <a:gd name="T1" fmla="*/ 0 h 373"/>
              <a:gd name="T2" fmla="*/ 2147483647 w 255"/>
              <a:gd name="T3" fmla="*/ 2147483647 h 373"/>
              <a:gd name="T4" fmla="*/ 2147483647 w 255"/>
              <a:gd name="T5" fmla="*/ 2147483647 h 373"/>
              <a:gd name="T6" fmla="*/ 2147483647 w 255"/>
              <a:gd name="T7" fmla="*/ 2147483647 h 373"/>
              <a:gd name="T8" fmla="*/ 2147483647 w 255"/>
              <a:gd name="T9" fmla="*/ 2147483647 h 373"/>
              <a:gd name="T10" fmla="*/ 2147483647 w 255"/>
              <a:gd name="T11" fmla="*/ 2147483647 h 373"/>
              <a:gd name="T12" fmla="*/ 2147483647 w 255"/>
              <a:gd name="T13" fmla="*/ 2147483647 h 373"/>
              <a:gd name="T14" fmla="*/ 2147483647 w 255"/>
              <a:gd name="T15" fmla="*/ 2147483647 h 373"/>
              <a:gd name="T16" fmla="*/ 2147483647 w 255"/>
              <a:gd name="T17" fmla="*/ 2147483647 h 373"/>
              <a:gd name="T18" fmla="*/ 2147483647 w 255"/>
              <a:gd name="T19" fmla="*/ 2147483647 h 373"/>
              <a:gd name="T20" fmla="*/ 2147483647 w 255"/>
              <a:gd name="T21" fmla="*/ 2147483647 h 373"/>
              <a:gd name="T22" fmla="*/ 2147483647 w 255"/>
              <a:gd name="T23" fmla="*/ 2147483647 h 373"/>
              <a:gd name="T24" fmla="*/ 2147483647 w 255"/>
              <a:gd name="T25" fmla="*/ 2147483647 h 3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5"/>
              <a:gd name="T40" fmla="*/ 0 h 373"/>
              <a:gd name="T41" fmla="*/ 255 w 255"/>
              <a:gd name="T42" fmla="*/ 373 h 3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5" h="373">
                <a:moveTo>
                  <a:pt x="143" y="0"/>
                </a:moveTo>
                <a:cubicBezTo>
                  <a:pt x="132" y="8"/>
                  <a:pt x="123" y="17"/>
                  <a:pt x="111" y="24"/>
                </a:cubicBezTo>
                <a:cubicBezTo>
                  <a:pt x="104" y="28"/>
                  <a:pt x="94" y="27"/>
                  <a:pt x="87" y="32"/>
                </a:cubicBezTo>
                <a:cubicBezTo>
                  <a:pt x="27" y="72"/>
                  <a:pt x="96" y="45"/>
                  <a:pt x="39" y="64"/>
                </a:cubicBezTo>
                <a:cubicBezTo>
                  <a:pt x="31" y="88"/>
                  <a:pt x="23" y="112"/>
                  <a:pt x="15" y="136"/>
                </a:cubicBezTo>
                <a:cubicBezTo>
                  <a:pt x="12" y="144"/>
                  <a:pt x="7" y="160"/>
                  <a:pt x="7" y="160"/>
                </a:cubicBezTo>
                <a:cubicBezTo>
                  <a:pt x="12" y="224"/>
                  <a:pt x="0" y="334"/>
                  <a:pt x="79" y="360"/>
                </a:cubicBezTo>
                <a:cubicBezTo>
                  <a:pt x="125" y="357"/>
                  <a:pt x="179" y="373"/>
                  <a:pt x="215" y="344"/>
                </a:cubicBezTo>
                <a:cubicBezTo>
                  <a:pt x="232" y="330"/>
                  <a:pt x="242" y="287"/>
                  <a:pt x="247" y="272"/>
                </a:cubicBezTo>
                <a:cubicBezTo>
                  <a:pt x="250" y="264"/>
                  <a:pt x="255" y="248"/>
                  <a:pt x="255" y="248"/>
                </a:cubicBezTo>
                <a:cubicBezTo>
                  <a:pt x="246" y="154"/>
                  <a:pt x="248" y="158"/>
                  <a:pt x="199" y="80"/>
                </a:cubicBezTo>
                <a:cubicBezTo>
                  <a:pt x="189" y="63"/>
                  <a:pt x="166" y="64"/>
                  <a:pt x="151" y="56"/>
                </a:cubicBezTo>
                <a:cubicBezTo>
                  <a:pt x="130" y="46"/>
                  <a:pt x="120" y="32"/>
                  <a:pt x="95" y="32"/>
                </a:cubicBezTo>
              </a:path>
            </a:pathLst>
          </a:custGeom>
          <a:noFill/>
          <a:ln w="28575" cap="flat" cmpd="sng">
            <a:solidFill>
              <a:schemeClr val="tx2"/>
            </a:solidFill>
            <a:prstDash val="solid"/>
            <a:round/>
            <a:headEnd/>
            <a:tailEnd/>
          </a:ln>
        </p:spPr>
        <p:txBody>
          <a:bodyPr/>
          <a:lstStyle/>
          <a:p>
            <a:endParaRPr lang="cs-CZ"/>
          </a:p>
        </p:txBody>
      </p:sp>
      <p:sp>
        <p:nvSpPr>
          <p:cNvPr id="34821" name="Rectangle 8" descr="Figure_12-29"/>
          <p:cNvSpPr>
            <a:spLocks noChangeArrowheads="1"/>
          </p:cNvSpPr>
          <p:nvPr/>
        </p:nvSpPr>
        <p:spPr bwMode="auto">
          <a:xfrm>
            <a:off x="5220195" y="1680443"/>
            <a:ext cx="1184876" cy="400110"/>
          </a:xfrm>
          <a:prstGeom prst="rect">
            <a:avLst/>
          </a:prstGeom>
          <a:noFill/>
          <a:ln w="9525">
            <a:noFill/>
            <a:miter lim="800000"/>
            <a:headEnd/>
            <a:tailEnd/>
          </a:ln>
        </p:spPr>
        <p:txBody>
          <a:bodyPr wrap="none">
            <a:spAutoFit/>
          </a:bodyPr>
          <a:lstStyle/>
          <a:p>
            <a:pPr algn="ctr"/>
            <a:r>
              <a:rPr lang="cs-CZ" altLang="cs-CZ" sz="2000" dirty="0">
                <a:solidFill>
                  <a:srgbClr val="000000"/>
                </a:solidFill>
              </a:rPr>
              <a:t>Taste bud</a:t>
            </a:r>
          </a:p>
        </p:txBody>
      </p:sp>
      <p:cxnSp>
        <p:nvCxnSpPr>
          <p:cNvPr id="3" name="Straight Connector 2"/>
          <p:cNvCxnSpPr/>
          <p:nvPr/>
        </p:nvCxnSpPr>
        <p:spPr>
          <a:xfrm flipH="1">
            <a:off x="4402138" y="2080553"/>
            <a:ext cx="768464" cy="22901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36457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48102" y="125969"/>
            <a:ext cx="9036050" cy="1508105"/>
          </a:xfrm>
          <a:prstGeom prst="rect">
            <a:avLst/>
          </a:prstGeom>
          <a:noFill/>
          <a:ln w="9525">
            <a:noFill/>
            <a:miter lim="800000"/>
            <a:headEnd/>
            <a:tailEnd/>
          </a:ln>
        </p:spPr>
        <p:txBody>
          <a:bodyPr>
            <a:spAutoFit/>
          </a:bodyPr>
          <a:lstStyle/>
          <a:p>
            <a:r>
              <a:rPr lang="cs-CZ" altLang="cs-CZ" b="1" i="1" dirty="0"/>
              <a:t>P</a:t>
            </a:r>
            <a:r>
              <a:rPr lang="en-GB" altLang="cs-CZ" b="1" i="1" dirty="0" err="1"/>
              <a:t>apillae</a:t>
            </a:r>
            <a:r>
              <a:rPr lang="en-GB" altLang="cs-CZ" b="1" i="1" dirty="0"/>
              <a:t> </a:t>
            </a:r>
            <a:r>
              <a:rPr lang="en-GB" altLang="cs-CZ" b="1" i="1" dirty="0" err="1"/>
              <a:t>vallatae</a:t>
            </a:r>
            <a:r>
              <a:rPr lang="cs-CZ" altLang="cs-CZ" b="1" i="1" dirty="0"/>
              <a:t> (Papila </a:t>
            </a:r>
            <a:r>
              <a:rPr lang="cs-CZ" altLang="cs-CZ" b="1" i="1" dirty="0" err="1"/>
              <a:t>circumvallata</a:t>
            </a:r>
            <a:r>
              <a:rPr lang="cs-CZ" altLang="cs-CZ" b="1" i="1" dirty="0"/>
              <a:t>)</a:t>
            </a:r>
          </a:p>
          <a:p>
            <a:r>
              <a:rPr lang="cs-CZ" altLang="cs-CZ" dirty="0" err="1"/>
              <a:t>Largest</a:t>
            </a:r>
            <a:r>
              <a:rPr lang="cs-CZ" altLang="cs-CZ" dirty="0"/>
              <a:t> </a:t>
            </a:r>
            <a:r>
              <a:rPr lang="en-GB" altLang="cs-CZ" dirty="0"/>
              <a:t>(1</a:t>
            </a:r>
            <a:r>
              <a:rPr lang="cs-CZ" altLang="cs-CZ" dirty="0"/>
              <a:t>-</a:t>
            </a:r>
            <a:r>
              <a:rPr lang="en-GB" altLang="cs-CZ" dirty="0"/>
              <a:t>4 mm</a:t>
            </a:r>
            <a:r>
              <a:rPr lang="cs-CZ" altLang="cs-CZ" dirty="0"/>
              <a:t> in </a:t>
            </a:r>
            <a:r>
              <a:rPr lang="cs-CZ" altLang="cs-CZ" dirty="0" err="1"/>
              <a:t>height</a:t>
            </a:r>
            <a:r>
              <a:rPr lang="en-GB" altLang="cs-CZ" dirty="0"/>
              <a:t>, 1</a:t>
            </a:r>
            <a:r>
              <a:rPr lang="cs-CZ" altLang="cs-CZ" dirty="0"/>
              <a:t>-</a:t>
            </a:r>
            <a:r>
              <a:rPr lang="en-GB" altLang="cs-CZ" dirty="0"/>
              <a:t>3 mm</a:t>
            </a:r>
            <a:r>
              <a:rPr lang="cs-CZ" altLang="cs-CZ" dirty="0"/>
              <a:t> in </a:t>
            </a:r>
            <a:r>
              <a:rPr lang="cs-CZ" altLang="cs-CZ" dirty="0" err="1"/>
              <a:t>width</a:t>
            </a:r>
            <a:r>
              <a:rPr lang="en-GB" altLang="cs-CZ" dirty="0"/>
              <a:t>)</a:t>
            </a:r>
            <a:r>
              <a:rPr lang="cs-CZ" altLang="cs-CZ" dirty="0"/>
              <a:t>, </a:t>
            </a:r>
            <a:r>
              <a:rPr lang="en-GB" altLang="cs-CZ" dirty="0"/>
              <a:t>7–12 </a:t>
            </a:r>
            <a:r>
              <a:rPr lang="cs-CZ" altLang="cs-CZ" dirty="0"/>
              <a:t>just in front </a:t>
            </a:r>
            <a:r>
              <a:rPr lang="cs-CZ" altLang="cs-CZ" dirty="0" err="1"/>
              <a:t>of</a:t>
            </a:r>
            <a:r>
              <a:rPr lang="en-GB" altLang="cs-CZ" dirty="0"/>
              <a:t> sulcus terminalis</a:t>
            </a:r>
            <a:r>
              <a:rPr lang="cs-CZ" altLang="cs-CZ" dirty="0"/>
              <a:t>, </a:t>
            </a:r>
            <a:r>
              <a:rPr lang="cs-CZ" altLang="cs-CZ" dirty="0" err="1"/>
              <a:t>submerged</a:t>
            </a:r>
            <a:r>
              <a:rPr lang="cs-CZ" altLang="cs-CZ" dirty="0"/>
              <a:t> </a:t>
            </a:r>
            <a:r>
              <a:rPr lang="cs-CZ" altLang="cs-CZ" dirty="0" err="1"/>
              <a:t>into</a:t>
            </a:r>
            <a:r>
              <a:rPr lang="cs-CZ" altLang="cs-CZ" dirty="0"/>
              <a:t> </a:t>
            </a:r>
            <a:r>
              <a:rPr lang="cs-CZ" altLang="cs-CZ" dirty="0" err="1"/>
              <a:t>mucosa</a:t>
            </a:r>
            <a:r>
              <a:rPr lang="cs-CZ" altLang="cs-CZ" dirty="0"/>
              <a:t>. </a:t>
            </a:r>
            <a:r>
              <a:rPr lang="cs-CZ" altLang="cs-CZ" dirty="0" err="1"/>
              <a:t>Deep</a:t>
            </a:r>
            <a:r>
              <a:rPr lang="cs-CZ" altLang="cs-CZ" dirty="0"/>
              <a:t> </a:t>
            </a:r>
            <a:r>
              <a:rPr lang="cs-CZ" altLang="cs-CZ" dirty="0" err="1"/>
              <a:t>circumpapillary</a:t>
            </a:r>
            <a:r>
              <a:rPr lang="cs-CZ" altLang="cs-CZ" dirty="0"/>
              <a:t> </a:t>
            </a:r>
            <a:r>
              <a:rPr lang="en-GB" altLang="cs-CZ" dirty="0">
                <a:solidFill>
                  <a:srgbClr val="000000"/>
                </a:solidFill>
              </a:rPr>
              <a:t>furrow</a:t>
            </a:r>
            <a:r>
              <a:rPr lang="cs-CZ" altLang="cs-CZ" dirty="0"/>
              <a:t>.</a:t>
            </a:r>
          </a:p>
          <a:p>
            <a:r>
              <a:rPr lang="cs-CZ" altLang="cs-CZ" dirty="0"/>
              <a:t>Taste </a:t>
            </a:r>
            <a:r>
              <a:rPr lang="cs-CZ" altLang="cs-CZ" dirty="0" err="1"/>
              <a:t>buds</a:t>
            </a:r>
            <a:endParaRPr lang="cs-CZ" altLang="cs-CZ" dirty="0"/>
          </a:p>
          <a:p>
            <a:endParaRPr lang="cs-CZ" altLang="cs-CZ" dirty="0"/>
          </a:p>
        </p:txBody>
      </p:sp>
      <p:grpSp>
        <p:nvGrpSpPr>
          <p:cNvPr id="3" name="Group 2"/>
          <p:cNvGrpSpPr/>
          <p:nvPr/>
        </p:nvGrpSpPr>
        <p:grpSpPr>
          <a:xfrm>
            <a:off x="2712232" y="1290586"/>
            <a:ext cx="5641091" cy="4224390"/>
            <a:chOff x="71438" y="1409700"/>
            <a:chExt cx="7313612" cy="5476875"/>
          </a:xfrm>
        </p:grpSpPr>
        <p:pic>
          <p:nvPicPr>
            <p:cNvPr id="36867" name="Picture 2" descr="007"/>
            <p:cNvPicPr>
              <a:picLocks noChangeAspect="1" noChangeArrowheads="1"/>
            </p:cNvPicPr>
            <p:nvPr/>
          </p:nvPicPr>
          <p:blipFill>
            <a:blip r:embed="rId2" cstate="print"/>
            <a:srcRect/>
            <a:stretch>
              <a:fillRect/>
            </a:stretch>
          </p:blipFill>
          <p:spPr bwMode="auto">
            <a:xfrm>
              <a:off x="71438" y="1409700"/>
              <a:ext cx="7313612" cy="5403850"/>
            </a:xfrm>
            <a:prstGeom prst="rect">
              <a:avLst/>
            </a:prstGeom>
            <a:noFill/>
            <a:ln w="9525">
              <a:noFill/>
              <a:miter lim="800000"/>
              <a:headEnd/>
              <a:tailEnd/>
            </a:ln>
          </p:spPr>
        </p:pic>
        <p:sp>
          <p:nvSpPr>
            <p:cNvPr id="36869" name="Freeform 6" descr="Figure_12-29"/>
            <p:cNvSpPr>
              <a:spLocks/>
            </p:cNvSpPr>
            <p:nvPr/>
          </p:nvSpPr>
          <p:spPr bwMode="auto">
            <a:xfrm>
              <a:off x="3505200" y="4025900"/>
              <a:ext cx="2898775" cy="2860675"/>
            </a:xfrm>
            <a:custGeom>
              <a:avLst/>
              <a:gdLst>
                <a:gd name="T0" fmla="*/ 2147483647 w 1826"/>
                <a:gd name="T1" fmla="*/ 2147483647 h 1802"/>
                <a:gd name="T2" fmla="*/ 2147483647 w 1826"/>
                <a:gd name="T3" fmla="*/ 2147483647 h 1802"/>
                <a:gd name="T4" fmla="*/ 2147483647 w 1826"/>
                <a:gd name="T5" fmla="*/ 2147483647 h 1802"/>
                <a:gd name="T6" fmla="*/ 2147483647 w 1826"/>
                <a:gd name="T7" fmla="*/ 2147483647 h 1802"/>
                <a:gd name="T8" fmla="*/ 2147483647 w 1826"/>
                <a:gd name="T9" fmla="*/ 2147483647 h 1802"/>
                <a:gd name="T10" fmla="*/ 2147483647 w 1826"/>
                <a:gd name="T11" fmla="*/ 2147483647 h 1802"/>
                <a:gd name="T12" fmla="*/ 2147483647 w 1826"/>
                <a:gd name="T13" fmla="*/ 2147483647 h 1802"/>
                <a:gd name="T14" fmla="*/ 2147483647 w 1826"/>
                <a:gd name="T15" fmla="*/ 2147483647 h 1802"/>
                <a:gd name="T16" fmla="*/ 0 w 1826"/>
                <a:gd name="T17" fmla="*/ 2147483647 h 1802"/>
                <a:gd name="T18" fmla="*/ 2147483647 w 1826"/>
                <a:gd name="T19" fmla="*/ 2147483647 h 1802"/>
                <a:gd name="T20" fmla="*/ 2147483647 w 1826"/>
                <a:gd name="T21" fmla="*/ 2147483647 h 1802"/>
                <a:gd name="T22" fmla="*/ 2147483647 w 1826"/>
                <a:gd name="T23" fmla="*/ 2147483647 h 1802"/>
                <a:gd name="T24" fmla="*/ 2147483647 w 1826"/>
                <a:gd name="T25" fmla="*/ 2147483647 h 1802"/>
                <a:gd name="T26" fmla="*/ 2147483647 w 1826"/>
                <a:gd name="T27" fmla="*/ 2147483647 h 1802"/>
                <a:gd name="T28" fmla="*/ 2147483647 w 1826"/>
                <a:gd name="T29" fmla="*/ 2147483647 h 1802"/>
                <a:gd name="T30" fmla="*/ 2147483647 w 1826"/>
                <a:gd name="T31" fmla="*/ 2147483647 h 1802"/>
                <a:gd name="T32" fmla="*/ 2147483647 w 1826"/>
                <a:gd name="T33" fmla="*/ 2147483647 h 1802"/>
                <a:gd name="T34" fmla="*/ 2147483647 w 1826"/>
                <a:gd name="T35" fmla="*/ 2147483647 h 1802"/>
                <a:gd name="T36" fmla="*/ 2147483647 w 1826"/>
                <a:gd name="T37" fmla="*/ 2147483647 h 1802"/>
                <a:gd name="T38" fmla="*/ 2147483647 w 1826"/>
                <a:gd name="T39" fmla="*/ 2147483647 h 1802"/>
                <a:gd name="T40" fmla="*/ 2147483647 w 1826"/>
                <a:gd name="T41" fmla="*/ 2147483647 h 1802"/>
                <a:gd name="T42" fmla="*/ 2147483647 w 1826"/>
                <a:gd name="T43" fmla="*/ 2147483647 h 1802"/>
                <a:gd name="T44" fmla="*/ 2147483647 w 1826"/>
                <a:gd name="T45" fmla="*/ 2147483647 h 1802"/>
                <a:gd name="T46" fmla="*/ 2147483647 w 1826"/>
                <a:gd name="T47" fmla="*/ 2147483647 h 1802"/>
                <a:gd name="T48" fmla="*/ 2147483647 w 1826"/>
                <a:gd name="T49" fmla="*/ 2147483647 h 1802"/>
                <a:gd name="T50" fmla="*/ 2147483647 w 1826"/>
                <a:gd name="T51" fmla="*/ 2147483647 h 1802"/>
                <a:gd name="T52" fmla="*/ 2147483647 w 1826"/>
                <a:gd name="T53" fmla="*/ 2147483647 h 1802"/>
                <a:gd name="T54" fmla="*/ 2147483647 w 1826"/>
                <a:gd name="T55" fmla="*/ 2147483647 h 1802"/>
                <a:gd name="T56" fmla="*/ 2147483647 w 1826"/>
                <a:gd name="T57" fmla="*/ 2147483647 h 1802"/>
                <a:gd name="T58" fmla="*/ 2147483647 w 1826"/>
                <a:gd name="T59" fmla="*/ 2147483647 h 1802"/>
                <a:gd name="T60" fmla="*/ 2147483647 w 1826"/>
                <a:gd name="T61" fmla="*/ 0 h 1802"/>
                <a:gd name="T62" fmla="*/ 2147483647 w 1826"/>
                <a:gd name="T63" fmla="*/ 2147483647 h 1802"/>
                <a:gd name="T64" fmla="*/ 2147483647 w 1826"/>
                <a:gd name="T65" fmla="*/ 2147483647 h 1802"/>
                <a:gd name="T66" fmla="*/ 2147483647 w 1826"/>
                <a:gd name="T67" fmla="*/ 2147483647 h 1802"/>
                <a:gd name="T68" fmla="*/ 2147483647 w 1826"/>
                <a:gd name="T69" fmla="*/ 2147483647 h 1802"/>
                <a:gd name="T70" fmla="*/ 2147483647 w 1826"/>
                <a:gd name="T71" fmla="*/ 2147483647 h 1802"/>
                <a:gd name="T72" fmla="*/ 2147483647 w 1826"/>
                <a:gd name="T73" fmla="*/ 2147483647 h 1802"/>
                <a:gd name="T74" fmla="*/ 2147483647 w 1826"/>
                <a:gd name="T75" fmla="*/ 2147483647 h 1802"/>
                <a:gd name="T76" fmla="*/ 2147483647 w 1826"/>
                <a:gd name="T77" fmla="*/ 2147483647 h 1802"/>
                <a:gd name="T78" fmla="*/ 2147483647 w 1826"/>
                <a:gd name="T79" fmla="*/ 2147483647 h 1802"/>
                <a:gd name="T80" fmla="*/ 2147483647 w 1826"/>
                <a:gd name="T81" fmla="*/ 2147483647 h 1802"/>
                <a:gd name="T82" fmla="*/ 2147483647 w 1826"/>
                <a:gd name="T83" fmla="*/ 2147483647 h 1802"/>
                <a:gd name="T84" fmla="*/ 2147483647 w 1826"/>
                <a:gd name="T85" fmla="*/ 2147483647 h 1802"/>
                <a:gd name="T86" fmla="*/ 2147483647 w 1826"/>
                <a:gd name="T87" fmla="*/ 2147483647 h 1802"/>
                <a:gd name="T88" fmla="*/ 2147483647 w 1826"/>
                <a:gd name="T89" fmla="*/ 2147483647 h 180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26"/>
                <a:gd name="T136" fmla="*/ 0 h 1802"/>
                <a:gd name="T137" fmla="*/ 1826 w 1826"/>
                <a:gd name="T138" fmla="*/ 1802 h 180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26" h="1802">
                  <a:moveTo>
                    <a:pt x="680" y="768"/>
                  </a:moveTo>
                  <a:cubicBezTo>
                    <a:pt x="650" y="859"/>
                    <a:pt x="576" y="946"/>
                    <a:pt x="488" y="984"/>
                  </a:cubicBezTo>
                  <a:cubicBezTo>
                    <a:pt x="440" y="1005"/>
                    <a:pt x="371" y="1009"/>
                    <a:pt x="320" y="1016"/>
                  </a:cubicBezTo>
                  <a:cubicBezTo>
                    <a:pt x="294" y="1025"/>
                    <a:pt x="264" y="1028"/>
                    <a:pt x="240" y="1040"/>
                  </a:cubicBezTo>
                  <a:cubicBezTo>
                    <a:pt x="231" y="1044"/>
                    <a:pt x="223" y="1050"/>
                    <a:pt x="216" y="1056"/>
                  </a:cubicBezTo>
                  <a:cubicBezTo>
                    <a:pt x="207" y="1063"/>
                    <a:pt x="202" y="1075"/>
                    <a:pt x="192" y="1080"/>
                  </a:cubicBezTo>
                  <a:cubicBezTo>
                    <a:pt x="176" y="1089"/>
                    <a:pt x="133" y="1099"/>
                    <a:pt x="112" y="1104"/>
                  </a:cubicBezTo>
                  <a:cubicBezTo>
                    <a:pt x="83" y="1133"/>
                    <a:pt x="57" y="1168"/>
                    <a:pt x="32" y="1200"/>
                  </a:cubicBezTo>
                  <a:cubicBezTo>
                    <a:pt x="20" y="1215"/>
                    <a:pt x="0" y="1248"/>
                    <a:pt x="0" y="1248"/>
                  </a:cubicBezTo>
                  <a:cubicBezTo>
                    <a:pt x="3" y="1280"/>
                    <a:pt x="3" y="1312"/>
                    <a:pt x="8" y="1344"/>
                  </a:cubicBezTo>
                  <a:cubicBezTo>
                    <a:pt x="13" y="1374"/>
                    <a:pt x="33" y="1413"/>
                    <a:pt x="48" y="1440"/>
                  </a:cubicBezTo>
                  <a:cubicBezTo>
                    <a:pt x="57" y="1457"/>
                    <a:pt x="74" y="1470"/>
                    <a:pt x="80" y="1488"/>
                  </a:cubicBezTo>
                  <a:cubicBezTo>
                    <a:pt x="98" y="1541"/>
                    <a:pt x="114" y="1597"/>
                    <a:pt x="168" y="1624"/>
                  </a:cubicBezTo>
                  <a:cubicBezTo>
                    <a:pt x="211" y="1645"/>
                    <a:pt x="308" y="1649"/>
                    <a:pt x="360" y="1656"/>
                  </a:cubicBezTo>
                  <a:cubicBezTo>
                    <a:pt x="386" y="1665"/>
                    <a:pt x="432" y="1696"/>
                    <a:pt x="432" y="1696"/>
                  </a:cubicBezTo>
                  <a:cubicBezTo>
                    <a:pt x="457" y="1734"/>
                    <a:pt x="478" y="1725"/>
                    <a:pt x="520" y="1736"/>
                  </a:cubicBezTo>
                  <a:cubicBezTo>
                    <a:pt x="658" y="1728"/>
                    <a:pt x="665" y="1722"/>
                    <a:pt x="800" y="1736"/>
                  </a:cubicBezTo>
                  <a:cubicBezTo>
                    <a:pt x="839" y="1740"/>
                    <a:pt x="881" y="1758"/>
                    <a:pt x="920" y="1768"/>
                  </a:cubicBezTo>
                  <a:cubicBezTo>
                    <a:pt x="957" y="1777"/>
                    <a:pt x="995" y="1777"/>
                    <a:pt x="1032" y="1784"/>
                  </a:cubicBezTo>
                  <a:cubicBezTo>
                    <a:pt x="1195" y="1781"/>
                    <a:pt x="1361" y="1802"/>
                    <a:pt x="1520" y="1768"/>
                  </a:cubicBezTo>
                  <a:cubicBezTo>
                    <a:pt x="1612" y="1748"/>
                    <a:pt x="1698" y="1709"/>
                    <a:pt x="1792" y="1696"/>
                  </a:cubicBezTo>
                  <a:cubicBezTo>
                    <a:pt x="1806" y="1568"/>
                    <a:pt x="1812" y="1462"/>
                    <a:pt x="1800" y="1328"/>
                  </a:cubicBezTo>
                  <a:cubicBezTo>
                    <a:pt x="1796" y="1281"/>
                    <a:pt x="1766" y="1216"/>
                    <a:pt x="1744" y="1176"/>
                  </a:cubicBezTo>
                  <a:cubicBezTo>
                    <a:pt x="1735" y="1159"/>
                    <a:pt x="1712" y="1128"/>
                    <a:pt x="1712" y="1128"/>
                  </a:cubicBezTo>
                  <a:cubicBezTo>
                    <a:pt x="1690" y="1039"/>
                    <a:pt x="1719" y="930"/>
                    <a:pt x="1760" y="848"/>
                  </a:cubicBezTo>
                  <a:cubicBezTo>
                    <a:pt x="1765" y="733"/>
                    <a:pt x="1767" y="662"/>
                    <a:pt x="1792" y="560"/>
                  </a:cubicBezTo>
                  <a:cubicBezTo>
                    <a:pt x="1806" y="434"/>
                    <a:pt x="1826" y="310"/>
                    <a:pt x="1784" y="184"/>
                  </a:cubicBezTo>
                  <a:cubicBezTo>
                    <a:pt x="1770" y="141"/>
                    <a:pt x="1766" y="98"/>
                    <a:pt x="1728" y="72"/>
                  </a:cubicBezTo>
                  <a:cubicBezTo>
                    <a:pt x="1682" y="3"/>
                    <a:pt x="1743" y="84"/>
                    <a:pt x="1688" y="40"/>
                  </a:cubicBezTo>
                  <a:cubicBezTo>
                    <a:pt x="1680" y="34"/>
                    <a:pt x="1680" y="21"/>
                    <a:pt x="1672" y="16"/>
                  </a:cubicBezTo>
                  <a:cubicBezTo>
                    <a:pt x="1658" y="7"/>
                    <a:pt x="1624" y="0"/>
                    <a:pt x="1624" y="0"/>
                  </a:cubicBezTo>
                  <a:cubicBezTo>
                    <a:pt x="1550" y="9"/>
                    <a:pt x="1479" y="24"/>
                    <a:pt x="1408" y="48"/>
                  </a:cubicBezTo>
                  <a:cubicBezTo>
                    <a:pt x="1367" y="89"/>
                    <a:pt x="1356" y="103"/>
                    <a:pt x="1304" y="120"/>
                  </a:cubicBezTo>
                  <a:cubicBezTo>
                    <a:pt x="1296" y="128"/>
                    <a:pt x="1289" y="138"/>
                    <a:pt x="1280" y="144"/>
                  </a:cubicBezTo>
                  <a:cubicBezTo>
                    <a:pt x="1273" y="149"/>
                    <a:pt x="1263" y="147"/>
                    <a:pt x="1256" y="152"/>
                  </a:cubicBezTo>
                  <a:cubicBezTo>
                    <a:pt x="1248" y="158"/>
                    <a:pt x="1247" y="170"/>
                    <a:pt x="1240" y="176"/>
                  </a:cubicBezTo>
                  <a:cubicBezTo>
                    <a:pt x="1226" y="189"/>
                    <a:pt x="1192" y="208"/>
                    <a:pt x="1192" y="208"/>
                  </a:cubicBezTo>
                  <a:cubicBezTo>
                    <a:pt x="1182" y="222"/>
                    <a:pt x="1124" y="316"/>
                    <a:pt x="1120" y="328"/>
                  </a:cubicBezTo>
                  <a:cubicBezTo>
                    <a:pt x="1108" y="364"/>
                    <a:pt x="1090" y="398"/>
                    <a:pt x="1064" y="424"/>
                  </a:cubicBezTo>
                  <a:cubicBezTo>
                    <a:pt x="1051" y="462"/>
                    <a:pt x="1017" y="478"/>
                    <a:pt x="984" y="496"/>
                  </a:cubicBezTo>
                  <a:cubicBezTo>
                    <a:pt x="967" y="505"/>
                    <a:pt x="936" y="528"/>
                    <a:pt x="936" y="528"/>
                  </a:cubicBezTo>
                  <a:cubicBezTo>
                    <a:pt x="906" y="518"/>
                    <a:pt x="894" y="530"/>
                    <a:pt x="864" y="520"/>
                  </a:cubicBezTo>
                  <a:cubicBezTo>
                    <a:pt x="824" y="460"/>
                    <a:pt x="875" y="534"/>
                    <a:pt x="824" y="472"/>
                  </a:cubicBezTo>
                  <a:cubicBezTo>
                    <a:pt x="818" y="465"/>
                    <a:pt x="812" y="457"/>
                    <a:pt x="808" y="448"/>
                  </a:cubicBezTo>
                  <a:cubicBezTo>
                    <a:pt x="804" y="440"/>
                    <a:pt x="800" y="424"/>
                    <a:pt x="800" y="424"/>
                  </a:cubicBezTo>
                </a:path>
              </a:pathLst>
            </a:custGeom>
            <a:noFill/>
            <a:ln w="57150" cap="flat" cmpd="sng">
              <a:solidFill>
                <a:srgbClr val="008080"/>
              </a:solidFill>
              <a:prstDash val="lgDash"/>
              <a:round/>
              <a:headEnd/>
              <a:tailEnd/>
            </a:ln>
          </p:spPr>
          <p:txBody>
            <a:bodyPr/>
            <a:lstStyle/>
            <a:p>
              <a:endParaRPr lang="cs-CZ"/>
            </a:p>
          </p:txBody>
        </p:sp>
      </p:grpSp>
      <p:pic>
        <p:nvPicPr>
          <p:cNvPr id="2" name="Picture 1"/>
          <p:cNvPicPr>
            <a:picLocks noChangeAspect="1"/>
          </p:cNvPicPr>
          <p:nvPr/>
        </p:nvPicPr>
        <p:blipFill>
          <a:blip r:embed="rId3"/>
          <a:stretch>
            <a:fillRect/>
          </a:stretch>
        </p:blipFill>
        <p:spPr>
          <a:xfrm>
            <a:off x="35348" y="4170826"/>
            <a:ext cx="2593732" cy="2575648"/>
          </a:xfrm>
          <a:prstGeom prst="rect">
            <a:avLst/>
          </a:prstGeom>
        </p:spPr>
      </p:pic>
      <p:pic>
        <p:nvPicPr>
          <p:cNvPr id="4098" name="Picture 2" descr="https://render.fineartamerica.com/images/rendered/default/canvas-print/8.000/7.875/mirror/break/images-medium/false-colour-sem-of-a-papilla-vallata-professors-pm-motta-kr-porter-pm-andrews-canvas-print.jpg"/>
          <p:cNvPicPr>
            <a:picLocks noChangeAspect="1" noChangeArrowheads="1"/>
          </p:cNvPicPr>
          <p:nvPr/>
        </p:nvPicPr>
        <p:blipFill rotWithShape="1">
          <a:blip r:embed="rId4">
            <a:extLst>
              <a:ext uri="{28A0092B-C50C-407E-A947-70E740481C1C}">
                <a14:useLocalDpi xmlns:a14="http://schemas.microsoft.com/office/drawing/2010/main" val="0"/>
              </a:ext>
            </a:extLst>
          </a:blip>
          <a:srcRect t="5430" r="12782" b="8339"/>
          <a:stretch/>
        </p:blipFill>
        <p:spPr bwMode="auto">
          <a:xfrm>
            <a:off x="27242" y="1290586"/>
            <a:ext cx="2601838" cy="2815228"/>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5" descr="Trávící systém I - 10 Chuťové pohárky"/>
          <p:cNvPicPr>
            <a:picLocks noChangeAspect="1" noChangeArrowheads="1"/>
          </p:cNvPicPr>
          <p:nvPr/>
        </p:nvPicPr>
        <p:blipFill>
          <a:blip r:embed="rId5" cstate="print">
            <a:lum contrast="18000"/>
          </a:blip>
          <a:srcRect l="19408" r="3064"/>
          <a:stretch>
            <a:fillRect/>
          </a:stretch>
        </p:blipFill>
        <p:spPr bwMode="auto">
          <a:xfrm rot="10800000">
            <a:off x="7765938" y="3898334"/>
            <a:ext cx="1378062" cy="2724932"/>
          </a:xfrm>
          <a:prstGeom prst="rect">
            <a:avLst/>
          </a:prstGeom>
          <a:noFill/>
          <a:ln w="28575">
            <a:solidFill>
              <a:srgbClr val="002060"/>
            </a:solidFill>
            <a:miter lim="800000"/>
            <a:headEnd/>
            <a:tailEnd/>
          </a:ln>
        </p:spPr>
      </p:pic>
    </p:spTree>
    <p:extLst>
      <p:ext uri="{BB962C8B-B14F-4D97-AF65-F5344CB8AC3E}">
        <p14:creationId xmlns:p14="http://schemas.microsoft.com/office/powerpoint/2010/main" val="462227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008"/>
          <p:cNvPicPr>
            <a:picLocks noChangeAspect="1" noChangeArrowheads="1"/>
          </p:cNvPicPr>
          <p:nvPr/>
        </p:nvPicPr>
        <p:blipFill>
          <a:blip r:embed="rId2" cstate="print"/>
          <a:srcRect/>
          <a:stretch>
            <a:fillRect/>
          </a:stretch>
        </p:blipFill>
        <p:spPr bwMode="auto">
          <a:xfrm>
            <a:off x="179388" y="3441700"/>
            <a:ext cx="1508125" cy="2363788"/>
          </a:xfrm>
          <a:prstGeom prst="rect">
            <a:avLst/>
          </a:prstGeom>
          <a:noFill/>
          <a:ln w="9525">
            <a:noFill/>
            <a:miter lim="800000"/>
            <a:headEnd/>
            <a:tailEnd/>
          </a:ln>
        </p:spPr>
      </p:pic>
      <p:pic>
        <p:nvPicPr>
          <p:cNvPr id="37891" name="Picture 5" descr="Trávící systém I - 10 Chuťové pohárky"/>
          <p:cNvPicPr>
            <a:picLocks noChangeAspect="1" noChangeArrowheads="1"/>
          </p:cNvPicPr>
          <p:nvPr/>
        </p:nvPicPr>
        <p:blipFill>
          <a:blip r:embed="rId3" cstate="print">
            <a:lum contrast="18000"/>
          </a:blip>
          <a:srcRect r="3999"/>
          <a:stretch>
            <a:fillRect/>
          </a:stretch>
        </p:blipFill>
        <p:spPr bwMode="auto">
          <a:xfrm>
            <a:off x="107950" y="2513013"/>
            <a:ext cx="6221413" cy="4229100"/>
          </a:xfrm>
          <a:prstGeom prst="rect">
            <a:avLst/>
          </a:prstGeom>
          <a:noFill/>
          <a:ln w="9525">
            <a:noFill/>
            <a:miter lim="800000"/>
            <a:headEnd/>
            <a:tailEnd/>
          </a:ln>
        </p:spPr>
      </p:pic>
      <p:pic>
        <p:nvPicPr>
          <p:cNvPr id="37892" name="Picture 2" descr="jazP0023Exp"/>
          <p:cNvPicPr>
            <a:picLocks noChangeAspect="1" noChangeArrowheads="1"/>
          </p:cNvPicPr>
          <p:nvPr/>
        </p:nvPicPr>
        <p:blipFill>
          <a:blip r:embed="rId4" cstate="print">
            <a:lum bright="-6000" contrast="10000"/>
          </a:blip>
          <a:srcRect/>
          <a:stretch>
            <a:fillRect/>
          </a:stretch>
        </p:blipFill>
        <p:spPr bwMode="auto">
          <a:xfrm>
            <a:off x="5084763" y="68263"/>
            <a:ext cx="3951287" cy="5305425"/>
          </a:xfrm>
          <a:prstGeom prst="rect">
            <a:avLst/>
          </a:prstGeom>
          <a:noFill/>
          <a:ln w="9525">
            <a:noFill/>
            <a:miter lim="800000"/>
            <a:headEnd/>
            <a:tailEnd/>
          </a:ln>
        </p:spPr>
      </p:pic>
      <p:sp>
        <p:nvSpPr>
          <p:cNvPr id="37893" name="Šipka dolů 5"/>
          <p:cNvSpPr>
            <a:spLocks noChangeArrowheads="1"/>
          </p:cNvSpPr>
          <p:nvPr/>
        </p:nvSpPr>
        <p:spPr bwMode="auto">
          <a:xfrm>
            <a:off x="2771775" y="1735138"/>
            <a:ext cx="214313" cy="1406525"/>
          </a:xfrm>
          <a:prstGeom prst="downArrow">
            <a:avLst>
              <a:gd name="adj1" fmla="val 50000"/>
              <a:gd name="adj2" fmla="val 49982"/>
            </a:avLst>
          </a:prstGeom>
          <a:solidFill>
            <a:srgbClr val="000000"/>
          </a:solidFill>
          <a:ln w="9525" algn="ctr">
            <a:solidFill>
              <a:schemeClr val="tx1"/>
            </a:solidFill>
            <a:round/>
            <a:headEnd/>
            <a:tailEnd/>
          </a:ln>
        </p:spPr>
        <p:txBody>
          <a:bodyPr/>
          <a:lstStyle/>
          <a:p>
            <a:pPr algn="ctr"/>
            <a:endParaRPr lang="cs-CZ" altLang="cs-CZ">
              <a:latin typeface="Arial" charset="0"/>
            </a:endParaRPr>
          </a:p>
        </p:txBody>
      </p:sp>
      <p:sp>
        <p:nvSpPr>
          <p:cNvPr id="37894" name="Rectangle 10" descr="Figure_12-29"/>
          <p:cNvSpPr>
            <a:spLocks noChangeArrowheads="1"/>
          </p:cNvSpPr>
          <p:nvPr/>
        </p:nvSpPr>
        <p:spPr bwMode="auto">
          <a:xfrm>
            <a:off x="6283774" y="5373688"/>
            <a:ext cx="2797865" cy="1015663"/>
          </a:xfrm>
          <a:prstGeom prst="rect">
            <a:avLst/>
          </a:prstGeom>
          <a:noFill/>
          <a:ln w="9525">
            <a:noFill/>
            <a:miter lim="800000"/>
            <a:headEnd/>
            <a:tailEnd/>
          </a:ln>
        </p:spPr>
        <p:txBody>
          <a:bodyPr wrap="square">
            <a:spAutoFit/>
          </a:bodyPr>
          <a:lstStyle/>
          <a:p>
            <a:pPr algn="ctr"/>
            <a:r>
              <a:rPr lang="en-GB" altLang="cs-CZ" sz="2000" dirty="0">
                <a:solidFill>
                  <a:srgbClr val="000000"/>
                </a:solidFill>
              </a:rPr>
              <a:t>Duct (V) of </a:t>
            </a:r>
            <a:r>
              <a:rPr lang="en-GB" altLang="cs-CZ" sz="2000" dirty="0" err="1">
                <a:solidFill>
                  <a:srgbClr val="000000"/>
                </a:solidFill>
              </a:rPr>
              <a:t>Ebner´s</a:t>
            </a:r>
            <a:r>
              <a:rPr lang="en-GB" altLang="cs-CZ" sz="2000" dirty="0">
                <a:solidFill>
                  <a:srgbClr val="000000"/>
                </a:solidFill>
              </a:rPr>
              <a:t> gland opening on bottom of an </a:t>
            </a:r>
            <a:r>
              <a:rPr lang="en-GB" altLang="cs-CZ" sz="2000" dirty="0" err="1">
                <a:solidFill>
                  <a:srgbClr val="000000"/>
                </a:solidFill>
              </a:rPr>
              <a:t>circumpapillary</a:t>
            </a:r>
            <a:r>
              <a:rPr lang="en-GB" altLang="cs-CZ" sz="2000" dirty="0">
                <a:solidFill>
                  <a:srgbClr val="000000"/>
                </a:solidFill>
              </a:rPr>
              <a:t> furrow.</a:t>
            </a:r>
            <a:endParaRPr lang="cs-CZ" altLang="cs-CZ" sz="2000" dirty="0">
              <a:solidFill>
                <a:srgbClr val="000000"/>
              </a:solidFill>
            </a:endParaRPr>
          </a:p>
        </p:txBody>
      </p:sp>
      <p:sp>
        <p:nvSpPr>
          <p:cNvPr id="7" name="Rectangle 8" descr="Figure_12-29"/>
          <p:cNvSpPr>
            <a:spLocks noChangeArrowheads="1"/>
          </p:cNvSpPr>
          <p:nvPr/>
        </p:nvSpPr>
        <p:spPr bwMode="auto">
          <a:xfrm>
            <a:off x="2429860" y="1146146"/>
            <a:ext cx="1184876" cy="400110"/>
          </a:xfrm>
          <a:prstGeom prst="rect">
            <a:avLst/>
          </a:prstGeom>
          <a:noFill/>
          <a:ln w="9525">
            <a:noFill/>
            <a:miter lim="800000"/>
            <a:headEnd/>
            <a:tailEnd/>
          </a:ln>
        </p:spPr>
        <p:txBody>
          <a:bodyPr wrap="none">
            <a:spAutoFit/>
          </a:bodyPr>
          <a:lstStyle/>
          <a:p>
            <a:pPr algn="ctr"/>
            <a:r>
              <a:rPr lang="cs-CZ" altLang="cs-CZ" sz="2000" dirty="0">
                <a:solidFill>
                  <a:srgbClr val="000000"/>
                </a:solidFill>
              </a:rPr>
              <a:t>Taste bud</a:t>
            </a:r>
          </a:p>
        </p:txBody>
      </p:sp>
    </p:spTree>
    <p:extLst>
      <p:ext uri="{BB962C8B-B14F-4D97-AF65-F5344CB8AC3E}">
        <p14:creationId xmlns:p14="http://schemas.microsoft.com/office/powerpoint/2010/main" val="2113006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819" y="0"/>
            <a:ext cx="3974361" cy="6858000"/>
          </a:xfrm>
          <a:prstGeom prst="rect">
            <a:avLst/>
          </a:prstGeom>
        </p:spPr>
      </p:pic>
      <p:sp>
        <p:nvSpPr>
          <p:cNvPr id="4" name="Rectangle 3"/>
          <p:cNvSpPr/>
          <p:nvPr/>
        </p:nvSpPr>
        <p:spPr>
          <a:xfrm>
            <a:off x="4328560" y="1022104"/>
            <a:ext cx="1713053" cy="3139321"/>
          </a:xfrm>
          <a:prstGeom prst="rect">
            <a:avLst/>
          </a:prstGeom>
        </p:spPr>
        <p:txBody>
          <a:bodyPr wrap="square">
            <a:spAutoFit/>
          </a:bodyPr>
          <a:lstStyle/>
          <a:p>
            <a:r>
              <a:rPr lang="cs-CZ" b="1" dirty="0"/>
              <a:t>Basic </a:t>
            </a:r>
            <a:r>
              <a:rPr lang="cs-CZ" b="1" dirty="0" err="1"/>
              <a:t>tastes</a:t>
            </a:r>
            <a:r>
              <a:rPr lang="cs-CZ" b="1" dirty="0"/>
              <a:t>:</a:t>
            </a:r>
          </a:p>
          <a:p>
            <a:r>
              <a:rPr lang="cs-CZ" dirty="0" err="1"/>
              <a:t>Sweet</a:t>
            </a:r>
            <a:endParaRPr lang="cs-CZ" dirty="0"/>
          </a:p>
          <a:p>
            <a:r>
              <a:rPr lang="cs-CZ" dirty="0"/>
              <a:t>Salty</a:t>
            </a:r>
          </a:p>
          <a:p>
            <a:r>
              <a:rPr lang="cs-CZ" dirty="0" err="1"/>
              <a:t>Sour</a:t>
            </a:r>
            <a:endParaRPr lang="cs-CZ" dirty="0"/>
          </a:p>
          <a:p>
            <a:r>
              <a:rPr lang="cs-CZ" dirty="0"/>
              <a:t>Bitter</a:t>
            </a:r>
          </a:p>
          <a:p>
            <a:r>
              <a:rPr lang="cs-CZ" dirty="0" err="1"/>
              <a:t>Umami</a:t>
            </a:r>
            <a:endParaRPr lang="cs-CZ" dirty="0"/>
          </a:p>
          <a:p>
            <a:endParaRPr lang="cs-CZ" dirty="0"/>
          </a:p>
          <a:p>
            <a:endParaRPr lang="cs-CZ" dirty="0"/>
          </a:p>
          <a:p>
            <a:r>
              <a:rPr lang="cs-CZ" b="1" dirty="0" err="1"/>
              <a:t>Suggested</a:t>
            </a:r>
            <a:r>
              <a:rPr lang="cs-CZ" b="1" dirty="0"/>
              <a:t>:</a:t>
            </a:r>
          </a:p>
          <a:p>
            <a:r>
              <a:rPr lang="cs-CZ" dirty="0" err="1"/>
              <a:t>Fatty</a:t>
            </a:r>
            <a:endParaRPr lang="cs-CZ" dirty="0"/>
          </a:p>
          <a:p>
            <a:r>
              <a:rPr lang="cs-CZ" dirty="0" err="1"/>
              <a:t>Metalic</a:t>
            </a:r>
            <a:endParaRPr lang="cs-CZ" dirty="0"/>
          </a:p>
        </p:txBody>
      </p:sp>
      <p:sp>
        <p:nvSpPr>
          <p:cNvPr id="5" name="Rectangle 4"/>
          <p:cNvSpPr/>
          <p:nvPr/>
        </p:nvSpPr>
        <p:spPr>
          <a:xfrm>
            <a:off x="9759388" y="1274367"/>
            <a:ext cx="4572000" cy="1477328"/>
          </a:xfrm>
          <a:prstGeom prst="rect">
            <a:avLst/>
          </a:prstGeom>
        </p:spPr>
        <p:txBody>
          <a:bodyPr>
            <a:spAutoFit/>
          </a:bodyPr>
          <a:lstStyle/>
          <a:p>
            <a:r>
              <a:rPr lang="en-GB" dirty="0"/>
              <a:t>sweet, umami, sour, salty, and bitter—the so-called “basic” tastes (Fig. 1). There are likely additional qualities such as fatty, metallic, and others that might also be considered basic tastes. </a:t>
            </a:r>
          </a:p>
        </p:txBody>
      </p:sp>
      <p:grpSp>
        <p:nvGrpSpPr>
          <p:cNvPr id="14" name="Group 13"/>
          <p:cNvGrpSpPr/>
          <p:nvPr/>
        </p:nvGrpSpPr>
        <p:grpSpPr>
          <a:xfrm>
            <a:off x="5567423" y="2655426"/>
            <a:ext cx="3472406" cy="4052103"/>
            <a:chOff x="5567423" y="2013031"/>
            <a:chExt cx="3472406" cy="4052103"/>
          </a:xfrm>
        </p:grpSpPr>
        <p:pic>
          <p:nvPicPr>
            <p:cNvPr id="5122" name="Picture 2" descr="Image result for mapa chut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274" y="2205942"/>
              <a:ext cx="3200400" cy="36576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a:off x="5567423" y="2013031"/>
              <a:ext cx="3472406" cy="3988442"/>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88274" y="2013031"/>
              <a:ext cx="3351555" cy="4052103"/>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1563" t="6271" r="-1" b="4849"/>
          <a:stretch/>
        </p:blipFill>
        <p:spPr bwMode="auto">
          <a:xfrm>
            <a:off x="5975088" y="506361"/>
            <a:ext cx="2777925" cy="2259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482147" y="210235"/>
            <a:ext cx="912879" cy="369332"/>
          </a:xfrm>
          <a:prstGeom prst="rect">
            <a:avLst/>
          </a:prstGeom>
        </p:spPr>
        <p:txBody>
          <a:bodyPr wrap="none">
            <a:spAutoFit/>
          </a:bodyPr>
          <a:lstStyle/>
          <a:p>
            <a:r>
              <a:rPr lang="cs-CZ" b="1" dirty="0"/>
              <a:t>TASTE ?</a:t>
            </a:r>
            <a:endParaRPr lang="en-GB" dirty="0"/>
          </a:p>
        </p:txBody>
      </p:sp>
    </p:spTree>
    <p:extLst>
      <p:ext uri="{BB962C8B-B14F-4D97-AF65-F5344CB8AC3E}">
        <p14:creationId xmlns:p14="http://schemas.microsoft.com/office/powerpoint/2010/main" val="51511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type="body" idx="1"/>
          </p:nvPr>
        </p:nvSpPr>
        <p:spPr>
          <a:xfrm>
            <a:off x="179388" y="254525"/>
            <a:ext cx="8964612" cy="6414564"/>
          </a:xfrm>
        </p:spPr>
        <p:txBody>
          <a:bodyPr/>
          <a:lstStyle/>
          <a:p>
            <a:pPr marL="342891" indent="-342891" eaLnBrk="1" hangingPunct="1">
              <a:buFont typeface="Wingdings" pitchFamily="2" charset="2"/>
              <a:buNone/>
              <a:defRPr/>
            </a:pPr>
            <a:endParaRPr lang="en-GB" sz="1000" b="1" dirty="0"/>
          </a:p>
          <a:p>
            <a:pPr marL="342891" indent="-342891" eaLnBrk="1" hangingPunct="1">
              <a:buFont typeface="Wingdings" pitchFamily="2" charset="2"/>
              <a:buNone/>
              <a:defRPr/>
            </a:pPr>
            <a:r>
              <a:rPr lang="cs-CZ" b="1" dirty="0" err="1">
                <a:effectLst/>
              </a:rPr>
              <a:t>Samples</a:t>
            </a:r>
            <a:r>
              <a:rPr lang="en-GB" b="1" dirty="0">
                <a:effectLst/>
              </a:rPr>
              <a:t>:</a:t>
            </a:r>
            <a:endParaRPr lang="cs-CZ" b="1" dirty="0">
              <a:effectLst/>
            </a:endParaRPr>
          </a:p>
          <a:p>
            <a:pPr marL="342891" indent="-342891" eaLnBrk="1" hangingPunct="1">
              <a:buFont typeface="Wingdings" pitchFamily="2" charset="2"/>
              <a:buNone/>
              <a:defRPr/>
            </a:pPr>
            <a:endParaRPr lang="cs-CZ" b="1" dirty="0">
              <a:effectLst/>
            </a:endParaRPr>
          </a:p>
          <a:p>
            <a:pPr marL="800088" lvl="1" indent="-342900">
              <a:defRPr/>
            </a:pPr>
            <a:r>
              <a:rPr lang="en-GB" dirty="0">
                <a:effectLst/>
              </a:rPr>
              <a:t>labium </a:t>
            </a:r>
            <a:r>
              <a:rPr lang="en-GB" dirty="0" err="1">
                <a:effectLst/>
              </a:rPr>
              <a:t>oris</a:t>
            </a:r>
            <a:r>
              <a:rPr lang="cs-CZ" dirty="0">
                <a:effectLst/>
              </a:rPr>
              <a:t> (1)</a:t>
            </a:r>
          </a:p>
          <a:p>
            <a:pPr marL="800088" lvl="1" indent="-342900">
              <a:defRPr/>
            </a:pPr>
            <a:r>
              <a:rPr lang="en-GB" dirty="0" err="1">
                <a:effectLst/>
              </a:rPr>
              <a:t>palatum</a:t>
            </a:r>
            <a:r>
              <a:rPr lang="en-GB" dirty="0">
                <a:effectLst/>
              </a:rPr>
              <a:t> </a:t>
            </a:r>
            <a:r>
              <a:rPr lang="en-GB" dirty="0" err="1">
                <a:effectLst/>
              </a:rPr>
              <a:t>molle</a:t>
            </a:r>
            <a:r>
              <a:rPr lang="cs-CZ" dirty="0">
                <a:effectLst/>
              </a:rPr>
              <a:t> (5)</a:t>
            </a:r>
          </a:p>
          <a:p>
            <a:pPr marL="800088" lvl="1" indent="-342900">
              <a:defRPr/>
            </a:pPr>
            <a:r>
              <a:rPr lang="en-GB" dirty="0">
                <a:effectLst/>
              </a:rPr>
              <a:t>apex </a:t>
            </a:r>
            <a:r>
              <a:rPr lang="en-GB" dirty="0" err="1">
                <a:effectLst/>
              </a:rPr>
              <a:t>linguae</a:t>
            </a:r>
            <a:r>
              <a:rPr lang="cs-CZ" dirty="0">
                <a:effectLst/>
              </a:rPr>
              <a:t> (2)</a:t>
            </a:r>
          </a:p>
          <a:p>
            <a:pPr marL="800088" lvl="1" indent="-342900">
              <a:defRPr/>
            </a:pPr>
            <a:r>
              <a:rPr lang="en-GB" dirty="0">
                <a:effectLst/>
              </a:rPr>
              <a:t>papilla </a:t>
            </a:r>
            <a:r>
              <a:rPr lang="en-GB" dirty="0" err="1">
                <a:effectLst/>
              </a:rPr>
              <a:t>vallata</a:t>
            </a:r>
            <a:r>
              <a:rPr lang="cs-CZ" dirty="0">
                <a:effectLst/>
              </a:rPr>
              <a:t> (3)</a:t>
            </a:r>
          </a:p>
          <a:p>
            <a:pPr marL="742932" lvl="1" indent="-285744" eaLnBrk="1" hangingPunct="1">
              <a:buFont typeface="Wingdings" pitchFamily="2" charset="2"/>
              <a:buNone/>
              <a:defRPr/>
            </a:pPr>
            <a:endParaRPr lang="en-GB" b="1" dirty="0">
              <a:effectLst/>
            </a:endParaRPr>
          </a:p>
        </p:txBody>
      </p:sp>
    </p:spTree>
    <p:extLst>
      <p:ext uri="{BB962C8B-B14F-4D97-AF65-F5344CB8AC3E}">
        <p14:creationId xmlns:p14="http://schemas.microsoft.com/office/powerpoint/2010/main" val="2517482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2400" y="228600"/>
            <a:ext cx="8839200" cy="4767459"/>
          </a:xfrm>
          <a:prstGeom prst="rect">
            <a:avLst/>
          </a:prstGeom>
          <a:noFill/>
          <a:ln w="9525">
            <a:noFill/>
            <a:miter lim="800000"/>
            <a:headEnd/>
            <a:tailEnd/>
          </a:ln>
        </p:spPr>
        <p:txBody>
          <a:bodyPr>
            <a:spAutoFit/>
          </a:bodyPr>
          <a:lstStyle/>
          <a:p>
            <a:pPr marL="342900" indent="-342900" algn="ctr">
              <a:spcBef>
                <a:spcPct val="50000"/>
              </a:spcBef>
            </a:pPr>
            <a:r>
              <a:rPr lang="cs-CZ" altLang="cs-CZ" sz="3200" b="1" dirty="0"/>
              <a:t>Oral </a:t>
            </a:r>
            <a:r>
              <a:rPr lang="cs-CZ" altLang="cs-CZ" sz="3200" b="1" dirty="0" err="1"/>
              <a:t>cavity</a:t>
            </a:r>
            <a:r>
              <a:rPr lang="cs-CZ" altLang="cs-CZ" sz="3200" b="1" dirty="0"/>
              <a:t> </a:t>
            </a:r>
            <a:r>
              <a:rPr lang="en-GB" altLang="cs-CZ" sz="3200" i="1" dirty="0"/>
              <a:t>(</a:t>
            </a:r>
            <a:r>
              <a:rPr lang="cs-CZ" altLang="cs-CZ" sz="3200" i="1" dirty="0" err="1"/>
              <a:t>cavitas</a:t>
            </a:r>
            <a:r>
              <a:rPr lang="cs-CZ" altLang="cs-CZ" sz="3200" i="1" dirty="0"/>
              <a:t> </a:t>
            </a:r>
            <a:r>
              <a:rPr lang="cs-CZ" altLang="cs-CZ" sz="3200" i="1" dirty="0" err="1"/>
              <a:t>oris</a:t>
            </a:r>
            <a:r>
              <a:rPr lang="en-GB" altLang="cs-CZ" sz="3200" i="1" dirty="0"/>
              <a:t>)</a:t>
            </a:r>
          </a:p>
          <a:p>
            <a:pPr marL="342900" indent="-342900" algn="ctr">
              <a:lnSpc>
                <a:spcPct val="80000"/>
              </a:lnSpc>
              <a:spcBef>
                <a:spcPct val="50000"/>
              </a:spcBef>
            </a:pPr>
            <a:r>
              <a:rPr lang="cs-CZ" altLang="cs-CZ" sz="2000" b="1" dirty="0"/>
              <a:t>vestibulum </a:t>
            </a:r>
            <a:r>
              <a:rPr lang="cs-CZ" altLang="cs-CZ" sz="2000" b="1" dirty="0" err="1"/>
              <a:t>oris</a:t>
            </a:r>
            <a:r>
              <a:rPr lang="cs-CZ" altLang="cs-CZ" sz="2000" b="1" dirty="0"/>
              <a:t> / </a:t>
            </a:r>
            <a:r>
              <a:rPr lang="cs-CZ" altLang="cs-CZ" sz="2000" b="1" dirty="0" err="1"/>
              <a:t>cavitas</a:t>
            </a:r>
            <a:r>
              <a:rPr lang="cs-CZ" altLang="cs-CZ" sz="2000" b="1" dirty="0"/>
              <a:t> </a:t>
            </a:r>
            <a:r>
              <a:rPr lang="cs-CZ" altLang="cs-CZ" sz="2000" b="1" dirty="0" err="1"/>
              <a:t>oris</a:t>
            </a:r>
            <a:r>
              <a:rPr lang="cs-CZ" altLang="cs-CZ" sz="2000" b="1" dirty="0"/>
              <a:t> propria</a:t>
            </a:r>
            <a:r>
              <a:rPr lang="en-GB" altLang="cs-CZ" sz="2000" dirty="0"/>
              <a:t> </a:t>
            </a:r>
            <a:endParaRPr lang="cs-CZ" altLang="cs-CZ" sz="2000" dirty="0"/>
          </a:p>
          <a:p>
            <a:pPr marL="342900" indent="-342900">
              <a:lnSpc>
                <a:spcPct val="80000"/>
              </a:lnSpc>
              <a:spcBef>
                <a:spcPct val="50000"/>
              </a:spcBef>
            </a:pPr>
            <a:r>
              <a:rPr lang="cs-CZ" altLang="cs-CZ" b="1" dirty="0" err="1"/>
              <a:t>Borders</a:t>
            </a:r>
            <a:r>
              <a:rPr lang="cs-CZ" altLang="cs-CZ" b="1" dirty="0"/>
              <a:t> </a:t>
            </a:r>
            <a:endParaRPr lang="cs-CZ" altLang="cs-CZ" sz="800" dirty="0"/>
          </a:p>
          <a:p>
            <a:pPr marL="342900" indent="-342900">
              <a:lnSpc>
                <a:spcPct val="80000"/>
              </a:lnSpc>
              <a:spcBef>
                <a:spcPct val="50000"/>
              </a:spcBef>
            </a:pPr>
            <a:r>
              <a:rPr lang="cs-CZ" altLang="cs-CZ" dirty="0" err="1"/>
              <a:t>Lips</a:t>
            </a:r>
            <a:r>
              <a:rPr lang="cs-CZ" altLang="cs-CZ" dirty="0"/>
              <a:t>, </a:t>
            </a:r>
            <a:r>
              <a:rPr lang="cs-CZ" altLang="cs-CZ" dirty="0" err="1"/>
              <a:t>cheeks</a:t>
            </a:r>
            <a:r>
              <a:rPr lang="cs-CZ" altLang="cs-CZ" dirty="0"/>
              <a:t>, hard and soft </a:t>
            </a:r>
            <a:r>
              <a:rPr lang="cs-CZ" altLang="cs-CZ" dirty="0" err="1"/>
              <a:t>palates</a:t>
            </a:r>
            <a:r>
              <a:rPr lang="cs-CZ" altLang="cs-CZ" dirty="0"/>
              <a:t>, </a:t>
            </a:r>
            <a:r>
              <a:rPr lang="cs-CZ" altLang="cs-CZ" dirty="0" err="1"/>
              <a:t>caudally</a:t>
            </a:r>
            <a:r>
              <a:rPr lang="cs-CZ" altLang="cs-CZ" dirty="0"/>
              <a:t> </a:t>
            </a:r>
            <a:r>
              <a:rPr lang="cs-CZ" altLang="cs-CZ" dirty="0" err="1"/>
              <a:t>floor</a:t>
            </a:r>
            <a:r>
              <a:rPr lang="cs-CZ" altLang="cs-CZ" dirty="0"/>
              <a:t> </a:t>
            </a:r>
            <a:r>
              <a:rPr lang="cs-CZ" altLang="cs-CZ" dirty="0" err="1"/>
              <a:t>of</a:t>
            </a:r>
            <a:r>
              <a:rPr lang="cs-CZ" altLang="cs-CZ" dirty="0"/>
              <a:t> </a:t>
            </a:r>
            <a:r>
              <a:rPr lang="cs-CZ" altLang="cs-CZ" dirty="0" err="1"/>
              <a:t>cavity</a:t>
            </a:r>
            <a:r>
              <a:rPr lang="cs-CZ" altLang="cs-CZ" dirty="0"/>
              <a:t>, </a:t>
            </a:r>
            <a:r>
              <a:rPr lang="cs-CZ" altLang="cs-CZ" dirty="0" err="1"/>
              <a:t>faucial</a:t>
            </a:r>
            <a:r>
              <a:rPr lang="cs-CZ" altLang="cs-CZ" dirty="0"/>
              <a:t> </a:t>
            </a:r>
            <a:r>
              <a:rPr lang="cs-CZ" altLang="cs-CZ" dirty="0" err="1"/>
              <a:t>isthmus</a:t>
            </a:r>
            <a:r>
              <a:rPr lang="cs-CZ" altLang="cs-CZ" dirty="0"/>
              <a:t> (</a:t>
            </a:r>
            <a:r>
              <a:rPr lang="cs-CZ" altLang="cs-CZ" dirty="0" err="1"/>
              <a:t>connection</a:t>
            </a:r>
            <a:r>
              <a:rPr lang="cs-CZ" altLang="cs-CZ" dirty="0"/>
              <a:t> to </a:t>
            </a:r>
            <a:r>
              <a:rPr lang="cs-CZ" altLang="cs-CZ" dirty="0" err="1"/>
              <a:t>oropharynx</a:t>
            </a:r>
            <a:r>
              <a:rPr lang="cs-CZ" altLang="cs-CZ" dirty="0"/>
              <a:t>)</a:t>
            </a:r>
            <a:endParaRPr lang="cs-CZ" altLang="cs-CZ" sz="800" dirty="0"/>
          </a:p>
          <a:p>
            <a:pPr marL="342900" indent="-342900">
              <a:lnSpc>
                <a:spcPct val="80000"/>
              </a:lnSpc>
              <a:spcBef>
                <a:spcPct val="50000"/>
              </a:spcBef>
            </a:pPr>
            <a:endParaRPr lang="cs-CZ" altLang="cs-CZ" sz="800" b="1" dirty="0"/>
          </a:p>
          <a:p>
            <a:pPr marL="342900" indent="-342900">
              <a:lnSpc>
                <a:spcPct val="80000"/>
              </a:lnSpc>
              <a:spcBef>
                <a:spcPct val="50000"/>
              </a:spcBef>
            </a:pPr>
            <a:endParaRPr lang="cs-CZ" altLang="cs-CZ" sz="800" b="1" dirty="0"/>
          </a:p>
          <a:p>
            <a:pPr marL="342900" indent="-342900">
              <a:lnSpc>
                <a:spcPct val="80000"/>
              </a:lnSpc>
              <a:spcBef>
                <a:spcPct val="50000"/>
              </a:spcBef>
            </a:pPr>
            <a:r>
              <a:rPr lang="cs-CZ" altLang="cs-CZ" b="1" dirty="0" err="1"/>
              <a:t>Inside</a:t>
            </a:r>
            <a:endParaRPr lang="cs-CZ" altLang="cs-CZ" b="1" dirty="0"/>
          </a:p>
          <a:p>
            <a:pPr marL="342900" indent="-342900">
              <a:lnSpc>
                <a:spcPct val="80000"/>
              </a:lnSpc>
              <a:spcBef>
                <a:spcPct val="50000"/>
              </a:spcBef>
            </a:pPr>
            <a:r>
              <a:rPr lang="cs-CZ" altLang="cs-CZ" dirty="0" err="1"/>
              <a:t>Tongue</a:t>
            </a:r>
            <a:r>
              <a:rPr lang="cs-CZ" altLang="cs-CZ" dirty="0"/>
              <a:t>, </a:t>
            </a:r>
            <a:r>
              <a:rPr lang="cs-CZ" altLang="cs-CZ" dirty="0" err="1"/>
              <a:t>teeth</a:t>
            </a:r>
            <a:r>
              <a:rPr lang="cs-CZ" altLang="cs-CZ" dirty="0"/>
              <a:t>, </a:t>
            </a:r>
            <a:r>
              <a:rPr lang="cs-CZ" altLang="cs-CZ" dirty="0" err="1"/>
              <a:t>gums</a:t>
            </a:r>
            <a:r>
              <a:rPr lang="cs-CZ" altLang="cs-CZ" dirty="0"/>
              <a:t>, </a:t>
            </a:r>
            <a:r>
              <a:rPr lang="cs-CZ" altLang="cs-CZ" dirty="0" err="1"/>
              <a:t>tonsilla</a:t>
            </a:r>
            <a:r>
              <a:rPr lang="cs-CZ" altLang="cs-CZ" dirty="0"/>
              <a:t> </a:t>
            </a:r>
            <a:r>
              <a:rPr lang="cs-CZ" altLang="cs-CZ" dirty="0" err="1"/>
              <a:t>palatina</a:t>
            </a:r>
            <a:endParaRPr lang="cs-CZ" altLang="cs-CZ" dirty="0"/>
          </a:p>
          <a:p>
            <a:pPr marL="342900" indent="-342900">
              <a:lnSpc>
                <a:spcPct val="80000"/>
              </a:lnSpc>
              <a:spcBef>
                <a:spcPct val="50000"/>
              </a:spcBef>
            </a:pPr>
            <a:endParaRPr lang="cs-CZ" altLang="cs-CZ" dirty="0"/>
          </a:p>
          <a:p>
            <a:pPr marL="342900" indent="-342900">
              <a:lnSpc>
                <a:spcPct val="80000"/>
              </a:lnSpc>
              <a:spcBef>
                <a:spcPct val="50000"/>
              </a:spcBef>
            </a:pPr>
            <a:r>
              <a:rPr lang="cs-CZ" altLang="cs-CZ" b="1" dirty="0"/>
              <a:t>Major </a:t>
            </a:r>
            <a:r>
              <a:rPr lang="cs-CZ" altLang="cs-CZ" b="1" dirty="0" err="1"/>
              <a:t>salivary</a:t>
            </a:r>
            <a:r>
              <a:rPr lang="cs-CZ" altLang="cs-CZ" b="1" dirty="0"/>
              <a:t> </a:t>
            </a:r>
            <a:r>
              <a:rPr lang="cs-CZ" altLang="cs-CZ" b="1" dirty="0" err="1"/>
              <a:t>glands</a:t>
            </a:r>
            <a:r>
              <a:rPr lang="en-GB" altLang="cs-CZ" b="1" dirty="0"/>
              <a:t>: </a:t>
            </a:r>
            <a:endParaRPr lang="cs-CZ" altLang="cs-CZ" b="1" dirty="0"/>
          </a:p>
          <a:p>
            <a:pPr marL="342900" indent="-342900">
              <a:lnSpc>
                <a:spcPct val="80000"/>
              </a:lnSpc>
              <a:spcBef>
                <a:spcPct val="50000"/>
              </a:spcBef>
            </a:pPr>
            <a:r>
              <a:rPr lang="cs-CZ" altLang="cs-CZ" i="1" dirty="0" err="1"/>
              <a:t>gl</a:t>
            </a:r>
            <a:r>
              <a:rPr lang="cs-CZ" altLang="cs-CZ" i="1" dirty="0"/>
              <a:t>. </a:t>
            </a:r>
            <a:r>
              <a:rPr lang="cs-CZ" altLang="cs-CZ" i="1" dirty="0" err="1"/>
              <a:t>submandibulatis</a:t>
            </a:r>
            <a:endParaRPr lang="cs-CZ" altLang="cs-CZ" i="1" dirty="0"/>
          </a:p>
          <a:p>
            <a:pPr marL="342900" indent="-342900">
              <a:lnSpc>
                <a:spcPct val="80000"/>
              </a:lnSpc>
              <a:spcBef>
                <a:spcPct val="50000"/>
              </a:spcBef>
            </a:pPr>
            <a:r>
              <a:rPr lang="cs-CZ" altLang="cs-CZ" i="1" dirty="0" err="1"/>
              <a:t>gl</a:t>
            </a:r>
            <a:r>
              <a:rPr lang="cs-CZ" altLang="cs-CZ" i="1" dirty="0"/>
              <a:t>. </a:t>
            </a:r>
            <a:r>
              <a:rPr lang="cs-CZ" altLang="cs-CZ" i="1" dirty="0" err="1"/>
              <a:t>sublingualis</a:t>
            </a:r>
            <a:endParaRPr lang="cs-CZ" altLang="cs-CZ" i="1" dirty="0"/>
          </a:p>
          <a:p>
            <a:pPr marL="342900" indent="-342900">
              <a:lnSpc>
                <a:spcPct val="80000"/>
              </a:lnSpc>
              <a:spcBef>
                <a:spcPct val="50000"/>
              </a:spcBef>
            </a:pPr>
            <a:r>
              <a:rPr lang="cs-CZ" altLang="cs-CZ" i="1" dirty="0" err="1"/>
              <a:t>gl</a:t>
            </a:r>
            <a:r>
              <a:rPr lang="cs-CZ" altLang="cs-CZ" i="1" dirty="0"/>
              <a:t>. </a:t>
            </a:r>
            <a:r>
              <a:rPr lang="cs-CZ" altLang="cs-CZ" i="1" dirty="0" err="1"/>
              <a:t>parotis</a:t>
            </a:r>
            <a:r>
              <a:rPr lang="cs-CZ" altLang="cs-CZ" i="1" dirty="0"/>
              <a:t> </a:t>
            </a:r>
          </a:p>
        </p:txBody>
      </p:sp>
      <p:pic>
        <p:nvPicPr>
          <p:cNvPr id="3" name="Picture 2" descr="dut"/>
          <p:cNvPicPr>
            <a:picLocks noChangeAspect="1" noChangeArrowheads="1"/>
          </p:cNvPicPr>
          <p:nvPr/>
        </p:nvPicPr>
        <p:blipFill>
          <a:blip r:embed="rId2" cstate="print"/>
          <a:srcRect/>
          <a:stretch>
            <a:fillRect/>
          </a:stretch>
        </p:blipFill>
        <p:spPr bwMode="auto">
          <a:xfrm>
            <a:off x="3954463" y="2565400"/>
            <a:ext cx="5030787" cy="4137025"/>
          </a:xfrm>
          <a:prstGeom prst="rect">
            <a:avLst/>
          </a:prstGeom>
          <a:noFill/>
          <a:ln w="9525">
            <a:noFill/>
            <a:miter lim="800000"/>
            <a:headEnd/>
            <a:tailEnd/>
          </a:ln>
        </p:spPr>
      </p:pic>
    </p:spTree>
    <p:extLst>
      <p:ext uri="{BB962C8B-B14F-4D97-AF65-F5344CB8AC3E}">
        <p14:creationId xmlns:p14="http://schemas.microsoft.com/office/powerpoint/2010/main" val="3151679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oral muco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683012"/>
            <a:ext cx="6550025" cy="57177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19425" y="6604456"/>
            <a:ext cx="2828925" cy="215444"/>
          </a:xfrm>
          <a:prstGeom prst="rect">
            <a:avLst/>
          </a:prstGeom>
        </p:spPr>
        <p:txBody>
          <a:bodyPr wrap="square">
            <a:spAutoFit/>
          </a:bodyPr>
          <a:lstStyle/>
          <a:p>
            <a:r>
              <a:rPr lang="en-GB" sz="800" i="1" dirty="0"/>
              <a:t>Cook, Sarah </a:t>
            </a:r>
            <a:r>
              <a:rPr lang="cs-CZ" sz="800" i="1" dirty="0"/>
              <a:t>et al. </a:t>
            </a:r>
            <a:r>
              <a:rPr lang="en-GB" sz="800" i="1" dirty="0"/>
              <a:t>A food perspective. Food Hydrocolloids. </a:t>
            </a:r>
            <a:r>
              <a:rPr lang="cs-CZ" sz="800" i="1" dirty="0"/>
              <a:t>2017</a:t>
            </a:r>
            <a:r>
              <a:rPr lang="en-GB" sz="800" i="1" dirty="0"/>
              <a:t>. </a:t>
            </a:r>
          </a:p>
        </p:txBody>
      </p:sp>
      <p:sp>
        <p:nvSpPr>
          <p:cNvPr id="3" name="Rectangle 2"/>
          <p:cNvSpPr/>
          <p:nvPr/>
        </p:nvSpPr>
        <p:spPr>
          <a:xfrm>
            <a:off x="232067" y="135622"/>
            <a:ext cx="2040943" cy="523220"/>
          </a:xfrm>
          <a:prstGeom prst="rect">
            <a:avLst/>
          </a:prstGeom>
        </p:spPr>
        <p:txBody>
          <a:bodyPr wrap="none">
            <a:spAutoFit/>
          </a:bodyPr>
          <a:lstStyle/>
          <a:p>
            <a:pPr algn="ctr"/>
            <a:r>
              <a:rPr lang="cs-CZ" altLang="cs-CZ" sz="2800" b="1" dirty="0"/>
              <a:t>Oral </a:t>
            </a:r>
            <a:r>
              <a:rPr lang="cs-CZ" altLang="cs-CZ" sz="2800" b="1" dirty="0" err="1"/>
              <a:t>mucosa</a:t>
            </a:r>
            <a:endParaRPr lang="cs-CZ" altLang="cs-CZ" sz="2800" b="1" dirty="0"/>
          </a:p>
        </p:txBody>
      </p:sp>
    </p:spTree>
    <p:extLst>
      <p:ext uri="{BB962C8B-B14F-4D97-AF65-F5344CB8AC3E}">
        <p14:creationId xmlns:p14="http://schemas.microsoft.com/office/powerpoint/2010/main" val="315373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Figure_135"/>
          <p:cNvPicPr>
            <a:picLocks noChangeAspect="1" noChangeArrowheads="1"/>
          </p:cNvPicPr>
          <p:nvPr/>
        </p:nvPicPr>
        <p:blipFill>
          <a:blip r:embed="rId2" cstate="print"/>
          <a:srcRect/>
          <a:stretch>
            <a:fillRect/>
          </a:stretch>
        </p:blipFill>
        <p:spPr bwMode="auto">
          <a:xfrm>
            <a:off x="5252467" y="2991845"/>
            <a:ext cx="3853436" cy="2566534"/>
          </a:xfrm>
          <a:prstGeom prst="rect">
            <a:avLst/>
          </a:prstGeom>
          <a:noFill/>
          <a:ln w="9525">
            <a:noFill/>
            <a:miter lim="800000"/>
            <a:headEnd/>
            <a:tailEnd/>
          </a:ln>
        </p:spPr>
      </p:pic>
      <p:sp>
        <p:nvSpPr>
          <p:cNvPr id="6147" name="Rectangle 4"/>
          <p:cNvSpPr>
            <a:spLocks noChangeArrowheads="1"/>
          </p:cNvSpPr>
          <p:nvPr/>
        </p:nvSpPr>
        <p:spPr bwMode="auto">
          <a:xfrm>
            <a:off x="2885935" y="471393"/>
            <a:ext cx="3153953" cy="830997"/>
          </a:xfrm>
          <a:prstGeom prst="rect">
            <a:avLst/>
          </a:prstGeom>
          <a:noFill/>
          <a:ln w="9525">
            <a:noFill/>
            <a:miter lim="800000"/>
            <a:headEnd/>
            <a:tailEnd/>
          </a:ln>
        </p:spPr>
        <p:txBody>
          <a:bodyPr wrap="square">
            <a:spAutoFit/>
          </a:bodyPr>
          <a:lstStyle/>
          <a:p>
            <a:pPr algn="ctr"/>
            <a:endParaRPr lang="cs-CZ" altLang="cs-CZ" sz="800" dirty="0"/>
          </a:p>
          <a:p>
            <a:pPr algn="ctr"/>
            <a:r>
              <a:rPr lang="cs-CZ" altLang="cs-CZ" sz="2000" dirty="0" err="1"/>
              <a:t>epithelium</a:t>
            </a:r>
            <a:endParaRPr lang="cs-CZ" altLang="cs-CZ" dirty="0"/>
          </a:p>
          <a:p>
            <a:pPr algn="ctr"/>
            <a:r>
              <a:rPr lang="en-GB" altLang="cs-CZ" sz="2000" b="1" dirty="0"/>
              <a:t>thick stratified squamous</a:t>
            </a:r>
            <a:r>
              <a:rPr lang="cs-CZ" altLang="cs-CZ" sz="2000" b="1" dirty="0"/>
              <a:t>  </a:t>
            </a:r>
          </a:p>
        </p:txBody>
      </p:sp>
      <p:sp>
        <p:nvSpPr>
          <p:cNvPr id="6149" name="Rectangle 6"/>
          <p:cNvSpPr>
            <a:spLocks noChangeArrowheads="1"/>
          </p:cNvSpPr>
          <p:nvPr/>
        </p:nvSpPr>
        <p:spPr bwMode="auto">
          <a:xfrm>
            <a:off x="5356878" y="2336154"/>
            <a:ext cx="3326091" cy="646331"/>
          </a:xfrm>
          <a:prstGeom prst="rect">
            <a:avLst/>
          </a:prstGeom>
          <a:noFill/>
          <a:ln w="9525">
            <a:noFill/>
            <a:miter lim="800000"/>
            <a:headEnd/>
            <a:tailEnd/>
          </a:ln>
        </p:spPr>
        <p:txBody>
          <a:bodyPr wrap="square">
            <a:spAutoFit/>
          </a:bodyPr>
          <a:lstStyle/>
          <a:p>
            <a:pPr marL="285750" indent="-285750" algn="ctr">
              <a:buFont typeface="Arial" panose="020B0604020202020204" pitchFamily="34" charset="0"/>
              <a:buChar char="•"/>
            </a:pPr>
            <a:r>
              <a:rPr lang="cs-CZ" altLang="cs-CZ" dirty="0" err="1"/>
              <a:t>Masticatory</a:t>
            </a:r>
            <a:r>
              <a:rPr lang="cs-CZ" altLang="cs-CZ" dirty="0"/>
              <a:t> </a:t>
            </a:r>
            <a:r>
              <a:rPr lang="cs-CZ" altLang="cs-CZ" dirty="0" err="1"/>
              <a:t>mucusa</a:t>
            </a:r>
            <a:endParaRPr lang="cs-CZ" altLang="cs-CZ" dirty="0"/>
          </a:p>
          <a:p>
            <a:pPr marL="285750" indent="-285750" algn="ctr">
              <a:buFont typeface="Arial" panose="020B0604020202020204" pitchFamily="34" charset="0"/>
              <a:buChar char="•"/>
            </a:pPr>
            <a:r>
              <a:rPr lang="cs-CZ" altLang="cs-CZ" dirty="0"/>
              <a:t>(</a:t>
            </a:r>
            <a:r>
              <a:rPr lang="cs-CZ" altLang="cs-CZ" dirty="0" err="1"/>
              <a:t>Specialized</a:t>
            </a:r>
            <a:r>
              <a:rPr lang="cs-CZ" altLang="cs-CZ" dirty="0"/>
              <a:t> </a:t>
            </a:r>
            <a:r>
              <a:rPr lang="cs-CZ" altLang="cs-CZ" dirty="0" err="1"/>
              <a:t>mucosa</a:t>
            </a:r>
            <a:r>
              <a:rPr lang="cs-CZ" altLang="cs-CZ" dirty="0"/>
              <a:t>)</a:t>
            </a:r>
          </a:p>
        </p:txBody>
      </p:sp>
      <p:sp>
        <p:nvSpPr>
          <p:cNvPr id="2" name="Rectangle 1"/>
          <p:cNvSpPr/>
          <p:nvPr/>
        </p:nvSpPr>
        <p:spPr>
          <a:xfrm>
            <a:off x="2652247" y="61636"/>
            <a:ext cx="3621330" cy="523220"/>
          </a:xfrm>
          <a:prstGeom prst="rect">
            <a:avLst/>
          </a:prstGeom>
        </p:spPr>
        <p:txBody>
          <a:bodyPr wrap="square">
            <a:spAutoFit/>
          </a:bodyPr>
          <a:lstStyle/>
          <a:p>
            <a:pPr algn="ctr"/>
            <a:r>
              <a:rPr lang="cs-CZ" altLang="cs-CZ" sz="2800" b="1" dirty="0"/>
              <a:t>Oral </a:t>
            </a:r>
            <a:r>
              <a:rPr lang="cs-CZ" altLang="cs-CZ" sz="2800" b="1" dirty="0" err="1"/>
              <a:t>mucosa</a:t>
            </a:r>
            <a:endParaRPr lang="cs-CZ" altLang="cs-CZ" sz="2800" b="1" dirty="0"/>
          </a:p>
        </p:txBody>
      </p:sp>
      <p:cxnSp>
        <p:nvCxnSpPr>
          <p:cNvPr id="4" name="Straight Connector 3"/>
          <p:cNvCxnSpPr>
            <a:stCxn id="6147" idx="2"/>
            <a:endCxn id="7" idx="0"/>
          </p:cNvCxnSpPr>
          <p:nvPr/>
        </p:nvCxnSpPr>
        <p:spPr>
          <a:xfrm flipH="1">
            <a:off x="2000245" y="1302390"/>
            <a:ext cx="2462667" cy="493416"/>
          </a:xfrm>
          <a:prstGeom prst="line">
            <a:avLst/>
          </a:prstGeom>
        </p:spPr>
        <p:style>
          <a:lnRef idx="1">
            <a:schemeClr val="dk1"/>
          </a:lnRef>
          <a:fillRef idx="0">
            <a:schemeClr val="dk1"/>
          </a:fillRef>
          <a:effectRef idx="0">
            <a:schemeClr val="dk1"/>
          </a:effectRef>
          <a:fontRef idx="minor">
            <a:schemeClr val="tx1"/>
          </a:fontRef>
        </p:style>
      </p:cxnSp>
      <p:sp>
        <p:nvSpPr>
          <p:cNvPr id="7" name="Rectangle 6"/>
          <p:cNvSpPr/>
          <p:nvPr/>
        </p:nvSpPr>
        <p:spPr>
          <a:xfrm>
            <a:off x="1197845" y="1795806"/>
            <a:ext cx="1604799" cy="369332"/>
          </a:xfrm>
          <a:prstGeom prst="rect">
            <a:avLst/>
          </a:prstGeom>
        </p:spPr>
        <p:txBody>
          <a:bodyPr wrap="none">
            <a:spAutoFit/>
          </a:bodyPr>
          <a:lstStyle/>
          <a:p>
            <a:pPr algn="ctr"/>
            <a:r>
              <a:rPr lang="cs-CZ" altLang="cs-CZ" b="1" dirty="0" err="1"/>
              <a:t>nonkeratinized</a:t>
            </a:r>
            <a:endParaRPr lang="en-GB" b="1" dirty="0"/>
          </a:p>
        </p:txBody>
      </p:sp>
      <p:cxnSp>
        <p:nvCxnSpPr>
          <p:cNvPr id="13" name="Straight Connector 12"/>
          <p:cNvCxnSpPr>
            <a:stCxn id="6147" idx="2"/>
            <a:endCxn id="11" idx="0"/>
          </p:cNvCxnSpPr>
          <p:nvPr/>
        </p:nvCxnSpPr>
        <p:spPr>
          <a:xfrm>
            <a:off x="4462912" y="1302390"/>
            <a:ext cx="2568108" cy="493416"/>
          </a:xfrm>
          <a:prstGeom prst="line">
            <a:avLst/>
          </a:prstGeom>
        </p:spPr>
        <p:style>
          <a:lnRef idx="1">
            <a:schemeClr val="dk1"/>
          </a:lnRef>
          <a:fillRef idx="0">
            <a:schemeClr val="dk1"/>
          </a:fillRef>
          <a:effectRef idx="0">
            <a:schemeClr val="dk1"/>
          </a:effectRef>
          <a:fontRef idx="minor">
            <a:schemeClr val="tx1"/>
          </a:fontRef>
        </p:style>
      </p:cxnSp>
      <p:sp>
        <p:nvSpPr>
          <p:cNvPr id="11" name="Rectangle 10"/>
          <p:cNvSpPr/>
          <p:nvPr/>
        </p:nvSpPr>
        <p:spPr>
          <a:xfrm>
            <a:off x="6413767" y="1795806"/>
            <a:ext cx="1234505" cy="369332"/>
          </a:xfrm>
          <a:prstGeom prst="rect">
            <a:avLst/>
          </a:prstGeom>
        </p:spPr>
        <p:txBody>
          <a:bodyPr wrap="none">
            <a:spAutoFit/>
          </a:bodyPr>
          <a:lstStyle/>
          <a:p>
            <a:pPr algn="ctr"/>
            <a:r>
              <a:rPr lang="cs-CZ" altLang="cs-CZ" b="1" dirty="0" err="1"/>
              <a:t>keratinized</a:t>
            </a:r>
            <a:endParaRPr lang="cs-CZ" altLang="cs-CZ" b="1" dirty="0"/>
          </a:p>
        </p:txBody>
      </p:sp>
      <p:sp>
        <p:nvSpPr>
          <p:cNvPr id="14" name="Rectangle 13"/>
          <p:cNvSpPr/>
          <p:nvPr/>
        </p:nvSpPr>
        <p:spPr>
          <a:xfrm>
            <a:off x="991217" y="2346372"/>
            <a:ext cx="1806585" cy="369332"/>
          </a:xfrm>
          <a:prstGeom prst="rect">
            <a:avLst/>
          </a:prstGeom>
        </p:spPr>
        <p:txBody>
          <a:bodyPr wrap="none">
            <a:spAutoFit/>
          </a:bodyPr>
          <a:lstStyle/>
          <a:p>
            <a:pPr marL="285750" indent="-285750">
              <a:buFont typeface="Arial" panose="020B0604020202020204" pitchFamily="34" charset="0"/>
              <a:buChar char="•"/>
            </a:pPr>
            <a:r>
              <a:rPr lang="cs-CZ" altLang="cs-CZ" dirty="0" err="1"/>
              <a:t>Lining</a:t>
            </a:r>
            <a:r>
              <a:rPr lang="cs-CZ" altLang="cs-CZ" dirty="0"/>
              <a:t> </a:t>
            </a:r>
            <a:r>
              <a:rPr lang="cs-CZ" altLang="cs-CZ" dirty="0" err="1"/>
              <a:t>mucosa</a:t>
            </a:r>
            <a:endParaRPr lang="en-GB" dirty="0"/>
          </a:p>
        </p:txBody>
      </p:sp>
      <p:pic>
        <p:nvPicPr>
          <p:cNvPr id="15" name="Picture 14"/>
          <p:cNvPicPr>
            <a:picLocks noChangeAspect="1"/>
          </p:cNvPicPr>
          <p:nvPr/>
        </p:nvPicPr>
        <p:blipFill>
          <a:blip r:embed="rId3"/>
          <a:stretch>
            <a:fillRect/>
          </a:stretch>
        </p:blipFill>
        <p:spPr>
          <a:xfrm>
            <a:off x="71079" y="2943146"/>
            <a:ext cx="5181388" cy="2662858"/>
          </a:xfrm>
          <a:prstGeom prst="rect">
            <a:avLst/>
          </a:prstGeom>
        </p:spPr>
      </p:pic>
      <p:sp>
        <p:nvSpPr>
          <p:cNvPr id="6148" name="Rectangle 5"/>
          <p:cNvSpPr>
            <a:spLocks noChangeArrowheads="1"/>
          </p:cNvSpPr>
          <p:nvPr/>
        </p:nvSpPr>
        <p:spPr bwMode="auto">
          <a:xfrm>
            <a:off x="61554" y="5706111"/>
            <a:ext cx="9044349" cy="1077218"/>
          </a:xfrm>
          <a:prstGeom prst="rect">
            <a:avLst/>
          </a:prstGeom>
          <a:noFill/>
          <a:ln w="9525">
            <a:noFill/>
            <a:miter lim="800000"/>
            <a:headEnd/>
            <a:tailEnd/>
          </a:ln>
        </p:spPr>
        <p:txBody>
          <a:bodyPr wrap="square">
            <a:spAutoFit/>
          </a:bodyPr>
          <a:lstStyle/>
          <a:p>
            <a:r>
              <a:rPr lang="cs-CZ" altLang="cs-CZ" sz="1600" b="1" i="1" dirty="0"/>
              <a:t>Lamina propria </a:t>
            </a:r>
            <a:r>
              <a:rPr lang="cs-CZ" altLang="cs-CZ" sz="1600" b="1" i="1" dirty="0" err="1"/>
              <a:t>mucosae</a:t>
            </a:r>
            <a:r>
              <a:rPr lang="cs-CZ" altLang="cs-CZ" sz="1600" i="1" dirty="0"/>
              <a:t> </a:t>
            </a:r>
          </a:p>
          <a:p>
            <a:r>
              <a:rPr lang="cs-CZ" altLang="cs-CZ" sz="1600" dirty="0" err="1"/>
              <a:t>Contains</a:t>
            </a:r>
            <a:r>
              <a:rPr lang="cs-CZ" altLang="cs-CZ" sz="1600" dirty="0"/>
              <a:t> </a:t>
            </a:r>
            <a:r>
              <a:rPr lang="cs-CZ" altLang="cs-CZ" sz="1600" dirty="0" err="1"/>
              <a:t>numerous</a:t>
            </a:r>
            <a:r>
              <a:rPr lang="cs-CZ" altLang="cs-CZ" sz="1600" dirty="0"/>
              <a:t> </a:t>
            </a:r>
            <a:r>
              <a:rPr lang="cs-CZ" altLang="cs-CZ" sz="1600" dirty="0" err="1"/>
              <a:t>of</a:t>
            </a:r>
            <a:r>
              <a:rPr lang="cs-CZ" altLang="cs-CZ" sz="1600" dirty="0"/>
              <a:t> </a:t>
            </a:r>
            <a:r>
              <a:rPr lang="cs-CZ" altLang="cs-CZ" sz="1600" dirty="0" err="1"/>
              <a:t>melanocytes</a:t>
            </a:r>
            <a:r>
              <a:rPr lang="cs-CZ" altLang="cs-CZ" sz="1600" dirty="0"/>
              <a:t> </a:t>
            </a:r>
            <a:r>
              <a:rPr lang="cs-CZ" altLang="cs-CZ" sz="1600" dirty="0" err="1"/>
              <a:t>or</a:t>
            </a:r>
            <a:r>
              <a:rPr lang="cs-CZ" altLang="cs-CZ" sz="1600" dirty="0"/>
              <a:t> </a:t>
            </a:r>
            <a:r>
              <a:rPr lang="cs-CZ" altLang="cs-CZ" sz="1600" dirty="0" err="1"/>
              <a:t>melanophages</a:t>
            </a:r>
            <a:endParaRPr lang="cs-CZ" altLang="cs-CZ" sz="1600" dirty="0"/>
          </a:p>
          <a:p>
            <a:r>
              <a:rPr lang="cs-CZ" altLang="cs-CZ" sz="1600" dirty="0" err="1"/>
              <a:t>Multiple</a:t>
            </a:r>
            <a:r>
              <a:rPr lang="cs-CZ" altLang="cs-CZ" sz="1600" dirty="0"/>
              <a:t> papilae</a:t>
            </a:r>
            <a:r>
              <a:rPr lang="en-GB" altLang="cs-CZ" sz="1600" dirty="0"/>
              <a:t> project</a:t>
            </a:r>
            <a:r>
              <a:rPr lang="cs-CZ" altLang="cs-CZ" sz="1600" dirty="0" err="1"/>
              <a:t>ed</a:t>
            </a:r>
            <a:r>
              <a:rPr lang="en-GB" altLang="cs-CZ" sz="1600" dirty="0"/>
              <a:t> against the </a:t>
            </a:r>
            <a:r>
              <a:rPr lang="en-GB" altLang="cs-CZ" sz="1600" dirty="0" err="1"/>
              <a:t>epitheliu</a:t>
            </a:r>
            <a:r>
              <a:rPr lang="cs-CZ" altLang="cs-CZ" sz="1600" dirty="0"/>
              <a:t>m. </a:t>
            </a:r>
            <a:r>
              <a:rPr lang="cs-CZ" altLang="cs-CZ" sz="1600" dirty="0" err="1"/>
              <a:t>Their</a:t>
            </a:r>
            <a:r>
              <a:rPr lang="cs-CZ" altLang="cs-CZ" sz="1600" dirty="0"/>
              <a:t> </a:t>
            </a:r>
            <a:r>
              <a:rPr lang="cs-CZ" altLang="cs-CZ" sz="1600" dirty="0" err="1"/>
              <a:t>shape</a:t>
            </a:r>
            <a:r>
              <a:rPr lang="cs-CZ" altLang="cs-CZ" sz="1600" dirty="0"/>
              <a:t> and </a:t>
            </a:r>
            <a:r>
              <a:rPr lang="cs-CZ" altLang="cs-CZ" sz="1600" dirty="0" err="1"/>
              <a:t>density</a:t>
            </a:r>
            <a:r>
              <a:rPr lang="cs-CZ" altLang="cs-CZ" sz="1600" dirty="0"/>
              <a:t> are </a:t>
            </a:r>
            <a:r>
              <a:rPr lang="cs-CZ" altLang="cs-CZ" sz="1600" dirty="0" err="1"/>
              <a:t>spatially</a:t>
            </a:r>
            <a:r>
              <a:rPr lang="cs-CZ" altLang="cs-CZ" sz="1600" dirty="0"/>
              <a:t> </a:t>
            </a:r>
            <a:r>
              <a:rPr lang="cs-CZ" altLang="cs-CZ" sz="1600" dirty="0" err="1"/>
              <a:t>different</a:t>
            </a:r>
            <a:endParaRPr lang="cs-CZ" altLang="cs-CZ" sz="1600" dirty="0"/>
          </a:p>
          <a:p>
            <a:r>
              <a:rPr lang="cs-CZ" altLang="cs-CZ" sz="1600" dirty="0"/>
              <a:t>(</a:t>
            </a:r>
            <a:r>
              <a:rPr lang="cs-CZ" altLang="cs-CZ" sz="1600" dirty="0" err="1"/>
              <a:t>depends</a:t>
            </a:r>
            <a:r>
              <a:rPr lang="cs-CZ" altLang="cs-CZ" sz="1600" dirty="0"/>
              <a:t> on </a:t>
            </a:r>
            <a:r>
              <a:rPr lang="cs-CZ" altLang="cs-CZ" sz="1600" dirty="0" err="1"/>
              <a:t>different</a:t>
            </a:r>
            <a:r>
              <a:rPr lang="cs-CZ" altLang="cs-CZ" sz="1600" dirty="0"/>
              <a:t> </a:t>
            </a:r>
            <a:r>
              <a:rPr lang="cs-CZ" altLang="cs-CZ" sz="1600" dirty="0" err="1"/>
              <a:t>mechanical</a:t>
            </a:r>
            <a:r>
              <a:rPr lang="cs-CZ" altLang="cs-CZ" sz="1600" dirty="0"/>
              <a:t> </a:t>
            </a:r>
            <a:r>
              <a:rPr lang="cs-CZ" altLang="cs-CZ" sz="1600" dirty="0" err="1"/>
              <a:t>needs</a:t>
            </a:r>
            <a:r>
              <a:rPr lang="cs-CZ" altLang="cs-CZ" sz="1600" dirty="0"/>
              <a:t> </a:t>
            </a:r>
            <a:r>
              <a:rPr lang="cs-CZ" altLang="cs-CZ" sz="1600" dirty="0" err="1"/>
              <a:t>of</a:t>
            </a:r>
            <a:r>
              <a:rPr lang="cs-CZ" altLang="cs-CZ" sz="1600" dirty="0"/>
              <a:t> oral </a:t>
            </a:r>
            <a:r>
              <a:rPr lang="cs-CZ" altLang="cs-CZ" sz="1600" dirty="0" err="1"/>
              <a:t>mucosa</a:t>
            </a:r>
            <a:r>
              <a:rPr lang="cs-CZ" altLang="cs-CZ" sz="1600" dirty="0"/>
              <a:t>)</a:t>
            </a:r>
            <a:endParaRPr lang="en-GB" altLang="cs-CZ" sz="1600" dirty="0">
              <a:latin typeface="Arial" charset="0"/>
            </a:endParaRPr>
          </a:p>
        </p:txBody>
      </p:sp>
    </p:spTree>
    <p:extLst>
      <p:ext uri="{BB962C8B-B14F-4D97-AF65-F5344CB8AC3E}">
        <p14:creationId xmlns:p14="http://schemas.microsoft.com/office/powerpoint/2010/main" val="3228544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228600" y="56685"/>
            <a:ext cx="8915400" cy="6466386"/>
          </a:xfrm>
          <a:prstGeom prst="rect">
            <a:avLst/>
          </a:prstGeom>
          <a:noFill/>
          <a:ln w="9525">
            <a:noFill/>
            <a:miter lim="800000"/>
            <a:headEnd/>
            <a:tailEnd/>
          </a:ln>
        </p:spPr>
        <p:txBody>
          <a:bodyPr wrap="square">
            <a:spAutoFit/>
          </a:bodyPr>
          <a:lstStyle/>
          <a:p>
            <a:pPr marL="342900" indent="-342900" algn="ctr">
              <a:lnSpc>
                <a:spcPct val="80000"/>
              </a:lnSpc>
              <a:spcBef>
                <a:spcPct val="50000"/>
              </a:spcBef>
              <a:buClr>
                <a:srgbClr val="FF0066"/>
              </a:buClr>
              <a:buSzPct val="150000"/>
              <a:buFont typeface="Wingdings" pitchFamily="2" charset="2"/>
              <a:buNone/>
            </a:pPr>
            <a:r>
              <a:rPr lang="cs-CZ" altLang="cs-CZ" sz="2800" b="1" dirty="0"/>
              <a:t>Oral </a:t>
            </a:r>
            <a:r>
              <a:rPr lang="cs-CZ" altLang="cs-CZ" sz="2800" b="1" dirty="0" err="1"/>
              <a:t>mucosa</a:t>
            </a:r>
            <a:r>
              <a:rPr lang="cs-CZ" altLang="cs-CZ" sz="2800" b="1" dirty="0"/>
              <a:t> </a:t>
            </a:r>
            <a:r>
              <a:rPr lang="cs-CZ" altLang="cs-CZ" sz="2800" b="1" dirty="0" err="1"/>
              <a:t>classification</a:t>
            </a:r>
            <a:endParaRPr lang="cs-CZ" altLang="cs-CZ" sz="2800" b="1" dirty="0"/>
          </a:p>
          <a:p>
            <a:pPr marL="342900" indent="-342900">
              <a:lnSpc>
                <a:spcPct val="90000"/>
              </a:lnSpc>
              <a:spcBef>
                <a:spcPct val="50000"/>
              </a:spcBef>
              <a:buClr>
                <a:srgbClr val="FF0066"/>
              </a:buClr>
              <a:buSzPct val="150000"/>
              <a:buFont typeface="Wingdings" pitchFamily="2" charset="2"/>
              <a:buNone/>
            </a:pPr>
            <a:r>
              <a:rPr lang="cs-CZ" altLang="cs-CZ" sz="2000" b="1" dirty="0" err="1"/>
              <a:t>Lining</a:t>
            </a:r>
            <a:r>
              <a:rPr lang="cs-CZ" altLang="cs-CZ" sz="2000" b="1" dirty="0"/>
              <a:t> </a:t>
            </a:r>
            <a:r>
              <a:rPr lang="cs-CZ" altLang="cs-CZ" sz="2000" dirty="0"/>
              <a:t>(65 %)</a:t>
            </a:r>
          </a:p>
          <a:p>
            <a:pPr marL="342900" indent="-342900">
              <a:lnSpc>
                <a:spcPct val="90000"/>
              </a:lnSpc>
              <a:spcBef>
                <a:spcPct val="50000"/>
              </a:spcBef>
              <a:buClr>
                <a:srgbClr val="FF0066"/>
              </a:buClr>
              <a:buSzPct val="150000"/>
              <a:buFont typeface="Wingdings" pitchFamily="2" charset="2"/>
              <a:buNone/>
            </a:pPr>
            <a:r>
              <a:rPr lang="cs-CZ" altLang="cs-CZ" sz="1600" dirty="0" err="1"/>
              <a:t>Inner</a:t>
            </a:r>
            <a:r>
              <a:rPr lang="cs-CZ" altLang="cs-CZ" sz="1600" dirty="0"/>
              <a:t> part </a:t>
            </a:r>
            <a:r>
              <a:rPr lang="cs-CZ" altLang="cs-CZ" sz="1600" dirty="0" err="1"/>
              <a:t>of</a:t>
            </a:r>
            <a:r>
              <a:rPr lang="cs-CZ" altLang="cs-CZ" sz="1600" dirty="0"/>
              <a:t> </a:t>
            </a:r>
            <a:r>
              <a:rPr lang="cs-CZ" altLang="cs-CZ" sz="1600" dirty="0" err="1"/>
              <a:t>lips</a:t>
            </a:r>
            <a:r>
              <a:rPr lang="cs-CZ" altLang="cs-CZ" sz="1600" dirty="0"/>
              <a:t>, </a:t>
            </a:r>
            <a:r>
              <a:rPr lang="cs-CZ" altLang="cs-CZ" sz="1600" dirty="0" err="1"/>
              <a:t>cheeks</a:t>
            </a:r>
            <a:r>
              <a:rPr lang="cs-CZ" altLang="cs-CZ" sz="1600" dirty="0"/>
              <a:t> soft </a:t>
            </a:r>
            <a:r>
              <a:rPr lang="cs-CZ" altLang="cs-CZ" sz="1600" dirty="0" err="1"/>
              <a:t>palate</a:t>
            </a:r>
            <a:r>
              <a:rPr lang="cs-CZ" altLang="cs-CZ" sz="1600" dirty="0"/>
              <a:t>, </a:t>
            </a:r>
            <a:r>
              <a:rPr lang="en-GB" altLang="cs-CZ" sz="1600" dirty="0"/>
              <a:t>inferior aspect of the tongue, floor of the mouth and  alveolar process (except </a:t>
            </a:r>
            <a:r>
              <a:rPr lang="cs-CZ" altLang="cs-CZ" sz="1600" dirty="0" err="1"/>
              <a:t>of</a:t>
            </a:r>
            <a:r>
              <a:rPr lang="cs-CZ" altLang="cs-CZ" sz="1600" dirty="0"/>
              <a:t> </a:t>
            </a:r>
            <a:r>
              <a:rPr lang="cs-CZ" altLang="cs-CZ" sz="1600" dirty="0" err="1"/>
              <a:t>the</a:t>
            </a:r>
            <a:r>
              <a:rPr lang="cs-CZ" altLang="cs-CZ" sz="1600" dirty="0"/>
              <a:t> </a:t>
            </a:r>
            <a:r>
              <a:rPr lang="en-GB" altLang="cs-CZ" sz="1600" dirty="0"/>
              <a:t>gingiva) </a:t>
            </a:r>
            <a:endParaRPr lang="cs-CZ" altLang="cs-CZ" sz="1600" dirty="0"/>
          </a:p>
          <a:p>
            <a:pPr marL="342900" indent="-342900">
              <a:lnSpc>
                <a:spcPct val="90000"/>
              </a:lnSpc>
              <a:spcBef>
                <a:spcPts val="200"/>
              </a:spcBef>
              <a:buClr>
                <a:srgbClr val="FF0066"/>
              </a:buClr>
              <a:buSzPct val="150000"/>
            </a:pPr>
            <a:r>
              <a:rPr lang="cs-CZ" altLang="cs-CZ" sz="1600" dirty="0"/>
              <a:t>	</a:t>
            </a:r>
            <a:r>
              <a:rPr lang="cs-CZ" altLang="cs-CZ" sz="1600" dirty="0" err="1"/>
              <a:t>tela</a:t>
            </a:r>
            <a:r>
              <a:rPr lang="cs-CZ" altLang="cs-CZ" sz="1600" dirty="0"/>
              <a:t> </a:t>
            </a:r>
            <a:r>
              <a:rPr lang="cs-CZ" altLang="cs-CZ" sz="1600" dirty="0" err="1"/>
              <a:t>submucosa</a:t>
            </a:r>
            <a:r>
              <a:rPr lang="cs-CZ" altLang="cs-CZ" sz="1600" dirty="0"/>
              <a:t> </a:t>
            </a:r>
            <a:r>
              <a:rPr lang="cs-CZ" altLang="cs-CZ" sz="1600" dirty="0" err="1"/>
              <a:t>located</a:t>
            </a:r>
            <a:r>
              <a:rPr lang="cs-CZ" altLang="cs-CZ" sz="1600" dirty="0"/>
              <a:t> </a:t>
            </a:r>
            <a:r>
              <a:rPr lang="cs-CZ" altLang="cs-CZ" sz="1600" dirty="0" err="1"/>
              <a:t>under</a:t>
            </a:r>
            <a:r>
              <a:rPr lang="cs-CZ" altLang="cs-CZ" sz="1600" dirty="0"/>
              <a:t> </a:t>
            </a:r>
            <a:r>
              <a:rPr lang="cs-CZ" altLang="cs-CZ" sz="1600" dirty="0" err="1"/>
              <a:t>mucosa</a:t>
            </a:r>
            <a:endParaRPr lang="cs-CZ" altLang="cs-CZ" sz="1600" dirty="0"/>
          </a:p>
          <a:p>
            <a:pPr marL="342900" indent="-342900">
              <a:lnSpc>
                <a:spcPct val="90000"/>
              </a:lnSpc>
              <a:spcBef>
                <a:spcPts val="200"/>
              </a:spcBef>
              <a:buClr>
                <a:srgbClr val="FF0066"/>
              </a:buClr>
              <a:buSzPct val="150000"/>
            </a:pPr>
            <a:r>
              <a:rPr lang="cs-CZ" altLang="cs-CZ" sz="1600" dirty="0"/>
              <a:t>	s</a:t>
            </a:r>
            <a:r>
              <a:rPr lang="en-GB" altLang="cs-CZ" sz="1600" dirty="0"/>
              <a:t>oft and </a:t>
            </a:r>
            <a:r>
              <a:rPr lang="cs-CZ" altLang="cs-CZ" sz="1600" dirty="0" err="1"/>
              <a:t>slightly</a:t>
            </a:r>
            <a:r>
              <a:rPr lang="cs-CZ" altLang="cs-CZ" sz="1600" dirty="0"/>
              <a:t> </a:t>
            </a:r>
            <a:r>
              <a:rPr lang="cs-CZ" altLang="cs-CZ" sz="1600" dirty="0" err="1"/>
              <a:t>movable</a:t>
            </a:r>
            <a:r>
              <a:rPr lang="cs-CZ" altLang="cs-CZ" sz="1600" dirty="0"/>
              <a:t> (</a:t>
            </a:r>
            <a:r>
              <a:rPr lang="en-GB" altLang="cs-CZ" sz="1600" dirty="0" err="1"/>
              <a:t>submucous</a:t>
            </a:r>
            <a:r>
              <a:rPr lang="en-GB" altLang="cs-CZ" sz="1600" dirty="0"/>
              <a:t> coat</a:t>
            </a:r>
            <a:r>
              <a:rPr lang="cs-CZ" altLang="cs-CZ" sz="1600" dirty="0"/>
              <a:t>)</a:t>
            </a:r>
            <a:endParaRPr lang="en-GB" altLang="cs-CZ" sz="1600" dirty="0"/>
          </a:p>
          <a:p>
            <a:pPr marL="342900" indent="-342900">
              <a:lnSpc>
                <a:spcPct val="90000"/>
              </a:lnSpc>
              <a:spcBef>
                <a:spcPts val="200"/>
              </a:spcBef>
              <a:buClr>
                <a:srgbClr val="FF0066"/>
              </a:buClr>
              <a:buSzPct val="150000"/>
            </a:pPr>
            <a:r>
              <a:rPr lang="cs-CZ" altLang="cs-CZ" sz="1600" dirty="0"/>
              <a:t>	lamina propria </a:t>
            </a:r>
            <a:r>
              <a:rPr lang="cs-CZ" altLang="cs-CZ" sz="1600" dirty="0" err="1"/>
              <a:t>from</a:t>
            </a:r>
            <a:r>
              <a:rPr lang="cs-CZ" altLang="cs-CZ" sz="1600" dirty="0"/>
              <a:t> </a:t>
            </a:r>
            <a:r>
              <a:rPr lang="cs-CZ" altLang="cs-CZ" sz="1600" dirty="0" err="1"/>
              <a:t>loose</a:t>
            </a:r>
            <a:r>
              <a:rPr lang="cs-CZ" altLang="cs-CZ" sz="1600" dirty="0"/>
              <a:t> </a:t>
            </a:r>
            <a:r>
              <a:rPr lang="cs-CZ" altLang="cs-CZ" sz="1600" dirty="0" err="1"/>
              <a:t>connective</a:t>
            </a:r>
            <a:r>
              <a:rPr lang="cs-CZ" altLang="cs-CZ" sz="1600" dirty="0"/>
              <a:t> </a:t>
            </a:r>
            <a:r>
              <a:rPr lang="cs-CZ" altLang="cs-CZ" sz="1600" dirty="0" err="1"/>
              <a:t>tissue</a:t>
            </a:r>
            <a:endParaRPr lang="cs-CZ" altLang="cs-CZ" sz="1600" dirty="0"/>
          </a:p>
          <a:p>
            <a:pPr marL="342900" indent="-342900">
              <a:lnSpc>
                <a:spcPct val="90000"/>
              </a:lnSpc>
              <a:spcBef>
                <a:spcPct val="50000"/>
              </a:spcBef>
              <a:buClr>
                <a:srgbClr val="FF0066"/>
              </a:buClr>
              <a:buSzPct val="150000"/>
              <a:buFont typeface="Wingdings" pitchFamily="2" charset="2"/>
              <a:buNone/>
            </a:pPr>
            <a:endParaRPr lang="cs-CZ" altLang="cs-CZ" sz="1200" dirty="0"/>
          </a:p>
          <a:p>
            <a:pPr marL="342900" indent="-342900">
              <a:lnSpc>
                <a:spcPct val="90000"/>
              </a:lnSpc>
              <a:spcBef>
                <a:spcPct val="50000"/>
              </a:spcBef>
              <a:buClr>
                <a:srgbClr val="FF0066"/>
              </a:buClr>
              <a:buSzPct val="150000"/>
              <a:buFont typeface="Wingdings" pitchFamily="2" charset="2"/>
              <a:buNone/>
            </a:pPr>
            <a:endParaRPr lang="cs-CZ" altLang="cs-CZ" sz="1200" dirty="0"/>
          </a:p>
          <a:p>
            <a:pPr marL="342900" indent="-342900">
              <a:lnSpc>
                <a:spcPct val="90000"/>
              </a:lnSpc>
              <a:spcBef>
                <a:spcPct val="50000"/>
              </a:spcBef>
              <a:buClr>
                <a:srgbClr val="FF0066"/>
              </a:buClr>
              <a:buSzPct val="150000"/>
              <a:buFont typeface="Wingdings" pitchFamily="2" charset="2"/>
              <a:buNone/>
            </a:pPr>
            <a:r>
              <a:rPr lang="cs-CZ" altLang="cs-CZ" sz="2000" b="1" dirty="0" err="1"/>
              <a:t>Masticatory</a:t>
            </a:r>
            <a:r>
              <a:rPr lang="cs-CZ" altLang="cs-CZ" sz="2000" b="1" dirty="0"/>
              <a:t> </a:t>
            </a:r>
            <a:r>
              <a:rPr lang="cs-CZ" altLang="cs-CZ" sz="2000" dirty="0"/>
              <a:t>(25 %)</a:t>
            </a:r>
          </a:p>
          <a:p>
            <a:pPr marL="342900" indent="-342900">
              <a:lnSpc>
                <a:spcPct val="90000"/>
              </a:lnSpc>
              <a:spcBef>
                <a:spcPct val="50000"/>
              </a:spcBef>
              <a:buClr>
                <a:srgbClr val="FF0066"/>
              </a:buClr>
              <a:buSzPct val="150000"/>
              <a:buFont typeface="Wingdings" pitchFamily="2" charset="2"/>
              <a:buNone/>
            </a:pPr>
            <a:r>
              <a:rPr lang="cs-CZ" altLang="cs-CZ" sz="1600" dirty="0"/>
              <a:t>Hard </a:t>
            </a:r>
            <a:r>
              <a:rPr lang="cs-CZ" altLang="cs-CZ" sz="1600" dirty="0" err="1"/>
              <a:t>palate</a:t>
            </a:r>
            <a:r>
              <a:rPr lang="cs-CZ" altLang="cs-CZ" sz="1600" dirty="0"/>
              <a:t> and gingiva</a:t>
            </a:r>
          </a:p>
          <a:p>
            <a:pPr marL="342900" indent="-342900">
              <a:lnSpc>
                <a:spcPct val="90000"/>
              </a:lnSpc>
              <a:spcBef>
                <a:spcPts val="200"/>
              </a:spcBef>
              <a:buClr>
                <a:srgbClr val="FF0066"/>
              </a:buClr>
              <a:buSzPct val="150000"/>
            </a:pPr>
            <a:r>
              <a:rPr lang="cs-CZ" altLang="cs-CZ" sz="1600" dirty="0"/>
              <a:t>	</a:t>
            </a:r>
            <a:r>
              <a:rPr lang="cs-CZ" altLang="cs-CZ" sz="1600" dirty="0" err="1"/>
              <a:t>epithelium</a:t>
            </a:r>
            <a:r>
              <a:rPr lang="cs-CZ" altLang="cs-CZ" sz="1600" dirty="0"/>
              <a:t> </a:t>
            </a:r>
            <a:r>
              <a:rPr lang="cs-CZ" altLang="cs-CZ" sz="1600" dirty="0" err="1"/>
              <a:t>keratinized</a:t>
            </a:r>
            <a:endParaRPr lang="cs-CZ" altLang="cs-CZ" sz="1600" dirty="0"/>
          </a:p>
          <a:p>
            <a:pPr marL="342900" indent="-342900">
              <a:lnSpc>
                <a:spcPct val="90000"/>
              </a:lnSpc>
              <a:spcBef>
                <a:spcPts val="200"/>
              </a:spcBef>
              <a:buClr>
                <a:srgbClr val="FF0066"/>
              </a:buClr>
              <a:buSzPct val="150000"/>
            </a:pPr>
            <a:r>
              <a:rPr lang="cs-CZ" altLang="cs-CZ" sz="1600" dirty="0"/>
              <a:t>	</a:t>
            </a:r>
            <a:r>
              <a:rPr lang="cs-CZ" altLang="cs-CZ" sz="1600" dirty="0" err="1"/>
              <a:t>tela</a:t>
            </a:r>
            <a:r>
              <a:rPr lang="cs-CZ" altLang="cs-CZ" sz="1600" dirty="0"/>
              <a:t> </a:t>
            </a:r>
            <a:r>
              <a:rPr lang="cs-CZ" altLang="cs-CZ" sz="1600" dirty="0" err="1"/>
              <a:t>submucosa</a:t>
            </a:r>
            <a:r>
              <a:rPr lang="cs-CZ" altLang="cs-CZ" sz="1600" dirty="0"/>
              <a:t> </a:t>
            </a:r>
            <a:r>
              <a:rPr lang="cs-CZ" altLang="cs-CZ" sz="1600" dirty="0" err="1"/>
              <a:t>is</a:t>
            </a:r>
            <a:r>
              <a:rPr lang="cs-CZ" altLang="cs-CZ" sz="1600" dirty="0"/>
              <a:t> </a:t>
            </a:r>
            <a:r>
              <a:rPr lang="cs-CZ" altLang="cs-CZ" sz="1600" dirty="0" err="1"/>
              <a:t>missing</a:t>
            </a:r>
            <a:endParaRPr lang="cs-CZ" altLang="cs-CZ" sz="1600" dirty="0"/>
          </a:p>
          <a:p>
            <a:pPr marL="342900" indent="-342900">
              <a:lnSpc>
                <a:spcPct val="90000"/>
              </a:lnSpc>
              <a:spcBef>
                <a:spcPts val="200"/>
              </a:spcBef>
              <a:buClr>
                <a:srgbClr val="FF0066"/>
              </a:buClr>
              <a:buSzPct val="150000"/>
            </a:pPr>
            <a:r>
              <a:rPr lang="cs-CZ" altLang="cs-CZ" sz="1600" dirty="0"/>
              <a:t>	lamina propria </a:t>
            </a:r>
            <a:r>
              <a:rPr lang="cs-CZ" altLang="cs-CZ" sz="1600" dirty="0" err="1"/>
              <a:t>composed</a:t>
            </a:r>
            <a:r>
              <a:rPr lang="cs-CZ" altLang="cs-CZ" sz="1600" dirty="0"/>
              <a:t> </a:t>
            </a:r>
            <a:r>
              <a:rPr lang="cs-CZ" altLang="cs-CZ" sz="1600" dirty="0" err="1"/>
              <a:t>from</a:t>
            </a:r>
            <a:r>
              <a:rPr lang="cs-CZ" altLang="cs-CZ" sz="1600" dirty="0"/>
              <a:t> </a:t>
            </a:r>
            <a:r>
              <a:rPr lang="cs-CZ" altLang="cs-CZ" sz="1600" dirty="0" err="1"/>
              <a:t>dense</a:t>
            </a:r>
            <a:r>
              <a:rPr lang="cs-CZ" altLang="cs-CZ" sz="1600" dirty="0"/>
              <a:t> </a:t>
            </a:r>
            <a:r>
              <a:rPr lang="cs-CZ" altLang="cs-CZ" sz="1600" dirty="0" err="1"/>
              <a:t>collagenous</a:t>
            </a:r>
            <a:r>
              <a:rPr lang="cs-CZ" altLang="cs-CZ" sz="1600" dirty="0"/>
              <a:t> </a:t>
            </a:r>
            <a:r>
              <a:rPr lang="cs-CZ" altLang="cs-CZ" sz="1600" dirty="0" err="1"/>
              <a:t>of</a:t>
            </a:r>
            <a:r>
              <a:rPr lang="cs-CZ" altLang="cs-CZ" sz="1600" dirty="0"/>
              <a:t> </a:t>
            </a:r>
            <a:r>
              <a:rPr lang="cs-CZ" altLang="cs-CZ" sz="1600" dirty="0" err="1"/>
              <a:t>irregular</a:t>
            </a:r>
            <a:r>
              <a:rPr lang="cs-CZ" altLang="cs-CZ" sz="1600" dirty="0"/>
              <a:t> type and </a:t>
            </a:r>
            <a:r>
              <a:rPr lang="cs-CZ" altLang="cs-CZ" sz="1600" dirty="0" err="1"/>
              <a:t>firmly</a:t>
            </a:r>
            <a:r>
              <a:rPr lang="cs-CZ" altLang="cs-CZ" sz="1600" dirty="0"/>
              <a:t> </a:t>
            </a:r>
            <a:r>
              <a:rPr lang="cs-CZ" altLang="cs-CZ" sz="1600" dirty="0" err="1"/>
              <a:t>connected</a:t>
            </a:r>
            <a:r>
              <a:rPr lang="cs-CZ" altLang="cs-CZ" sz="1600" dirty="0"/>
              <a:t> </a:t>
            </a:r>
            <a:r>
              <a:rPr lang="cs-CZ" altLang="cs-CZ" sz="1600" dirty="0" err="1"/>
              <a:t>with</a:t>
            </a:r>
            <a:r>
              <a:rPr lang="cs-CZ" altLang="cs-CZ" sz="1600" dirty="0"/>
              <a:t> </a:t>
            </a:r>
            <a:r>
              <a:rPr lang="cs-CZ" altLang="cs-CZ" sz="1600" dirty="0" err="1"/>
              <a:t>periosteum</a:t>
            </a:r>
            <a:r>
              <a:rPr lang="cs-CZ" altLang="cs-CZ" sz="1600" dirty="0"/>
              <a:t> (</a:t>
            </a:r>
            <a:r>
              <a:rPr lang="cs-CZ" altLang="cs-CZ" sz="1600" dirty="0" err="1"/>
              <a:t>mucoperiosteum</a:t>
            </a:r>
            <a:r>
              <a:rPr lang="cs-CZ" altLang="cs-CZ" sz="1600" dirty="0"/>
              <a:t>)</a:t>
            </a:r>
          </a:p>
          <a:p>
            <a:pPr marL="342900" indent="-342900">
              <a:lnSpc>
                <a:spcPct val="90000"/>
              </a:lnSpc>
              <a:spcBef>
                <a:spcPct val="50000"/>
              </a:spcBef>
              <a:buClr>
                <a:srgbClr val="FF0066"/>
              </a:buClr>
              <a:buSzPct val="150000"/>
              <a:buFont typeface="Wingdings" pitchFamily="2" charset="2"/>
              <a:buNone/>
            </a:pPr>
            <a:endParaRPr lang="cs-CZ" altLang="cs-CZ" sz="1200" dirty="0"/>
          </a:p>
          <a:p>
            <a:pPr marL="342900" indent="-342900">
              <a:lnSpc>
                <a:spcPct val="90000"/>
              </a:lnSpc>
              <a:spcBef>
                <a:spcPct val="50000"/>
              </a:spcBef>
              <a:buClr>
                <a:srgbClr val="FF0066"/>
              </a:buClr>
              <a:buSzPct val="150000"/>
              <a:buFont typeface="Wingdings" pitchFamily="2" charset="2"/>
              <a:buNone/>
            </a:pPr>
            <a:endParaRPr lang="cs-CZ" altLang="cs-CZ" sz="1200" dirty="0"/>
          </a:p>
          <a:p>
            <a:pPr marL="342900" indent="-342900">
              <a:lnSpc>
                <a:spcPct val="90000"/>
              </a:lnSpc>
              <a:spcBef>
                <a:spcPct val="50000"/>
              </a:spcBef>
              <a:buClr>
                <a:srgbClr val="FF0066"/>
              </a:buClr>
              <a:buSzPct val="150000"/>
              <a:buFont typeface="Wingdings" pitchFamily="2" charset="2"/>
              <a:buNone/>
            </a:pPr>
            <a:r>
              <a:rPr lang="cs-CZ" altLang="cs-CZ" sz="2000" b="1" dirty="0" err="1"/>
              <a:t>Specialized</a:t>
            </a:r>
            <a:r>
              <a:rPr lang="cs-CZ" altLang="cs-CZ" sz="2000" b="1" dirty="0"/>
              <a:t> </a:t>
            </a:r>
            <a:r>
              <a:rPr lang="cs-CZ" altLang="cs-CZ" sz="2000" dirty="0"/>
              <a:t>(10 %)</a:t>
            </a:r>
          </a:p>
          <a:p>
            <a:pPr marL="342900" indent="-342900">
              <a:lnSpc>
                <a:spcPct val="90000"/>
              </a:lnSpc>
              <a:spcBef>
                <a:spcPct val="50000"/>
              </a:spcBef>
              <a:buClr>
                <a:srgbClr val="FF0066"/>
              </a:buClr>
              <a:buSzPct val="150000"/>
              <a:buFont typeface="Wingdings" pitchFamily="2" charset="2"/>
              <a:buNone/>
            </a:pPr>
            <a:r>
              <a:rPr lang="en-GB" altLang="cs-CZ" sz="1600" dirty="0"/>
              <a:t>dorsal surface of the tongue </a:t>
            </a:r>
          </a:p>
          <a:p>
            <a:pPr marL="342900" indent="-342900">
              <a:lnSpc>
                <a:spcPct val="90000"/>
              </a:lnSpc>
              <a:spcBef>
                <a:spcPts val="200"/>
              </a:spcBef>
              <a:buClr>
                <a:srgbClr val="FF0066"/>
              </a:buClr>
              <a:buSzPct val="150000"/>
              <a:buFont typeface="Wingdings" pitchFamily="2" charset="2"/>
              <a:buNone/>
            </a:pPr>
            <a:r>
              <a:rPr lang="cs-CZ" altLang="cs-CZ" sz="1600" dirty="0"/>
              <a:t> 	</a:t>
            </a:r>
            <a:r>
              <a:rPr lang="cs-CZ" altLang="cs-CZ" sz="1600" dirty="0" err="1"/>
              <a:t>mucosa</a:t>
            </a:r>
            <a:r>
              <a:rPr lang="cs-CZ" altLang="cs-CZ" sz="1600" dirty="0"/>
              <a:t> </a:t>
            </a:r>
            <a:r>
              <a:rPr lang="cs-CZ" altLang="cs-CZ" sz="1600" dirty="0" err="1"/>
              <a:t>protrudes</a:t>
            </a:r>
            <a:r>
              <a:rPr lang="cs-CZ" altLang="cs-CZ" sz="1600" dirty="0"/>
              <a:t> </a:t>
            </a:r>
            <a:r>
              <a:rPr lang="cs-CZ" altLang="cs-CZ" sz="1600" dirty="0" err="1"/>
              <a:t>into</a:t>
            </a:r>
            <a:r>
              <a:rPr lang="cs-CZ" altLang="cs-CZ" sz="1600" dirty="0"/>
              <a:t> </a:t>
            </a:r>
            <a:r>
              <a:rPr lang="cs-CZ" altLang="cs-CZ" sz="1600" dirty="0" err="1"/>
              <a:t>papillae</a:t>
            </a:r>
            <a:r>
              <a:rPr lang="cs-CZ" altLang="cs-CZ" sz="1600" dirty="0"/>
              <a:t> </a:t>
            </a:r>
          </a:p>
          <a:p>
            <a:pPr marL="342900" indent="-342900">
              <a:lnSpc>
                <a:spcPct val="90000"/>
              </a:lnSpc>
              <a:spcBef>
                <a:spcPts val="200"/>
              </a:spcBef>
              <a:buClr>
                <a:srgbClr val="FF0066"/>
              </a:buClr>
              <a:buSzPct val="150000"/>
              <a:buFont typeface="Wingdings" pitchFamily="2" charset="2"/>
              <a:buNone/>
            </a:pPr>
            <a:r>
              <a:rPr lang="cs-CZ" altLang="cs-CZ" sz="1600" dirty="0"/>
              <a:t>  	</a:t>
            </a:r>
            <a:r>
              <a:rPr lang="cs-CZ" altLang="cs-CZ" sz="1600" dirty="0" err="1"/>
              <a:t>tela</a:t>
            </a:r>
            <a:r>
              <a:rPr lang="cs-CZ" altLang="cs-CZ" sz="1600" dirty="0"/>
              <a:t> </a:t>
            </a:r>
            <a:r>
              <a:rPr lang="cs-CZ" altLang="cs-CZ" sz="1600" dirty="0" err="1"/>
              <a:t>submucosa</a:t>
            </a:r>
            <a:r>
              <a:rPr lang="cs-CZ" altLang="cs-CZ" sz="1600" dirty="0"/>
              <a:t> </a:t>
            </a:r>
            <a:r>
              <a:rPr lang="cs-CZ" altLang="cs-CZ" sz="1600" dirty="0" err="1"/>
              <a:t>is</a:t>
            </a:r>
            <a:r>
              <a:rPr lang="cs-CZ" altLang="cs-CZ" sz="1600" dirty="0"/>
              <a:t> </a:t>
            </a:r>
            <a:r>
              <a:rPr lang="cs-CZ" altLang="cs-CZ" sz="1600" dirty="0" err="1"/>
              <a:t>missing</a:t>
            </a:r>
            <a:endParaRPr lang="cs-CZ" altLang="cs-CZ" sz="1600" dirty="0"/>
          </a:p>
          <a:p>
            <a:pPr marL="342900" indent="-342900">
              <a:lnSpc>
                <a:spcPct val="90000"/>
              </a:lnSpc>
              <a:spcBef>
                <a:spcPts val="200"/>
              </a:spcBef>
              <a:buClr>
                <a:srgbClr val="FF0066"/>
              </a:buClr>
              <a:buSzPct val="150000"/>
              <a:buFont typeface="Wingdings" pitchFamily="2" charset="2"/>
              <a:buNone/>
            </a:pPr>
            <a:r>
              <a:rPr lang="cs-CZ" altLang="cs-CZ" sz="1600" dirty="0"/>
              <a:t>	lamina propria </a:t>
            </a:r>
            <a:r>
              <a:rPr lang="cs-CZ" altLang="cs-CZ" sz="1600" dirty="0" err="1"/>
              <a:t>connected</a:t>
            </a:r>
            <a:r>
              <a:rPr lang="cs-CZ" altLang="cs-CZ" sz="1600" dirty="0"/>
              <a:t> </a:t>
            </a:r>
            <a:r>
              <a:rPr lang="cs-CZ" altLang="cs-CZ" sz="1600" dirty="0" err="1"/>
              <a:t>with</a:t>
            </a:r>
            <a:r>
              <a:rPr lang="cs-CZ" altLang="cs-CZ" sz="1600" dirty="0"/>
              <a:t> </a:t>
            </a:r>
            <a:r>
              <a:rPr lang="cs-CZ" altLang="cs-CZ" sz="1600" dirty="0" err="1"/>
              <a:t>aponeurosis</a:t>
            </a:r>
            <a:r>
              <a:rPr lang="cs-CZ" altLang="cs-CZ" sz="1600" dirty="0"/>
              <a:t> linguae</a:t>
            </a:r>
          </a:p>
        </p:txBody>
      </p:sp>
      <p:pic>
        <p:nvPicPr>
          <p:cNvPr id="4" name="Picture 3"/>
          <p:cNvPicPr>
            <a:picLocks noChangeAspect="1"/>
          </p:cNvPicPr>
          <p:nvPr/>
        </p:nvPicPr>
        <p:blipFill>
          <a:blip r:embed="rId2"/>
          <a:stretch>
            <a:fillRect/>
          </a:stretch>
        </p:blipFill>
        <p:spPr>
          <a:xfrm>
            <a:off x="5139447" y="1458620"/>
            <a:ext cx="3928353" cy="2018889"/>
          </a:xfrm>
          <a:prstGeom prst="rect">
            <a:avLst/>
          </a:prstGeom>
        </p:spPr>
      </p:pic>
      <p:cxnSp>
        <p:nvCxnSpPr>
          <p:cNvPr id="5" name="Straight Connector 4"/>
          <p:cNvCxnSpPr/>
          <p:nvPr/>
        </p:nvCxnSpPr>
        <p:spPr>
          <a:xfrm flipV="1">
            <a:off x="2450969" y="2804474"/>
            <a:ext cx="2867389" cy="113122"/>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a:off x="1776953" y="714772"/>
            <a:ext cx="4798243" cy="2245244"/>
          </a:xfrm>
          <a:prstGeom prst="line">
            <a:avLst/>
          </a:prstGeom>
        </p:spPr>
        <p:style>
          <a:lnRef idx="2">
            <a:schemeClr val="dk1"/>
          </a:lnRef>
          <a:fillRef idx="0">
            <a:schemeClr val="dk1"/>
          </a:fillRef>
          <a:effectRef idx="1">
            <a:schemeClr val="dk1"/>
          </a:effectRef>
          <a:fontRef idx="minor">
            <a:schemeClr val="tx1"/>
          </a:fontRef>
        </p:style>
      </p:cxnSp>
      <p:pic>
        <p:nvPicPr>
          <p:cNvPr id="3074" name="Picture 2" descr="https://i.ytimg.com/vi/pl3jnDRr9f4/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l="4097" t="1898" r="4862"/>
          <a:stretch/>
        </p:blipFill>
        <p:spPr bwMode="auto">
          <a:xfrm>
            <a:off x="6195195" y="4428325"/>
            <a:ext cx="2872605" cy="23215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3621865" y="4428324"/>
            <a:ext cx="2426134" cy="1661392"/>
          </a:xfrm>
          <a:prstGeom prst="rect">
            <a:avLst/>
          </a:prstGeom>
        </p:spPr>
      </p:pic>
    </p:spTree>
    <p:extLst>
      <p:ext uri="{BB962C8B-B14F-4D97-AF65-F5344CB8AC3E}">
        <p14:creationId xmlns:p14="http://schemas.microsoft.com/office/powerpoint/2010/main" val="229595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0">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0">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0">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0">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0">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70">
                                            <p:txEl>
                                              <p:pRg st="17" end="1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70">
                                            <p:txEl>
                                              <p:pRg st="18" end="1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170">
                                            <p:txEl>
                                              <p:pRg st="19" end="1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7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2752"/>
          <a:stretch/>
        </p:blipFill>
        <p:spPr>
          <a:xfrm>
            <a:off x="0" y="719853"/>
            <a:ext cx="9144000" cy="3235241"/>
          </a:xfrm>
          <a:prstGeom prst="rect">
            <a:avLst/>
          </a:prstGeom>
        </p:spPr>
      </p:pic>
      <p:sp>
        <p:nvSpPr>
          <p:cNvPr id="3" name="Rectangle 2"/>
          <p:cNvSpPr/>
          <p:nvPr/>
        </p:nvSpPr>
        <p:spPr>
          <a:xfrm>
            <a:off x="514350" y="6180862"/>
            <a:ext cx="8115300" cy="523220"/>
          </a:xfrm>
          <a:prstGeom prst="rect">
            <a:avLst/>
          </a:prstGeom>
        </p:spPr>
        <p:txBody>
          <a:bodyPr wrap="square">
            <a:spAutoFit/>
          </a:bodyPr>
          <a:lstStyle/>
          <a:p>
            <a:r>
              <a:rPr lang="en-GB" sz="1400" b="1" dirty="0"/>
              <a:t>B, </a:t>
            </a:r>
            <a:r>
              <a:rPr lang="en-GB" sz="1400" dirty="0"/>
              <a:t>In histologic sections, the </a:t>
            </a:r>
            <a:r>
              <a:rPr lang="en-GB" sz="1400" b="1" dirty="0"/>
              <a:t>gingival </a:t>
            </a:r>
            <a:r>
              <a:rPr lang="en-GB" sz="1400" dirty="0"/>
              <a:t>epithelium is seen to be tightly bound to bone by a dense fibrous connective</a:t>
            </a:r>
            <a:r>
              <a:rPr lang="cs-CZ" sz="1400" dirty="0"/>
              <a:t> </a:t>
            </a:r>
            <a:r>
              <a:rPr lang="en-GB" sz="1400" dirty="0"/>
              <a:t>tissue (CT), whereas the epithelium of the </a:t>
            </a:r>
            <a:r>
              <a:rPr lang="en-GB" sz="1400" b="1" dirty="0"/>
              <a:t>lip (C) </a:t>
            </a:r>
            <a:r>
              <a:rPr lang="en-GB" sz="1400" dirty="0"/>
              <a:t>is supported by a much looser connective tissue.</a:t>
            </a:r>
          </a:p>
        </p:txBody>
      </p:sp>
      <p:sp>
        <p:nvSpPr>
          <p:cNvPr id="6" name="Rectangle 5"/>
          <p:cNvSpPr/>
          <p:nvPr/>
        </p:nvSpPr>
        <p:spPr>
          <a:xfrm>
            <a:off x="2839654" y="208826"/>
            <a:ext cx="896207" cy="369332"/>
          </a:xfrm>
          <a:prstGeom prst="rect">
            <a:avLst/>
          </a:prstGeom>
        </p:spPr>
        <p:txBody>
          <a:bodyPr wrap="none">
            <a:spAutoFit/>
          </a:bodyPr>
          <a:lstStyle/>
          <a:p>
            <a:r>
              <a:rPr lang="cs-CZ" b="1" dirty="0"/>
              <a:t>G</a:t>
            </a:r>
            <a:r>
              <a:rPr lang="en-GB" b="1" dirty="0" err="1"/>
              <a:t>ingiva</a:t>
            </a:r>
            <a:endParaRPr lang="en-GB" dirty="0"/>
          </a:p>
        </p:txBody>
      </p:sp>
      <p:sp>
        <p:nvSpPr>
          <p:cNvPr id="7" name="Rectangle 6"/>
          <p:cNvSpPr/>
          <p:nvPr/>
        </p:nvSpPr>
        <p:spPr>
          <a:xfrm>
            <a:off x="6744904" y="208826"/>
            <a:ext cx="461986" cy="369332"/>
          </a:xfrm>
          <a:prstGeom prst="rect">
            <a:avLst/>
          </a:prstGeom>
        </p:spPr>
        <p:txBody>
          <a:bodyPr wrap="none">
            <a:spAutoFit/>
          </a:bodyPr>
          <a:lstStyle/>
          <a:p>
            <a:r>
              <a:rPr lang="cs-CZ" b="1" dirty="0"/>
              <a:t>Lip</a:t>
            </a:r>
            <a:endParaRPr lang="en-GB" dirty="0"/>
          </a:p>
        </p:txBody>
      </p:sp>
      <p:sp>
        <p:nvSpPr>
          <p:cNvPr id="8" name="TextBox 7"/>
          <p:cNvSpPr txBox="1"/>
          <p:nvPr/>
        </p:nvSpPr>
        <p:spPr>
          <a:xfrm>
            <a:off x="247650" y="4032535"/>
            <a:ext cx="4538662" cy="1477328"/>
          </a:xfrm>
          <a:prstGeom prst="rect">
            <a:avLst/>
          </a:prstGeom>
          <a:noFill/>
        </p:spPr>
        <p:txBody>
          <a:bodyPr wrap="square" rtlCol="0">
            <a:spAutoFit/>
          </a:bodyPr>
          <a:lstStyle/>
          <a:p>
            <a:pPr marL="285750" indent="-285750">
              <a:buFont typeface="Arial" panose="020B0604020202020204" pitchFamily="34" charset="0"/>
              <a:buChar char="•"/>
            </a:pPr>
            <a:r>
              <a:rPr lang="cs-CZ" dirty="0"/>
              <a:t>Lamina propria </a:t>
            </a:r>
            <a:r>
              <a:rPr lang="cs-CZ" dirty="0" err="1"/>
              <a:t>from</a:t>
            </a:r>
            <a:r>
              <a:rPr lang="cs-CZ" dirty="0"/>
              <a:t> </a:t>
            </a:r>
            <a:r>
              <a:rPr lang="en-GB" dirty="0"/>
              <a:t>dense collagenous connective tissue of irregular type</a:t>
            </a:r>
            <a:endParaRPr lang="cs-CZ" dirty="0"/>
          </a:p>
          <a:p>
            <a:pPr marL="285750" indent="-285750">
              <a:buFont typeface="Arial" panose="020B0604020202020204" pitchFamily="34" charset="0"/>
              <a:buChar char="•"/>
            </a:pPr>
            <a:r>
              <a:rPr lang="cs-CZ" dirty="0" err="1"/>
              <a:t>Firmly</a:t>
            </a:r>
            <a:r>
              <a:rPr lang="cs-CZ" dirty="0"/>
              <a:t> </a:t>
            </a:r>
            <a:r>
              <a:rPr lang="cs-CZ" dirty="0" err="1"/>
              <a:t>connected</a:t>
            </a:r>
            <a:r>
              <a:rPr lang="cs-CZ" dirty="0"/>
              <a:t> to </a:t>
            </a:r>
            <a:r>
              <a:rPr lang="cs-CZ" dirty="0" err="1"/>
              <a:t>periosteum</a:t>
            </a:r>
            <a:r>
              <a:rPr lang="cs-CZ" dirty="0"/>
              <a:t> (</a:t>
            </a:r>
            <a:r>
              <a:rPr lang="cs-CZ" dirty="0" err="1"/>
              <a:t>mucoperiosteum</a:t>
            </a:r>
            <a:r>
              <a:rPr lang="cs-CZ" dirty="0"/>
              <a:t>)</a:t>
            </a:r>
          </a:p>
          <a:p>
            <a:endParaRPr lang="en-GB" dirty="0"/>
          </a:p>
        </p:txBody>
      </p:sp>
      <p:sp>
        <p:nvSpPr>
          <p:cNvPr id="10" name="TextBox 9"/>
          <p:cNvSpPr txBox="1"/>
          <p:nvPr/>
        </p:nvSpPr>
        <p:spPr>
          <a:xfrm>
            <a:off x="4495800" y="4032535"/>
            <a:ext cx="4698206" cy="923330"/>
          </a:xfrm>
          <a:prstGeom prst="rect">
            <a:avLst/>
          </a:prstGeom>
          <a:noFill/>
        </p:spPr>
        <p:txBody>
          <a:bodyPr wrap="square" rtlCol="0">
            <a:spAutoFit/>
          </a:bodyPr>
          <a:lstStyle/>
          <a:p>
            <a:pPr marL="285750" indent="-285750">
              <a:buFont typeface="Arial" panose="020B0604020202020204" pitchFamily="34" charset="0"/>
              <a:buChar char="•"/>
            </a:pPr>
            <a:r>
              <a:rPr lang="cs-CZ" dirty="0"/>
              <a:t>Lamina propria </a:t>
            </a:r>
            <a:r>
              <a:rPr lang="cs-CZ" dirty="0" err="1"/>
              <a:t>from</a:t>
            </a:r>
            <a:r>
              <a:rPr lang="cs-CZ" dirty="0"/>
              <a:t> </a:t>
            </a:r>
            <a:r>
              <a:rPr lang="cs-CZ" dirty="0" err="1"/>
              <a:t>loose</a:t>
            </a:r>
            <a:r>
              <a:rPr lang="cs-CZ" dirty="0"/>
              <a:t> </a:t>
            </a:r>
            <a:r>
              <a:rPr lang="cs-CZ" dirty="0" err="1"/>
              <a:t>collagenous</a:t>
            </a:r>
            <a:r>
              <a:rPr lang="cs-CZ" dirty="0"/>
              <a:t> </a:t>
            </a:r>
            <a:r>
              <a:rPr lang="cs-CZ" dirty="0" err="1"/>
              <a:t>tissue</a:t>
            </a:r>
            <a:endParaRPr lang="cs-CZ" dirty="0"/>
          </a:p>
          <a:p>
            <a:pPr marL="285750" indent="-285750">
              <a:buFont typeface="Arial" panose="020B0604020202020204" pitchFamily="34" charset="0"/>
              <a:buChar char="•"/>
            </a:pPr>
            <a:r>
              <a:rPr lang="cs-CZ" dirty="0" err="1"/>
              <a:t>Tela</a:t>
            </a:r>
            <a:r>
              <a:rPr lang="cs-CZ" dirty="0"/>
              <a:t> </a:t>
            </a:r>
            <a:r>
              <a:rPr lang="cs-CZ" dirty="0" err="1"/>
              <a:t>submucosa</a:t>
            </a:r>
            <a:r>
              <a:rPr lang="cs-CZ" dirty="0"/>
              <a:t> </a:t>
            </a:r>
            <a:r>
              <a:rPr lang="cs-CZ" dirty="0" err="1"/>
              <a:t>under</a:t>
            </a:r>
            <a:r>
              <a:rPr lang="cs-CZ" dirty="0"/>
              <a:t> </a:t>
            </a:r>
            <a:r>
              <a:rPr lang="cs-CZ" dirty="0" err="1"/>
              <a:t>mucosa</a:t>
            </a:r>
            <a:endParaRPr lang="cs-CZ" dirty="0"/>
          </a:p>
          <a:p>
            <a:pPr marL="285750" indent="-285750">
              <a:buFont typeface="Arial" panose="020B0604020202020204" pitchFamily="34" charset="0"/>
              <a:buChar char="•"/>
            </a:pPr>
            <a:r>
              <a:rPr lang="cs-CZ" dirty="0" err="1"/>
              <a:t>Mucosa</a:t>
            </a:r>
            <a:r>
              <a:rPr lang="cs-CZ" dirty="0"/>
              <a:t> </a:t>
            </a:r>
            <a:r>
              <a:rPr lang="cs-CZ" dirty="0" err="1"/>
              <a:t>is</a:t>
            </a:r>
            <a:r>
              <a:rPr lang="cs-CZ" dirty="0"/>
              <a:t> </a:t>
            </a:r>
            <a:r>
              <a:rPr lang="cs-CZ" altLang="cs-CZ" dirty="0" err="1"/>
              <a:t>slightly</a:t>
            </a:r>
            <a:r>
              <a:rPr lang="cs-CZ" altLang="cs-CZ" dirty="0"/>
              <a:t> </a:t>
            </a:r>
            <a:r>
              <a:rPr lang="cs-CZ" altLang="cs-CZ" dirty="0" err="1"/>
              <a:t>movable</a:t>
            </a:r>
            <a:r>
              <a:rPr lang="cs-CZ" altLang="cs-CZ" dirty="0"/>
              <a:t> </a:t>
            </a:r>
            <a:endParaRPr lang="en-GB" dirty="0"/>
          </a:p>
        </p:txBody>
      </p:sp>
    </p:spTree>
    <p:extLst>
      <p:ext uri="{BB962C8B-B14F-4D97-AF65-F5344CB8AC3E}">
        <p14:creationId xmlns:p14="http://schemas.microsoft.com/office/powerpoint/2010/main" val="801778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37160" y="277813"/>
            <a:ext cx="8839200" cy="5980099"/>
          </a:xfrm>
          <a:prstGeom prst="rect">
            <a:avLst/>
          </a:prstGeom>
          <a:noFill/>
          <a:ln w="9525">
            <a:noFill/>
            <a:miter lim="800000"/>
            <a:headEnd/>
            <a:tailEnd/>
          </a:ln>
        </p:spPr>
        <p:txBody>
          <a:bodyPr>
            <a:spAutoFit/>
          </a:bodyPr>
          <a:lstStyle/>
          <a:p>
            <a:pPr marL="342900" indent="-342900">
              <a:lnSpc>
                <a:spcPct val="80000"/>
              </a:lnSpc>
              <a:spcBef>
                <a:spcPct val="50000"/>
              </a:spcBef>
              <a:buClr>
                <a:srgbClr val="FF0066"/>
              </a:buClr>
              <a:buSzPct val="150000"/>
              <a:buFont typeface="Wingdings" pitchFamily="2" charset="2"/>
              <a:buNone/>
            </a:pPr>
            <a:r>
              <a:rPr lang="cs-CZ" altLang="cs-CZ" sz="2800" b="1" dirty="0"/>
              <a:t>Oral </a:t>
            </a:r>
            <a:r>
              <a:rPr lang="cs-CZ" altLang="cs-CZ" sz="2800" b="1" dirty="0" err="1"/>
              <a:t>mucosa</a:t>
            </a:r>
            <a:r>
              <a:rPr lang="cs-CZ" altLang="cs-CZ" sz="2800" b="1" dirty="0"/>
              <a:t> </a:t>
            </a:r>
            <a:r>
              <a:rPr lang="cs-CZ" altLang="cs-CZ" sz="2800" b="1" dirty="0" err="1"/>
              <a:t>regeneration</a:t>
            </a:r>
            <a:endParaRPr lang="cs-CZ" altLang="cs-CZ" sz="2800" b="1" dirty="0"/>
          </a:p>
          <a:p>
            <a:pPr marL="342900" indent="-342900">
              <a:lnSpc>
                <a:spcPct val="80000"/>
              </a:lnSpc>
              <a:spcBef>
                <a:spcPct val="50000"/>
              </a:spcBef>
              <a:buClr>
                <a:srgbClr val="FF0066"/>
              </a:buClr>
              <a:buSzPct val="150000"/>
              <a:buFont typeface="Wingdings" pitchFamily="2" charset="2"/>
              <a:buNone/>
            </a:pPr>
            <a:endParaRPr lang="cs-CZ" altLang="cs-CZ" dirty="0"/>
          </a:p>
          <a:p>
            <a:pPr marL="342900" indent="-342900">
              <a:lnSpc>
                <a:spcPct val="80000"/>
              </a:lnSpc>
              <a:spcBef>
                <a:spcPct val="50000"/>
              </a:spcBef>
              <a:buClr>
                <a:srgbClr val="FF0066"/>
              </a:buClr>
              <a:buSzPct val="150000"/>
              <a:buFont typeface="Wingdings" pitchFamily="2" charset="2"/>
              <a:buNone/>
            </a:pPr>
            <a:r>
              <a:rPr lang="cs-CZ" altLang="cs-CZ" dirty="0"/>
              <a:t>Oral </a:t>
            </a:r>
            <a:r>
              <a:rPr lang="cs-CZ" altLang="cs-CZ" dirty="0" err="1"/>
              <a:t>epithelium</a:t>
            </a:r>
            <a:r>
              <a:rPr lang="cs-CZ" altLang="cs-CZ" dirty="0"/>
              <a:t> </a:t>
            </a:r>
            <a:r>
              <a:rPr lang="cs-CZ" altLang="cs-CZ" dirty="0" err="1"/>
              <a:t>turnover</a:t>
            </a:r>
            <a:r>
              <a:rPr lang="cs-CZ" altLang="cs-CZ" dirty="0"/>
              <a:t> </a:t>
            </a:r>
            <a:r>
              <a:rPr lang="cs-CZ" altLang="cs-CZ" dirty="0" err="1"/>
              <a:t>time</a:t>
            </a:r>
            <a:r>
              <a:rPr lang="cs-CZ" altLang="cs-CZ" dirty="0"/>
              <a:t>: 4 - 24 </a:t>
            </a:r>
            <a:r>
              <a:rPr lang="cs-CZ" altLang="cs-CZ" dirty="0" err="1"/>
              <a:t>days</a:t>
            </a:r>
            <a:endParaRPr lang="cs-CZ" altLang="cs-CZ" dirty="0"/>
          </a:p>
          <a:p>
            <a:pPr marL="342900" indent="-342900">
              <a:lnSpc>
                <a:spcPct val="80000"/>
              </a:lnSpc>
              <a:spcBef>
                <a:spcPct val="50000"/>
              </a:spcBef>
              <a:buClr>
                <a:srgbClr val="FF0066"/>
              </a:buClr>
              <a:buSzPct val="150000"/>
              <a:buFont typeface="Wingdings" pitchFamily="2" charset="2"/>
              <a:buNone/>
            </a:pPr>
            <a:endParaRPr lang="cs-CZ" altLang="cs-CZ" dirty="0"/>
          </a:p>
          <a:p>
            <a:pPr marL="342900" indent="-342900">
              <a:buClr>
                <a:srgbClr val="FF0066"/>
              </a:buClr>
              <a:buSzPct val="150000"/>
              <a:buFont typeface="Wingdings" pitchFamily="2" charset="2"/>
              <a:buNone/>
            </a:pPr>
            <a:r>
              <a:rPr lang="cs-CZ" altLang="cs-CZ" dirty="0" err="1"/>
              <a:t>Significant</a:t>
            </a:r>
            <a:r>
              <a:rPr lang="cs-CZ" altLang="cs-CZ" dirty="0"/>
              <a:t> </a:t>
            </a:r>
            <a:r>
              <a:rPr lang="cs-CZ" altLang="cs-CZ" dirty="0" err="1"/>
              <a:t>local</a:t>
            </a:r>
            <a:r>
              <a:rPr lang="cs-CZ" altLang="cs-CZ" dirty="0"/>
              <a:t> </a:t>
            </a:r>
            <a:r>
              <a:rPr lang="cs-CZ" altLang="cs-CZ" dirty="0" err="1"/>
              <a:t>differences</a:t>
            </a:r>
            <a:endParaRPr lang="cs-CZ" altLang="cs-CZ" dirty="0"/>
          </a:p>
          <a:p>
            <a:pPr marL="342900" indent="-342900">
              <a:buClr>
                <a:srgbClr val="FF0066"/>
              </a:buClr>
              <a:buSzPct val="150000"/>
            </a:pPr>
            <a:r>
              <a:rPr lang="cs-CZ" altLang="cs-CZ" dirty="0"/>
              <a:t>	Gingivo-</a:t>
            </a:r>
            <a:r>
              <a:rPr lang="cs-CZ" altLang="cs-CZ" dirty="0" err="1"/>
              <a:t>dental</a:t>
            </a:r>
            <a:r>
              <a:rPr lang="cs-CZ" altLang="cs-CZ" dirty="0"/>
              <a:t> </a:t>
            </a:r>
            <a:r>
              <a:rPr lang="cs-CZ" altLang="cs-CZ" u="sng" dirty="0" err="1"/>
              <a:t>junctional</a:t>
            </a:r>
            <a:r>
              <a:rPr lang="cs-CZ" altLang="cs-CZ" u="sng" dirty="0"/>
              <a:t> </a:t>
            </a:r>
            <a:r>
              <a:rPr lang="cs-CZ" altLang="cs-CZ" u="sng" dirty="0" err="1"/>
              <a:t>epithelium</a:t>
            </a:r>
            <a:r>
              <a:rPr lang="cs-CZ" altLang="cs-CZ" dirty="0"/>
              <a:t>	4-6 </a:t>
            </a:r>
            <a:r>
              <a:rPr lang="cs-CZ" altLang="cs-CZ" dirty="0" err="1"/>
              <a:t>days</a:t>
            </a:r>
            <a:endParaRPr lang="cs-CZ" altLang="cs-CZ" dirty="0"/>
          </a:p>
          <a:p>
            <a:pPr marL="342900" indent="-342900">
              <a:buClr>
                <a:srgbClr val="FF0066"/>
              </a:buClr>
              <a:buSzPct val="150000"/>
            </a:pPr>
            <a:r>
              <a:rPr lang="cs-CZ" altLang="cs-CZ" dirty="0"/>
              <a:t>	</a:t>
            </a:r>
            <a:r>
              <a:rPr lang="cs-CZ" altLang="cs-CZ" u="sng" dirty="0"/>
              <a:t>Gingiva </a:t>
            </a:r>
            <a:r>
              <a:rPr lang="cs-CZ" altLang="cs-CZ" u="sng" dirty="0" err="1"/>
              <a:t>affixa</a:t>
            </a:r>
            <a:r>
              <a:rPr lang="cs-CZ" altLang="cs-CZ" dirty="0"/>
              <a:t> </a:t>
            </a:r>
            <a:r>
              <a:rPr lang="cs-CZ" altLang="cs-CZ" dirty="0" err="1"/>
              <a:t>epith</a:t>
            </a:r>
            <a:r>
              <a:rPr lang="cs-CZ" altLang="cs-CZ" dirty="0"/>
              <a:t>. (</a:t>
            </a:r>
            <a:r>
              <a:rPr lang="cs-CZ" altLang="cs-CZ" dirty="0" err="1"/>
              <a:t>masticatory</a:t>
            </a:r>
            <a:r>
              <a:rPr lang="cs-CZ" altLang="cs-CZ" dirty="0"/>
              <a:t> </a:t>
            </a:r>
            <a:r>
              <a:rPr lang="cs-CZ" altLang="cs-CZ" dirty="0" err="1"/>
              <a:t>mucosa</a:t>
            </a:r>
            <a:r>
              <a:rPr lang="cs-CZ" altLang="cs-CZ" dirty="0"/>
              <a:t>)	10 </a:t>
            </a:r>
            <a:r>
              <a:rPr lang="cs-CZ" altLang="cs-CZ" dirty="0" err="1"/>
              <a:t>days</a:t>
            </a:r>
            <a:endParaRPr lang="cs-CZ" altLang="cs-CZ" dirty="0"/>
          </a:p>
          <a:p>
            <a:pPr marL="342900" indent="-342900">
              <a:buClr>
                <a:srgbClr val="FF0066"/>
              </a:buClr>
              <a:buSzPct val="150000"/>
            </a:pPr>
            <a:r>
              <a:rPr lang="cs-CZ" altLang="cs-CZ" dirty="0"/>
              <a:t>	</a:t>
            </a:r>
            <a:r>
              <a:rPr lang="cs-CZ" altLang="cs-CZ" u="sng" dirty="0"/>
              <a:t>Taste </a:t>
            </a:r>
            <a:r>
              <a:rPr lang="cs-CZ" altLang="cs-CZ" u="sng" dirty="0" err="1"/>
              <a:t>buds</a:t>
            </a:r>
            <a:r>
              <a:rPr lang="cs-CZ" altLang="cs-CZ" dirty="0"/>
              <a:t>				10 - 14 </a:t>
            </a:r>
            <a:r>
              <a:rPr lang="cs-CZ" altLang="cs-CZ" dirty="0" err="1"/>
              <a:t>days</a:t>
            </a:r>
            <a:endParaRPr lang="cs-CZ" altLang="cs-CZ" dirty="0"/>
          </a:p>
          <a:p>
            <a:pPr marL="342900" indent="-342900">
              <a:buClr>
                <a:srgbClr val="FF0066"/>
              </a:buClr>
              <a:buSzPct val="150000"/>
              <a:buFont typeface="Wingdings" pitchFamily="2" charset="2"/>
              <a:buNone/>
            </a:pPr>
            <a:r>
              <a:rPr lang="cs-CZ" altLang="cs-CZ" dirty="0"/>
              <a:t>	</a:t>
            </a:r>
            <a:r>
              <a:rPr lang="cs-CZ" altLang="cs-CZ" dirty="0" err="1"/>
              <a:t>Lining</a:t>
            </a:r>
            <a:r>
              <a:rPr lang="cs-CZ" altLang="cs-CZ" dirty="0"/>
              <a:t> </a:t>
            </a:r>
            <a:r>
              <a:rPr lang="cs-CZ" altLang="cs-CZ" dirty="0" err="1"/>
              <a:t>epith</a:t>
            </a:r>
            <a:r>
              <a:rPr lang="cs-CZ" altLang="cs-CZ" dirty="0"/>
              <a:t>. </a:t>
            </a:r>
            <a:r>
              <a:rPr lang="cs-CZ" altLang="cs-CZ" dirty="0" err="1"/>
              <a:t>of</a:t>
            </a:r>
            <a:r>
              <a:rPr lang="cs-CZ" altLang="cs-CZ" dirty="0"/>
              <a:t> </a:t>
            </a:r>
            <a:r>
              <a:rPr lang="cs-CZ" altLang="cs-CZ" u="sng" dirty="0" err="1"/>
              <a:t>lips</a:t>
            </a:r>
            <a:r>
              <a:rPr lang="cs-CZ" altLang="cs-CZ" u="sng" dirty="0"/>
              <a:t> and </a:t>
            </a:r>
            <a:r>
              <a:rPr lang="cs-CZ" altLang="cs-CZ" u="sng" dirty="0" err="1"/>
              <a:t>cheeks</a:t>
            </a:r>
            <a:r>
              <a:rPr lang="cs-CZ" altLang="cs-CZ" u="sng" dirty="0"/>
              <a:t> </a:t>
            </a:r>
            <a:r>
              <a:rPr lang="cs-CZ" altLang="cs-CZ" dirty="0" err="1"/>
              <a:t>mucosa</a:t>
            </a:r>
            <a:r>
              <a:rPr lang="cs-CZ" altLang="cs-CZ" dirty="0"/>
              <a:t>	14 </a:t>
            </a:r>
            <a:r>
              <a:rPr lang="cs-CZ" altLang="cs-CZ" dirty="0" err="1"/>
              <a:t>days</a:t>
            </a:r>
            <a:endParaRPr lang="cs-CZ" altLang="cs-CZ" dirty="0"/>
          </a:p>
          <a:p>
            <a:pPr marL="342900" indent="-342900">
              <a:buClr>
                <a:srgbClr val="FF0066"/>
              </a:buClr>
              <a:buSzPct val="150000"/>
              <a:buFont typeface="Wingdings" pitchFamily="2" charset="2"/>
              <a:buNone/>
            </a:pPr>
            <a:r>
              <a:rPr lang="cs-CZ" altLang="cs-CZ" dirty="0"/>
              <a:t>	</a:t>
            </a:r>
            <a:r>
              <a:rPr lang="cs-CZ" altLang="cs-CZ" dirty="0" err="1"/>
              <a:t>Lining</a:t>
            </a:r>
            <a:r>
              <a:rPr lang="cs-CZ" altLang="cs-CZ" dirty="0"/>
              <a:t> </a:t>
            </a:r>
            <a:r>
              <a:rPr lang="cs-CZ" altLang="cs-CZ" dirty="0" err="1"/>
              <a:t>epith</a:t>
            </a:r>
            <a:r>
              <a:rPr lang="cs-CZ" altLang="cs-CZ" dirty="0"/>
              <a:t>. </a:t>
            </a:r>
            <a:r>
              <a:rPr lang="cs-CZ" altLang="cs-CZ" dirty="0" err="1"/>
              <a:t>of</a:t>
            </a:r>
            <a:r>
              <a:rPr lang="cs-CZ" altLang="cs-CZ" dirty="0"/>
              <a:t> </a:t>
            </a:r>
            <a:r>
              <a:rPr lang="cs-CZ" altLang="cs-CZ" dirty="0" err="1"/>
              <a:t>the</a:t>
            </a:r>
            <a:r>
              <a:rPr lang="cs-CZ" altLang="cs-CZ" dirty="0"/>
              <a:t> </a:t>
            </a:r>
            <a:r>
              <a:rPr lang="cs-CZ" altLang="cs-CZ" u="sng" dirty="0" err="1"/>
              <a:t>floor</a:t>
            </a:r>
            <a:r>
              <a:rPr lang="cs-CZ" altLang="cs-CZ" u="sng" dirty="0"/>
              <a:t> </a:t>
            </a:r>
            <a:r>
              <a:rPr lang="cs-CZ" altLang="cs-CZ" u="sng" dirty="0" err="1"/>
              <a:t>of</a:t>
            </a:r>
            <a:r>
              <a:rPr lang="cs-CZ" altLang="cs-CZ" u="sng" dirty="0"/>
              <a:t> </a:t>
            </a:r>
            <a:r>
              <a:rPr lang="cs-CZ" altLang="cs-CZ" u="sng" dirty="0" err="1"/>
              <a:t>mouth</a:t>
            </a:r>
            <a:r>
              <a:rPr lang="cs-CZ" altLang="cs-CZ" dirty="0"/>
              <a:t> 		20 </a:t>
            </a:r>
            <a:r>
              <a:rPr lang="cs-CZ" altLang="cs-CZ" dirty="0" err="1"/>
              <a:t>days</a:t>
            </a:r>
            <a:endParaRPr lang="cs-CZ" altLang="cs-CZ" dirty="0"/>
          </a:p>
          <a:p>
            <a:pPr marL="342900" indent="-342900">
              <a:buClr>
                <a:srgbClr val="FF0066"/>
              </a:buClr>
              <a:buSzPct val="150000"/>
              <a:buFont typeface="Wingdings" pitchFamily="2" charset="2"/>
              <a:buNone/>
            </a:pPr>
            <a:r>
              <a:rPr lang="cs-CZ" altLang="cs-CZ" dirty="0"/>
              <a:t>	</a:t>
            </a:r>
            <a:r>
              <a:rPr lang="cs-CZ" altLang="cs-CZ" dirty="0" err="1"/>
              <a:t>Masticatory</a:t>
            </a:r>
            <a:r>
              <a:rPr lang="cs-CZ" altLang="cs-CZ" dirty="0"/>
              <a:t> </a:t>
            </a:r>
            <a:r>
              <a:rPr lang="cs-CZ" altLang="cs-CZ" dirty="0" err="1"/>
              <a:t>epithl</a:t>
            </a:r>
            <a:r>
              <a:rPr lang="cs-CZ" altLang="cs-CZ" dirty="0"/>
              <a:t>. </a:t>
            </a:r>
            <a:r>
              <a:rPr lang="cs-CZ" altLang="cs-CZ" dirty="0" err="1"/>
              <a:t>of</a:t>
            </a:r>
            <a:r>
              <a:rPr lang="cs-CZ" altLang="cs-CZ" dirty="0"/>
              <a:t> </a:t>
            </a:r>
            <a:r>
              <a:rPr lang="cs-CZ" altLang="cs-CZ" u="sng" dirty="0"/>
              <a:t>hard </a:t>
            </a:r>
            <a:r>
              <a:rPr lang="cs-CZ" altLang="cs-CZ" u="sng" dirty="0" err="1"/>
              <a:t>palate</a:t>
            </a:r>
            <a:r>
              <a:rPr lang="cs-CZ" altLang="cs-CZ" dirty="0"/>
              <a:t>		24 </a:t>
            </a:r>
            <a:r>
              <a:rPr lang="cs-CZ" altLang="cs-CZ" dirty="0" err="1"/>
              <a:t>days</a:t>
            </a:r>
            <a:endParaRPr lang="cs-CZ" altLang="cs-CZ" dirty="0"/>
          </a:p>
          <a:p>
            <a:pPr marL="342900" indent="-342900">
              <a:buClr>
                <a:srgbClr val="FF0066"/>
              </a:buClr>
              <a:buSzPct val="150000"/>
              <a:buFont typeface="Wingdings" pitchFamily="2" charset="2"/>
              <a:buNone/>
            </a:pPr>
            <a:endParaRPr lang="cs-CZ" altLang="cs-CZ" dirty="0"/>
          </a:p>
          <a:p>
            <a:pPr marL="342900" indent="-342900">
              <a:buClr>
                <a:srgbClr val="FF0066"/>
              </a:buClr>
              <a:buSzPct val="150000"/>
              <a:buFont typeface="Wingdings" pitchFamily="2" charset="2"/>
              <a:buNone/>
            </a:pPr>
            <a:endParaRPr lang="cs-CZ" altLang="cs-CZ" i="1" dirty="0"/>
          </a:p>
          <a:p>
            <a:pPr marL="342900" indent="-342900">
              <a:buClr>
                <a:srgbClr val="FF0066"/>
              </a:buClr>
              <a:buSzPct val="150000"/>
              <a:buFont typeface="Wingdings" pitchFamily="2" charset="2"/>
              <a:buNone/>
            </a:pPr>
            <a:r>
              <a:rPr lang="cs-CZ" altLang="cs-CZ" i="1" dirty="0"/>
              <a:t>Epidermis </a:t>
            </a:r>
            <a:r>
              <a:rPr lang="cs-CZ" altLang="cs-CZ" i="1" dirty="0" err="1"/>
              <a:t>of</a:t>
            </a:r>
            <a:r>
              <a:rPr lang="cs-CZ" altLang="cs-CZ" i="1" dirty="0"/>
              <a:t> </a:t>
            </a:r>
            <a:r>
              <a:rPr lang="cs-CZ" altLang="cs-CZ" i="1" dirty="0" err="1"/>
              <a:t>the</a:t>
            </a:r>
            <a:r>
              <a:rPr lang="cs-CZ" altLang="cs-CZ" i="1" dirty="0"/>
              <a:t> face and </a:t>
            </a:r>
            <a:r>
              <a:rPr lang="cs-CZ" altLang="cs-CZ" i="1" dirty="0" err="1"/>
              <a:t>neck</a:t>
            </a:r>
            <a:r>
              <a:rPr lang="cs-CZ" altLang="cs-CZ" i="1" dirty="0"/>
              <a:t> </a:t>
            </a:r>
            <a:r>
              <a:rPr lang="cs-CZ" altLang="cs-CZ" i="1" dirty="0" err="1"/>
              <a:t>frontal</a:t>
            </a:r>
            <a:r>
              <a:rPr lang="cs-CZ" altLang="cs-CZ" i="1" dirty="0"/>
              <a:t> </a:t>
            </a:r>
            <a:r>
              <a:rPr lang="cs-CZ" altLang="cs-CZ" i="1" dirty="0" err="1"/>
              <a:t>side</a:t>
            </a:r>
            <a:r>
              <a:rPr lang="cs-CZ" altLang="cs-CZ" i="1" dirty="0"/>
              <a:t>	7 </a:t>
            </a:r>
            <a:r>
              <a:rPr lang="cs-CZ" altLang="cs-CZ" dirty="0" err="1"/>
              <a:t>days</a:t>
            </a:r>
            <a:endParaRPr lang="cs-CZ" altLang="cs-CZ" i="1" dirty="0"/>
          </a:p>
          <a:p>
            <a:pPr marL="342900" indent="-342900">
              <a:buClr>
                <a:srgbClr val="FF0066"/>
              </a:buClr>
              <a:buSzPct val="150000"/>
              <a:buFont typeface="Wingdings" pitchFamily="2" charset="2"/>
              <a:buNone/>
            </a:pPr>
            <a:r>
              <a:rPr lang="cs-CZ" altLang="cs-CZ" i="1" dirty="0"/>
              <a:t>Epidermis (rest)				30 </a:t>
            </a:r>
            <a:r>
              <a:rPr lang="cs-CZ" altLang="cs-CZ" dirty="0" err="1"/>
              <a:t>days</a:t>
            </a:r>
            <a:endParaRPr lang="cs-CZ" altLang="cs-CZ" i="1" dirty="0"/>
          </a:p>
          <a:p>
            <a:pPr marL="342900" indent="-342900">
              <a:buClr>
                <a:srgbClr val="FF0066"/>
              </a:buClr>
              <a:buSzPct val="150000"/>
              <a:buFont typeface="Wingdings" pitchFamily="2" charset="2"/>
              <a:buNone/>
            </a:pPr>
            <a:endParaRPr lang="cs-CZ" altLang="cs-CZ" i="1" dirty="0"/>
          </a:p>
          <a:p>
            <a:pPr marL="342900" indent="-342900">
              <a:buClr>
                <a:srgbClr val="FF0066"/>
              </a:buClr>
              <a:buSzPct val="150000"/>
              <a:buFont typeface="Wingdings" pitchFamily="2" charset="2"/>
              <a:buNone/>
            </a:pPr>
            <a:endParaRPr lang="cs-CZ" altLang="cs-CZ" i="1" dirty="0"/>
          </a:p>
          <a:p>
            <a:pPr marL="342900" indent="-342900">
              <a:buClr>
                <a:srgbClr val="FF0066"/>
              </a:buClr>
              <a:buSzPct val="150000"/>
              <a:buFont typeface="Wingdings" pitchFamily="2" charset="2"/>
              <a:buNone/>
            </a:pPr>
            <a:r>
              <a:rPr lang="cs-CZ" altLang="cs-CZ" i="1" dirty="0"/>
              <a:t>(</a:t>
            </a:r>
            <a:r>
              <a:rPr lang="en-GB" altLang="cs-CZ" i="1" dirty="0"/>
              <a:t>faster turnover time in case of the face is probably caused by inductive effect of the</a:t>
            </a:r>
            <a:r>
              <a:rPr lang="cs-CZ" altLang="cs-CZ" i="1" dirty="0"/>
              <a:t> </a:t>
            </a:r>
            <a:r>
              <a:rPr lang="en-GB" altLang="cs-CZ" i="1" dirty="0" err="1"/>
              <a:t>ectomezenchyme</a:t>
            </a:r>
            <a:r>
              <a:rPr lang="cs-CZ" altLang="cs-CZ" i="1" dirty="0"/>
              <a:t>)</a:t>
            </a:r>
            <a:endParaRPr lang="en-GB" altLang="cs-CZ" i="1" dirty="0"/>
          </a:p>
          <a:p>
            <a:pPr marL="342900" indent="-342900">
              <a:buClr>
                <a:srgbClr val="FF0066"/>
              </a:buClr>
              <a:buSzPct val="150000"/>
              <a:buFont typeface="Wingdings" pitchFamily="2" charset="2"/>
              <a:buNone/>
            </a:pPr>
            <a:endParaRPr lang="cs-CZ" altLang="cs-CZ" sz="2000" dirty="0"/>
          </a:p>
        </p:txBody>
      </p:sp>
      <p:pic>
        <p:nvPicPr>
          <p:cNvPr id="5" name="Picture 2" descr="Image result for gingiva affixa"/>
          <p:cNvPicPr>
            <a:picLocks noChangeAspect="1" noChangeArrowheads="1"/>
          </p:cNvPicPr>
          <p:nvPr/>
        </p:nvPicPr>
        <p:blipFill rotWithShape="1">
          <a:blip r:embed="rId2">
            <a:extLst>
              <a:ext uri="{28A0092B-C50C-407E-A947-70E740481C1C}">
                <a14:useLocalDpi xmlns:a14="http://schemas.microsoft.com/office/drawing/2010/main" val="0"/>
              </a:ext>
            </a:extLst>
          </a:blip>
          <a:srcRect l="36211"/>
          <a:stretch/>
        </p:blipFill>
        <p:spPr bwMode="auto">
          <a:xfrm>
            <a:off x="6090919" y="458153"/>
            <a:ext cx="2987041" cy="3512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2360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1780</TotalTime>
  <Words>1993</Words>
  <Application>Microsoft Office PowerPoint</Application>
  <PresentationFormat>Předvádění na obrazovce (4:3)</PresentationFormat>
  <Paragraphs>330</Paragraphs>
  <Slides>39</Slides>
  <Notes>4</Notes>
  <HiddenSlides>0</HiddenSlides>
  <MMClips>4</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39</vt:i4>
      </vt:variant>
    </vt:vector>
  </HeadingPairs>
  <TitlesOfParts>
    <vt:vector size="46" baseType="lpstr">
      <vt:lpstr>Arial</vt:lpstr>
      <vt:lpstr>Calibri</vt:lpstr>
      <vt:lpstr>Calibri Light</vt:lpstr>
      <vt:lpstr>MinionPro-Regular</vt:lpstr>
      <vt:lpstr>Times New Roman</vt:lpstr>
      <vt:lpstr>Wingdings</vt:lpstr>
      <vt:lpstr>Office Theme</vt:lpstr>
      <vt:lpstr>Oral Histology and Embryology  Practice</vt:lpstr>
      <vt:lpstr>Prezentace aplikace PowerPoint</vt:lpstr>
      <vt:lpstr>Microscopic anatomy  Lips Tongue Palate Cheeks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Orální histologie a embryologie   Cvičení</dc:title>
  <dc:creator>Honza</dc:creator>
  <cp:lastModifiedBy>Jan Křivánek</cp:lastModifiedBy>
  <cp:revision>117</cp:revision>
  <dcterms:created xsi:type="dcterms:W3CDTF">2019-02-14T12:06:30Z</dcterms:created>
  <dcterms:modified xsi:type="dcterms:W3CDTF">2021-03-17T08:54:44Z</dcterms:modified>
</cp:coreProperties>
</file>