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9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300" r:id="rId33"/>
    <p:sldId id="301" r:id="rId34"/>
    <p:sldId id="288" r:id="rId35"/>
    <p:sldId id="289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2D465-BFE5-4673-AC75-DB0F15BA0CAE}" type="datetimeFigureOut">
              <a:rPr lang="cs-CZ" smtClean="0"/>
              <a:t>16. 4. 2018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95624-AB55-41D1-9D4C-8834DA646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31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211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8FBC1B0-021C-4625-B93C-88A96A88A790}" type="slidenum">
              <a:rPr lang="cs-CZ" sz="1200" smtClean="0"/>
              <a:pPr/>
              <a:t>40</a:t>
            </a:fld>
            <a:endParaRPr lang="cs-CZ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C70F341-D944-4EA9-A480-CABDFD95923B}" type="slidenum">
              <a:rPr lang="cs-CZ" sz="1200" smtClean="0"/>
              <a:pPr/>
              <a:t>43</a:t>
            </a:fld>
            <a:endParaRPr lang="cs-CZ" sz="1200" smtClean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894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3A6A143-BEC5-4889-A702-30FDA2BFDB50}" type="slidenum">
              <a:rPr lang="cs-CZ" sz="1200" smtClean="0"/>
              <a:pPr/>
              <a:t>13</a:t>
            </a:fld>
            <a:endParaRPr lang="cs-CZ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57570B-9265-4380-8CE4-895D127EE7B4}" type="slidenum">
              <a:rPr lang="cs-CZ" sz="1200" smtClean="0"/>
              <a:pPr/>
              <a:t>14</a:t>
            </a:fld>
            <a:endParaRPr lang="cs-CZ" sz="1200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63A2BB-3D20-41C8-907A-006A0C9FB44F}" type="slidenum">
              <a:rPr lang="cs-CZ" sz="1200" smtClean="0"/>
              <a:pPr/>
              <a:t>19</a:t>
            </a:fld>
            <a:endParaRPr lang="cs-CZ" sz="1200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762FB52-E4DB-4DC7-B15E-D83F4C160F6D}" type="slidenum">
              <a:rPr lang="cs-CZ" sz="1200" smtClean="0"/>
              <a:pPr/>
              <a:t>22</a:t>
            </a:fld>
            <a:endParaRPr lang="cs-CZ" sz="1200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689C6D4-229A-45B9-BE73-A4DBF4F7D78E}" type="slidenum">
              <a:rPr lang="cs-CZ" sz="1200" smtClean="0"/>
              <a:pPr/>
              <a:t>26</a:t>
            </a:fld>
            <a:endParaRPr lang="cs-CZ" sz="1200" smtClean="0"/>
          </a:p>
        </p:txBody>
      </p:sp>
      <p:sp>
        <p:nvSpPr>
          <p:cNvPr id="208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A8EEDB3-7068-48FE-BBD4-43E6AA267C0E}" type="slidenum">
              <a:rPr lang="cs-CZ" sz="1200"/>
              <a:pPr algn="r" eaLnBrk="1" hangingPunct="1"/>
              <a:t>26</a:t>
            </a:fld>
            <a:endParaRPr lang="cs-CZ" sz="1200"/>
          </a:p>
        </p:txBody>
      </p:sp>
      <p:sp>
        <p:nvSpPr>
          <p:cNvPr id="208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F545B9A-A2B0-4228-97AF-9E7DBBE4CB8F}" type="slidenum">
              <a:rPr lang="cs-CZ" sz="1200" smtClean="0"/>
              <a:pPr/>
              <a:t>29</a:t>
            </a:fld>
            <a:endParaRPr lang="cs-CZ" sz="1200" smtClean="0"/>
          </a:p>
        </p:txBody>
      </p:sp>
      <p:sp>
        <p:nvSpPr>
          <p:cNvPr id="2140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E7CB5AE-4F6B-418E-A3BD-EF521591FECD}" type="slidenum">
              <a:rPr lang="cs-CZ" sz="1200"/>
              <a:pPr algn="r" eaLnBrk="1" hangingPunct="1"/>
              <a:t>29</a:t>
            </a:fld>
            <a:endParaRPr lang="cs-CZ" sz="1200"/>
          </a:p>
        </p:txBody>
      </p:sp>
      <p:sp>
        <p:nvSpPr>
          <p:cNvPr id="214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51BEBBF-F685-47DE-838F-C160E8D0D62D}" type="slidenum">
              <a:rPr lang="cs-CZ" sz="1200" smtClean="0"/>
              <a:pPr/>
              <a:t>30</a:t>
            </a:fld>
            <a:endParaRPr lang="cs-CZ" sz="1200" smtClean="0"/>
          </a:p>
        </p:txBody>
      </p:sp>
      <p:sp>
        <p:nvSpPr>
          <p:cNvPr id="216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170019A-33DE-4A2A-9F1E-7CBF15DAE206}" type="slidenum">
              <a:rPr lang="cs-CZ" sz="1200"/>
              <a:pPr algn="r" eaLnBrk="1" hangingPunct="1"/>
              <a:t>30</a:t>
            </a:fld>
            <a:endParaRPr lang="cs-CZ" sz="1200"/>
          </a:p>
        </p:txBody>
      </p:sp>
      <p:sp>
        <p:nvSpPr>
          <p:cNvPr id="216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16. 4. 2018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69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16. 4. 2018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55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16. 4. 2018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05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16. 4. 2018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53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16. 4. 2018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2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16. 4. 2018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0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16. 4. 2018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4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16. 4. 2018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31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16. 4. 2018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71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16. 4. 2018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35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D6C-614A-4591-9033-A381ED52ABC5}" type="datetimeFigureOut">
              <a:rPr lang="cs-CZ" smtClean="0"/>
              <a:t>16. 4. 2018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51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D3D6C-614A-4591-9033-A381ED52ABC5}" type="datetimeFigureOut">
              <a:rPr lang="cs-CZ" smtClean="0"/>
              <a:t>16. 4. 2018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9CBBD-ECCF-4CD2-8F6E-8DF06E3C04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82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hyperlink" Target="https://www.google.com/imgres?imgurl=https%3A%2F%2Fiovs.arvojournals.org%2Fdata%2FJournals%2FIOVS%2F933754%2F1612_fig02.gif&amp;imgrefurl=https%3A%2F%2Fiovs.arvojournals.org%2Farticle.aspx%3Farticleid%3D2266871&amp;docid=oMXrxy_66jCPyM&amp;tbnid=Vi2oSuAEHTcCVM%3A&amp;vet=10ahUKEwjm-qSRxL_aAhWBZlAKHWUkCh4QMwg6KAIwAg..i&amp;w=450&amp;h=249&amp;client=firefox-b&amp;bih=643&amp;biw=1159&amp;q=direct%20ophthalmoscopy&amp;ved=0ahUKEwjm-qSRxL_aAhWBZlAKHWUkCh4QMwg6KAIwAg&amp;iact=mrc&amp;uact=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hyperlink" Target="http://www.google.cz/url?sa=i&amp;rct=j&amp;q=&amp;esrc=s&amp;source=images&amp;cd=&amp;docid=SbwKicHVYrLhUM&amp;tbnid=Gykl4JzPApWhkM:&amp;ved=0CAUQjRw&amp;url=http://www.medicine.uiowa.edu/eye/oct/&amp;ei=UTyCU72qIMrtO5nsgUA&amp;bvm=bv.67720277,d.bGQ&amp;psig=AFQjCNFnFFEzDl_haSL6TFJIyw1wHBenRA&amp;ust=1401130440795803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s://medicine.uiowa.edu/eye/patient-care/imaging-services/fluorescein-angiography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hyperlink" Target="http://bestpractice.bmj.com/best-practice/monograph/532/resources/images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z/url?url=https://www.bernell.com/category/759&amp;rct=j&amp;frm=1&amp;q=&amp;esrc=s&amp;sa=U&amp;ved=0CCgQwW4wCTgoahUKEwiT-u-X-6HIAhVICBoKHTJpCtE&amp;usg=AFQjCNFLXfvOcWQfG3dh-87XHldhqTh0nA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fractive_erro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484784"/>
            <a:ext cx="8893175" cy="1871662"/>
          </a:xfrm>
          <a:noFill/>
        </p:spPr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FFCC00"/>
                </a:solidFill>
              </a:rPr>
              <a:t>Examination</a:t>
            </a:r>
            <a:r>
              <a:rPr lang="cs-CZ" dirty="0" smtClean="0">
                <a:solidFill>
                  <a:srgbClr val="FFCC00"/>
                </a:solidFill>
              </a:rPr>
              <a:t> </a:t>
            </a:r>
            <a:r>
              <a:rPr lang="cs-CZ" dirty="0" err="1" smtClean="0">
                <a:solidFill>
                  <a:srgbClr val="FFCC00"/>
                </a:solidFill>
              </a:rPr>
              <a:t>techniques</a:t>
            </a:r>
            <a:r>
              <a:rPr lang="cs-CZ" dirty="0" smtClean="0">
                <a:solidFill>
                  <a:srgbClr val="FFCC00"/>
                </a:solidFill>
              </a:rPr>
              <a:t> in </a:t>
            </a:r>
            <a:r>
              <a:rPr lang="cs-CZ" dirty="0" err="1" smtClean="0">
                <a:solidFill>
                  <a:srgbClr val="FFCC00"/>
                </a:solidFill>
              </a:rPr>
              <a:t>ophthalmology</a:t>
            </a:r>
            <a:r>
              <a:rPr lang="cs-CZ" dirty="0" smtClean="0">
                <a:solidFill>
                  <a:srgbClr val="FFCC00"/>
                </a:solidFill>
              </a:rPr>
              <a:t/>
            </a:r>
            <a:br>
              <a:rPr lang="cs-CZ" dirty="0" smtClean="0">
                <a:solidFill>
                  <a:srgbClr val="FFCC00"/>
                </a:solidFill>
              </a:rPr>
            </a:br>
            <a:r>
              <a:rPr lang="cs-CZ" dirty="0">
                <a:solidFill>
                  <a:srgbClr val="FFCC00"/>
                </a:solidFill>
              </a:rPr>
              <a:t/>
            </a:r>
            <a:br>
              <a:rPr lang="cs-CZ" dirty="0">
                <a:solidFill>
                  <a:srgbClr val="FFCC00"/>
                </a:solidFill>
              </a:rPr>
            </a:br>
            <a:r>
              <a:rPr lang="cs-CZ" dirty="0" smtClean="0">
                <a:solidFill>
                  <a:srgbClr val="FFCC00"/>
                </a:solidFill>
              </a:rPr>
              <a:t/>
            </a:r>
            <a:br>
              <a:rPr lang="cs-CZ" dirty="0" smtClean="0">
                <a:solidFill>
                  <a:srgbClr val="FFCC00"/>
                </a:solidFill>
              </a:rPr>
            </a:br>
            <a:r>
              <a:rPr lang="cs-CZ" dirty="0" smtClean="0">
                <a:solidFill>
                  <a:srgbClr val="FFCC00"/>
                </a:solidFill>
              </a:rPr>
              <a:t>V. Matušková</a:t>
            </a:r>
            <a:endParaRPr lang="cs-CZ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11190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FFCC00"/>
                </a:solidFill>
              </a:rPr>
              <a:t>Tonometry</a:t>
            </a:r>
            <a:endParaRPr lang="cs-CZ" sz="3600" b="1" dirty="0" smtClean="0">
              <a:solidFill>
                <a:srgbClr val="FDFD17"/>
              </a:solidFill>
            </a:endParaRP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5510213" cy="49403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sz="2800" dirty="0" smtClean="0"/>
              <a:t>     </a:t>
            </a:r>
            <a:r>
              <a:rPr lang="cs-CZ" sz="2800" dirty="0" err="1" smtClean="0"/>
              <a:t>Contact</a:t>
            </a:r>
            <a:r>
              <a:rPr lang="cs-CZ" sz="2800" dirty="0" smtClean="0"/>
              <a:t>  </a:t>
            </a:r>
            <a:r>
              <a:rPr lang="cs-CZ" sz="2800" dirty="0" err="1" smtClean="0"/>
              <a:t>techniques</a:t>
            </a: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/>
              <a:t> </a:t>
            </a:r>
            <a:r>
              <a:rPr lang="cs-CZ" sz="2800" dirty="0" err="1" smtClean="0"/>
              <a:t>Schi</a:t>
            </a:r>
            <a:r>
              <a:rPr lang="en-US" sz="2800" dirty="0" smtClean="0"/>
              <a:t>ö</a:t>
            </a:r>
            <a:r>
              <a:rPr lang="cs-CZ" sz="2800" dirty="0" err="1" smtClean="0"/>
              <a:t>tz</a:t>
            </a:r>
            <a:r>
              <a:rPr lang="cs-CZ" sz="2800" dirty="0" smtClean="0"/>
              <a:t> tonometry</a:t>
            </a:r>
          </a:p>
          <a:p>
            <a:pPr eaLnBrk="1" hangingPunct="1">
              <a:buClr>
                <a:schemeClr val="folHlink"/>
              </a:buClr>
              <a:defRPr/>
            </a:pPr>
            <a:r>
              <a:rPr lang="cs-CZ" sz="2800" dirty="0" err="1" smtClean="0"/>
              <a:t>Goldmann</a:t>
            </a:r>
            <a:r>
              <a:rPr lang="cs-CZ" sz="2800" dirty="0" smtClean="0"/>
              <a:t> </a:t>
            </a:r>
            <a:r>
              <a:rPr lang="cs-CZ" sz="2800" dirty="0" err="1" smtClean="0"/>
              <a:t>applanation</a:t>
            </a:r>
            <a:r>
              <a:rPr lang="cs-CZ" sz="2800" dirty="0" smtClean="0"/>
              <a:t> tonometry</a:t>
            </a:r>
          </a:p>
          <a:p>
            <a:pPr eaLnBrk="1" hangingPunct="1">
              <a:buClr>
                <a:schemeClr val="folHlink"/>
              </a:buClr>
              <a:defRPr/>
            </a:pPr>
            <a:endParaRPr lang="cs-CZ" sz="2800" dirty="0" smtClean="0"/>
          </a:p>
          <a:p>
            <a:pPr eaLnBrk="1" hangingPunct="1">
              <a:buClr>
                <a:schemeClr val="bg1"/>
              </a:buClr>
              <a:defRPr/>
            </a:pPr>
            <a:r>
              <a:rPr lang="cs-CZ" sz="2800" dirty="0" smtClean="0"/>
              <a:t>Non </a:t>
            </a:r>
            <a:r>
              <a:rPr lang="cs-CZ" sz="2800" dirty="0" err="1" smtClean="0"/>
              <a:t>contact</a:t>
            </a:r>
            <a:r>
              <a:rPr lang="cs-CZ" sz="2800" dirty="0" smtClean="0"/>
              <a:t>  </a:t>
            </a:r>
            <a:r>
              <a:rPr lang="cs-CZ" sz="2800" dirty="0" err="1"/>
              <a:t>techniques</a:t>
            </a:r>
            <a:r>
              <a:rPr lang="cs-CZ" sz="2800" dirty="0"/>
              <a:t> </a:t>
            </a:r>
            <a:endParaRPr lang="cs-CZ" sz="2800" dirty="0" smtClean="0"/>
          </a:p>
          <a:p>
            <a:pPr eaLnBrk="1" hangingPunct="1">
              <a:buClr>
                <a:schemeClr val="folHlink"/>
              </a:buClr>
              <a:defRPr/>
            </a:pPr>
            <a:r>
              <a:rPr lang="cs-CZ" sz="2800" dirty="0" smtClean="0"/>
              <a:t>Jet air (air </a:t>
            </a:r>
            <a:r>
              <a:rPr lang="cs-CZ" sz="2800" dirty="0" err="1" smtClean="0"/>
              <a:t>puff</a:t>
            </a:r>
            <a:r>
              <a:rPr lang="cs-CZ" sz="2800" dirty="0" smtClean="0"/>
              <a:t>)</a:t>
            </a:r>
          </a:p>
        </p:txBody>
      </p:sp>
      <p:pic>
        <p:nvPicPr>
          <p:cNvPr id="13317" name="Picture 6" descr="anatomie_komora-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3419475" cy="321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err="1" smtClean="0">
                <a:solidFill>
                  <a:srgbClr val="FFCC00"/>
                </a:solidFill>
              </a:rPr>
              <a:t>Schiötz</a:t>
            </a:r>
            <a:r>
              <a:rPr lang="cs-CZ" sz="4000" b="1" dirty="0" smtClean="0">
                <a:solidFill>
                  <a:srgbClr val="FFCC00"/>
                </a:solidFill>
              </a:rPr>
              <a:t> tonometry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9632" y="1483171"/>
            <a:ext cx="6100762" cy="3671888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  7/7,5</a:t>
            </a:r>
          </a:p>
          <a:p>
            <a:pPr eaLnBrk="1" hangingPunct="1">
              <a:defRPr/>
            </a:pPr>
            <a:r>
              <a:rPr lang="cs-CZ" sz="2800" dirty="0" err="1" smtClean="0"/>
              <a:t>Topical</a:t>
            </a:r>
            <a:r>
              <a:rPr lang="cs-CZ" sz="2800" dirty="0" smtClean="0"/>
              <a:t> </a:t>
            </a:r>
            <a:r>
              <a:rPr lang="cs-CZ" sz="2800" dirty="0" err="1" smtClean="0"/>
              <a:t>anestesia</a:t>
            </a:r>
            <a:endParaRPr lang="cs-CZ" sz="2800" dirty="0" smtClean="0"/>
          </a:p>
          <a:p>
            <a:pPr eaLnBrk="1" hangingPunct="1">
              <a:defRPr/>
            </a:pPr>
            <a:endParaRPr lang="cs-CZ" sz="2800" b="1" dirty="0">
              <a:solidFill>
                <a:srgbClr val="FDFD17"/>
              </a:solidFill>
            </a:endParaRPr>
          </a:p>
          <a:p>
            <a:pPr eaLnBrk="1" hangingPunct="1">
              <a:defRPr/>
            </a:pPr>
            <a:endParaRPr lang="cs-CZ" sz="2800" b="1" dirty="0" smtClean="0">
              <a:solidFill>
                <a:srgbClr val="FDFD17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cs-CZ" sz="2800" b="1" dirty="0" smtClean="0">
                <a:solidFill>
                  <a:srgbClr val="FDFD17"/>
                </a:solidFill>
              </a:rPr>
              <a:t> </a:t>
            </a:r>
          </a:p>
        </p:txBody>
      </p:sp>
      <p:pic>
        <p:nvPicPr>
          <p:cNvPr id="14340" name="Zástupný symbol obsahu 3" descr="1862_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030662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0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err="1" smtClean="0">
                <a:solidFill>
                  <a:srgbClr val="FFC000"/>
                </a:solidFill>
              </a:rPr>
              <a:t>Schiötz</a:t>
            </a:r>
            <a:r>
              <a:rPr lang="cs-CZ" sz="3600" b="1" dirty="0" smtClean="0">
                <a:solidFill>
                  <a:srgbClr val="FFC000"/>
                </a:solidFill>
              </a:rPr>
              <a:t> tonometry</a:t>
            </a:r>
          </a:p>
        </p:txBody>
      </p:sp>
      <p:pic>
        <p:nvPicPr>
          <p:cNvPr id="16387" name="Zástupný symbol obsahu 3" descr="szemem.jpg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2836863" cy="4537075"/>
          </a:xfrm>
          <a:noFill/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73238"/>
            <a:ext cx="5508625" cy="4438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1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052736"/>
            <a:ext cx="8229600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dirty="0" err="1" smtClean="0">
                <a:solidFill>
                  <a:srgbClr val="FFC000"/>
                </a:solidFill>
              </a:rPr>
              <a:t>Goldmann</a:t>
            </a:r>
            <a:r>
              <a:rPr lang="cs-CZ" sz="4000" b="1" dirty="0" smtClean="0">
                <a:solidFill>
                  <a:srgbClr val="FFC000"/>
                </a:solidFill>
              </a:rPr>
              <a:t> tonometry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167036"/>
            <a:ext cx="8785225" cy="5545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normal range is 10-21 mmHg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cs-CZ" sz="2400" dirty="0" err="1" smtClean="0"/>
              <a:t>Topical</a:t>
            </a:r>
            <a:r>
              <a:rPr lang="cs-CZ" sz="2400" dirty="0" smtClean="0"/>
              <a:t> </a:t>
            </a:r>
            <a:r>
              <a:rPr lang="cs-CZ" sz="2400" dirty="0" err="1" smtClean="0"/>
              <a:t>anestesia</a:t>
            </a:r>
            <a:r>
              <a:rPr lang="cs-CZ" sz="2400" dirty="0" smtClean="0"/>
              <a:t>, fluorescein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err="1" smtClean="0"/>
              <a:t>Force</a:t>
            </a:r>
            <a:r>
              <a:rPr lang="cs-CZ" sz="2400" dirty="0" smtClean="0"/>
              <a:t> </a:t>
            </a:r>
            <a:r>
              <a:rPr lang="cs-CZ" sz="2400" dirty="0" err="1" smtClean="0"/>
              <a:t>required</a:t>
            </a:r>
            <a:r>
              <a:rPr lang="cs-CZ" sz="2400" dirty="0" smtClean="0"/>
              <a:t> to </a:t>
            </a:r>
            <a:r>
              <a:rPr lang="cs-CZ" sz="2400" dirty="0" err="1" smtClean="0"/>
              <a:t>flatten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cornae</a:t>
            </a:r>
            <a:endParaRPr lang="cs-CZ" sz="2400" dirty="0" smtClean="0"/>
          </a:p>
        </p:txBody>
      </p:sp>
      <p:pic>
        <p:nvPicPr>
          <p:cNvPr id="17412" name="Picture 4" descr="A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26384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0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err="1" smtClean="0">
                <a:solidFill>
                  <a:srgbClr val="FFCC00"/>
                </a:solidFill>
              </a:rPr>
              <a:t>Goldmann</a:t>
            </a:r>
            <a:r>
              <a:rPr lang="cs-CZ" sz="3600" b="1" dirty="0" smtClean="0">
                <a:solidFill>
                  <a:srgbClr val="FFCC00"/>
                </a:solidFill>
              </a:rPr>
              <a:t> tonometry</a:t>
            </a:r>
          </a:p>
        </p:txBody>
      </p:sp>
      <p:pic>
        <p:nvPicPr>
          <p:cNvPr id="18435" name="Picture 3" descr="o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5256213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A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4313"/>
            <a:ext cx="28082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16338"/>
            <a:ext cx="2776538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8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FFCC00"/>
                </a:solidFill>
              </a:rPr>
              <a:t>Non </a:t>
            </a:r>
            <a:r>
              <a:rPr lang="cs-CZ" sz="3600" b="1" dirty="0" err="1" smtClean="0">
                <a:solidFill>
                  <a:srgbClr val="FFCC00"/>
                </a:solidFill>
              </a:rPr>
              <a:t>contact</a:t>
            </a:r>
            <a:r>
              <a:rPr lang="cs-CZ" sz="3600" b="1" dirty="0" smtClean="0">
                <a:solidFill>
                  <a:srgbClr val="FFCC00"/>
                </a:solidFill>
              </a:rPr>
              <a:t>  tonometry </a:t>
            </a:r>
          </a:p>
        </p:txBody>
      </p:sp>
      <p:pic>
        <p:nvPicPr>
          <p:cNvPr id="20483" name="Zástupný symbol obsahu 3" descr="1249315134-25744.jpg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3484563" cy="4176713"/>
          </a:xfrm>
          <a:noFill/>
        </p:spPr>
      </p:pic>
      <p:pic>
        <p:nvPicPr>
          <p:cNvPr id="20484" name="Zástupný symbol obsahu 3" descr="tonoref2_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25550"/>
            <a:ext cx="3673475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 descr="mereni-N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18000"/>
            <a:ext cx="3386138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6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rgbClr val="FFC000"/>
                </a:solidFill>
              </a:rPr>
              <a:t>Examination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of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anterior</a:t>
            </a:r>
            <a:r>
              <a:rPr lang="cs-CZ" b="1" dirty="0" smtClean="0">
                <a:solidFill>
                  <a:srgbClr val="FFC000"/>
                </a:solidFill>
              </a:rPr>
              <a:t> segment 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557338"/>
            <a:ext cx="3467100" cy="18288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Aspection</a:t>
            </a:r>
            <a:endParaRPr lang="cs-CZ" dirty="0" smtClean="0"/>
          </a:p>
        </p:txBody>
      </p:sp>
      <p:pic>
        <p:nvPicPr>
          <p:cNvPr id="23556" name="Picture 4" descr="akutní angulární glauk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57338"/>
            <a:ext cx="38179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blefarokonjuktivit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47529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9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sz="3600" b="1" dirty="0" smtClean="0">
                <a:solidFill>
                  <a:srgbClr val="FFC000"/>
                </a:solidFill>
              </a:rPr>
              <a:t>Slit lamp </a:t>
            </a:r>
            <a:r>
              <a:rPr lang="cs-CZ" sz="3600" b="1" dirty="0" err="1" smtClean="0">
                <a:solidFill>
                  <a:srgbClr val="FFC000"/>
                </a:solidFill>
              </a:rPr>
              <a:t>biomicroscopy</a:t>
            </a:r>
            <a:endParaRPr lang="cs-CZ" sz="3600" b="1" dirty="0" smtClean="0">
              <a:solidFill>
                <a:srgbClr val="FFC000"/>
              </a:solidFill>
            </a:endParaRP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8229600" cy="4530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/>
              <a:t>table mounted </a:t>
            </a:r>
            <a:r>
              <a:rPr lang="en-US" sz="2400" dirty="0" smtClean="0"/>
              <a:t>microscope</a:t>
            </a:r>
            <a:r>
              <a:rPr lang="cs-CZ" sz="2400" dirty="0" smtClean="0"/>
              <a:t> </a:t>
            </a:r>
            <a:r>
              <a:rPr lang="en-US" sz="2400" dirty="0" smtClean="0"/>
              <a:t>with </a:t>
            </a:r>
            <a:r>
              <a:rPr lang="en-US" sz="2400" dirty="0"/>
              <a:t>a special adjustable </a:t>
            </a:r>
            <a:r>
              <a:rPr lang="cs-CZ" sz="2400" dirty="0" smtClean="0"/>
              <a:t>             </a:t>
            </a:r>
            <a:r>
              <a:rPr lang="en-US" sz="2400" dirty="0" smtClean="0"/>
              <a:t>illumination source attached</a:t>
            </a:r>
            <a:endParaRPr lang="cs-CZ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2" name="Obrázok 4" descr="prevobr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95" y="1772816"/>
            <a:ext cx="3339718" cy="468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i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4826000" cy="3529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8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cs-CZ" sz="3600" b="1" dirty="0">
                <a:solidFill>
                  <a:srgbClr val="FFC000"/>
                </a:solidFill>
              </a:rPr>
              <a:t>Slit lamp </a:t>
            </a:r>
            <a:r>
              <a:rPr lang="cs-CZ" sz="3600" b="1" dirty="0" err="1">
                <a:solidFill>
                  <a:srgbClr val="FFC000"/>
                </a:solidFill>
              </a:rPr>
              <a:t>biomicroscopy</a:t>
            </a:r>
            <a:endParaRPr lang="cs-CZ" sz="36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8242"/>
            <a:ext cx="3168650" cy="237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57563"/>
            <a:ext cx="2809875" cy="2735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8" descr="rohovka f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11" y="3154363"/>
            <a:ext cx="3673475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5897" name="Rectangle 9"/>
          <p:cNvSpPr>
            <a:spLocks noChangeArrowheads="1"/>
          </p:cNvSpPr>
          <p:nvPr/>
        </p:nvSpPr>
        <p:spPr bwMode="auto">
          <a:xfrm>
            <a:off x="2465388" y="3856038"/>
            <a:ext cx="456247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cs-CZ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duhovka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229600" cy="114300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Slit lamp </a:t>
            </a:r>
            <a:r>
              <a:rPr lang="cs-CZ" sz="3600" b="1" dirty="0" err="1" smtClean="0">
                <a:solidFill>
                  <a:srgbClr val="FFC000"/>
                </a:solidFill>
              </a:rPr>
              <a:t>biomicroscopy</a:t>
            </a:r>
            <a:endParaRPr lang="cs-CZ" sz="3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3" name="Picture 3" descr="rohovka foto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92375"/>
            <a:ext cx="4249738" cy="412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5" descr="intum katarak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744913" cy="2684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6" descr="traumatická katarak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2952750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0775" name="Rectangle 7"/>
          <p:cNvSpPr>
            <a:spLocks noChangeArrowheads="1"/>
          </p:cNvSpPr>
          <p:nvPr/>
        </p:nvSpPr>
        <p:spPr bwMode="auto">
          <a:xfrm>
            <a:off x="3762375" y="3246438"/>
            <a:ext cx="24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1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723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b="1" dirty="0" smtClean="0">
                <a:solidFill>
                  <a:srgbClr val="FFCC00"/>
                </a:solidFill>
              </a:rPr>
              <a:t>Basic</a:t>
            </a:r>
            <a:r>
              <a:rPr lang="cs-CZ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b="1" dirty="0" err="1" smtClean="0">
                <a:solidFill>
                  <a:srgbClr val="FFCC00"/>
                </a:solidFill>
              </a:rPr>
              <a:t>examination</a:t>
            </a:r>
            <a:r>
              <a:rPr lang="cs-CZ" sz="3600" b="1" dirty="0" smtClean="0">
                <a:solidFill>
                  <a:srgbClr val="FFCC00"/>
                </a:solidFill>
              </a:rPr>
              <a:t> </a:t>
            </a:r>
            <a:r>
              <a:rPr lang="cs-CZ" sz="3600" b="1" dirty="0" err="1" smtClean="0">
                <a:solidFill>
                  <a:srgbClr val="FFCC00"/>
                </a:solidFill>
              </a:rPr>
              <a:t>techniques</a:t>
            </a:r>
            <a:endParaRPr lang="cs-CZ" sz="3600" b="1" dirty="0" smtClean="0">
              <a:solidFill>
                <a:srgbClr val="FFCC00"/>
              </a:solidFill>
            </a:endParaRPr>
          </a:p>
        </p:txBody>
      </p:sp>
      <p:sp>
        <p:nvSpPr>
          <p:cNvPr id="783364" name="Zástupný symbol obsahu 2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sk-SK" sz="2800" dirty="0" err="1" smtClean="0"/>
              <a:t>Visual</a:t>
            </a:r>
            <a:r>
              <a:rPr lang="sk-SK" sz="2800" dirty="0" smtClean="0"/>
              <a:t> </a:t>
            </a:r>
            <a:r>
              <a:rPr lang="sk-SK" sz="2800" dirty="0" err="1" smtClean="0"/>
              <a:t>acuity</a:t>
            </a:r>
            <a:r>
              <a:rPr lang="sk-SK" sz="2800" dirty="0" smtClean="0"/>
              <a:t>  (</a:t>
            </a:r>
            <a:r>
              <a:rPr lang="sk-SK" sz="2800" dirty="0" err="1" smtClean="0"/>
              <a:t>natural</a:t>
            </a:r>
            <a:r>
              <a:rPr lang="sk-SK" sz="2800" dirty="0" smtClean="0"/>
              <a:t>, </a:t>
            </a:r>
            <a:r>
              <a:rPr lang="sk-SK" sz="2800" dirty="0" err="1" smtClean="0"/>
              <a:t>best</a:t>
            </a:r>
            <a:r>
              <a:rPr lang="sk-SK" sz="2800" dirty="0" smtClean="0"/>
              <a:t> </a:t>
            </a:r>
            <a:r>
              <a:rPr lang="sk-SK" sz="2800" dirty="0" err="1" smtClean="0"/>
              <a:t>corrected</a:t>
            </a:r>
            <a:r>
              <a:rPr lang="sk-SK" sz="2800" dirty="0" smtClean="0"/>
              <a:t>)</a:t>
            </a:r>
            <a:endParaRPr lang="sk-SK" sz="2800" b="1" dirty="0" smtClean="0"/>
          </a:p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sk-SK" sz="2800" dirty="0" err="1" smtClean="0"/>
              <a:t>Measurement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intraocular</a:t>
            </a:r>
            <a:r>
              <a:rPr lang="sk-SK" sz="2800" dirty="0" smtClean="0"/>
              <a:t> </a:t>
            </a:r>
            <a:r>
              <a:rPr lang="sk-SK" sz="2800" dirty="0" err="1" smtClean="0"/>
              <a:t>pressure</a:t>
            </a:r>
            <a:r>
              <a:rPr lang="sk-SK" sz="2800" dirty="0" smtClean="0"/>
              <a:t> </a:t>
            </a:r>
          </a:p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sk-SK" sz="2800" dirty="0" err="1" smtClean="0"/>
              <a:t>Slit</a:t>
            </a:r>
            <a:r>
              <a:rPr lang="sk-SK" sz="2800" dirty="0" smtClean="0"/>
              <a:t> </a:t>
            </a:r>
            <a:r>
              <a:rPr lang="sk-SK" sz="2800" dirty="0" err="1" smtClean="0"/>
              <a:t>lamp</a:t>
            </a:r>
            <a:r>
              <a:rPr lang="sk-SK" sz="2800" dirty="0" smtClean="0"/>
              <a:t> </a:t>
            </a:r>
            <a:r>
              <a:rPr lang="sk-SK" sz="2800" dirty="0" err="1" smtClean="0"/>
              <a:t>examination</a:t>
            </a:r>
            <a:r>
              <a:rPr lang="sk-SK" sz="2800" dirty="0" smtClean="0"/>
              <a:t> </a:t>
            </a:r>
          </a:p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sk-SK" sz="2800" dirty="0" err="1" smtClean="0"/>
              <a:t>Fundus</a:t>
            </a:r>
            <a:r>
              <a:rPr lang="sk-SK" sz="2800" dirty="0" smtClean="0"/>
              <a:t> </a:t>
            </a:r>
            <a:r>
              <a:rPr lang="sk-SK" sz="2800" dirty="0" err="1" smtClean="0"/>
              <a:t>examination</a:t>
            </a:r>
            <a:endParaRPr lang="sk-SK" sz="2800" dirty="0" smtClean="0"/>
          </a:p>
        </p:txBody>
      </p:sp>
      <p:pic>
        <p:nvPicPr>
          <p:cNvPr id="5126" name="Picture 6" descr="vy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58" y="4077072"/>
            <a:ext cx="385304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7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 smtClean="0">
                <a:solidFill>
                  <a:srgbClr val="FFCC00"/>
                </a:solidFill>
              </a:rPr>
              <a:t>Synechiae</a:t>
            </a:r>
            <a:r>
              <a:rPr lang="cs-CZ" sz="4000" dirty="0" smtClean="0">
                <a:solidFill>
                  <a:srgbClr val="FFCC00"/>
                </a:solidFill>
              </a:rPr>
              <a:t> </a:t>
            </a:r>
            <a:r>
              <a:rPr lang="cs-CZ" sz="4000" dirty="0" err="1" smtClean="0">
                <a:solidFill>
                  <a:srgbClr val="FFCC00"/>
                </a:solidFill>
              </a:rPr>
              <a:t>posterior</a:t>
            </a:r>
            <a:endParaRPr lang="cs-CZ" sz="4000" dirty="0" smtClean="0">
              <a:solidFill>
                <a:srgbClr val="FFCC00"/>
              </a:solidFill>
            </a:endParaRPr>
          </a:p>
        </p:txBody>
      </p:sp>
      <p:pic>
        <p:nvPicPr>
          <p:cNvPr id="248836" name="Picture 2" descr="uveiti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4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 smtClean="0">
                <a:solidFill>
                  <a:srgbClr val="FFCC00"/>
                </a:solidFill>
              </a:rPr>
              <a:t>Sunconjunctival</a:t>
            </a:r>
            <a:r>
              <a:rPr lang="cs-CZ" sz="4000" dirty="0" smtClean="0">
                <a:solidFill>
                  <a:srgbClr val="FFCC00"/>
                </a:solidFill>
              </a:rPr>
              <a:t> </a:t>
            </a:r>
            <a:r>
              <a:rPr lang="cs-CZ" sz="4000" dirty="0" err="1" smtClean="0">
                <a:solidFill>
                  <a:srgbClr val="FFCC00"/>
                </a:solidFill>
              </a:rPr>
              <a:t>haemorrhage</a:t>
            </a:r>
            <a:r>
              <a:rPr lang="cs-CZ" sz="4000" dirty="0" smtClean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238596" name="Picture 4" descr="8301262508_002_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6480175" cy="48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29600" cy="6731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cs-CZ" sz="3600" dirty="0" err="1" smtClean="0">
                <a:solidFill>
                  <a:srgbClr val="FFCC00"/>
                </a:solidFill>
              </a:rPr>
              <a:t>Corneal</a:t>
            </a:r>
            <a:r>
              <a:rPr lang="cs-CZ" sz="3600" dirty="0" smtClean="0">
                <a:solidFill>
                  <a:srgbClr val="FFCC00"/>
                </a:solidFill>
              </a:rPr>
              <a:t> </a:t>
            </a:r>
            <a:r>
              <a:rPr lang="cs-CZ" sz="3600" dirty="0" err="1" smtClean="0">
                <a:solidFill>
                  <a:srgbClr val="FFCC00"/>
                </a:solidFill>
              </a:rPr>
              <a:t>abrasion</a:t>
            </a:r>
            <a:r>
              <a:rPr lang="cs-CZ" sz="3600" dirty="0" smtClean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37892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69975"/>
            <a:ext cx="8351837" cy="55276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2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Hyphema</a:t>
            </a:r>
            <a:r>
              <a:rPr lang="cs-CZ" sz="4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4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400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939" name="Picture 3" descr="hyphem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3463" y="1125538"/>
            <a:ext cx="6840537" cy="524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1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Hypopyon</a:t>
            </a:r>
            <a:endParaRPr lang="cs-CZ" dirty="0" smtClean="0">
              <a:solidFill>
                <a:srgbClr val="EB3D0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67" name="Picture 3" descr="hypopy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412776"/>
            <a:ext cx="7129462" cy="4848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018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600" b="1" dirty="0" err="1" smtClean="0">
                <a:solidFill>
                  <a:srgbClr val="FFCC00"/>
                </a:solidFill>
              </a:rPr>
              <a:t>Examination</a:t>
            </a:r>
            <a:r>
              <a:rPr lang="cs-CZ" sz="3600" b="1" dirty="0" smtClean="0">
                <a:solidFill>
                  <a:srgbClr val="FFCC00"/>
                </a:solidFill>
              </a:rPr>
              <a:t> </a:t>
            </a:r>
            <a:r>
              <a:rPr lang="cs-CZ" sz="3600" b="1" dirty="0" err="1" smtClean="0">
                <a:solidFill>
                  <a:srgbClr val="FFCC00"/>
                </a:solidFill>
              </a:rPr>
              <a:t>of</a:t>
            </a:r>
            <a:r>
              <a:rPr lang="cs-CZ" sz="3600" b="1" dirty="0" smtClean="0">
                <a:solidFill>
                  <a:srgbClr val="FFCC00"/>
                </a:solidFill>
              </a:rPr>
              <a:t> fundus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400" b="1" dirty="0" err="1" smtClean="0"/>
              <a:t>Ophthalmoscopy</a:t>
            </a:r>
            <a:r>
              <a:rPr lang="cs-CZ" sz="2400" b="1" dirty="0" smtClean="0"/>
              <a:t>  - direct </a:t>
            </a:r>
          </a:p>
          <a:p>
            <a:pPr marL="0" indent="0" eaLnBrk="1" hangingPunct="1">
              <a:buNone/>
              <a:defRPr/>
            </a:pPr>
            <a:r>
              <a:rPr lang="cs-CZ" sz="2400" b="1" dirty="0" smtClean="0"/>
              <a:t>                                    - </a:t>
            </a:r>
            <a:r>
              <a:rPr lang="cs-CZ" sz="2400" b="1" dirty="0" err="1" smtClean="0"/>
              <a:t>indirect</a:t>
            </a:r>
            <a:r>
              <a:rPr lang="cs-CZ" sz="2400" b="1" dirty="0" smtClean="0"/>
              <a:t> </a:t>
            </a:r>
          </a:p>
          <a:p>
            <a:pPr eaLnBrk="1" hangingPunct="1">
              <a:defRPr/>
            </a:pPr>
            <a:r>
              <a:rPr lang="cs-CZ" sz="2400" b="1" dirty="0" smtClean="0"/>
              <a:t> Slit lamp </a:t>
            </a:r>
            <a:r>
              <a:rPr lang="cs-CZ" sz="2400" b="1" dirty="0" err="1" smtClean="0"/>
              <a:t>biomicrocsopy</a:t>
            </a:r>
            <a:endParaRPr lang="cs-CZ" sz="2400" b="1" dirty="0" smtClean="0"/>
          </a:p>
          <a:p>
            <a:pPr marL="0" indent="0" eaLnBrk="1" hangingPunct="1">
              <a:buNone/>
              <a:defRPr/>
            </a:pPr>
            <a:r>
              <a:rPr lang="cs-CZ" sz="2400" b="1" dirty="0" smtClean="0"/>
              <a:t>      (</a:t>
            </a:r>
            <a:r>
              <a:rPr lang="cs-CZ" sz="2400" b="1" dirty="0" err="1" smtClean="0"/>
              <a:t>high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power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convex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lens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image </a:t>
            </a:r>
            <a:r>
              <a:rPr lang="cs-CZ" sz="2400" b="1" dirty="0" err="1" smtClean="0"/>
              <a:t>is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vertically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inverted</a:t>
            </a:r>
            <a:r>
              <a:rPr lang="cs-CZ" sz="2400" b="1" dirty="0" smtClean="0"/>
              <a:t>   </a:t>
            </a:r>
          </a:p>
          <a:p>
            <a:pPr marL="0" indent="0" eaLnBrk="1" hangingPunct="1">
              <a:buNone/>
              <a:defRPr/>
            </a:pPr>
            <a:r>
              <a:rPr lang="cs-CZ" sz="2400" b="1" dirty="0"/>
              <a:t> </a:t>
            </a:r>
            <a:r>
              <a:rPr lang="cs-CZ" sz="2400" b="1" dirty="0" smtClean="0"/>
              <a:t>      and </a:t>
            </a:r>
            <a:r>
              <a:rPr lang="cs-CZ" sz="2400" b="1" dirty="0" err="1" smtClean="0"/>
              <a:t>laterally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reversed</a:t>
            </a:r>
            <a:r>
              <a:rPr lang="cs-CZ" sz="2400" b="1" dirty="0" smtClean="0"/>
              <a:t>)</a:t>
            </a:r>
          </a:p>
        </p:txBody>
      </p:sp>
      <p:pic>
        <p:nvPicPr>
          <p:cNvPr id="64516" name="Obrázok 4" descr="oftalmoskop-piccolight-e_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792" y="1052736"/>
            <a:ext cx="2438208" cy="1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57888" y="3671887"/>
            <a:ext cx="29527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2879725" cy="2420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9" name="Picture 7" descr="indire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37063"/>
            <a:ext cx="183991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4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1" y="476672"/>
            <a:ext cx="2586174" cy="2232248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5540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168" y="332656"/>
            <a:ext cx="2987824" cy="2240868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5541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8" y="404664"/>
            <a:ext cx="2626174" cy="2448272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5545" name="Picture 10" descr="trhlin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233613" cy="21431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Výsledek obrázku pro direct ophthalmoscopy"/>
          <p:cNvSpPr>
            <a:spLocks noChangeAspect="1" noChangeArrowheads="1"/>
          </p:cNvSpPr>
          <p:nvPr/>
        </p:nvSpPr>
        <p:spPr bwMode="auto">
          <a:xfrm>
            <a:off x="155575" y="-1135063"/>
            <a:ext cx="42862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Výsledek obrázku pro direct ophthalmoscopy"/>
          <p:cNvSpPr>
            <a:spLocks noChangeAspect="1" noChangeArrowheads="1"/>
          </p:cNvSpPr>
          <p:nvPr/>
        </p:nvSpPr>
        <p:spPr bwMode="auto">
          <a:xfrm>
            <a:off x="307975" y="-982663"/>
            <a:ext cx="42862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Výsledek obrázku pro direct ophthalmoscopy"/>
          <p:cNvSpPr>
            <a:spLocks noChangeAspect="1" noChangeArrowheads="1"/>
          </p:cNvSpPr>
          <p:nvPr/>
        </p:nvSpPr>
        <p:spPr bwMode="auto">
          <a:xfrm>
            <a:off x="460375" y="-830263"/>
            <a:ext cx="42862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Výsledek obrázku pro direct ophthalmoscopy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0" descr="Výsledek obrázku pro direct ophthalmoscopy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2" descr="Výsledek obrázku pro direct ophthalmoscop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4" descr="Výsledek obrázku pro direct ophthalmoscop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40" name="Picture 16" descr="https://lh3.googleusercontent.com/5AkUuTV0typogapV1EQXScYO78YzhrMmZmaVJAKivd0knbe-Fz9TD_tDF0K4LaJVVdMHFg=s15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88938"/>
            <a:ext cx="146685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fig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16113"/>
            <a:ext cx="33480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000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582738" y="404813"/>
            <a:ext cx="7561262" cy="7207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3600" b="1" dirty="0" smtClean="0">
                <a:solidFill>
                  <a:srgbClr val="FFCC00"/>
                </a:solidFill>
              </a:rPr>
              <a:t>        </a:t>
            </a:r>
            <a:r>
              <a:rPr lang="cs-CZ" sz="3600" b="1" dirty="0" err="1" smtClean="0">
                <a:solidFill>
                  <a:srgbClr val="FFCC00"/>
                </a:solidFill>
              </a:rPr>
              <a:t>Ocular</a:t>
            </a:r>
            <a:r>
              <a:rPr lang="cs-CZ" sz="3600" b="1" dirty="0" smtClean="0">
                <a:solidFill>
                  <a:srgbClr val="FFCC00"/>
                </a:solidFill>
              </a:rPr>
              <a:t> fundus</a:t>
            </a:r>
            <a:endParaRPr lang="cs-CZ" sz="3600" dirty="0" smtClean="0"/>
          </a:p>
        </p:txBody>
      </p:sp>
      <p:pic>
        <p:nvPicPr>
          <p:cNvPr id="66564" name="Picture 5" descr="zdr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1916113"/>
            <a:ext cx="540067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4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/>
          </p:cNvSpPr>
          <p:nvPr/>
        </p:nvSpPr>
        <p:spPr bwMode="auto">
          <a:xfrm>
            <a:off x="464486" y="2060848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cs-CZ" sz="3600" b="1" dirty="0" err="1" smtClean="0">
                <a:solidFill>
                  <a:srgbClr val="FFCC00"/>
                </a:solidFill>
              </a:rPr>
              <a:t>Special</a:t>
            </a:r>
            <a:r>
              <a:rPr lang="cs-CZ" sz="3600" b="1" dirty="0" smtClean="0">
                <a:solidFill>
                  <a:srgbClr val="FFCC00"/>
                </a:solidFill>
              </a:rPr>
              <a:t> </a:t>
            </a:r>
            <a:r>
              <a:rPr lang="cs-CZ" sz="3600" b="1" dirty="0" err="1" smtClean="0">
                <a:solidFill>
                  <a:srgbClr val="FFCC00"/>
                </a:solidFill>
              </a:rPr>
              <a:t>examination</a:t>
            </a:r>
            <a:r>
              <a:rPr lang="cs-CZ" sz="3600" b="1" dirty="0" smtClean="0">
                <a:solidFill>
                  <a:srgbClr val="FFCC00"/>
                </a:solidFill>
              </a:rPr>
              <a:t> </a:t>
            </a:r>
            <a:r>
              <a:rPr lang="cs-CZ" sz="3600" b="1" dirty="0" err="1" smtClean="0">
                <a:solidFill>
                  <a:srgbClr val="FFCC00"/>
                </a:solidFill>
              </a:rPr>
              <a:t>techniques</a:t>
            </a:r>
            <a:endParaRPr lang="cs-CZ" sz="36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err="1" smtClean="0">
                <a:solidFill>
                  <a:srgbClr val="FFCC00"/>
                </a:solidFill>
              </a:rPr>
              <a:t>Gonioscopy</a:t>
            </a:r>
            <a:endParaRPr lang="cs-CZ" sz="3600" b="1" dirty="0" smtClean="0">
              <a:solidFill>
                <a:srgbClr val="FFCC00"/>
              </a:solidFill>
            </a:endParaRP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4038600" cy="3078162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885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5075" y="1557338"/>
            <a:ext cx="4098925" cy="3074987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8853" name="Text Box 6"/>
          <p:cNvSpPr txBox="1">
            <a:spLocks noChangeArrowheads="1"/>
          </p:cNvSpPr>
          <p:nvPr/>
        </p:nvSpPr>
        <p:spPr bwMode="auto">
          <a:xfrm>
            <a:off x="467057" y="4724400"/>
            <a:ext cx="82804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sz="2400" dirty="0"/>
              <a:t> </a:t>
            </a:r>
            <a:r>
              <a:rPr lang="cs-CZ" sz="2400" dirty="0" err="1" smtClean="0"/>
              <a:t>Gonio</a:t>
            </a:r>
            <a:r>
              <a:rPr lang="cs-CZ" sz="2400" dirty="0" smtClean="0"/>
              <a:t> </a:t>
            </a:r>
            <a:r>
              <a:rPr lang="cs-CZ" sz="2400" dirty="0" err="1" smtClean="0"/>
              <a:t>lens</a:t>
            </a:r>
            <a:r>
              <a:rPr lang="cs-CZ" sz="2400" dirty="0" smtClean="0"/>
              <a:t> ( </a:t>
            </a:r>
            <a:r>
              <a:rPr lang="cs-CZ" sz="2400" dirty="0" err="1" smtClean="0"/>
              <a:t>mirrors</a:t>
            </a:r>
            <a:r>
              <a:rPr lang="cs-CZ" sz="2400" dirty="0" smtClean="0"/>
              <a:t>)</a:t>
            </a:r>
          </a:p>
          <a:p>
            <a:pPr eaLnBrk="1" hangingPunct="1">
              <a:buFontTx/>
              <a:buChar char="•"/>
            </a:pPr>
            <a:endParaRPr lang="en-US" sz="2400" b="1" dirty="0"/>
          </a:p>
          <a:p>
            <a:pPr eaLnBrk="1" hangingPunct="1">
              <a:buFontTx/>
              <a:buChar char="•"/>
            </a:pPr>
            <a:r>
              <a:rPr lang="en-US" sz="2400" b="1" dirty="0"/>
              <a:t> </a:t>
            </a:r>
            <a:r>
              <a:rPr lang="cs-CZ" sz="2400" b="1" dirty="0" smtClean="0"/>
              <a:t> </a:t>
            </a:r>
            <a:r>
              <a:rPr lang="cs-CZ" sz="2400" dirty="0" err="1" smtClean="0"/>
              <a:t>Angle</a:t>
            </a:r>
            <a:r>
              <a:rPr lang="cs-CZ" sz="2400" dirty="0" smtClean="0"/>
              <a:t> </a:t>
            </a:r>
            <a:r>
              <a:rPr lang="cs-CZ" sz="2400" dirty="0" err="1" smtClean="0"/>
              <a:t>structures</a:t>
            </a:r>
            <a:endParaRPr lang="cs-CZ" sz="2400" dirty="0" smtClean="0"/>
          </a:p>
          <a:p>
            <a:pPr eaLnBrk="1" hangingPunct="1">
              <a:buFontTx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 Fundus </a:t>
            </a:r>
            <a:r>
              <a:rPr lang="cs-CZ" sz="2400" dirty="0" err="1" smtClean="0"/>
              <a:t>examination</a:t>
            </a:r>
            <a:endParaRPr lang="cs-CZ" sz="2400" dirty="0" smtClean="0"/>
          </a:p>
          <a:p>
            <a:pPr eaLnBrk="1" hangingPunct="1">
              <a:buFontTx/>
              <a:buChar char="•"/>
            </a:pP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229600" cy="800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err="1">
                <a:solidFill>
                  <a:srgbClr val="FFC000"/>
                </a:solidFill>
              </a:rPr>
              <a:t>Visual</a:t>
            </a:r>
            <a:r>
              <a:rPr lang="sk-SK" sz="4000" b="1" dirty="0">
                <a:solidFill>
                  <a:srgbClr val="FFC000"/>
                </a:solidFill>
              </a:rPr>
              <a:t> </a:t>
            </a:r>
            <a:r>
              <a:rPr lang="sk-SK" sz="4000" b="1" dirty="0" err="1">
                <a:solidFill>
                  <a:srgbClr val="FFC000"/>
                </a:solidFill>
              </a:rPr>
              <a:t>acuity</a:t>
            </a:r>
            <a:r>
              <a:rPr lang="sk-SK" sz="4000" b="1" dirty="0">
                <a:solidFill>
                  <a:srgbClr val="FFC000"/>
                </a:solidFill>
              </a:rPr>
              <a:t> </a:t>
            </a:r>
            <a:r>
              <a:rPr lang="sk-SK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k-SK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0294" y="1196752"/>
            <a:ext cx="6840538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 err="1" smtClean="0"/>
              <a:t>Visual</a:t>
            </a:r>
            <a:r>
              <a:rPr lang="sk-SK" sz="2400" dirty="0" smtClean="0"/>
              <a:t> </a:t>
            </a:r>
            <a:r>
              <a:rPr lang="sk-SK" sz="2400" dirty="0" err="1" smtClean="0"/>
              <a:t>acuity</a:t>
            </a:r>
            <a:r>
              <a:rPr lang="sk-SK" sz="2400" dirty="0" smtClean="0"/>
              <a:t>  (</a:t>
            </a:r>
            <a:r>
              <a:rPr lang="sk-SK" sz="2400" dirty="0" err="1" smtClean="0"/>
              <a:t>natural</a:t>
            </a:r>
            <a:r>
              <a:rPr lang="sk-SK" sz="2400" dirty="0" smtClean="0"/>
              <a:t>, </a:t>
            </a:r>
            <a:r>
              <a:rPr lang="sk-SK" sz="2400" dirty="0" err="1" smtClean="0"/>
              <a:t>best</a:t>
            </a:r>
            <a:r>
              <a:rPr lang="sk-SK" sz="2400" dirty="0" smtClean="0"/>
              <a:t> </a:t>
            </a:r>
            <a:r>
              <a:rPr lang="sk-SK" sz="2400" dirty="0" err="1" smtClean="0"/>
              <a:t>corrected</a:t>
            </a:r>
            <a:r>
              <a:rPr lang="sk-SK" sz="2400" dirty="0" smtClean="0"/>
              <a:t>)</a:t>
            </a:r>
            <a:endParaRPr lang="sk-SK" sz="2400" b="1" dirty="0" smtClean="0"/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Distance vision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err="1" smtClean="0"/>
              <a:t>Near</a:t>
            </a:r>
            <a:r>
              <a:rPr lang="cs-CZ" sz="2400" dirty="0" smtClean="0"/>
              <a:t> vision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2400" b="1" dirty="0" smtClean="0"/>
          </a:p>
          <a:p>
            <a:pPr eaLnBrk="1" hangingPunct="1">
              <a:lnSpc>
                <a:spcPct val="90000"/>
              </a:lnSpc>
            </a:pPr>
            <a:endParaRPr lang="cs-CZ" sz="2400" b="1" dirty="0" smtClean="0"/>
          </a:p>
          <a:p>
            <a:pPr eaLnBrk="1" hangingPunct="1">
              <a:lnSpc>
                <a:spcPct val="90000"/>
              </a:lnSpc>
            </a:pPr>
            <a:endParaRPr lang="cs-CZ" sz="2400" b="1" dirty="0" smtClean="0"/>
          </a:p>
          <a:p>
            <a:pPr eaLnBrk="1" hangingPunct="1">
              <a:lnSpc>
                <a:spcPct val="90000"/>
              </a:lnSpc>
            </a:pPr>
            <a:endParaRPr lang="cs-CZ" sz="2400" b="1" dirty="0" smtClean="0"/>
          </a:p>
          <a:p>
            <a:pPr eaLnBrk="1" hangingPunct="1">
              <a:lnSpc>
                <a:spcPct val="90000"/>
              </a:lnSpc>
            </a:pPr>
            <a:endParaRPr lang="cs-CZ" sz="2400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2400" b="1" dirty="0" smtClean="0"/>
          </a:p>
          <a:p>
            <a:pPr eaLnBrk="1" hangingPunct="1">
              <a:lnSpc>
                <a:spcPct val="90000"/>
              </a:lnSpc>
            </a:pPr>
            <a:endParaRPr lang="cs-CZ" sz="2800" b="1" dirty="0" smtClean="0"/>
          </a:p>
          <a:p>
            <a:pPr eaLnBrk="1" hangingPunct="1">
              <a:lnSpc>
                <a:spcPct val="90000"/>
              </a:lnSpc>
            </a:pPr>
            <a:endParaRPr lang="cs-CZ" sz="2800" dirty="0" smtClean="0"/>
          </a:p>
        </p:txBody>
      </p:sp>
      <p:sp>
        <p:nvSpPr>
          <p:cNvPr id="88167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5616" y="3645024"/>
            <a:ext cx="639286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 dirty="0" err="1" smtClean="0"/>
              <a:t>Charts</a:t>
            </a:r>
            <a:endParaRPr lang="cs-CZ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sz="2800" dirty="0" smtClean="0">
              <a:solidFill>
                <a:srgbClr val="FDFD1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err="1" smtClean="0"/>
              <a:t>Snellen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err="1" smtClean="0"/>
              <a:t>Landolt</a:t>
            </a:r>
            <a:r>
              <a:rPr lang="cs-CZ" sz="2400" dirty="0" smtClean="0"/>
              <a:t>  ring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err="1" smtClean="0"/>
              <a:t>Pictures</a:t>
            </a:r>
            <a:r>
              <a:rPr lang="cs-CZ" sz="24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smtClean="0"/>
              <a:t>ETDRS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Jaeger</a:t>
            </a:r>
            <a:r>
              <a:rPr lang="cs-CZ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1670" name="Rectangle 6"/>
          <p:cNvSpPr>
            <a:spLocks noChangeArrowheads="1"/>
          </p:cNvSpPr>
          <p:nvPr/>
        </p:nvSpPr>
        <p:spPr bwMode="auto">
          <a:xfrm>
            <a:off x="2484438" y="299720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cs-CZ" sz="1800"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1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44675"/>
            <a:ext cx="4319588" cy="3781425"/>
          </a:xfrm>
          <a:noFill/>
        </p:spPr>
      </p:pic>
      <p:sp>
        <p:nvSpPr>
          <p:cNvPr id="80901" name="Text Box 6"/>
          <p:cNvSpPr txBox="1">
            <a:spLocks noChangeArrowheads="1"/>
          </p:cNvSpPr>
          <p:nvPr/>
        </p:nvSpPr>
        <p:spPr bwMode="auto">
          <a:xfrm>
            <a:off x="4643438" y="52292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z="2000" b="1">
              <a:solidFill>
                <a:srgbClr val="0066FF"/>
              </a:solidFill>
            </a:endParaRPr>
          </a:p>
        </p:txBody>
      </p:sp>
      <p:pic>
        <p:nvPicPr>
          <p:cNvPr id="80902" name="Picture 6" descr="2949_3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2425"/>
            <a:ext cx="43561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1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gon3m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32807"/>
            <a:ext cx="21605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gonio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9813"/>
            <a:ext cx="4321175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 descr="obr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 bwMode="auto">
          <a:xfrm>
            <a:off x="4643438" y="3573463"/>
            <a:ext cx="4249737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Optical</a:t>
            </a:r>
            <a:r>
              <a:rPr lang="cs-CZ" dirty="0" smtClean="0"/>
              <a:t> </a:t>
            </a:r>
            <a:r>
              <a:rPr lang="cs-CZ" dirty="0" err="1" smtClean="0"/>
              <a:t>coherence</a:t>
            </a:r>
            <a:r>
              <a:rPr lang="cs-CZ" dirty="0" smtClean="0"/>
              <a:t> </a:t>
            </a:r>
            <a:r>
              <a:rPr lang="cs-CZ" dirty="0" err="1" smtClean="0"/>
              <a:t>tomography</a:t>
            </a:r>
            <a:endParaRPr lang="cs-CZ" dirty="0"/>
          </a:p>
        </p:txBody>
      </p:sp>
      <p:pic>
        <p:nvPicPr>
          <p:cNvPr id="1026" name="Picture 2" descr="E:\Clanky\OCT SM\vypaleni\MatuskovaOCTob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13176"/>
            <a:ext cx="2378676" cy="16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Clanky\OCT SM\vypaleni\MatuskovaOCTobr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3"/>
            <a:ext cx="2738716" cy="348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medicine.uiowa.edu/uploadedImages/Departments/Ophthalmology/Content/Patient_Care/Imaging_Services/OCT-CME%281%2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20" y="1628800"/>
            <a:ext cx="45354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53136"/>
            <a:ext cx="3057699" cy="171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816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Fluorescein </a:t>
            </a:r>
            <a:r>
              <a:rPr lang="cs-CZ" dirty="0" err="1" smtClean="0"/>
              <a:t>angiography</a:t>
            </a:r>
            <a:endParaRPr lang="cs-CZ" dirty="0"/>
          </a:p>
        </p:txBody>
      </p:sp>
      <p:pic>
        <p:nvPicPr>
          <p:cNvPr id="1026" name="Picture 2" descr="Výsledek obrázku pro fluorescein angiograph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371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fluorescein angiograph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222987" cy="233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95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7" name="Zástupný symbol obsahu 2"/>
          <p:cNvSpPr>
            <a:spLocks noGrp="1"/>
          </p:cNvSpPr>
          <p:nvPr>
            <p:ph idx="4294967295"/>
          </p:nvPr>
        </p:nvSpPr>
        <p:spPr>
          <a:xfrm>
            <a:off x="567728" y="1124744"/>
            <a:ext cx="8229600" cy="5329237"/>
          </a:xfrm>
        </p:spPr>
        <p:txBody>
          <a:bodyPr>
            <a:normAutofit fontScale="92500" lnSpcReduction="20000"/>
          </a:bodyPr>
          <a:lstStyle/>
          <a:p>
            <a:pPr marL="447675" indent="-382588" eaLnBrk="1" hangingPunct="1">
              <a:defRPr/>
            </a:pPr>
            <a:endParaRPr lang="sk-SK" b="1" dirty="0" smtClean="0">
              <a:solidFill>
                <a:srgbClr val="FDFD1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47675" indent="-382588" eaLnBrk="1" hangingPunct="1">
              <a:defRPr/>
            </a:pPr>
            <a:r>
              <a:rPr lang="sk-SK" b="1" dirty="0" smtClean="0"/>
              <a:t>ERG (</a:t>
            </a:r>
            <a:r>
              <a:rPr lang="sk-SK" b="1" dirty="0" err="1" smtClean="0"/>
              <a:t>electroretinography</a:t>
            </a:r>
            <a:r>
              <a:rPr lang="sk-SK" b="1" dirty="0" smtClean="0"/>
              <a:t>)</a:t>
            </a:r>
          </a:p>
          <a:p>
            <a:pPr marL="447675" indent="-382588" eaLnBrk="1" hangingPunct="1">
              <a:buFont typeface="Wingdings" pitchFamily="2" charset="2"/>
              <a:buNone/>
              <a:defRPr/>
            </a:pPr>
            <a:r>
              <a:rPr lang="sk-SK" dirty="0" smtClean="0"/>
              <a:t>    </a:t>
            </a:r>
            <a:r>
              <a:rPr lang="sk-SK" dirty="0" err="1" smtClean="0"/>
              <a:t>diagnosis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functional</a:t>
            </a:r>
            <a:r>
              <a:rPr lang="sk-SK" dirty="0" smtClean="0"/>
              <a:t> </a:t>
            </a:r>
            <a:r>
              <a:rPr lang="sk-SK" dirty="0" err="1" smtClean="0"/>
              <a:t>defects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retina</a:t>
            </a:r>
            <a:endParaRPr lang="sk-SK" dirty="0" smtClean="0"/>
          </a:p>
          <a:p>
            <a:pPr marL="522287" indent="-457200" eaLnBrk="1" hangingPunct="1">
              <a:defRPr/>
            </a:pPr>
            <a:r>
              <a:rPr lang="sk-SK" dirty="0" err="1" smtClean="0"/>
              <a:t>Record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action</a:t>
            </a:r>
            <a:r>
              <a:rPr lang="sk-SK" dirty="0" smtClean="0"/>
              <a:t> </a:t>
            </a:r>
            <a:r>
              <a:rPr lang="sk-SK" dirty="0" err="1" smtClean="0"/>
              <a:t>potential</a:t>
            </a:r>
            <a:r>
              <a:rPr lang="sk-SK" dirty="0" smtClean="0"/>
              <a:t> </a:t>
            </a:r>
            <a:r>
              <a:rPr lang="sk-SK" dirty="0" err="1" smtClean="0"/>
              <a:t>produced</a:t>
            </a:r>
            <a:r>
              <a:rPr lang="sk-SK" dirty="0" smtClean="0"/>
              <a:t> by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retina</a:t>
            </a:r>
            <a:r>
              <a:rPr lang="sk-SK" dirty="0" smtClean="0"/>
              <a:t> </a:t>
            </a:r>
            <a:r>
              <a:rPr lang="sk-SK" dirty="0" err="1" smtClean="0"/>
              <a:t>when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stimulated</a:t>
            </a:r>
            <a:r>
              <a:rPr lang="sk-SK" dirty="0" smtClean="0"/>
              <a:t> </a:t>
            </a:r>
            <a:r>
              <a:rPr lang="sk-SK" dirty="0" err="1" smtClean="0"/>
              <a:t>by</a:t>
            </a:r>
            <a:r>
              <a:rPr lang="sk-SK" dirty="0" smtClean="0"/>
              <a:t> </a:t>
            </a:r>
            <a:r>
              <a:rPr lang="sk-SK" dirty="0" err="1" smtClean="0"/>
              <a:t>light</a:t>
            </a:r>
            <a:endParaRPr lang="sk-SK" dirty="0" smtClean="0"/>
          </a:p>
          <a:p>
            <a:pPr marL="447675" indent="-382588" eaLnBrk="1" hangingPunct="1">
              <a:buFont typeface="Wingdings" pitchFamily="2" charset="2"/>
              <a:buNone/>
              <a:defRPr/>
            </a:pPr>
            <a:r>
              <a:rPr lang="sk-SK" dirty="0" smtClean="0"/>
              <a:t>      </a:t>
            </a:r>
          </a:p>
          <a:p>
            <a:pPr marL="447675" indent="-382588" eaLnBrk="1" hangingPunct="1">
              <a:buFont typeface="Wingdings" pitchFamily="2" charset="2"/>
              <a:buNone/>
              <a:defRPr/>
            </a:pPr>
            <a:endParaRPr lang="sk-SK" dirty="0" smtClean="0"/>
          </a:p>
          <a:p>
            <a:pPr marL="447675" indent="-382588" eaLnBrk="1" hangingPunct="1">
              <a:defRPr/>
            </a:pPr>
            <a:r>
              <a:rPr lang="sk-SK" b="1" dirty="0" smtClean="0"/>
              <a:t>VEP (</a:t>
            </a:r>
            <a:r>
              <a:rPr lang="sk-SK" b="1" dirty="0" err="1" smtClean="0"/>
              <a:t>visual</a:t>
            </a:r>
            <a:r>
              <a:rPr lang="sk-SK" b="1" dirty="0" smtClean="0"/>
              <a:t>  </a:t>
            </a:r>
            <a:r>
              <a:rPr lang="sk-SK" b="1" dirty="0" err="1" smtClean="0"/>
              <a:t>evoked</a:t>
            </a:r>
            <a:r>
              <a:rPr lang="sk-SK" b="1" dirty="0" smtClean="0"/>
              <a:t> </a:t>
            </a:r>
            <a:r>
              <a:rPr lang="sk-SK" b="1" dirty="0" err="1" smtClean="0"/>
              <a:t>potential</a:t>
            </a:r>
            <a:r>
              <a:rPr lang="sk-SK" b="1" dirty="0" smtClean="0"/>
              <a:t>)</a:t>
            </a:r>
          </a:p>
          <a:p>
            <a:pPr marL="447675" indent="-382588" eaLnBrk="1" hangingPunct="1">
              <a:buFont typeface="Wingdings" pitchFamily="2" charset="2"/>
              <a:buNone/>
              <a:defRPr/>
            </a:pPr>
            <a:r>
              <a:rPr lang="sk-SK" dirty="0" smtClean="0"/>
              <a:t>    -</a:t>
            </a:r>
            <a:r>
              <a:rPr lang="sk-SK" dirty="0" err="1" smtClean="0"/>
              <a:t>diagnosis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functional</a:t>
            </a:r>
            <a:r>
              <a:rPr lang="sk-SK" dirty="0" smtClean="0"/>
              <a:t> </a:t>
            </a:r>
            <a:r>
              <a:rPr lang="sk-SK" dirty="0" err="1" smtClean="0"/>
              <a:t>defects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visual</a:t>
            </a:r>
            <a:r>
              <a:rPr lang="sk-SK" dirty="0" smtClean="0"/>
              <a:t> </a:t>
            </a:r>
            <a:r>
              <a:rPr lang="sk-SK" dirty="0" err="1" smtClean="0"/>
              <a:t>pathways</a:t>
            </a:r>
            <a:endParaRPr lang="sk-SK" dirty="0" smtClean="0"/>
          </a:p>
          <a:p>
            <a:pPr marL="522287" indent="-457200">
              <a:defRPr/>
            </a:pPr>
            <a:r>
              <a:rPr lang="sk-SK" dirty="0" err="1" smtClean="0"/>
              <a:t>Record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electrical</a:t>
            </a:r>
            <a:r>
              <a:rPr lang="sk-SK" dirty="0" smtClean="0"/>
              <a:t> </a:t>
            </a:r>
            <a:r>
              <a:rPr lang="sk-SK" dirty="0" err="1" smtClean="0"/>
              <a:t>activity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visual</a:t>
            </a:r>
            <a:r>
              <a:rPr lang="sk-SK" dirty="0" smtClean="0"/>
              <a:t> </a:t>
            </a:r>
            <a:r>
              <a:rPr lang="sk-SK" dirty="0" err="1" smtClean="0"/>
              <a:t>cortex</a:t>
            </a:r>
            <a:r>
              <a:rPr lang="sk-SK" dirty="0" smtClean="0"/>
              <a:t> </a:t>
            </a:r>
            <a:r>
              <a:rPr lang="sk-SK" dirty="0" err="1" smtClean="0"/>
              <a:t>created</a:t>
            </a:r>
            <a:r>
              <a:rPr lang="sk-SK" dirty="0" smtClean="0"/>
              <a:t> by </a:t>
            </a:r>
            <a:r>
              <a:rPr lang="sk-SK" dirty="0" err="1" smtClean="0"/>
              <a:t>stimulation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retina</a:t>
            </a:r>
            <a:endParaRPr lang="sk-SK" dirty="0" smtClean="0"/>
          </a:p>
        </p:txBody>
      </p:sp>
      <p:sp>
        <p:nvSpPr>
          <p:cNvPr id="93187" name="Text Box 5"/>
          <p:cNvSpPr txBox="1">
            <a:spLocks noChangeArrowheads="1"/>
          </p:cNvSpPr>
          <p:nvPr/>
        </p:nvSpPr>
        <p:spPr bwMode="auto">
          <a:xfrm>
            <a:off x="559171" y="214174"/>
            <a:ext cx="7781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3600" b="1" dirty="0" err="1" smtClean="0">
                <a:solidFill>
                  <a:srgbClr val="FFCC00"/>
                </a:solidFill>
              </a:rPr>
              <a:t>Electrophysical</a:t>
            </a:r>
            <a:r>
              <a:rPr lang="cs-CZ" sz="3600" b="1" dirty="0" smtClean="0">
                <a:solidFill>
                  <a:srgbClr val="FFCC00"/>
                </a:solidFill>
              </a:rPr>
              <a:t> </a:t>
            </a:r>
            <a:r>
              <a:rPr lang="cs-CZ" sz="3600" b="1" dirty="0" err="1" smtClean="0">
                <a:solidFill>
                  <a:srgbClr val="FFCC00"/>
                </a:solidFill>
              </a:rPr>
              <a:t>tests</a:t>
            </a:r>
            <a:endParaRPr lang="cs-CZ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err="1">
                <a:solidFill>
                  <a:srgbClr val="FFCC00"/>
                </a:solidFill>
              </a:rPr>
              <a:t>Electrophysical</a:t>
            </a:r>
            <a:r>
              <a:rPr lang="cs-CZ" sz="4000" b="1" dirty="0">
                <a:solidFill>
                  <a:srgbClr val="FFCC00"/>
                </a:solidFill>
              </a:rPr>
              <a:t> </a:t>
            </a:r>
            <a:r>
              <a:rPr lang="cs-CZ" sz="4000" b="1" dirty="0" err="1" smtClean="0">
                <a:solidFill>
                  <a:srgbClr val="FFCC00"/>
                </a:solidFill>
              </a:rPr>
              <a:t>tests</a:t>
            </a:r>
            <a:endParaRPr lang="sk-SK" sz="4000" b="0" dirty="0" smtClean="0">
              <a:solidFill>
                <a:srgbClr val="FFCC00"/>
              </a:solidFill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80000"/>
            </a:pPr>
            <a:endParaRPr lang="sk-SK" dirty="0" smtClean="0">
              <a:solidFill>
                <a:schemeClr val="tx2"/>
              </a:solidFill>
            </a:endParaRPr>
          </a:p>
        </p:txBody>
      </p:sp>
      <p:pic>
        <p:nvPicPr>
          <p:cNvPr id="159748" name="Picture 4" descr="v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2852936"/>
            <a:ext cx="410527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9" name="Picture 5" descr="v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6" r="8907" b="11696"/>
          <a:stretch>
            <a:fillRect/>
          </a:stretch>
        </p:blipFill>
        <p:spPr bwMode="auto">
          <a:xfrm>
            <a:off x="4771876" y="2996952"/>
            <a:ext cx="38877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887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FFCC00"/>
                </a:solidFill>
              </a:rPr>
              <a:t>Electrophysical</a:t>
            </a:r>
            <a:r>
              <a:rPr lang="cs-CZ" b="1" dirty="0">
                <a:solidFill>
                  <a:srgbClr val="FFCC00"/>
                </a:solidFill>
              </a:rPr>
              <a:t> </a:t>
            </a:r>
            <a:r>
              <a:rPr lang="cs-CZ" b="1" dirty="0" err="1">
                <a:solidFill>
                  <a:srgbClr val="FFCC00"/>
                </a:solidFill>
              </a:rPr>
              <a:t>tests</a:t>
            </a:r>
            <a:r>
              <a:rPr lang="cs-CZ" b="1" dirty="0">
                <a:solidFill>
                  <a:srgbClr val="FFCC00"/>
                </a:solidFill>
              </a:rPr>
              <a:t/>
            </a:r>
            <a:br>
              <a:rPr lang="cs-CZ" b="1" dirty="0">
                <a:solidFill>
                  <a:srgbClr val="FFCC00"/>
                </a:solidFill>
              </a:rPr>
            </a:br>
            <a:endParaRPr lang="cs-CZ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4211" name="Picture 3" descr="1743_VEP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20813"/>
            <a:ext cx="7178675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1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b="1" dirty="0" err="1" smtClean="0">
                <a:solidFill>
                  <a:srgbClr val="FFCC00"/>
                </a:solidFill>
              </a:rPr>
              <a:t>Ultrasound</a:t>
            </a:r>
            <a:endParaRPr lang="cs-CZ" dirty="0" smtClean="0">
              <a:solidFill>
                <a:srgbClr val="FFCC00"/>
              </a:solidFill>
            </a:endParaRPr>
          </a:p>
        </p:txBody>
      </p:sp>
      <p:pic>
        <p:nvPicPr>
          <p:cNvPr id="182275" name="Picture 4" descr="Bsc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157788"/>
            <a:ext cx="2376488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6" name="Picture 5" descr="UZV přístr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388937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7" name="Picture 6" descr="UZV vyšetře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38957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5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err="1">
                <a:solidFill>
                  <a:srgbClr val="FFCC00"/>
                </a:solidFill>
              </a:rPr>
              <a:t>Ultrasound</a:t>
            </a:r>
            <a:endParaRPr lang="cs-CZ" b="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400" dirty="0" smtClean="0"/>
              <a:t>Non transparent </a:t>
            </a:r>
            <a:r>
              <a:rPr lang="cs-CZ" sz="2400" dirty="0" err="1" smtClean="0"/>
              <a:t>optical</a:t>
            </a:r>
            <a:r>
              <a:rPr lang="cs-CZ" sz="2400" dirty="0" smtClean="0"/>
              <a:t> media</a:t>
            </a:r>
          </a:p>
          <a:p>
            <a:pPr eaLnBrk="1" hangingPunct="1">
              <a:defRPr/>
            </a:pPr>
            <a:r>
              <a:rPr lang="cs-CZ" sz="2400" dirty="0" smtClean="0"/>
              <a:t>UBM- </a:t>
            </a:r>
            <a:r>
              <a:rPr lang="cs-CZ" sz="2400" dirty="0" err="1" smtClean="0"/>
              <a:t>high</a:t>
            </a:r>
            <a:r>
              <a:rPr lang="cs-CZ" sz="2400" dirty="0" smtClean="0"/>
              <a:t> </a:t>
            </a:r>
            <a:r>
              <a:rPr lang="cs-CZ" sz="2400" dirty="0" err="1" smtClean="0"/>
              <a:t>frequency</a:t>
            </a:r>
            <a:r>
              <a:rPr lang="cs-CZ" sz="2400" dirty="0" smtClean="0"/>
              <a:t> </a:t>
            </a:r>
            <a:r>
              <a:rPr lang="cs-CZ" sz="2400" dirty="0" err="1" smtClean="0"/>
              <a:t>ultrasound</a:t>
            </a:r>
            <a:r>
              <a:rPr lang="cs-CZ" sz="2400" dirty="0" smtClean="0"/>
              <a:t> – </a:t>
            </a:r>
            <a:r>
              <a:rPr lang="cs-CZ" sz="2400" dirty="0" err="1" smtClean="0"/>
              <a:t>imaging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anterior</a:t>
            </a:r>
            <a:r>
              <a:rPr lang="cs-CZ" sz="2400" dirty="0" smtClean="0"/>
              <a:t> segment </a:t>
            </a:r>
          </a:p>
        </p:txBody>
      </p:sp>
      <p:pic>
        <p:nvPicPr>
          <p:cNvPr id="96261" name="Picture 5" descr="Bsc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495800"/>
            <a:ext cx="38163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2" name="Picture 5" descr="UB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32300"/>
            <a:ext cx="38163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7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6769100" cy="487362"/>
          </a:xfrm>
        </p:spPr>
        <p:txBody>
          <a:bodyPr>
            <a:normAutofit fontScale="90000"/>
          </a:bodyPr>
          <a:lstStyle/>
          <a:p>
            <a:endParaRPr lang="cs-CZ" sz="3600" dirty="0" smtClean="0">
              <a:solidFill>
                <a:srgbClr val="FFCC00"/>
              </a:solidFill>
            </a:endParaRPr>
          </a:p>
        </p:txBody>
      </p:sp>
      <p:sp>
        <p:nvSpPr>
          <p:cNvPr id="258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70350" y="1187434"/>
            <a:ext cx="4038600" cy="5689600"/>
          </a:xfrm>
        </p:spPr>
        <p:txBody>
          <a:bodyPr/>
          <a:lstStyle/>
          <a:p>
            <a:r>
              <a:rPr lang="cs-CZ" b="1" dirty="0" smtClean="0">
                <a:solidFill>
                  <a:srgbClr val="FFCC00"/>
                </a:solidFill>
              </a:rPr>
              <a:t>A </a:t>
            </a:r>
            <a:r>
              <a:rPr lang="cs-CZ" b="1" dirty="0" err="1" smtClean="0">
                <a:solidFill>
                  <a:srgbClr val="FFCC00"/>
                </a:solidFill>
              </a:rPr>
              <a:t>scan</a:t>
            </a:r>
            <a:r>
              <a:rPr lang="cs-CZ" b="1" dirty="0" smtClean="0">
                <a:solidFill>
                  <a:srgbClr val="FFCC00"/>
                </a:solidFill>
              </a:rPr>
              <a:t> ( </a:t>
            </a:r>
            <a:r>
              <a:rPr lang="cs-CZ" b="1" dirty="0" err="1" smtClean="0">
                <a:solidFill>
                  <a:srgbClr val="FFCC00"/>
                </a:solidFill>
              </a:rPr>
              <a:t>biometry</a:t>
            </a:r>
            <a:r>
              <a:rPr lang="cs-CZ" b="1" dirty="0" smtClean="0">
                <a:solidFill>
                  <a:srgbClr val="FFCC00"/>
                </a:solidFill>
              </a:rPr>
              <a:t>)</a:t>
            </a:r>
          </a:p>
          <a:p>
            <a:endParaRPr lang="cs-CZ" sz="2400" dirty="0" smtClean="0">
              <a:solidFill>
                <a:schemeClr val="tx2"/>
              </a:solidFill>
            </a:endParaRPr>
          </a:p>
        </p:txBody>
      </p:sp>
      <p:sp>
        <p:nvSpPr>
          <p:cNvPr id="25805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2000" y="1268760"/>
            <a:ext cx="4038600" cy="5078412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CC00"/>
                </a:solidFill>
              </a:rPr>
              <a:t>B </a:t>
            </a:r>
            <a:r>
              <a:rPr lang="cs-CZ" sz="2400" b="1" dirty="0" err="1" smtClean="0">
                <a:solidFill>
                  <a:srgbClr val="FFCC00"/>
                </a:solidFill>
              </a:rPr>
              <a:t>scan</a:t>
            </a:r>
            <a:r>
              <a:rPr lang="cs-CZ" sz="2400" b="1" dirty="0" smtClean="0">
                <a:solidFill>
                  <a:srgbClr val="FFCC00"/>
                </a:solidFill>
              </a:rPr>
              <a:t> </a:t>
            </a:r>
          </a:p>
          <a:p>
            <a:endParaRPr lang="cs-CZ" sz="2400" dirty="0" smtClean="0">
              <a:solidFill>
                <a:schemeClr val="tx2"/>
              </a:solidFill>
            </a:endParaRPr>
          </a:p>
          <a:p>
            <a:endParaRPr lang="cs-CZ" sz="2400" b="1" dirty="0" smtClean="0">
              <a:solidFill>
                <a:srgbClr val="FFCC00"/>
              </a:solidFill>
            </a:endParaRPr>
          </a:p>
          <a:p>
            <a:endParaRPr lang="cs-CZ" b="1" dirty="0" smtClean="0">
              <a:solidFill>
                <a:srgbClr val="FFCC00"/>
              </a:solidFill>
            </a:endParaRPr>
          </a:p>
        </p:txBody>
      </p:sp>
      <p:pic>
        <p:nvPicPr>
          <p:cNvPr id="258056" name="Picture 2" descr="dermoid usg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8858" r="11073"/>
          <a:stretch>
            <a:fillRect/>
          </a:stretch>
        </p:blipFill>
        <p:spPr bwMode="auto">
          <a:xfrm>
            <a:off x="611560" y="2708920"/>
            <a:ext cx="2592387" cy="19446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8" name="Picture 10" descr="Pigmen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105275" cy="32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err="1" smtClean="0">
                <a:solidFill>
                  <a:srgbClr val="FFCC00"/>
                </a:solidFill>
              </a:rPr>
              <a:t>Charts</a:t>
            </a:r>
            <a:r>
              <a:rPr lang="cs-CZ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7171" name="Zástupný symbol obsahu 3" descr="complete.gif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786008"/>
            <a:ext cx="2952750" cy="2952750"/>
          </a:xfrm>
          <a:noFill/>
        </p:spPr>
      </p:pic>
      <p:pic>
        <p:nvPicPr>
          <p:cNvPr id="7172" name="Obrázok 5" descr="lcd-optotyp-scs-32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5025"/>
            <a:ext cx="28098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optoty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62375"/>
            <a:ext cx="45370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8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rgbClr val="FFCC00"/>
                </a:solidFill>
              </a:rPr>
              <a:t>Ultrasound</a:t>
            </a:r>
            <a:endParaRPr lang="cs-CZ" b="1" dirty="0" smtClean="0">
              <a:solidFill>
                <a:srgbClr val="FFCC00"/>
              </a:solidFill>
            </a:endParaRPr>
          </a:p>
        </p:txBody>
      </p:sp>
      <p:pic>
        <p:nvPicPr>
          <p:cNvPr id="98307" name="Picture 3" descr="ags-fig08b_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341438"/>
            <a:ext cx="356711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4" descr="T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37941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5" descr="U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349500"/>
            <a:ext cx="3887787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4" descr="Retinob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448175"/>
            <a:ext cx="38163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Picture 8" descr="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3744912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10-013_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41036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7338"/>
            <a:ext cx="8964613" cy="1011237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600" b="1" dirty="0" err="1" smtClean="0">
                <a:solidFill>
                  <a:srgbClr val="FFCC00"/>
                </a:solidFill>
              </a:rPr>
              <a:t>Color</a:t>
            </a:r>
            <a:r>
              <a:rPr lang="cs-CZ" sz="3600" b="1" dirty="0" smtClean="0">
                <a:solidFill>
                  <a:srgbClr val="FFCC00"/>
                </a:solidFill>
              </a:rPr>
              <a:t> vision – HUE test</a:t>
            </a:r>
          </a:p>
        </p:txBody>
      </p:sp>
      <p:pic>
        <p:nvPicPr>
          <p:cNvPr id="157700" name="Picture 4" descr="10-014_C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557338"/>
            <a:ext cx="4500562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8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81075"/>
          </a:xfrm>
        </p:spPr>
        <p:txBody>
          <a:bodyPr>
            <a:normAutofit/>
          </a:bodyPr>
          <a:lstStyle/>
          <a:p>
            <a:pPr eaLnBrk="1" hangingPunct="1"/>
            <a:r>
              <a:rPr lang="sk-SK" sz="3600" b="1" dirty="0" err="1" smtClean="0">
                <a:solidFill>
                  <a:srgbClr val="FFCC00"/>
                </a:solidFill>
              </a:rPr>
              <a:t>Hertl</a:t>
            </a:r>
            <a:r>
              <a:rPr lang="sk-SK" sz="3600" b="1" dirty="0" smtClean="0">
                <a:solidFill>
                  <a:srgbClr val="FFCC00"/>
                </a:solidFill>
              </a:rPr>
              <a:t> </a:t>
            </a:r>
            <a:r>
              <a:rPr lang="sk-SK" sz="3600" b="1" dirty="0" err="1" smtClean="0">
                <a:solidFill>
                  <a:srgbClr val="FFCC00"/>
                </a:solidFill>
              </a:rPr>
              <a:t>exoftalmometry</a:t>
            </a:r>
            <a:endParaRPr lang="sk-SK" sz="3600" b="1" dirty="0" smtClean="0">
              <a:solidFill>
                <a:srgbClr val="FFCC00"/>
              </a:solidFill>
              <a:latin typeface="Forte" pitchFamily="66" charset="0"/>
            </a:endParaRPr>
          </a:p>
        </p:txBody>
      </p:sp>
      <p:pic>
        <p:nvPicPr>
          <p:cNvPr id="164867" name="Picture 3" descr="her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" b="14511"/>
          <a:stretch>
            <a:fillRect/>
          </a:stretch>
        </p:blipFill>
        <p:spPr bwMode="auto">
          <a:xfrm>
            <a:off x="179388" y="1052513"/>
            <a:ext cx="3671887" cy="25908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68" name="Picture 4" descr="hert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052513"/>
            <a:ext cx="3030538" cy="24590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69" name="Picture 5" descr="hert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644900"/>
            <a:ext cx="3382963" cy="30241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0" name="Picture 6" descr="Hertl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4824412" cy="27352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40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fish_e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6470650" cy="5103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403350" y="333375"/>
            <a:ext cx="6481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4400" b="1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309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FFC000"/>
                </a:solidFill>
              </a:rPr>
              <a:t>Near</a:t>
            </a:r>
            <a:r>
              <a:rPr lang="cs-CZ" sz="3600" b="1" dirty="0" smtClean="0">
                <a:solidFill>
                  <a:srgbClr val="FFC000"/>
                </a:solidFill>
              </a:rPr>
              <a:t> vision</a:t>
            </a:r>
            <a:endParaRPr lang="cs-CZ" sz="3600" b="1" dirty="0">
              <a:solidFill>
                <a:srgbClr val="FFC000"/>
              </a:solidFill>
            </a:endParaRPr>
          </a:p>
        </p:txBody>
      </p:sp>
      <p:pic>
        <p:nvPicPr>
          <p:cNvPr id="1030" name="Picture 6" descr="https://encrypted-tbn0.gstatic.com/images?q=tbn:ANd9GcTNepfLGXvNR-pJ0c33gZ6epEAmDizD2AeozrEYXv_Ths1HUQIIYrxOpoW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38112"/>
            <a:ext cx="2482996" cy="180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1560" y="224916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/>
              <a:t>Jaeger</a:t>
            </a:r>
            <a:r>
              <a:rPr lang="cs-CZ" sz="2800" b="1" dirty="0" smtClean="0"/>
              <a:t> chart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202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err="1">
                <a:solidFill>
                  <a:srgbClr val="FFC000"/>
                </a:solidFill>
              </a:rPr>
              <a:t>Visual</a:t>
            </a:r>
            <a:r>
              <a:rPr lang="sk-SK" sz="4000" b="1" dirty="0">
                <a:solidFill>
                  <a:srgbClr val="FFC000"/>
                </a:solidFill>
              </a:rPr>
              <a:t> </a:t>
            </a:r>
            <a:r>
              <a:rPr lang="sk-SK" sz="4000" b="1" dirty="0" err="1" smtClean="0">
                <a:solidFill>
                  <a:srgbClr val="FFC000"/>
                </a:solidFill>
              </a:rPr>
              <a:t>acuity</a:t>
            </a:r>
            <a:r>
              <a:rPr lang="sk-SK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k-SK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6935" y="1349370"/>
            <a:ext cx="3898900" cy="4430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/>
              <a:t>Counting</a:t>
            </a:r>
            <a:r>
              <a:rPr lang="cs-CZ" sz="2800" dirty="0" smtClean="0"/>
              <a:t> </a:t>
            </a:r>
            <a:r>
              <a:rPr lang="cs-CZ" sz="2800" dirty="0" err="1" smtClean="0"/>
              <a:t>finger</a:t>
            </a:r>
            <a:r>
              <a:rPr lang="cs-CZ" sz="2800" dirty="0" smtClean="0"/>
              <a:t> (metres )</a:t>
            </a:r>
          </a:p>
          <a:p>
            <a:pPr>
              <a:defRPr/>
            </a:pPr>
            <a:r>
              <a:rPr lang="cs-CZ" sz="2800" dirty="0" smtClean="0"/>
              <a:t>Hand </a:t>
            </a:r>
            <a:r>
              <a:rPr lang="cs-CZ" sz="2800" dirty="0" err="1" smtClean="0"/>
              <a:t>movement</a:t>
            </a:r>
            <a:endParaRPr lang="cs-CZ" sz="2800" dirty="0" smtClean="0"/>
          </a:p>
          <a:p>
            <a:pPr>
              <a:defRPr/>
            </a:pPr>
            <a:r>
              <a:rPr lang="cs-CZ" sz="2800" dirty="0" err="1" smtClean="0"/>
              <a:t>Light</a:t>
            </a:r>
            <a:r>
              <a:rPr lang="cs-CZ" sz="2800" dirty="0" smtClean="0"/>
              <a:t> </a:t>
            </a:r>
            <a:r>
              <a:rPr lang="cs-CZ" sz="2800" dirty="0" err="1" smtClean="0"/>
              <a:t>perception</a:t>
            </a:r>
            <a:endParaRPr lang="cs-CZ" sz="2800" dirty="0" smtClean="0">
              <a:solidFill>
                <a:schemeClr val="hlink"/>
              </a:solidFill>
            </a:endParaRPr>
          </a:p>
        </p:txBody>
      </p:sp>
      <p:pic>
        <p:nvPicPr>
          <p:cNvPr id="8196" name="Obrázok 3" descr="andy-williams-eye-cha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41438"/>
            <a:ext cx="37084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ázok 3" descr="cont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337050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0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err="1" smtClean="0">
                <a:solidFill>
                  <a:srgbClr val="FFC000"/>
                </a:solidFill>
              </a:rPr>
              <a:t>Visual</a:t>
            </a:r>
            <a:r>
              <a:rPr lang="cs-CZ" sz="3600" b="1" dirty="0" smtClean="0">
                <a:solidFill>
                  <a:srgbClr val="FFC000"/>
                </a:solidFill>
              </a:rPr>
              <a:t> </a:t>
            </a:r>
            <a:r>
              <a:rPr lang="cs-CZ" sz="3600" b="1" dirty="0" err="1" smtClean="0">
                <a:solidFill>
                  <a:srgbClr val="FFC000"/>
                </a:solidFill>
              </a:rPr>
              <a:t>Acuity</a:t>
            </a:r>
            <a:r>
              <a:rPr lang="cs-CZ" sz="3600" b="1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82022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34091" y="1448518"/>
            <a:ext cx="7094293" cy="5545138"/>
          </a:xfrm>
        </p:spPr>
        <p:txBody>
          <a:bodyPr/>
          <a:lstStyle/>
          <a:p>
            <a:pPr eaLnBrk="1" hangingPunct="1"/>
            <a:r>
              <a:rPr lang="sk-SK" sz="2400" dirty="0" smtClean="0"/>
              <a:t>5/50 (</a:t>
            </a:r>
            <a:r>
              <a:rPr lang="sk-SK" sz="2400" dirty="0" err="1" smtClean="0"/>
              <a:t>metres</a:t>
            </a:r>
            <a:r>
              <a:rPr lang="sk-SK" sz="2400" dirty="0" smtClean="0"/>
              <a:t>, </a:t>
            </a:r>
            <a:r>
              <a:rPr lang="sk-SK" sz="2400" dirty="0" err="1" smtClean="0"/>
              <a:t>feet</a:t>
            </a:r>
            <a:r>
              <a:rPr lang="sk-SK" sz="2400" dirty="0" smtClean="0"/>
              <a:t> 20/200)</a:t>
            </a:r>
          </a:p>
          <a:p>
            <a:pPr eaLnBrk="1" hangingPunct="1"/>
            <a:r>
              <a:rPr lang="sk-SK" sz="2400" dirty="0" smtClean="0"/>
              <a:t>0,1 </a:t>
            </a:r>
          </a:p>
          <a:p>
            <a:pPr marL="0" indent="0">
              <a:buNone/>
            </a:pPr>
            <a:endParaRPr lang="sk-SK" sz="2400" dirty="0" smtClean="0"/>
          </a:p>
          <a:p>
            <a:r>
              <a:rPr lang="sk-SK" sz="2400" dirty="0"/>
              <a:t>M</a:t>
            </a:r>
            <a:r>
              <a:rPr lang="sk-SK" sz="2400" dirty="0" smtClean="0"/>
              <a:t>inimum </a:t>
            </a:r>
            <a:r>
              <a:rPr lang="sk-SK" sz="2400" dirty="0" err="1" smtClean="0"/>
              <a:t>separabile</a:t>
            </a:r>
            <a:r>
              <a:rPr lang="sk-SK" sz="2400" dirty="0" smtClean="0"/>
              <a:t> – minimum </a:t>
            </a:r>
            <a:r>
              <a:rPr lang="sk-SK" sz="2400" dirty="0" err="1" smtClean="0"/>
              <a:t>angle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resolution</a:t>
            </a:r>
            <a:r>
              <a:rPr lang="sk-SK" sz="2400" dirty="0" smtClean="0"/>
              <a:t> </a:t>
            </a:r>
          </a:p>
          <a:p>
            <a:pPr eaLnBrk="1" hangingPunct="1"/>
            <a:endParaRPr lang="cs-CZ" sz="36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1" name="Zástupný symbol obsahu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2430842" cy="241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9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7" name="Zástupný symbol obsahu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7570788" cy="3660775"/>
          </a:xfrm>
        </p:spPr>
        <p:txBody>
          <a:bodyPr>
            <a:normAutofit/>
          </a:bodyPr>
          <a:lstStyle/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en-US" sz="2400" dirty="0">
                <a:hlinkClick r:id="rId3" action="ppaction://hlinkfile" tooltip="Refractive error"/>
              </a:rPr>
              <a:t>Refractive error</a:t>
            </a:r>
            <a:r>
              <a:rPr lang="en-US" sz="2400" dirty="0"/>
              <a:t> is an optical abnormality in which the shape of the eye fails to bring light into sharp focus on the retina, resulting in blurred or distorted vision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en-US" sz="2400" dirty="0"/>
              <a:t>In optometry, a "refraction" procedure is the measurement of refractive error </a:t>
            </a:r>
            <a:endParaRPr lang="cs-CZ" sz="2400" dirty="0"/>
          </a:p>
          <a:p>
            <a:pPr marL="447675" indent="-382588" eaLnBrk="1" hangingPunct="1">
              <a:lnSpc>
                <a:spcPct val="150000"/>
              </a:lnSpc>
              <a:defRPr/>
            </a:pPr>
            <a:r>
              <a:rPr lang="cs-CZ" sz="2400" b="1" dirty="0" err="1" smtClean="0"/>
              <a:t>Autorefractor</a:t>
            </a:r>
            <a:endParaRPr lang="sk-SK" sz="2400" b="1" dirty="0" smtClean="0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896287" y="722614"/>
            <a:ext cx="25955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3600" b="1" dirty="0" err="1" smtClean="0">
                <a:solidFill>
                  <a:srgbClr val="FFCC00"/>
                </a:solidFill>
              </a:rPr>
              <a:t>Refraction</a:t>
            </a:r>
            <a:r>
              <a:rPr lang="cs-CZ" sz="3600" b="1" dirty="0" smtClean="0">
                <a:solidFill>
                  <a:srgbClr val="FFCC00"/>
                </a:solidFill>
              </a:rPr>
              <a:t> </a:t>
            </a:r>
            <a:endParaRPr lang="cs-CZ" sz="3600" b="1" dirty="0">
              <a:solidFill>
                <a:srgbClr val="FFCC00"/>
              </a:solidFill>
            </a:endParaRPr>
          </a:p>
        </p:txBody>
      </p:sp>
      <p:pic>
        <p:nvPicPr>
          <p:cNvPr id="11268" name="Picture 4" descr="1-autorefraktometr-rt-7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020" y="4365104"/>
            <a:ext cx="2213129" cy="22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3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4000" b="1" dirty="0" err="1">
                <a:solidFill>
                  <a:srgbClr val="FFC000"/>
                </a:solidFill>
              </a:rPr>
              <a:t>Visual</a:t>
            </a:r>
            <a:r>
              <a:rPr lang="sk-SK" sz="4000" b="1" dirty="0">
                <a:solidFill>
                  <a:srgbClr val="FFC000"/>
                </a:solidFill>
              </a:rPr>
              <a:t> </a:t>
            </a:r>
            <a:r>
              <a:rPr lang="sk-SK" sz="4000" b="1" dirty="0" err="1">
                <a:solidFill>
                  <a:srgbClr val="FFC000"/>
                </a:solidFill>
              </a:rPr>
              <a:t>acuity</a:t>
            </a:r>
            <a:r>
              <a:rPr lang="sk-SK" sz="4000" b="1" dirty="0">
                <a:solidFill>
                  <a:srgbClr val="FFC000"/>
                </a:solidFill>
              </a:rPr>
              <a:t/>
            </a:r>
            <a:br>
              <a:rPr lang="sk-SK" sz="4000" b="1" dirty="0">
                <a:solidFill>
                  <a:srgbClr val="FFC000"/>
                </a:solidFill>
              </a:rPr>
            </a:br>
            <a:endParaRPr lang="cs-CZ" sz="4000" b="1" dirty="0" smtClean="0">
              <a:solidFill>
                <a:srgbClr val="FFC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5616" y="1484784"/>
            <a:ext cx="3606800" cy="381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err="1" smtClean="0"/>
              <a:t>Frame</a:t>
            </a:r>
            <a:r>
              <a:rPr lang="cs-CZ" sz="2800" dirty="0" smtClean="0"/>
              <a:t> </a:t>
            </a:r>
          </a:p>
          <a:p>
            <a:pPr eaLnBrk="1" hangingPunct="1">
              <a:defRPr/>
            </a:pPr>
            <a:r>
              <a:rPr lang="cs-CZ" sz="2800" dirty="0" err="1" smtClean="0"/>
              <a:t>Lenses</a:t>
            </a:r>
            <a:r>
              <a:rPr lang="cs-CZ" sz="2800" dirty="0" smtClean="0"/>
              <a:t> </a:t>
            </a:r>
          </a:p>
        </p:txBody>
      </p:sp>
      <p:pic>
        <p:nvPicPr>
          <p:cNvPr id="12292" name="Picture 4" descr="nosič ske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5350" y="1484313"/>
            <a:ext cx="3168650" cy="2486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 descr="brylova-skr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3743325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brylovy-nos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76700"/>
            <a:ext cx="37084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Vlastní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382</Words>
  <Application>Microsoft Office PowerPoint</Application>
  <PresentationFormat>Předvádění na obrazovce (4:3)</PresentationFormat>
  <Paragraphs>129</Paragraphs>
  <Slides>43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Motiv systému Office</vt:lpstr>
      <vt:lpstr>Examination techniques in ophthalmology   V. Matušková</vt:lpstr>
      <vt:lpstr>  Basic examination techniques</vt:lpstr>
      <vt:lpstr>Visual acuity  </vt:lpstr>
      <vt:lpstr>Charts </vt:lpstr>
      <vt:lpstr>Near vision</vt:lpstr>
      <vt:lpstr>Visual acuity </vt:lpstr>
      <vt:lpstr>Visual Acuity </vt:lpstr>
      <vt:lpstr>Prezentace aplikace PowerPoint</vt:lpstr>
      <vt:lpstr>Visual acuity </vt:lpstr>
      <vt:lpstr>Tonometry</vt:lpstr>
      <vt:lpstr>Schiötz tonometry</vt:lpstr>
      <vt:lpstr>Schiötz tonometry</vt:lpstr>
      <vt:lpstr>Goldmann tonometry</vt:lpstr>
      <vt:lpstr>Goldmann tonometry</vt:lpstr>
      <vt:lpstr>Non contact  tonometry </vt:lpstr>
      <vt:lpstr>Examination of anterior segment </vt:lpstr>
      <vt:lpstr> Slit lamp biomicroscopy</vt:lpstr>
      <vt:lpstr>Slit lamp biomicroscopy</vt:lpstr>
      <vt:lpstr>Slit lamp biomicroscopy</vt:lpstr>
      <vt:lpstr>Synechiae posterior</vt:lpstr>
      <vt:lpstr>Sunconjunctival haemorrhage </vt:lpstr>
      <vt:lpstr>Corneal abrasion </vt:lpstr>
      <vt:lpstr>Hyphema </vt:lpstr>
      <vt:lpstr>Hypopyon</vt:lpstr>
      <vt:lpstr>Examination of fundus</vt:lpstr>
      <vt:lpstr>Prezentace aplikace PowerPoint</vt:lpstr>
      <vt:lpstr>Prezentace aplikace PowerPoint</vt:lpstr>
      <vt:lpstr>Prezentace aplikace PowerPoint</vt:lpstr>
      <vt:lpstr>Gonioscopy</vt:lpstr>
      <vt:lpstr>Prezentace aplikace PowerPoint</vt:lpstr>
      <vt:lpstr>Prezentace aplikace PowerPoint</vt:lpstr>
      <vt:lpstr>Optical coherence tomography</vt:lpstr>
      <vt:lpstr>Fluorescein angiography</vt:lpstr>
      <vt:lpstr>Prezentace aplikace PowerPoint</vt:lpstr>
      <vt:lpstr>Electrophysical tests</vt:lpstr>
      <vt:lpstr>Electrophysical tests </vt:lpstr>
      <vt:lpstr>Ultrasound</vt:lpstr>
      <vt:lpstr>Ultrasound</vt:lpstr>
      <vt:lpstr>Prezentace aplikace PowerPoint</vt:lpstr>
      <vt:lpstr>Ultrasound</vt:lpstr>
      <vt:lpstr>Color vision – HUE test</vt:lpstr>
      <vt:lpstr>Hertl exoftalmometry</vt:lpstr>
      <vt:lpstr>Prezentace aplikace PowerPoint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Matuskova Veronika</dc:creator>
  <cp:lastModifiedBy>matuskovav</cp:lastModifiedBy>
  <cp:revision>17</cp:revision>
  <dcterms:created xsi:type="dcterms:W3CDTF">2015-09-29T20:41:00Z</dcterms:created>
  <dcterms:modified xsi:type="dcterms:W3CDTF">2018-04-16T19:35:03Z</dcterms:modified>
</cp:coreProperties>
</file>