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9" r:id="rId1"/>
  </p:sldMasterIdLst>
  <p:notesMasterIdLst>
    <p:notesMasterId r:id="rId36"/>
  </p:notesMasterIdLst>
  <p:handoutMasterIdLst>
    <p:handoutMasterId r:id="rId37"/>
  </p:handoutMasterIdLst>
  <p:sldIdLst>
    <p:sldId id="256" r:id="rId2"/>
    <p:sldId id="294" r:id="rId3"/>
    <p:sldId id="323" r:id="rId4"/>
    <p:sldId id="331" r:id="rId5"/>
    <p:sldId id="336" r:id="rId6"/>
    <p:sldId id="339" r:id="rId7"/>
    <p:sldId id="340" r:id="rId8"/>
    <p:sldId id="341" r:id="rId9"/>
    <p:sldId id="342" r:id="rId10"/>
    <p:sldId id="346" r:id="rId11"/>
    <p:sldId id="348" r:id="rId12"/>
    <p:sldId id="347" r:id="rId13"/>
    <p:sldId id="320" r:id="rId14"/>
    <p:sldId id="295" r:id="rId15"/>
    <p:sldId id="296" r:id="rId16"/>
    <p:sldId id="297" r:id="rId17"/>
    <p:sldId id="328" r:id="rId18"/>
    <p:sldId id="327" r:id="rId19"/>
    <p:sldId id="321" r:id="rId20"/>
    <p:sldId id="332" r:id="rId21"/>
    <p:sldId id="329" r:id="rId22"/>
    <p:sldId id="330" r:id="rId23"/>
    <p:sldId id="286" r:id="rId24"/>
    <p:sldId id="344" r:id="rId25"/>
    <p:sldId id="259" r:id="rId26"/>
    <p:sldId id="324" r:id="rId27"/>
    <p:sldId id="325" r:id="rId28"/>
    <p:sldId id="326" r:id="rId29"/>
    <p:sldId id="333" r:id="rId30"/>
    <p:sldId id="334" r:id="rId31"/>
    <p:sldId id="335" r:id="rId32"/>
    <p:sldId id="338" r:id="rId33"/>
    <p:sldId id="343" r:id="rId34"/>
    <p:sldId id="345" r:id="rId35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9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9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9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9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902030302020204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anose="030F0902030302020204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anose="030F0902030302020204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anose="030F0902030302020204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anose="030F09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80"/>
    <p:restoredTop sz="82335"/>
  </p:normalViewPr>
  <p:slideViewPr>
    <p:cSldViewPr>
      <p:cViewPr varScale="1">
        <p:scale>
          <a:sx n="91" d="100"/>
          <a:sy n="91" d="100"/>
        </p:scale>
        <p:origin x="250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B2FC94-8A9C-C947-B34D-E7BDE7D664FB}" type="doc">
      <dgm:prSet loTypeId="urn:microsoft.com/office/officeart/2005/8/layout/vList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587150D-A345-6547-BEE0-EB89DDA56D1E}">
      <dgm:prSet phldrT="[Text]" custT="1"/>
      <dgm:spPr/>
      <dgm:t>
        <a:bodyPr/>
        <a:lstStyle/>
        <a:p>
          <a:r>
            <a:rPr lang="cs-CZ" sz="2400" dirty="0"/>
            <a:t>EROZIVNÍ ONEMOCNĚNÍ A ULCERACE</a:t>
          </a:r>
        </a:p>
      </dgm:t>
    </dgm:pt>
    <dgm:pt modelId="{918D59FA-88B3-0242-BEF9-671A84F3C8F6}" type="parTrans" cxnId="{2206C3C3-D3C1-234A-B8AA-A7AFD0BCBD75}">
      <dgm:prSet/>
      <dgm:spPr/>
      <dgm:t>
        <a:bodyPr/>
        <a:lstStyle/>
        <a:p>
          <a:endParaRPr lang="cs-CZ"/>
        </a:p>
      </dgm:t>
    </dgm:pt>
    <dgm:pt modelId="{3316ECB4-7997-664E-97CA-20CCDE2326B4}" type="sibTrans" cxnId="{2206C3C3-D3C1-234A-B8AA-A7AFD0BCBD75}">
      <dgm:prSet/>
      <dgm:spPr/>
      <dgm:t>
        <a:bodyPr/>
        <a:lstStyle/>
        <a:p>
          <a:endParaRPr lang="cs-CZ"/>
        </a:p>
      </dgm:t>
    </dgm:pt>
    <dgm:pt modelId="{79E7B411-2313-9947-A00C-AAB43BEC701F}">
      <dgm:prSet phldrT="[Text]"/>
      <dgm:spPr/>
      <dgm:t>
        <a:bodyPr/>
        <a:lstStyle/>
        <a:p>
          <a:r>
            <a:rPr lang="cs-CZ" dirty="0" err="1"/>
            <a:t>Herpesviry</a:t>
          </a:r>
          <a:r>
            <a:rPr lang="cs-CZ" dirty="0"/>
            <a:t> </a:t>
          </a:r>
          <a:r>
            <a:rPr lang="cs-CZ" dirty="0">
              <a:sym typeface="Wingdings" pitchFamily="2" charset="2"/>
            </a:rPr>
            <a:t> </a:t>
          </a:r>
          <a:r>
            <a:rPr lang="cs-CZ" dirty="0"/>
            <a:t>HSV1, VZV, EBV, CMV, HHV-8,</a:t>
          </a:r>
        </a:p>
      </dgm:t>
    </dgm:pt>
    <dgm:pt modelId="{95F26BC0-20D6-CB44-B59A-6213992F71A7}" type="parTrans" cxnId="{CF70CEC3-C3CF-EC4D-B2DA-056DEF23B034}">
      <dgm:prSet/>
      <dgm:spPr/>
      <dgm:t>
        <a:bodyPr/>
        <a:lstStyle/>
        <a:p>
          <a:endParaRPr lang="cs-CZ"/>
        </a:p>
      </dgm:t>
    </dgm:pt>
    <dgm:pt modelId="{FB064BE8-B7D0-7241-9AED-B47D91EB97DF}" type="sibTrans" cxnId="{CF70CEC3-C3CF-EC4D-B2DA-056DEF23B034}">
      <dgm:prSet/>
      <dgm:spPr/>
      <dgm:t>
        <a:bodyPr/>
        <a:lstStyle/>
        <a:p>
          <a:endParaRPr lang="cs-CZ"/>
        </a:p>
      </dgm:t>
    </dgm:pt>
    <dgm:pt modelId="{B6D77332-C1A9-1A4B-AE9A-F0E17CED71B3}">
      <dgm:prSet phldrT="[Text]" custT="1"/>
      <dgm:spPr/>
      <dgm:t>
        <a:bodyPr/>
        <a:lstStyle/>
        <a:p>
          <a:r>
            <a:rPr lang="cs-CZ" sz="2400" dirty="0"/>
            <a:t>BÍLÉ LÉZE</a:t>
          </a:r>
        </a:p>
      </dgm:t>
    </dgm:pt>
    <dgm:pt modelId="{BAA73527-F2EE-E34E-B513-84F9437CC335}" type="parTrans" cxnId="{A0FF890F-0008-CE48-8363-F4627E81395C}">
      <dgm:prSet/>
      <dgm:spPr/>
      <dgm:t>
        <a:bodyPr/>
        <a:lstStyle/>
        <a:p>
          <a:endParaRPr lang="cs-CZ"/>
        </a:p>
      </dgm:t>
    </dgm:pt>
    <dgm:pt modelId="{A12FFD17-09FD-C240-A9C5-E78BA55AC171}" type="sibTrans" cxnId="{A0FF890F-0008-CE48-8363-F4627E81395C}">
      <dgm:prSet/>
      <dgm:spPr/>
      <dgm:t>
        <a:bodyPr/>
        <a:lstStyle/>
        <a:p>
          <a:endParaRPr lang="cs-CZ"/>
        </a:p>
      </dgm:t>
    </dgm:pt>
    <dgm:pt modelId="{764D7E3D-7879-A840-8FF5-A975EC25B42C}">
      <dgm:prSet phldrT="[Text]"/>
      <dgm:spPr/>
      <dgm:t>
        <a:bodyPr/>
        <a:lstStyle/>
        <a:p>
          <a:r>
            <a:rPr lang="cs-CZ" dirty="0"/>
            <a:t>kandidóza</a:t>
          </a:r>
        </a:p>
      </dgm:t>
    </dgm:pt>
    <dgm:pt modelId="{197C1122-F384-F54E-8EF1-270F6229EC28}" type="parTrans" cxnId="{5EF1DDC8-D234-EF46-B1E3-55B4A4A27E10}">
      <dgm:prSet/>
      <dgm:spPr/>
      <dgm:t>
        <a:bodyPr/>
        <a:lstStyle/>
        <a:p>
          <a:endParaRPr lang="cs-CZ"/>
        </a:p>
      </dgm:t>
    </dgm:pt>
    <dgm:pt modelId="{E03E6F36-296A-5748-86D9-124E6B80EFB0}" type="sibTrans" cxnId="{5EF1DDC8-D234-EF46-B1E3-55B4A4A27E10}">
      <dgm:prSet/>
      <dgm:spPr/>
      <dgm:t>
        <a:bodyPr/>
        <a:lstStyle/>
        <a:p>
          <a:endParaRPr lang="cs-CZ"/>
        </a:p>
      </dgm:t>
    </dgm:pt>
    <dgm:pt modelId="{C4D30403-AE97-844F-A63D-C36C9828A17C}">
      <dgm:prSet phldrT="[Text]"/>
      <dgm:spPr/>
      <dgm:t>
        <a:bodyPr/>
        <a:lstStyle/>
        <a:p>
          <a:r>
            <a:rPr lang="cs-CZ" dirty="0" err="1"/>
            <a:t>Lichen</a:t>
          </a:r>
          <a:r>
            <a:rPr lang="cs-CZ" dirty="0"/>
            <a:t> </a:t>
          </a:r>
          <a:r>
            <a:rPr lang="cs-CZ" dirty="0" err="1"/>
            <a:t>planus</a:t>
          </a:r>
          <a:endParaRPr lang="cs-CZ" dirty="0"/>
        </a:p>
      </dgm:t>
    </dgm:pt>
    <dgm:pt modelId="{88A08873-2583-0740-8C36-4423426BD2EB}" type="parTrans" cxnId="{343270AA-2774-3B42-A3AD-8BFC9948150B}">
      <dgm:prSet/>
      <dgm:spPr/>
      <dgm:t>
        <a:bodyPr/>
        <a:lstStyle/>
        <a:p>
          <a:endParaRPr lang="cs-CZ"/>
        </a:p>
      </dgm:t>
    </dgm:pt>
    <dgm:pt modelId="{F93A6E2F-7416-294F-AD65-504CAFE107C6}" type="sibTrans" cxnId="{343270AA-2774-3B42-A3AD-8BFC9948150B}">
      <dgm:prSet/>
      <dgm:spPr/>
      <dgm:t>
        <a:bodyPr/>
        <a:lstStyle/>
        <a:p>
          <a:endParaRPr lang="cs-CZ"/>
        </a:p>
      </dgm:t>
    </dgm:pt>
    <dgm:pt modelId="{BCBB4FE8-E29F-9747-9942-C1FEF137E456}">
      <dgm:prSet phldrT="[Text]"/>
      <dgm:spPr/>
      <dgm:t>
        <a:bodyPr/>
        <a:lstStyle/>
        <a:p>
          <a:r>
            <a:rPr lang="cs-CZ" dirty="0"/>
            <a:t>puchýřnatá onemocnění - skupina pemfigu, </a:t>
          </a:r>
          <a:r>
            <a:rPr lang="cs-CZ" dirty="0" err="1"/>
            <a:t>pemfigoidu</a:t>
          </a:r>
          <a:r>
            <a:rPr lang="cs-CZ" dirty="0"/>
            <a:t>, dermatitis </a:t>
          </a:r>
          <a:r>
            <a:rPr lang="cs-CZ" dirty="0" err="1"/>
            <a:t>herpetiformis</a:t>
          </a:r>
          <a:endParaRPr lang="cs-CZ" dirty="0"/>
        </a:p>
      </dgm:t>
    </dgm:pt>
    <dgm:pt modelId="{4AC6F7F5-34D8-A145-9D4B-37FE5B656775}" type="parTrans" cxnId="{2E5FF42A-8509-8742-941F-590B50ED833F}">
      <dgm:prSet/>
      <dgm:spPr/>
      <dgm:t>
        <a:bodyPr/>
        <a:lstStyle/>
        <a:p>
          <a:endParaRPr lang="cs-CZ"/>
        </a:p>
      </dgm:t>
    </dgm:pt>
    <dgm:pt modelId="{79E899B5-BF35-7541-9023-E02434E5F332}" type="sibTrans" cxnId="{2E5FF42A-8509-8742-941F-590B50ED833F}">
      <dgm:prSet/>
      <dgm:spPr/>
      <dgm:t>
        <a:bodyPr/>
        <a:lstStyle/>
        <a:p>
          <a:endParaRPr lang="cs-CZ"/>
        </a:p>
      </dgm:t>
    </dgm:pt>
    <dgm:pt modelId="{7F9E24F9-8536-264A-9F2C-E42E705ECF9E}">
      <dgm:prSet phldrT="[Text]"/>
      <dgm:spPr/>
      <dgm:t>
        <a:bodyPr/>
        <a:lstStyle/>
        <a:p>
          <a:r>
            <a:rPr lang="cs-CZ" dirty="0"/>
            <a:t>Enteroviry - </a:t>
          </a:r>
          <a:r>
            <a:rPr lang="cs-CZ" dirty="0" err="1"/>
            <a:t>herpangína</a:t>
          </a:r>
          <a:r>
            <a:rPr lang="cs-CZ" dirty="0"/>
            <a:t>, vezikulózní stomatitida </a:t>
          </a:r>
        </a:p>
      </dgm:t>
    </dgm:pt>
    <dgm:pt modelId="{61AE60B5-9CF9-3541-AC9F-ED1DC61B984B}" type="parTrans" cxnId="{3D5DF1A0-BE01-E548-AECC-F3153F9ED3E7}">
      <dgm:prSet/>
      <dgm:spPr/>
      <dgm:t>
        <a:bodyPr/>
        <a:lstStyle/>
        <a:p>
          <a:endParaRPr lang="cs-CZ"/>
        </a:p>
      </dgm:t>
    </dgm:pt>
    <dgm:pt modelId="{4721AD85-862E-3548-BD49-854A786E8620}" type="sibTrans" cxnId="{3D5DF1A0-BE01-E548-AECC-F3153F9ED3E7}">
      <dgm:prSet/>
      <dgm:spPr/>
      <dgm:t>
        <a:bodyPr/>
        <a:lstStyle/>
        <a:p>
          <a:endParaRPr lang="cs-CZ"/>
        </a:p>
      </dgm:t>
    </dgm:pt>
    <dgm:pt modelId="{B4468F7A-18B4-D746-8758-2766DEE5BF01}">
      <dgm:prSet phldrT="[Text]"/>
      <dgm:spPr/>
      <dgm:t>
        <a:bodyPr/>
        <a:lstStyle/>
        <a:p>
          <a:r>
            <a:rPr lang="cs-CZ" dirty="0"/>
            <a:t>afty</a:t>
          </a:r>
        </a:p>
      </dgm:t>
    </dgm:pt>
    <dgm:pt modelId="{8871768E-E5DF-DB43-B757-9636F0AA3A8C}" type="parTrans" cxnId="{CA329539-9586-9546-A599-0E600889D597}">
      <dgm:prSet/>
      <dgm:spPr/>
      <dgm:t>
        <a:bodyPr/>
        <a:lstStyle/>
        <a:p>
          <a:endParaRPr lang="cs-CZ"/>
        </a:p>
      </dgm:t>
    </dgm:pt>
    <dgm:pt modelId="{275F9DC5-C942-4440-8BB9-8429730C48B2}" type="sibTrans" cxnId="{CA329539-9586-9546-A599-0E600889D597}">
      <dgm:prSet/>
      <dgm:spPr/>
      <dgm:t>
        <a:bodyPr/>
        <a:lstStyle/>
        <a:p>
          <a:endParaRPr lang="cs-CZ"/>
        </a:p>
      </dgm:t>
    </dgm:pt>
    <dgm:pt modelId="{8DBDA2B1-BAEF-A148-8149-830DAF77345D}">
      <dgm:prSet phldrT="[Text]"/>
      <dgm:spPr/>
      <dgm:t>
        <a:bodyPr/>
        <a:lstStyle/>
        <a:p>
          <a:r>
            <a:rPr lang="cs-CZ" dirty="0" err="1"/>
            <a:t>toxoalergický</a:t>
          </a:r>
          <a:r>
            <a:rPr lang="cs-CZ" dirty="0"/>
            <a:t> </a:t>
          </a:r>
          <a:r>
            <a:rPr lang="cs-CZ" dirty="0" err="1"/>
            <a:t>exantém</a:t>
          </a:r>
          <a:endParaRPr lang="cs-CZ" dirty="0"/>
        </a:p>
      </dgm:t>
    </dgm:pt>
    <dgm:pt modelId="{573C28FF-ABF1-504F-B7D3-226C474BA14D}" type="parTrans" cxnId="{3CBD367B-7F78-E745-B199-E1AA7E3C05B2}">
      <dgm:prSet/>
      <dgm:spPr/>
      <dgm:t>
        <a:bodyPr/>
        <a:lstStyle/>
        <a:p>
          <a:endParaRPr lang="cs-CZ"/>
        </a:p>
      </dgm:t>
    </dgm:pt>
    <dgm:pt modelId="{91E85DD9-77F7-CF45-B81E-371E583692AE}" type="sibTrans" cxnId="{3CBD367B-7F78-E745-B199-E1AA7E3C05B2}">
      <dgm:prSet/>
      <dgm:spPr/>
      <dgm:t>
        <a:bodyPr/>
        <a:lstStyle/>
        <a:p>
          <a:endParaRPr lang="cs-CZ"/>
        </a:p>
      </dgm:t>
    </dgm:pt>
    <dgm:pt modelId="{01D7EF06-A1CB-1A45-A480-325FDDE620D7}">
      <dgm:prSet phldrT="[Text]"/>
      <dgm:spPr/>
      <dgm:t>
        <a:bodyPr/>
        <a:lstStyle/>
        <a:p>
          <a:r>
            <a:rPr lang="cs-CZ" dirty="0" err="1"/>
            <a:t>Morbilli</a:t>
          </a:r>
          <a:r>
            <a:rPr lang="cs-CZ" dirty="0"/>
            <a:t> - spalničky</a:t>
          </a:r>
        </a:p>
      </dgm:t>
    </dgm:pt>
    <dgm:pt modelId="{4753F033-904D-FF4F-A0BA-55FF3437CEA1}" type="parTrans" cxnId="{BFB73BD0-5636-EF49-9307-ADF555FB6048}">
      <dgm:prSet/>
      <dgm:spPr/>
      <dgm:t>
        <a:bodyPr/>
        <a:lstStyle/>
        <a:p>
          <a:endParaRPr lang="cs-CZ"/>
        </a:p>
      </dgm:t>
    </dgm:pt>
    <dgm:pt modelId="{F5A73BA4-0D50-CC4C-8D58-323002CF28AA}" type="sibTrans" cxnId="{BFB73BD0-5636-EF49-9307-ADF555FB6048}">
      <dgm:prSet/>
      <dgm:spPr/>
      <dgm:t>
        <a:bodyPr/>
        <a:lstStyle/>
        <a:p>
          <a:endParaRPr lang="cs-CZ"/>
        </a:p>
      </dgm:t>
    </dgm:pt>
    <dgm:pt modelId="{E4954FEE-F666-7E40-A1E9-9D5303D40D0E}">
      <dgm:prSet phldrT="[Text]"/>
      <dgm:spPr/>
      <dgm:t>
        <a:bodyPr/>
        <a:lstStyle/>
        <a:p>
          <a:r>
            <a:rPr lang="cs-CZ" b="0" dirty="0"/>
            <a:t>ulcerace a specifické záněty (syfilis, TBC)</a:t>
          </a:r>
        </a:p>
      </dgm:t>
    </dgm:pt>
    <dgm:pt modelId="{992E1C2E-3A8C-FE41-8B7D-17250D5C621D}" type="parTrans" cxnId="{C0C71E0E-244D-CF43-BD5B-330BF31EFC97}">
      <dgm:prSet/>
      <dgm:spPr/>
      <dgm:t>
        <a:bodyPr/>
        <a:lstStyle/>
        <a:p>
          <a:endParaRPr lang="cs-CZ"/>
        </a:p>
      </dgm:t>
    </dgm:pt>
    <dgm:pt modelId="{AB5FE1F4-2C8F-434B-B360-9EFD6E603CDD}" type="sibTrans" cxnId="{C0C71E0E-244D-CF43-BD5B-330BF31EFC97}">
      <dgm:prSet/>
      <dgm:spPr/>
      <dgm:t>
        <a:bodyPr/>
        <a:lstStyle/>
        <a:p>
          <a:endParaRPr lang="cs-CZ"/>
        </a:p>
      </dgm:t>
    </dgm:pt>
    <dgm:pt modelId="{B9D40D7A-E2E2-D849-9BEE-4264B10AF9A0}" type="pres">
      <dgm:prSet presAssocID="{9CB2FC94-8A9C-C947-B34D-E7BDE7D664FB}" presName="Name0" presStyleCnt="0">
        <dgm:presLayoutVars>
          <dgm:dir/>
          <dgm:animLvl val="lvl"/>
          <dgm:resizeHandles val="exact"/>
        </dgm:presLayoutVars>
      </dgm:prSet>
      <dgm:spPr/>
    </dgm:pt>
    <dgm:pt modelId="{FEE2CBD5-6F02-0D47-9A31-7500E8E1E76C}" type="pres">
      <dgm:prSet presAssocID="{9587150D-A345-6547-BEE0-EB89DDA56D1E}" presName="linNode" presStyleCnt="0"/>
      <dgm:spPr/>
    </dgm:pt>
    <dgm:pt modelId="{5B80E245-37F5-BD49-AA73-A6A3BD2DD1A5}" type="pres">
      <dgm:prSet presAssocID="{9587150D-A345-6547-BEE0-EB89DDA56D1E}" presName="parentText" presStyleLbl="node1" presStyleIdx="0" presStyleCnt="2" custScaleY="294109">
        <dgm:presLayoutVars>
          <dgm:chMax val="1"/>
          <dgm:bulletEnabled val="1"/>
        </dgm:presLayoutVars>
      </dgm:prSet>
      <dgm:spPr/>
    </dgm:pt>
    <dgm:pt modelId="{1DAAEF52-3707-294A-ABC5-2672EA3A02E8}" type="pres">
      <dgm:prSet presAssocID="{9587150D-A345-6547-BEE0-EB89DDA56D1E}" presName="descendantText" presStyleLbl="alignAccFollowNode1" presStyleIdx="0" presStyleCnt="2" custScaleY="361784" custLinFactNeighborX="243" custLinFactNeighborY="-1221">
        <dgm:presLayoutVars>
          <dgm:bulletEnabled val="1"/>
        </dgm:presLayoutVars>
      </dgm:prSet>
      <dgm:spPr/>
    </dgm:pt>
    <dgm:pt modelId="{29D0657A-3F08-7E46-857B-36EF3A65C71F}" type="pres">
      <dgm:prSet presAssocID="{3316ECB4-7997-664E-97CA-20CCDE2326B4}" presName="sp" presStyleCnt="0"/>
      <dgm:spPr/>
    </dgm:pt>
    <dgm:pt modelId="{CE78D2FD-BBF1-1841-8D5E-846A8A8F1048}" type="pres">
      <dgm:prSet presAssocID="{B6D77332-C1A9-1A4B-AE9A-F0E17CED71B3}" presName="linNode" presStyleCnt="0"/>
      <dgm:spPr/>
    </dgm:pt>
    <dgm:pt modelId="{702A8E12-C829-2D41-A29E-08ED0A89E7DE}" type="pres">
      <dgm:prSet presAssocID="{B6D77332-C1A9-1A4B-AE9A-F0E17CED71B3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8FBD50C7-93A7-1C43-AEC1-2AAA004811B9}" type="pres">
      <dgm:prSet presAssocID="{B6D77332-C1A9-1A4B-AE9A-F0E17CED71B3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C0C71E0E-244D-CF43-BD5B-330BF31EFC97}" srcId="{9587150D-A345-6547-BEE0-EB89DDA56D1E}" destId="{E4954FEE-F666-7E40-A1E9-9D5303D40D0E}" srcOrd="3" destOrd="0" parTransId="{992E1C2E-3A8C-FE41-8B7D-17250D5C621D}" sibTransId="{AB5FE1F4-2C8F-434B-B360-9EFD6E603CDD}"/>
    <dgm:cxn modelId="{A0FF890F-0008-CE48-8363-F4627E81395C}" srcId="{9CB2FC94-8A9C-C947-B34D-E7BDE7D664FB}" destId="{B6D77332-C1A9-1A4B-AE9A-F0E17CED71B3}" srcOrd="1" destOrd="0" parTransId="{BAA73527-F2EE-E34E-B513-84F9437CC335}" sibTransId="{A12FFD17-09FD-C240-A9C5-E78BA55AC171}"/>
    <dgm:cxn modelId="{3D63B01F-AFE8-1046-9D0E-BC055E7A3F89}" type="presOf" srcId="{C4D30403-AE97-844F-A63D-C36C9828A17C}" destId="{8FBD50C7-93A7-1C43-AEC1-2AAA004811B9}" srcOrd="0" destOrd="1" presId="urn:microsoft.com/office/officeart/2005/8/layout/vList5"/>
    <dgm:cxn modelId="{98387829-12BC-AC4D-B5B5-CAB2ED65F7FD}" type="presOf" srcId="{764D7E3D-7879-A840-8FF5-A975EC25B42C}" destId="{8FBD50C7-93A7-1C43-AEC1-2AAA004811B9}" srcOrd="0" destOrd="0" presId="urn:microsoft.com/office/officeart/2005/8/layout/vList5"/>
    <dgm:cxn modelId="{2E5FF42A-8509-8742-941F-590B50ED833F}" srcId="{9587150D-A345-6547-BEE0-EB89DDA56D1E}" destId="{BCBB4FE8-E29F-9747-9942-C1FEF137E456}" srcOrd="6" destOrd="0" parTransId="{4AC6F7F5-34D8-A145-9D4B-37FE5B656775}" sibTransId="{79E899B5-BF35-7541-9023-E02434E5F332}"/>
    <dgm:cxn modelId="{CA329539-9586-9546-A599-0E600889D597}" srcId="{9587150D-A345-6547-BEE0-EB89DDA56D1E}" destId="{B4468F7A-18B4-D746-8758-2766DEE5BF01}" srcOrd="4" destOrd="0" parTransId="{8871768E-E5DF-DB43-B757-9636F0AA3A8C}" sibTransId="{275F9DC5-C942-4440-8BB9-8429730C48B2}"/>
    <dgm:cxn modelId="{B6E7123B-687F-E54C-93D7-9C36692D21D2}" type="presOf" srcId="{01D7EF06-A1CB-1A45-A480-325FDDE620D7}" destId="{1DAAEF52-3707-294A-ABC5-2672EA3A02E8}" srcOrd="0" destOrd="2" presId="urn:microsoft.com/office/officeart/2005/8/layout/vList5"/>
    <dgm:cxn modelId="{DE13D43E-A28B-6B46-96D8-3913C7C2803D}" type="presOf" srcId="{7F9E24F9-8536-264A-9F2C-E42E705ECF9E}" destId="{1DAAEF52-3707-294A-ABC5-2672EA3A02E8}" srcOrd="0" destOrd="1" presId="urn:microsoft.com/office/officeart/2005/8/layout/vList5"/>
    <dgm:cxn modelId="{9B6D9B51-050A-9B4E-84E0-3AF9DCBA951F}" type="presOf" srcId="{9587150D-A345-6547-BEE0-EB89DDA56D1E}" destId="{5B80E245-37F5-BD49-AA73-A6A3BD2DD1A5}" srcOrd="0" destOrd="0" presId="urn:microsoft.com/office/officeart/2005/8/layout/vList5"/>
    <dgm:cxn modelId="{3CBD367B-7F78-E745-B199-E1AA7E3C05B2}" srcId="{9587150D-A345-6547-BEE0-EB89DDA56D1E}" destId="{8DBDA2B1-BAEF-A148-8149-830DAF77345D}" srcOrd="5" destOrd="0" parTransId="{573C28FF-ABF1-504F-B7D3-226C474BA14D}" sibTransId="{91E85DD9-77F7-CF45-B81E-371E583692AE}"/>
    <dgm:cxn modelId="{B5B1B27C-ABA4-D542-A7F4-CF1232799324}" type="presOf" srcId="{8DBDA2B1-BAEF-A148-8149-830DAF77345D}" destId="{1DAAEF52-3707-294A-ABC5-2672EA3A02E8}" srcOrd="0" destOrd="5" presId="urn:microsoft.com/office/officeart/2005/8/layout/vList5"/>
    <dgm:cxn modelId="{44581F80-4848-514B-AE39-F994823ED386}" type="presOf" srcId="{E4954FEE-F666-7E40-A1E9-9D5303D40D0E}" destId="{1DAAEF52-3707-294A-ABC5-2672EA3A02E8}" srcOrd="0" destOrd="3" presId="urn:microsoft.com/office/officeart/2005/8/layout/vList5"/>
    <dgm:cxn modelId="{22AD8794-2B79-B041-9896-65E1FDCF0F79}" type="presOf" srcId="{BCBB4FE8-E29F-9747-9942-C1FEF137E456}" destId="{1DAAEF52-3707-294A-ABC5-2672EA3A02E8}" srcOrd="0" destOrd="6" presId="urn:microsoft.com/office/officeart/2005/8/layout/vList5"/>
    <dgm:cxn modelId="{3D5DF1A0-BE01-E548-AECC-F3153F9ED3E7}" srcId="{9587150D-A345-6547-BEE0-EB89DDA56D1E}" destId="{7F9E24F9-8536-264A-9F2C-E42E705ECF9E}" srcOrd="1" destOrd="0" parTransId="{61AE60B5-9CF9-3541-AC9F-ED1DC61B984B}" sibTransId="{4721AD85-862E-3548-BD49-854A786E8620}"/>
    <dgm:cxn modelId="{343270AA-2774-3B42-A3AD-8BFC9948150B}" srcId="{B6D77332-C1A9-1A4B-AE9A-F0E17CED71B3}" destId="{C4D30403-AE97-844F-A63D-C36C9828A17C}" srcOrd="1" destOrd="0" parTransId="{88A08873-2583-0740-8C36-4423426BD2EB}" sibTransId="{F93A6E2F-7416-294F-AD65-504CAFE107C6}"/>
    <dgm:cxn modelId="{2206C3C3-D3C1-234A-B8AA-A7AFD0BCBD75}" srcId="{9CB2FC94-8A9C-C947-B34D-E7BDE7D664FB}" destId="{9587150D-A345-6547-BEE0-EB89DDA56D1E}" srcOrd="0" destOrd="0" parTransId="{918D59FA-88B3-0242-BEF9-671A84F3C8F6}" sibTransId="{3316ECB4-7997-664E-97CA-20CCDE2326B4}"/>
    <dgm:cxn modelId="{CF70CEC3-C3CF-EC4D-B2DA-056DEF23B034}" srcId="{9587150D-A345-6547-BEE0-EB89DDA56D1E}" destId="{79E7B411-2313-9947-A00C-AAB43BEC701F}" srcOrd="0" destOrd="0" parTransId="{95F26BC0-20D6-CB44-B59A-6213992F71A7}" sibTransId="{FB064BE8-B7D0-7241-9AED-B47D91EB97DF}"/>
    <dgm:cxn modelId="{5EF1DDC8-D234-EF46-B1E3-55B4A4A27E10}" srcId="{B6D77332-C1A9-1A4B-AE9A-F0E17CED71B3}" destId="{764D7E3D-7879-A840-8FF5-A975EC25B42C}" srcOrd="0" destOrd="0" parTransId="{197C1122-F384-F54E-8EF1-270F6229EC28}" sibTransId="{E03E6F36-296A-5748-86D9-124E6B80EFB0}"/>
    <dgm:cxn modelId="{AB25EDCA-B7AA-3542-AFE7-EBE1B5636168}" type="presOf" srcId="{B6D77332-C1A9-1A4B-AE9A-F0E17CED71B3}" destId="{702A8E12-C829-2D41-A29E-08ED0A89E7DE}" srcOrd="0" destOrd="0" presId="urn:microsoft.com/office/officeart/2005/8/layout/vList5"/>
    <dgm:cxn modelId="{BFB73BD0-5636-EF49-9307-ADF555FB6048}" srcId="{9587150D-A345-6547-BEE0-EB89DDA56D1E}" destId="{01D7EF06-A1CB-1A45-A480-325FDDE620D7}" srcOrd="2" destOrd="0" parTransId="{4753F033-904D-FF4F-A0BA-55FF3437CEA1}" sibTransId="{F5A73BA4-0D50-CC4C-8D58-323002CF28AA}"/>
    <dgm:cxn modelId="{9D546ADE-ECE6-3A47-959E-67D1A1FBD935}" type="presOf" srcId="{B4468F7A-18B4-D746-8758-2766DEE5BF01}" destId="{1DAAEF52-3707-294A-ABC5-2672EA3A02E8}" srcOrd="0" destOrd="4" presId="urn:microsoft.com/office/officeart/2005/8/layout/vList5"/>
    <dgm:cxn modelId="{7007F8DE-63D1-2B43-9813-FCE572BDE766}" type="presOf" srcId="{9CB2FC94-8A9C-C947-B34D-E7BDE7D664FB}" destId="{B9D40D7A-E2E2-D849-9BEE-4264B10AF9A0}" srcOrd="0" destOrd="0" presId="urn:microsoft.com/office/officeart/2005/8/layout/vList5"/>
    <dgm:cxn modelId="{C845F7F0-6C4E-3E47-9871-EF76CFE174C8}" type="presOf" srcId="{79E7B411-2313-9947-A00C-AAB43BEC701F}" destId="{1DAAEF52-3707-294A-ABC5-2672EA3A02E8}" srcOrd="0" destOrd="0" presId="urn:microsoft.com/office/officeart/2005/8/layout/vList5"/>
    <dgm:cxn modelId="{4198D961-7CAD-314F-8483-B924CD9A56F5}" type="presParOf" srcId="{B9D40D7A-E2E2-D849-9BEE-4264B10AF9A0}" destId="{FEE2CBD5-6F02-0D47-9A31-7500E8E1E76C}" srcOrd="0" destOrd="0" presId="urn:microsoft.com/office/officeart/2005/8/layout/vList5"/>
    <dgm:cxn modelId="{653FD654-9854-A146-8F78-00AD9265C411}" type="presParOf" srcId="{FEE2CBD5-6F02-0D47-9A31-7500E8E1E76C}" destId="{5B80E245-37F5-BD49-AA73-A6A3BD2DD1A5}" srcOrd="0" destOrd="0" presId="urn:microsoft.com/office/officeart/2005/8/layout/vList5"/>
    <dgm:cxn modelId="{9FECE013-F01E-8F4B-BC86-984EB168A9F3}" type="presParOf" srcId="{FEE2CBD5-6F02-0D47-9A31-7500E8E1E76C}" destId="{1DAAEF52-3707-294A-ABC5-2672EA3A02E8}" srcOrd="1" destOrd="0" presId="urn:microsoft.com/office/officeart/2005/8/layout/vList5"/>
    <dgm:cxn modelId="{44F43CE1-D5C6-954B-A1FF-21FFF1224090}" type="presParOf" srcId="{B9D40D7A-E2E2-D849-9BEE-4264B10AF9A0}" destId="{29D0657A-3F08-7E46-857B-36EF3A65C71F}" srcOrd="1" destOrd="0" presId="urn:microsoft.com/office/officeart/2005/8/layout/vList5"/>
    <dgm:cxn modelId="{3B52BFE2-E893-404E-9DCF-5DFB41049491}" type="presParOf" srcId="{B9D40D7A-E2E2-D849-9BEE-4264B10AF9A0}" destId="{CE78D2FD-BBF1-1841-8D5E-846A8A8F1048}" srcOrd="2" destOrd="0" presId="urn:microsoft.com/office/officeart/2005/8/layout/vList5"/>
    <dgm:cxn modelId="{08624B86-1B21-7948-A2F2-A8BFE415377F}" type="presParOf" srcId="{CE78D2FD-BBF1-1841-8D5E-846A8A8F1048}" destId="{702A8E12-C829-2D41-A29E-08ED0A89E7DE}" srcOrd="0" destOrd="0" presId="urn:microsoft.com/office/officeart/2005/8/layout/vList5"/>
    <dgm:cxn modelId="{E0D38A07-C987-BC41-984A-35B94CF1071F}" type="presParOf" srcId="{CE78D2FD-BBF1-1841-8D5E-846A8A8F1048}" destId="{8FBD50C7-93A7-1C43-AEC1-2AAA004811B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AAEF52-3707-294A-ABC5-2672EA3A02E8}">
      <dsp:nvSpPr>
        <dsp:cNvPr id="0" name=""/>
        <dsp:cNvSpPr/>
      </dsp:nvSpPr>
      <dsp:spPr>
        <a:xfrm rot="5400000">
          <a:off x="3900076" y="-1212981"/>
          <a:ext cx="2296995" cy="474549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 err="1"/>
            <a:t>Herpesviry</a:t>
          </a:r>
          <a:r>
            <a:rPr lang="cs-CZ" sz="1600" kern="1200" dirty="0"/>
            <a:t> </a:t>
          </a:r>
          <a:r>
            <a:rPr lang="cs-CZ" sz="1600" kern="1200" dirty="0">
              <a:sym typeface="Wingdings" pitchFamily="2" charset="2"/>
            </a:rPr>
            <a:t> </a:t>
          </a:r>
          <a:r>
            <a:rPr lang="cs-CZ" sz="1600" kern="1200" dirty="0"/>
            <a:t>HSV1, VZV, EBV, CMV, HHV-8,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Enteroviry - </a:t>
          </a:r>
          <a:r>
            <a:rPr lang="cs-CZ" sz="1600" kern="1200" dirty="0" err="1"/>
            <a:t>herpangína</a:t>
          </a:r>
          <a:r>
            <a:rPr lang="cs-CZ" sz="1600" kern="1200" dirty="0"/>
            <a:t>, vezikulózní stomatitida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 err="1"/>
            <a:t>Morbilli</a:t>
          </a:r>
          <a:r>
            <a:rPr lang="cs-CZ" sz="1600" kern="1200" dirty="0"/>
            <a:t> - spalničky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b="0" kern="1200" dirty="0"/>
            <a:t>ulcerace a specifické záněty (syfilis, TBC)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afty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 err="1"/>
            <a:t>toxoalergický</a:t>
          </a:r>
          <a:r>
            <a:rPr lang="cs-CZ" sz="1600" kern="1200" dirty="0"/>
            <a:t> </a:t>
          </a:r>
          <a:r>
            <a:rPr lang="cs-CZ" sz="1600" kern="1200" dirty="0" err="1"/>
            <a:t>exantém</a:t>
          </a:r>
          <a:endParaRPr lang="cs-CZ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puchýřnatá onemocnění - skupina pemfigu, </a:t>
          </a:r>
          <a:r>
            <a:rPr lang="cs-CZ" sz="1600" kern="1200" dirty="0" err="1"/>
            <a:t>pemfigoidu</a:t>
          </a:r>
          <a:r>
            <a:rPr lang="cs-CZ" sz="1600" kern="1200" dirty="0"/>
            <a:t>, dermatitis </a:t>
          </a:r>
          <a:r>
            <a:rPr lang="cs-CZ" sz="1600" kern="1200" dirty="0" err="1"/>
            <a:t>herpetiformis</a:t>
          </a:r>
          <a:endParaRPr lang="cs-CZ" sz="1600" kern="1200" dirty="0"/>
        </a:p>
      </dsp:txBody>
      <dsp:txXfrm rot="-5400000">
        <a:off x="2675827" y="123398"/>
        <a:ext cx="4633364" cy="2072735"/>
      </dsp:txXfrm>
    </dsp:sp>
    <dsp:sp modelId="{5B80E245-37F5-BD49-AA73-A6A3BD2DD1A5}">
      <dsp:nvSpPr>
        <dsp:cNvPr id="0" name=""/>
        <dsp:cNvSpPr/>
      </dsp:nvSpPr>
      <dsp:spPr>
        <a:xfrm>
          <a:off x="0" y="441"/>
          <a:ext cx="2669340" cy="23341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EROZIVNÍ ONEMOCNĚNÍ A ULCERACE</a:t>
          </a:r>
        </a:p>
      </dsp:txBody>
      <dsp:txXfrm>
        <a:off x="113944" y="114385"/>
        <a:ext cx="2441452" cy="2106264"/>
      </dsp:txXfrm>
    </dsp:sp>
    <dsp:sp modelId="{8FBD50C7-93A7-1C43-AEC1-2AAA004811B9}">
      <dsp:nvSpPr>
        <dsp:cNvPr id="0" name=""/>
        <dsp:cNvSpPr/>
      </dsp:nvSpPr>
      <dsp:spPr>
        <a:xfrm rot="5400000">
          <a:off x="4729562" y="396026"/>
          <a:ext cx="634908" cy="475013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kandidóza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 err="1"/>
            <a:t>Lichen</a:t>
          </a:r>
          <a:r>
            <a:rPr lang="cs-CZ" sz="1600" kern="1200" dirty="0"/>
            <a:t> </a:t>
          </a:r>
          <a:r>
            <a:rPr lang="cs-CZ" sz="1600" kern="1200" dirty="0" err="1"/>
            <a:t>planus</a:t>
          </a:r>
          <a:endParaRPr lang="cs-CZ" sz="1600" kern="1200" dirty="0"/>
        </a:p>
      </dsp:txBody>
      <dsp:txXfrm rot="-5400000">
        <a:off x="2671950" y="2484632"/>
        <a:ext cx="4719139" cy="572920"/>
      </dsp:txXfrm>
    </dsp:sp>
    <dsp:sp modelId="{702A8E12-C829-2D41-A29E-08ED0A89E7DE}">
      <dsp:nvSpPr>
        <dsp:cNvPr id="0" name=""/>
        <dsp:cNvSpPr/>
      </dsp:nvSpPr>
      <dsp:spPr>
        <a:xfrm>
          <a:off x="0" y="2374275"/>
          <a:ext cx="2671949" cy="7936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BÍLÉ LÉZE</a:t>
          </a:r>
        </a:p>
      </dsp:txBody>
      <dsp:txXfrm>
        <a:off x="38742" y="2413017"/>
        <a:ext cx="2594465" cy="7161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E4B8A765-22C5-0647-9EB2-4477F7206A1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smtClean="0">
                <a:latin typeface="Comic Sans MS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7C5F55A-46D2-DB49-8BDA-0615A1D5346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>
                <a:latin typeface="Comic Sans MS" charset="0"/>
              </a:defRPr>
            </a:lvl1pPr>
          </a:lstStyle>
          <a:p>
            <a:pPr>
              <a:defRPr/>
            </a:pPr>
            <a:fld id="{BE6566D4-F2A9-D747-A420-DAE69AE045AE}" type="datetimeFigureOut">
              <a:rPr lang="cs-CZ"/>
              <a:pPr>
                <a:defRPr/>
              </a:pPr>
              <a:t>01.05.2022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01EAE0E-B0C3-DB4D-B07E-819700EF2CF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smtClean="0">
                <a:latin typeface="Comic Sans MS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F4BA822-8617-6C4B-9AA9-84DB4F00141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9695106-052B-A349-A403-9B0909D8C1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8863DF64-2B01-A94F-8CBF-9E78FE8B0CF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cs-CZ" altLang="x-none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17B6A573-6D56-FC4F-B8A1-B8EE532FA1C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cs-CZ" altLang="x-none"/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1A572E47-1560-6B4F-8363-17536F59977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BF637DE7-C089-AB4A-8616-72EA7F2FE05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1270" name="Rectangle 6">
            <a:extLst>
              <a:ext uri="{FF2B5EF4-FFF2-40B4-BE49-F238E27FC236}">
                <a16:creationId xmlns:a16="http://schemas.microsoft.com/office/drawing/2014/main" id="{1C8D8F29-1CD9-3D41-AD42-837333EEA42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cs-CZ" altLang="x-none"/>
          </a:p>
        </p:txBody>
      </p:sp>
      <p:sp>
        <p:nvSpPr>
          <p:cNvPr id="11271" name="Rectangle 7">
            <a:extLst>
              <a:ext uri="{FF2B5EF4-FFF2-40B4-BE49-F238E27FC236}">
                <a16:creationId xmlns:a16="http://schemas.microsoft.com/office/drawing/2014/main" id="{921C01AF-707D-7440-A6E1-993ED68BC5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9F664F76-F0EB-9249-9192-6D99A21F0493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64F76-F0EB-9249-9192-6D99A21F0493}" type="slidenum">
              <a:rPr lang="cs-CZ" altLang="cs-CZ" smtClean="0"/>
              <a:pPr/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070013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64F76-F0EB-9249-9192-6D99A21F0493}" type="slidenum">
              <a:rPr lang="cs-CZ" altLang="cs-CZ" smtClean="0"/>
              <a:pPr/>
              <a:t>17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75226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39725" indent="-339725" defTabSz="449263">
              <a:lnSpc>
                <a:spcPct val="70000"/>
              </a:lnSpc>
              <a:spcBef>
                <a:spcPts val="700"/>
              </a:spcBef>
              <a:buClr>
                <a:srgbClr val="FFFF00"/>
              </a:buClr>
              <a:buFont typeface="Times New Roman CE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64F76-F0EB-9249-9192-6D99A21F0493}" type="slidenum">
              <a:rPr lang="cs-CZ" altLang="cs-CZ" smtClean="0"/>
              <a:pPr/>
              <a:t>23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737433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21F652-245C-CE47-8A41-4B33F730C9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fld id="{483560DB-1A62-2D49-8F85-9D93D554464B}" type="slidenum">
              <a:rPr lang="cs-CZ" altLang="cs-CZ">
                <a:latin typeface="Arial" panose="020B0604020202020204" pitchFamily="34" charset="0"/>
              </a:rPr>
              <a:pPr/>
              <a:t>25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2290" name="Zástupný symbol pro obrázek snímku 1">
            <a:extLst>
              <a:ext uri="{FF2B5EF4-FFF2-40B4-BE49-F238E27FC236}">
                <a16:creationId xmlns:a16="http://schemas.microsoft.com/office/drawing/2014/main" id="{F5900417-F1BB-2D44-9B0F-DA3D13AE983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291" name="Zástupný symbol pro poznámky 2">
            <a:extLst>
              <a:ext uri="{FF2B5EF4-FFF2-40B4-BE49-F238E27FC236}">
                <a16:creationId xmlns:a16="http://schemas.microsoft.com/office/drawing/2014/main" id="{05354E3A-FBE9-314F-831E-69EC9FB88F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x-none" altLang="x-none"/>
          </a:p>
        </p:txBody>
      </p:sp>
      <p:sp>
        <p:nvSpPr>
          <p:cNvPr id="20484" name="Zástupný symbol pro číslo snímku 3">
            <a:extLst>
              <a:ext uri="{FF2B5EF4-FFF2-40B4-BE49-F238E27FC236}">
                <a16:creationId xmlns:a16="http://schemas.microsoft.com/office/drawing/2014/main" id="{326F9BDA-5780-B843-9860-F702D5D03DFE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r" eaLnBrk="1" hangingPunct="1"/>
            <a:fld id="{DB1A2B3B-AA35-7346-96B6-0D45F16089E3}" type="slidenum">
              <a:rPr lang="cs-CZ" altLang="cs-CZ" sz="120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25</a:t>
            </a:fld>
            <a:endParaRPr lang="cs-CZ" altLang="cs-CZ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21F652-245C-CE47-8A41-4B33F730C9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fld id="{483560DB-1A62-2D49-8F85-9D93D554464B}" type="slidenum">
              <a:rPr lang="cs-CZ" altLang="cs-CZ">
                <a:latin typeface="Arial" panose="020B0604020202020204" pitchFamily="34" charset="0"/>
              </a:rPr>
              <a:pPr/>
              <a:t>26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2290" name="Zástupný symbol pro obrázek snímku 1">
            <a:extLst>
              <a:ext uri="{FF2B5EF4-FFF2-40B4-BE49-F238E27FC236}">
                <a16:creationId xmlns:a16="http://schemas.microsoft.com/office/drawing/2014/main" id="{F5900417-F1BB-2D44-9B0F-DA3D13AE983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291" name="Zástupný symbol pro poznámky 2">
            <a:extLst>
              <a:ext uri="{FF2B5EF4-FFF2-40B4-BE49-F238E27FC236}">
                <a16:creationId xmlns:a16="http://schemas.microsoft.com/office/drawing/2014/main" id="{05354E3A-FBE9-314F-831E-69EC9FB88F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x-none" altLang="x-none"/>
          </a:p>
        </p:txBody>
      </p:sp>
      <p:sp>
        <p:nvSpPr>
          <p:cNvPr id="20484" name="Zástupný symbol pro číslo snímku 3">
            <a:extLst>
              <a:ext uri="{FF2B5EF4-FFF2-40B4-BE49-F238E27FC236}">
                <a16:creationId xmlns:a16="http://schemas.microsoft.com/office/drawing/2014/main" id="{326F9BDA-5780-B843-9860-F702D5D03DFE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r" eaLnBrk="1" hangingPunct="1"/>
            <a:fld id="{DB1A2B3B-AA35-7346-96B6-0D45F16089E3}" type="slidenum">
              <a:rPr lang="cs-CZ" altLang="cs-CZ" sz="120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26</a:t>
            </a:fld>
            <a:endParaRPr lang="cs-CZ" altLang="cs-CZ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8186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POZNÁMKY POD ČAROU:</a:t>
            </a:r>
          </a:p>
          <a:p>
            <a:endParaRPr lang="cs-CZ" dirty="0"/>
          </a:p>
          <a:p>
            <a:r>
              <a:rPr lang="cs-CZ" u="sng" dirty="0"/>
              <a:t>Etiologie</a:t>
            </a:r>
            <a:r>
              <a:rPr lang="cs-CZ" dirty="0"/>
              <a:t> LICHEN PLANUS není dosud plně objasněna. V patogenezi OLP hrají významnou roli T-lymfocyty, které se hromadí v místě bazální membrány a pod vlivem vnitřních a zevních podnětů se mění na CD 4+T-lymfocyty a CD8+T-lymfocyty schopné usmrtit </a:t>
            </a:r>
            <a:r>
              <a:rPr lang="cs-CZ" dirty="0" err="1"/>
              <a:t>keratinocyty</a:t>
            </a:r>
            <a:r>
              <a:rPr lang="cs-CZ" dirty="0"/>
              <a:t>. Proces je realizován uvolněním TNF, čímž se navodí další procesy vedoucí k </a:t>
            </a:r>
            <a:r>
              <a:rPr lang="cs-CZ" dirty="0" err="1"/>
              <a:t>apoptóze</a:t>
            </a:r>
            <a:r>
              <a:rPr lang="cs-CZ" dirty="0"/>
              <a:t> </a:t>
            </a:r>
            <a:r>
              <a:rPr lang="cs-CZ" dirty="0" err="1"/>
              <a:t>keratinocytů</a:t>
            </a:r>
            <a:r>
              <a:rPr lang="cs-CZ" dirty="0"/>
              <a:t>. V celém procesu je patrno, že jde o imunologicky podmíněný děj s jistými autoimunními rysy. </a:t>
            </a:r>
          </a:p>
          <a:p>
            <a:r>
              <a:rPr lang="cs-CZ" dirty="0"/>
              <a:t>Vlastní spouštěcí mechanismus destrukce není přesně znám. Z tohoto důvodu není ani známa kauzální léčba tohoto onemocnění, i když se postupně daří odhalovat procesy v tkáních, se kterými je toto onemocnění spojeno…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64F76-F0EB-9249-9192-6D99A21F0493}" type="slidenum">
              <a:rPr lang="cs-CZ" altLang="cs-CZ" smtClean="0"/>
              <a:pPr/>
              <a:t>27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582973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64F76-F0EB-9249-9192-6D99A21F0493}" type="slidenum">
              <a:rPr lang="cs-CZ" altLang="cs-CZ" smtClean="0"/>
              <a:pPr/>
              <a:t>31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948120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64F76-F0EB-9249-9192-6D99A21F0493}" type="slidenum">
              <a:rPr lang="cs-CZ" altLang="cs-CZ" smtClean="0"/>
              <a:pPr/>
              <a:t>33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04366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64F76-F0EB-9249-9192-6D99A21F0493}" type="slidenum">
              <a:rPr lang="cs-CZ" altLang="cs-CZ" smtClean="0"/>
              <a:pPr/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17773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64F76-F0EB-9249-9192-6D99A21F0493}" type="slidenum">
              <a:rPr lang="cs-CZ" altLang="cs-CZ" smtClean="0"/>
              <a:pPr/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37688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u="sng" dirty="0"/>
              <a:t>poznámky pod čarou</a:t>
            </a:r>
          </a:p>
          <a:p>
            <a:endParaRPr lang="cs-CZ" dirty="0"/>
          </a:p>
          <a:p>
            <a:r>
              <a:rPr lang="cs-CZ" sz="1200" b="1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Glossitis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cs-CZ" sz="1200" b="1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rhombica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cs-CZ" sz="1200" b="1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mediana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je vzácná v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ý-vojová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anomálie, souvisí s perzistencí, tzv.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tuberculum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impar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Někteří autoři uvádí i souvislost kvasinkové infekce při vzniku této afekce (9). V zadní třetině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ja-zyka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se nachází hladké nebo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verukózní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ložisko tvaru kosočtverce, typické je chybění papil. Sliznice je v tomto místě citlivá, palčivá až bolestivá (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64F76-F0EB-9249-9192-6D99A21F0493}" type="slidenum">
              <a:rPr lang="cs-CZ" altLang="cs-CZ" smtClean="0"/>
              <a:pPr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49988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64F76-F0EB-9249-9192-6D99A21F0493}" type="slidenum">
              <a:rPr lang="cs-CZ" altLang="cs-CZ" smtClean="0"/>
              <a:pPr/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5503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64F76-F0EB-9249-9192-6D99A21F0493}" type="slidenum">
              <a:rPr lang="cs-CZ" altLang="cs-CZ" smtClean="0"/>
              <a:pPr/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593230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64F76-F0EB-9249-9192-6D99A21F0493}" type="slidenum">
              <a:rPr lang="cs-CZ" altLang="cs-CZ" smtClean="0"/>
              <a:pPr/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564963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64F76-F0EB-9249-9192-6D99A21F0493}" type="slidenum">
              <a:rPr lang="cs-CZ" altLang="cs-CZ" smtClean="0"/>
              <a:pPr/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068156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64F76-F0EB-9249-9192-6D99A21F0493}" type="slidenum">
              <a:rPr lang="cs-CZ" altLang="cs-CZ" smtClean="0"/>
              <a:pPr/>
              <a:t>15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34867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327C193E-CC04-C54C-B19A-04A1233B426C}"/>
              </a:ext>
            </a:extLst>
          </p:cNvPr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BC03F-F6AD-5B43-98CC-3E87028ABCFD}"/>
              </a:ext>
            </a:extLst>
          </p:cNvPr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>
            <a:extLst>
              <a:ext uri="{FF2B5EF4-FFF2-40B4-BE49-F238E27FC236}">
                <a16:creationId xmlns:a16="http://schemas.microsoft.com/office/drawing/2014/main" id="{470D600E-E796-0E44-9FF9-FD6A3542FF01}"/>
              </a:ext>
            </a:extLst>
          </p:cNvPr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99E0B6A-56C8-E447-AF5F-E5DAB267E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x-none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B09B3D6-FC97-C942-82EB-0B23C79C5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x-none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3F59C0C-91AD-9140-9795-D7F8D6CD3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A68019-13A7-A74A-81DF-A4EE087E508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60920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AC1547-E41A-D64E-A611-90C49C941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FCD5B4-96CB-474F-A103-D015CDA03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57CB6E-FD5A-E04A-BE8F-735AA3F0F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25841-0D63-1741-8E37-EB6BEF6E687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18088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AEDA27FA-B6C4-6941-A761-442C37F35392}"/>
              </a:ext>
            </a:extLst>
          </p:cNvPr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15879C7E-231F-F74E-915B-10046EB90952}"/>
              </a:ext>
            </a:extLst>
          </p:cNvPr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7806017-42A7-CD47-9D44-0506BD563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x-none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80E0A08-DBED-BF4C-A89F-C80702113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x-none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D0074D1-440A-9F45-A9F0-8D2A3F257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1F6697-07CA-D04D-8FC2-E7BA681AFC8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10470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C6BA3FE-4E9C-0E45-8C04-F6828F9522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x-none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C4A4679-48A3-A749-921B-588C2D8A4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x-none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A6AFB84-6C5E-CA49-B69A-E8B943B1C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F2686CC-4B1D-C74A-B225-2054FA450C3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5844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D56C3A-8ACD-4440-BE4F-C631CBF83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7EBEF-5F65-A54D-9C93-DA4ECF66E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B016B-0006-C640-908F-2FC0138F3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BCDBD2-A291-0B40-9B7B-BF0AF057107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20442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3224008C-AC38-D945-BE1B-192CD812747C}"/>
              </a:ext>
            </a:extLst>
          </p:cNvPr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57EA9C67-DF09-0D4B-A82F-4B0377408572}"/>
              </a:ext>
            </a:extLst>
          </p:cNvPr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>
            <a:extLst>
              <a:ext uri="{FF2B5EF4-FFF2-40B4-BE49-F238E27FC236}">
                <a16:creationId xmlns:a16="http://schemas.microsoft.com/office/drawing/2014/main" id="{82BB2F19-0A3B-C246-A6F3-0C1021D00135}"/>
              </a:ext>
            </a:extLst>
          </p:cNvPr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1B90619-125F-2849-AE73-CE2F7600A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x-none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A695AE0-31DA-944F-BEC2-F7E2AB99D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x-none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778F0A6-58FA-4E4C-BA5A-DA19882BA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2E17FC-B9F1-9448-88DA-257F6AC276E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30229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E83E10D-8414-CF48-A84F-2C72D97F7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x-non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510F3A4-3689-D544-9C1F-43C4DE07B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x-non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E02F3C2-2E69-F34F-8AF7-A912E2D9A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513BB0-00B7-9F48-B78F-9ECE43A61B3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23773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5D4FE3E-1321-7E46-A720-8A7FD84B3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x-none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88A06F2-3D72-1B4C-976F-28F0E1B89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x-none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35832EC-E207-114D-B145-C3E1656D7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22316-0FBF-AB40-8F0E-B1142F2F99A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70456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BEBDBE8-F9F1-8045-BAA8-0C15FC666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x-none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91F0715-9C39-954F-8B53-04207441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x-none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FCAAB81-7B76-5B4E-B2B9-CB46122EC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735ABA-144A-9C4C-AA38-4B9E81C688B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09951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91D8677-F8BA-A14A-99A8-262C5E8E7A6E}"/>
              </a:ext>
            </a:extLst>
          </p:cNvPr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D04AC40-B0E3-0D40-95E3-5BE0A7B2E030}"/>
              </a:ext>
            </a:extLst>
          </p:cNvPr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A17284FA-4DFD-5847-92D5-E09A8600D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x-none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5A8D7E78-0115-B248-BCF0-59C50F583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cs-CZ" altLang="x-none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B05688CE-EAA5-644D-83AE-010365C40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A4FEBB-5FE7-9A49-A8DB-DCEEDCE38B7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58942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B5EB174-84D7-BD4E-9540-C1CD1B2F72CB}"/>
              </a:ext>
            </a:extLst>
          </p:cNvPr>
          <p:cNvSpPr/>
          <p:nvPr/>
        </p:nvSpPr>
        <p:spPr>
          <a:xfrm>
            <a:off x="0" y="0"/>
            <a:ext cx="30384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4C8878AD-FF4E-EC41-9B20-C52B0D566985}"/>
              </a:ext>
            </a:extLst>
          </p:cNvPr>
          <p:cNvSpPr/>
          <p:nvPr/>
        </p:nvSpPr>
        <p:spPr>
          <a:xfrm>
            <a:off x="3030538" y="0"/>
            <a:ext cx="476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96FF7F93-9346-ED4A-A187-24586BCCE8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9250" y="6459538"/>
            <a:ext cx="1963738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cs-CZ" altLang="x-none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BDABFF1D-F0CE-0643-BD0E-8CE62A9AA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450" y="6459538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 altLang="x-none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BCE6F688-E27E-CB4B-BB5C-922B94F67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4FB2EA6-2EEB-A443-BC2F-3D867F2FEFE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06044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96E72CB-C1C9-9A41-8230-A3E8F8CBC9A9}"/>
              </a:ext>
            </a:extLst>
          </p:cNvPr>
          <p:cNvSpPr/>
          <p:nvPr/>
        </p:nvSpPr>
        <p:spPr>
          <a:xfrm>
            <a:off x="0" y="4953000"/>
            <a:ext cx="9142413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EE50FF43-FCE8-1245-B2A6-26E2D24C6782}"/>
              </a:ext>
            </a:extLst>
          </p:cNvPr>
          <p:cNvSpPr/>
          <p:nvPr/>
        </p:nvSpPr>
        <p:spPr>
          <a:xfrm>
            <a:off x="0" y="4914900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accent2"/>
          </a:solid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Přetáhněte obrázek na zástupný symbol nebo klikněte na ikonu pro přidání.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F00A149A-7C61-6945-9EAB-4BECA3249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x-none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5A0124DF-5785-7C47-8E32-D595F6C40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x-none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CA4AE2D8-076B-AC40-82FC-E22CE39FB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43BA7-A4B1-9D4A-A978-A861E38EAC4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74012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30FFF5A-5550-2C49-BE79-CAF61DB1045A}"/>
              </a:ext>
            </a:extLst>
          </p:cNvPr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37E619-A45F-6C43-A1A0-D2CEF6E280C7}"/>
              </a:ext>
            </a:extLst>
          </p:cNvPr>
          <p:cNvSpPr/>
          <p:nvPr/>
        </p:nvSpPr>
        <p:spPr>
          <a:xfrm>
            <a:off x="0" y="6334125"/>
            <a:ext cx="9144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341AA8-4007-6A4A-A348-E60AD3210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5845" name="Text Placeholder 2">
            <a:extLst>
              <a:ext uri="{FF2B5EF4-FFF2-40B4-BE49-F238E27FC236}">
                <a16:creationId xmlns:a16="http://schemas.microsoft.com/office/drawing/2014/main" id="{AA55C9D1-0893-0742-8181-FCFAF502B28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Po kliknutí můžete upravovat styly textu v předloze.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2B48E2-0E05-3943-9D3D-A82347DA13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rgbClr val="FFFFFF"/>
                </a:solidFill>
                <a:latin typeface="Comic Sans MS" charset="0"/>
              </a:defRPr>
            </a:lvl1pPr>
          </a:lstStyle>
          <a:p>
            <a:pPr>
              <a:defRPr/>
            </a:pPr>
            <a:endParaRPr lang="cs-CZ" alt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BE83C9-662A-464B-A6F8-FF4BADEC0D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 cap="all" baseline="0">
                <a:solidFill>
                  <a:srgbClr val="FFFFFF"/>
                </a:solidFill>
                <a:latin typeface="Comic Sans MS" charset="0"/>
              </a:defRPr>
            </a:lvl1pPr>
          </a:lstStyle>
          <a:p>
            <a:pPr>
              <a:defRPr/>
            </a:pPr>
            <a:endParaRPr lang="cs-CZ" alt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FA024-0AC2-4347-8364-C6B2375B32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</a:defRPr>
            </a:lvl1pPr>
          </a:lstStyle>
          <a:p>
            <a:fld id="{AEB6968A-C8C2-9949-A263-3D22A5E1E581}" type="slidenum">
              <a:rPr lang="cs-CZ" altLang="cs-CZ"/>
              <a:pPr/>
              <a:t>‹#›</a:t>
            </a:fld>
            <a:endParaRPr lang="cs-CZ" altLang="cs-CZ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71FC69-8C6A-8143-9E65-2126AF15B6FB}"/>
              </a:ext>
            </a:extLst>
          </p:cNvPr>
          <p:cNvCxnSpPr/>
          <p:nvPr/>
        </p:nvCxnSpPr>
        <p:spPr>
          <a:xfrm>
            <a:off x="895350" y="1738313"/>
            <a:ext cx="747553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3" r:id="rId2"/>
    <p:sldLayoutId id="2147483709" r:id="rId3"/>
    <p:sldLayoutId id="2147483704" r:id="rId4"/>
    <p:sldLayoutId id="2147483705" r:id="rId5"/>
    <p:sldLayoutId id="2147483706" r:id="rId6"/>
    <p:sldLayoutId id="2147483710" r:id="rId7"/>
    <p:sldLayoutId id="2147483711" r:id="rId8"/>
    <p:sldLayoutId id="2147483712" r:id="rId9"/>
    <p:sldLayoutId id="2147483707" r:id="rId10"/>
    <p:sldLayoutId id="2147483713" r:id="rId11"/>
    <p:sldLayoutId id="2147483715" r:id="rId12"/>
  </p:sldLayoutIdLst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2pPr>
      <a:lvl3pPr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3pPr>
      <a:lvl4pPr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4pPr>
      <a:lvl5pPr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90488" indent="-90488" algn="l" rtl="0" fontAlgn="base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s://www.wikiskripta.eu/w/Virus_herpes_simplex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skripta.eu/w/Herpes_zoster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hyperlink" Target="https://www.wikiskripta.eu/w/EBV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file:///D:\Dokumenty\Obr&#225;zky\leuk.jpg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icinapropraxi.cz/pdfs/med/2006/06/08.pdf" TargetMode="External"/><Relationship Id="rId2" Type="http://schemas.openxmlformats.org/officeDocument/2006/relationships/hyperlink" Target="https://www.solen.cz/pdfs/med/2010/11/10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gle.com/url?sa=t&amp;rct=j&amp;q=&amp;esrc=s&amp;source=web&amp;cd=&amp;ved=2ahUKEwiD1eSHjpLwAhXJyKQKHWHsCWoQFjAAegQIBBAD&amp;url=http%3A%2F%2Fwww.med.muni.cz%2Fpatfyz%2Fpowerpnt%2F0607%2FNemociDU_ZL07.ppt&amp;usg=AOvVaw1vcRIFxY6ryPY0-Qvh8g4h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5FB95B75-5B85-FA46-865A-B43E97C407D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22325" y="758825"/>
            <a:ext cx="7543800" cy="35655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altLang="x-none" sz="6600" dirty="0"/>
              <a:t>PROJEVY NEMOCÍ V DUTINĚ ÚSTNÍ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ED8BE06A-6413-9D48-A774-C396FCB504C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25500" y="4456113"/>
            <a:ext cx="7543800" cy="1143000"/>
          </a:xfrm>
        </p:spPr>
        <p:txBody>
          <a:bodyPr rtlCol="0">
            <a:normAutofit fontScale="92500" lnSpcReduction="20000"/>
          </a:bodyPr>
          <a:lstStyle/>
          <a:p>
            <a:pPr eaLnBrk="1" hangingPunct="1">
              <a:defRPr/>
            </a:pPr>
            <a:r>
              <a:rPr lang="cs-CZ" dirty="0"/>
              <a:t>KLINICKÁ MEDICÍNA – PŘEDNÁŠKA, </a:t>
            </a:r>
            <a:r>
              <a:rPr lang="cs-CZ"/>
              <a:t>JARO 2022</a:t>
            </a:r>
            <a:endParaRPr lang="cs-CZ" dirty="0"/>
          </a:p>
          <a:p>
            <a:pPr eaLnBrk="1" hangingPunct="1">
              <a:defRPr/>
            </a:pPr>
            <a:r>
              <a:rPr lang="cs-CZ" dirty="0" err="1"/>
              <a:t>Mudr.</a:t>
            </a:r>
            <a:r>
              <a:rPr lang="cs-CZ" dirty="0"/>
              <a:t> Nikola </a:t>
            </a:r>
            <a:r>
              <a:rPr lang="cs-CZ" dirty="0" err="1"/>
              <a:t>nováková</a:t>
            </a:r>
            <a:endParaRPr lang="cs-CZ" dirty="0"/>
          </a:p>
          <a:p>
            <a:pPr eaLnBrk="1" hangingPunct="1">
              <a:defRPr/>
            </a:pPr>
            <a:r>
              <a:rPr lang="cs-CZ" sz="1700" dirty="0"/>
              <a:t>393832@mail.muni.cz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8DDAF9-238E-034E-80CC-2EF94AE65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NÁDORY JAZYKA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87A2E2-F6E6-1042-BCBF-80B83CAE2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325" y="1844824"/>
            <a:ext cx="7543800" cy="4319041"/>
          </a:xfrm>
        </p:spPr>
        <p:txBody>
          <a:bodyPr/>
          <a:lstStyle/>
          <a:p>
            <a:r>
              <a:rPr lang="cs-CZ" sz="1800" dirty="0"/>
              <a:t>- lokalizace: v přední části </a:t>
            </a:r>
            <a:r>
              <a:rPr lang="cs-CZ" sz="1800" dirty="0" err="1"/>
              <a:t>x</a:t>
            </a:r>
            <a:r>
              <a:rPr lang="cs-CZ" sz="1800" dirty="0"/>
              <a:t> u kořene </a:t>
            </a:r>
            <a:r>
              <a:rPr lang="cs-CZ" sz="1800" dirty="0">
                <a:sym typeface="Wingdings" pitchFamily="2" charset="2"/>
              </a:rPr>
              <a:t> časná diagnostika?</a:t>
            </a:r>
            <a:endParaRPr lang="cs-CZ" sz="1800" dirty="0"/>
          </a:p>
          <a:p>
            <a:r>
              <a:rPr lang="cs-CZ" sz="1800" dirty="0"/>
              <a:t>- typ nádoru: benigní </a:t>
            </a:r>
            <a:r>
              <a:rPr lang="cs-CZ" sz="1800" dirty="0" err="1"/>
              <a:t>x</a:t>
            </a:r>
            <a:r>
              <a:rPr lang="cs-CZ" sz="1800" dirty="0"/>
              <a:t> maligní</a:t>
            </a:r>
          </a:p>
          <a:p>
            <a:r>
              <a:rPr lang="cs-CZ" sz="1800" dirty="0"/>
              <a:t>- tkáň: svalová, sliznice, epitel – </a:t>
            </a:r>
            <a:r>
              <a:rPr lang="cs-CZ" sz="1800" dirty="0" err="1"/>
              <a:t>dlaždicobuněčné</a:t>
            </a:r>
            <a:r>
              <a:rPr lang="cs-CZ" sz="1800" dirty="0"/>
              <a:t> a </a:t>
            </a:r>
            <a:r>
              <a:rPr lang="cs-CZ" sz="1800" dirty="0" err="1"/>
              <a:t>spinocelulární</a:t>
            </a:r>
            <a:endParaRPr lang="cs-CZ" sz="1800" dirty="0"/>
          </a:p>
          <a:p>
            <a:r>
              <a:rPr lang="cs-CZ" sz="1800" dirty="0"/>
              <a:t>- </a:t>
            </a:r>
            <a:r>
              <a:rPr lang="cs-CZ" sz="1800" u="sng" dirty="0" err="1"/>
              <a:t>premaligní</a:t>
            </a:r>
            <a:r>
              <a:rPr lang="cs-CZ" sz="1800" u="sng" dirty="0"/>
              <a:t> léze </a:t>
            </a:r>
            <a:r>
              <a:rPr lang="cs-CZ" sz="1800" dirty="0"/>
              <a:t>= </a:t>
            </a:r>
            <a:r>
              <a:rPr lang="cs-CZ" sz="1600" dirty="0"/>
              <a:t>nezhoubná nádorová tkáň, která se může proměnit v nádor zhoubný </a:t>
            </a:r>
            <a:r>
              <a:rPr lang="cs-CZ" sz="1600" dirty="0">
                <a:sym typeface="Wingdings" pitchFamily="2" charset="2"/>
              </a:rPr>
              <a:t> </a:t>
            </a:r>
            <a:r>
              <a:rPr lang="cs-CZ" sz="1600" dirty="0"/>
              <a:t>leukoplakie (bílý plak), </a:t>
            </a:r>
            <a:r>
              <a:rPr lang="cs-CZ" sz="1600" dirty="0" err="1"/>
              <a:t>erytroplakie</a:t>
            </a:r>
            <a:r>
              <a:rPr lang="cs-CZ" sz="1600" dirty="0"/>
              <a:t> (červený plak) nebo smíšená forma jménem </a:t>
            </a:r>
            <a:r>
              <a:rPr lang="cs-CZ" sz="1600" dirty="0" err="1"/>
              <a:t>erytroleukoplakie</a:t>
            </a:r>
            <a:endParaRPr lang="cs-CZ" sz="1600" dirty="0"/>
          </a:p>
          <a:p>
            <a:r>
              <a:rPr lang="cs-CZ" sz="1800" dirty="0"/>
              <a:t>- </a:t>
            </a:r>
            <a:r>
              <a:rPr lang="cs-CZ" sz="1800" u="sng" dirty="0"/>
              <a:t>rizikové faktory: </a:t>
            </a:r>
          </a:p>
          <a:p>
            <a:pPr lvl="1"/>
            <a:r>
              <a:rPr lang="cs-CZ" sz="1400" dirty="0"/>
              <a:t>kouření cigaret či dýmky</a:t>
            </a:r>
          </a:p>
          <a:p>
            <a:pPr lvl="1"/>
            <a:r>
              <a:rPr lang="cs-CZ" sz="1400" dirty="0"/>
              <a:t>žvýkání tabáku</a:t>
            </a:r>
          </a:p>
          <a:p>
            <a:pPr lvl="1"/>
            <a:r>
              <a:rPr lang="cs-CZ" sz="1400" dirty="0"/>
              <a:t>časté pití tvrdého alkoholu</a:t>
            </a:r>
          </a:p>
          <a:p>
            <a:pPr lvl="1"/>
            <a:r>
              <a:rPr lang="cs-CZ" sz="1400" dirty="0"/>
              <a:t>genetické predispozice</a:t>
            </a:r>
          </a:p>
          <a:p>
            <a:pPr lvl="1"/>
            <a:r>
              <a:rPr lang="cs-CZ" sz="1400" dirty="0"/>
              <a:t>virus HPV a jiné chronické záněty různého původu</a:t>
            </a:r>
          </a:p>
          <a:p>
            <a:pPr lvl="1"/>
            <a:r>
              <a:rPr lang="cs-CZ" sz="1400" b="1" dirty="0"/>
              <a:t>nedostatečná ústní hygiena</a:t>
            </a:r>
            <a:r>
              <a:rPr lang="cs-CZ" sz="1400" dirty="0"/>
              <a:t>, špatná výživa a časté zvracení</a:t>
            </a:r>
          </a:p>
          <a:p>
            <a:pPr marL="0" indent="0">
              <a:buNone/>
            </a:pPr>
            <a:r>
              <a:rPr lang="cs-CZ" sz="2400" b="1" dirty="0">
                <a:sym typeface="Wingdings" pitchFamily="2" charset="2"/>
              </a:rPr>
              <a:t>  PREVENTIVNÍ OPATŘENÍ!!!</a:t>
            </a:r>
            <a:endParaRPr lang="cs-CZ" sz="2400" b="1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72B8A33-5F7E-1D4D-B36E-D44060A7B75D}"/>
              </a:ext>
            </a:extLst>
          </p:cNvPr>
          <p:cNvSpPr txBox="1"/>
          <p:nvPr/>
        </p:nvSpPr>
        <p:spPr>
          <a:xfrm>
            <a:off x="107504" y="6532706"/>
            <a:ext cx="42643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https://</a:t>
            </a:r>
            <a:r>
              <a:rPr lang="cs-CZ" sz="1000" dirty="0" err="1"/>
              <a:t>zdravi.euro.cz</a:t>
            </a:r>
            <a:r>
              <a:rPr lang="cs-CZ" sz="1000" dirty="0"/>
              <a:t>/</a:t>
            </a:r>
            <a:r>
              <a:rPr lang="cs-CZ" sz="1000" dirty="0" err="1"/>
              <a:t>leky</a:t>
            </a:r>
            <a:r>
              <a:rPr lang="cs-CZ" sz="1000" dirty="0"/>
              <a:t>/rakovina-jazyka-</a:t>
            </a:r>
            <a:r>
              <a:rPr lang="cs-CZ" sz="1000" dirty="0" err="1"/>
              <a:t>priciny</a:t>
            </a:r>
            <a:r>
              <a:rPr lang="cs-CZ" sz="1000" dirty="0"/>
              <a:t>-</a:t>
            </a:r>
            <a:r>
              <a:rPr lang="cs-CZ" sz="1000" dirty="0" err="1"/>
              <a:t>priznaky-lecba</a:t>
            </a:r>
            <a:r>
              <a:rPr lang="cs-CZ" sz="10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693513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8DDAF9-238E-034E-80CC-2EF94AE65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NÁDORY JAZYKA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87A2E2-F6E6-1042-BCBF-80B83CAE2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325" y="1846263"/>
            <a:ext cx="7543800" cy="4319041"/>
          </a:xfrm>
        </p:spPr>
        <p:txBody>
          <a:bodyPr/>
          <a:lstStyle/>
          <a:p>
            <a:r>
              <a:rPr lang="cs-CZ" dirty="0"/>
              <a:t>- </a:t>
            </a:r>
            <a:r>
              <a:rPr lang="cs-CZ" u="sng" dirty="0"/>
              <a:t>příznaky rakoviny jazyka:</a:t>
            </a:r>
          </a:p>
          <a:p>
            <a:pPr lvl="1"/>
            <a:r>
              <a:rPr lang="cs-CZ" sz="1600" dirty="0"/>
              <a:t>přetrvávající bílý povlak na jazyku</a:t>
            </a:r>
          </a:p>
          <a:p>
            <a:pPr lvl="1"/>
            <a:r>
              <a:rPr lang="cs-CZ" sz="1600" dirty="0"/>
              <a:t>rudé či šedorůžové vředy na jazyku</a:t>
            </a:r>
          </a:p>
          <a:p>
            <a:pPr lvl="1"/>
            <a:r>
              <a:rPr lang="cs-CZ" sz="1600" dirty="0"/>
              <a:t>krvácení z jazyka</a:t>
            </a:r>
          </a:p>
          <a:p>
            <a:pPr lvl="1"/>
            <a:r>
              <a:rPr lang="cs-CZ" sz="1600" dirty="0"/>
              <a:t>bolest v ústech a krku</a:t>
            </a:r>
          </a:p>
          <a:p>
            <a:pPr lvl="1"/>
            <a:r>
              <a:rPr lang="cs-CZ" sz="1600" dirty="0"/>
              <a:t>zvětšení krčních uzlin</a:t>
            </a:r>
          </a:p>
          <a:p>
            <a:pPr lvl="1"/>
            <a:r>
              <a:rPr lang="cs-CZ" sz="1600" dirty="0"/>
              <a:t>zvětšení, otok a omezený pohyb jazyka</a:t>
            </a:r>
          </a:p>
          <a:p>
            <a:pPr lvl="1"/>
            <a:r>
              <a:rPr lang="cs-CZ" sz="1600" dirty="0"/>
              <a:t>problémy s polykáním a mluvením</a:t>
            </a:r>
          </a:p>
          <a:p>
            <a:pPr lvl="1"/>
            <a:r>
              <a:rPr lang="cs-CZ" sz="1600" dirty="0"/>
              <a:t>změna hlasu</a:t>
            </a:r>
          </a:p>
          <a:p>
            <a:pPr lvl="1"/>
            <a:r>
              <a:rPr lang="cs-CZ" sz="1600" dirty="0"/>
              <a:t>porucha chuťového smyslu</a:t>
            </a:r>
          </a:p>
          <a:p>
            <a:pPr lvl="1"/>
            <a:r>
              <a:rPr lang="cs-CZ" sz="1600" dirty="0"/>
              <a:t>zápach z úst</a:t>
            </a:r>
          </a:p>
          <a:p>
            <a:pPr lvl="1"/>
            <a:endParaRPr lang="cs-CZ" sz="1600" dirty="0"/>
          </a:p>
          <a:p>
            <a:pPr lvl="1">
              <a:buFontTx/>
              <a:buChar char="-"/>
            </a:pPr>
            <a:r>
              <a:rPr lang="cs-CZ" sz="1600" u="sng" dirty="0"/>
              <a:t>terapie</a:t>
            </a:r>
            <a:r>
              <a:rPr lang="cs-CZ" sz="1600" dirty="0"/>
              <a:t>: chirurgická + radioterapie</a:t>
            </a:r>
          </a:p>
          <a:p>
            <a:pPr lvl="1">
              <a:buFontTx/>
              <a:buChar char="-"/>
            </a:pPr>
            <a:r>
              <a:rPr lang="cs-CZ" sz="1600" b="1" dirty="0"/>
              <a:t>přijít včas!!!</a:t>
            </a:r>
          </a:p>
          <a:p>
            <a:endParaRPr lang="cs-CZ" dirty="0"/>
          </a:p>
        </p:txBody>
      </p:sp>
      <p:pic>
        <p:nvPicPr>
          <p:cNvPr id="1026" name="Picture 2" descr="Rakovina-jazyka-2">
            <a:extLst>
              <a:ext uri="{FF2B5EF4-FFF2-40B4-BE49-F238E27FC236}">
                <a16:creationId xmlns:a16="http://schemas.microsoft.com/office/drawing/2014/main" id="{DFFDF4A4-7BA4-3542-9503-E09ADD299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205" y="689733"/>
            <a:ext cx="3923928" cy="261595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akovina-jazyka-4">
            <a:extLst>
              <a:ext uri="{FF2B5EF4-FFF2-40B4-BE49-F238E27FC236}">
                <a16:creationId xmlns:a16="http://schemas.microsoft.com/office/drawing/2014/main" id="{AB0D8C31-2528-2D43-A325-373AC711C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756" y="3429000"/>
            <a:ext cx="3963740" cy="264387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0058EAF5-8AF8-5047-89B7-B6A5089077B6}"/>
              </a:ext>
            </a:extLst>
          </p:cNvPr>
          <p:cNvSpPr txBox="1"/>
          <p:nvPr/>
        </p:nvSpPr>
        <p:spPr>
          <a:xfrm>
            <a:off x="107504" y="6532706"/>
            <a:ext cx="42643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https://</a:t>
            </a:r>
            <a:r>
              <a:rPr lang="cs-CZ" sz="1000" dirty="0" err="1"/>
              <a:t>zdravi.euro.cz</a:t>
            </a:r>
            <a:r>
              <a:rPr lang="cs-CZ" sz="1000" dirty="0"/>
              <a:t>/</a:t>
            </a:r>
            <a:r>
              <a:rPr lang="cs-CZ" sz="1000" dirty="0" err="1"/>
              <a:t>leky</a:t>
            </a:r>
            <a:r>
              <a:rPr lang="cs-CZ" sz="1000" dirty="0"/>
              <a:t>/rakovina-jazyka-</a:t>
            </a:r>
            <a:r>
              <a:rPr lang="cs-CZ" sz="1000" dirty="0" err="1"/>
              <a:t>priciny</a:t>
            </a:r>
            <a:r>
              <a:rPr lang="cs-CZ" sz="1000" dirty="0"/>
              <a:t>-</a:t>
            </a:r>
            <a:r>
              <a:rPr lang="cs-CZ" sz="1000" dirty="0" err="1"/>
              <a:t>priznaky-lecba</a:t>
            </a:r>
            <a:r>
              <a:rPr lang="cs-CZ" sz="10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840347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78D7C2-6B9A-4840-B634-19D8D0F6E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NÁDORY DUTINY ÚSTNÍ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B8B117-D8A9-D747-B1C6-E44899201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- </a:t>
            </a:r>
            <a:r>
              <a:rPr lang="cs-CZ" sz="1800" dirty="0"/>
              <a:t>nádory sliznice tváře, dásní, spodiny ústní, přední 2/3 jazyka a tvrdého patra</a:t>
            </a:r>
          </a:p>
          <a:p>
            <a:r>
              <a:rPr lang="cs-CZ" sz="1800" dirty="0"/>
              <a:t>- </a:t>
            </a:r>
            <a:r>
              <a:rPr lang="cs-CZ" sz="1800" u="sng" dirty="0"/>
              <a:t>rizikové faktory: </a:t>
            </a:r>
            <a:r>
              <a:rPr lang="cs-CZ" sz="1800" dirty="0"/>
              <a:t>více u mužů, kolem 60 let věku, kuřáci + poživatelé tvrdého alkoholu, nízký socioekonomický status, špatná hygiena DÚ  </a:t>
            </a:r>
            <a:r>
              <a:rPr lang="cs-CZ" sz="1800" dirty="0">
                <a:sym typeface="Wingdings" pitchFamily="2" charset="2"/>
              </a:rPr>
              <a:t>   </a:t>
            </a:r>
            <a:r>
              <a:rPr lang="cs-CZ" sz="1800" b="1" u="sng" dirty="0">
                <a:sym typeface="Wingdings" pitchFamily="2" charset="2"/>
              </a:rPr>
              <a:t>prevence</a:t>
            </a:r>
            <a:endParaRPr lang="cs-CZ" sz="1800" b="1" u="sng" dirty="0"/>
          </a:p>
          <a:p>
            <a:r>
              <a:rPr lang="cs-CZ" sz="1800" dirty="0"/>
              <a:t>- </a:t>
            </a:r>
            <a:r>
              <a:rPr lang="cs-CZ" sz="1800" u="sng" dirty="0"/>
              <a:t>příznaky</a:t>
            </a:r>
            <a:r>
              <a:rPr lang="cs-CZ" sz="1800" dirty="0"/>
              <a:t>: </a:t>
            </a:r>
          </a:p>
          <a:p>
            <a:pPr lvl="1"/>
            <a:r>
              <a:rPr lang="cs-CZ" sz="1600" dirty="0"/>
              <a:t>povrchová, slizniční nehojící léze až vřed</a:t>
            </a:r>
          </a:p>
          <a:p>
            <a:pPr lvl="1"/>
            <a:r>
              <a:rPr lang="cs-CZ" sz="1600" dirty="0"/>
              <a:t>nemožnost řádně usadit doposud funkční protézu</a:t>
            </a:r>
          </a:p>
          <a:p>
            <a:pPr lvl="1"/>
            <a:r>
              <a:rPr lang="cs-CZ" sz="1600" dirty="0"/>
              <a:t>bolesti v souvislosti se zubní náhradou</a:t>
            </a:r>
          </a:p>
          <a:p>
            <a:pPr lvl="1"/>
            <a:r>
              <a:rPr lang="cs-CZ" sz="1600" dirty="0"/>
              <a:t>v pozdějších stádiích zápach z úst a problémy při polykání</a:t>
            </a:r>
          </a:p>
          <a:p>
            <a:pPr lvl="1"/>
            <a:r>
              <a:rPr lang="cs-CZ" sz="1600" dirty="0"/>
              <a:t>neurologické poruchy z postižení lícního nervu- např. pokles ústního koutku</a:t>
            </a:r>
          </a:p>
          <a:p>
            <a:pPr lvl="1"/>
            <a:r>
              <a:rPr lang="cs-CZ" sz="1600" dirty="0"/>
              <a:t>zvětšení krčních uzlin</a:t>
            </a:r>
          </a:p>
          <a:p>
            <a:pPr marL="200025" lvl="1" indent="0">
              <a:buNone/>
            </a:pPr>
            <a:endParaRPr lang="cs-CZ" sz="1800" dirty="0"/>
          </a:p>
          <a:p>
            <a:r>
              <a:rPr lang="cs-CZ" sz="1800" dirty="0"/>
              <a:t>- </a:t>
            </a:r>
            <a:r>
              <a:rPr lang="cs-CZ" sz="1800" u="sng" dirty="0"/>
              <a:t>terapie</a:t>
            </a:r>
            <a:r>
              <a:rPr lang="cs-CZ" sz="1800" dirty="0"/>
              <a:t>: odstranění nádoru, kombinace </a:t>
            </a:r>
            <a:r>
              <a:rPr lang="cs-CZ" sz="1800" dirty="0" err="1"/>
              <a:t>chemo</a:t>
            </a:r>
            <a:r>
              <a:rPr lang="cs-CZ" sz="1800" dirty="0"/>
              <a:t> a radioterapie dle rozsahu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FD76CDD-FCE6-9244-BC24-EC72FA588EFD}"/>
              </a:ext>
            </a:extLst>
          </p:cNvPr>
          <p:cNvSpPr txBox="1"/>
          <p:nvPr/>
        </p:nvSpPr>
        <p:spPr>
          <a:xfrm>
            <a:off x="251520" y="6455246"/>
            <a:ext cx="31502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dirty="0"/>
              <a:t>https://</a:t>
            </a:r>
            <a:r>
              <a:rPr lang="cs-CZ" sz="900" dirty="0" err="1"/>
              <a:t>www.mou.cz</a:t>
            </a:r>
            <a:r>
              <a:rPr lang="cs-CZ" sz="900" dirty="0"/>
              <a:t>/c03-c06-nadory-dutiny-ustni/di21</a:t>
            </a:r>
          </a:p>
        </p:txBody>
      </p:sp>
    </p:spTree>
    <p:extLst>
      <p:ext uri="{BB962C8B-B14F-4D97-AF65-F5344CB8AC3E}">
        <p14:creationId xmlns:p14="http://schemas.microsoft.com/office/powerpoint/2010/main" val="1697763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1107EF-A690-FF48-9C5D-321E5D1CD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269579"/>
            <a:ext cx="8064895" cy="1449387"/>
          </a:xfrm>
        </p:spPr>
        <p:txBody>
          <a:bodyPr>
            <a:normAutofit/>
          </a:bodyPr>
          <a:lstStyle/>
          <a:p>
            <a:r>
              <a:rPr lang="cs-CZ" sz="4000" b="1" dirty="0"/>
              <a:t>ONEMOCNĚNÍ SLIZNICE DUTINY ÚSTNÍ</a:t>
            </a:r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AFCE6AC4-BC67-6145-848B-C69D8EAA85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184147"/>
              </p:ext>
            </p:extLst>
          </p:nvPr>
        </p:nvGraphicFramePr>
        <p:xfrm>
          <a:off x="860958" y="1768810"/>
          <a:ext cx="7422083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3" name="Skupina 12">
            <a:extLst>
              <a:ext uri="{FF2B5EF4-FFF2-40B4-BE49-F238E27FC236}">
                <a16:creationId xmlns:a16="http://schemas.microsoft.com/office/drawing/2014/main" id="{6808F428-51D5-524D-BB14-EF83AEC8B3DA}"/>
              </a:ext>
            </a:extLst>
          </p:cNvPr>
          <p:cNvGrpSpPr/>
          <p:nvPr/>
        </p:nvGrpSpPr>
        <p:grpSpPr>
          <a:xfrm>
            <a:off x="859029" y="4981549"/>
            <a:ext cx="2675808" cy="1021050"/>
            <a:chOff x="-3859" y="2145754"/>
            <a:chExt cx="2675808" cy="1021050"/>
          </a:xfrm>
        </p:grpSpPr>
        <p:sp>
          <p:nvSpPr>
            <p:cNvPr id="14" name="Zaoblený obdélník 13">
              <a:extLst>
                <a:ext uri="{FF2B5EF4-FFF2-40B4-BE49-F238E27FC236}">
                  <a16:creationId xmlns:a16="http://schemas.microsoft.com/office/drawing/2014/main" id="{B6875DFE-B091-EC4C-8CDE-06A45C5DC8C0}"/>
                </a:ext>
              </a:extLst>
            </p:cNvPr>
            <p:cNvSpPr/>
            <p:nvPr/>
          </p:nvSpPr>
          <p:spPr>
            <a:xfrm>
              <a:off x="0" y="2145754"/>
              <a:ext cx="2671949" cy="102105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Zaoblený obdélník 4">
              <a:extLst>
                <a:ext uri="{FF2B5EF4-FFF2-40B4-BE49-F238E27FC236}">
                  <a16:creationId xmlns:a16="http://schemas.microsoft.com/office/drawing/2014/main" id="{FC7E1537-BEA6-984F-8DCB-FEF37E1FA500}"/>
                </a:ext>
              </a:extLst>
            </p:cNvPr>
            <p:cNvSpPr txBox="1"/>
            <p:nvPr/>
          </p:nvSpPr>
          <p:spPr>
            <a:xfrm>
              <a:off x="-3859" y="2195598"/>
              <a:ext cx="2572261" cy="9213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49530" rIns="99060" bIns="49530" numCol="1" spcCol="1270" anchor="ctr" anchorCtr="0">
              <a:noAutofit/>
            </a:bodyPr>
            <a:lstStyle/>
            <a:p>
              <a:pPr marL="0" lvl="0" indent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2000" kern="1200" dirty="0"/>
                <a:t>PROJEVY SYSTÉMOVÝCH ONEMOCNĚNÍ</a:t>
              </a:r>
            </a:p>
          </p:txBody>
        </p:sp>
      </p:grp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41F99D37-C69A-A94D-A32A-848274DF3EAC}"/>
              </a:ext>
            </a:extLst>
          </p:cNvPr>
          <p:cNvGrpSpPr/>
          <p:nvPr/>
        </p:nvGrpSpPr>
        <p:grpSpPr>
          <a:xfrm>
            <a:off x="3534837" y="4981549"/>
            <a:ext cx="4750133" cy="971206"/>
            <a:chOff x="2671949" y="2145754"/>
            <a:chExt cx="4750133" cy="971206"/>
          </a:xfrm>
        </p:grpSpPr>
        <p:sp>
          <p:nvSpPr>
            <p:cNvPr id="17" name="Obdélník se zakulacenými rohy na stejné straně 16">
              <a:extLst>
                <a:ext uri="{FF2B5EF4-FFF2-40B4-BE49-F238E27FC236}">
                  <a16:creationId xmlns:a16="http://schemas.microsoft.com/office/drawing/2014/main" id="{F015889E-A0B6-0445-8786-61E979300AAE}"/>
                </a:ext>
              </a:extLst>
            </p:cNvPr>
            <p:cNvSpPr/>
            <p:nvPr/>
          </p:nvSpPr>
          <p:spPr>
            <a:xfrm rot="5400000">
              <a:off x="4638596" y="281212"/>
              <a:ext cx="816840" cy="4750133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TextovéPole 17">
              <a:extLst>
                <a:ext uri="{FF2B5EF4-FFF2-40B4-BE49-F238E27FC236}">
                  <a16:creationId xmlns:a16="http://schemas.microsoft.com/office/drawing/2014/main" id="{6A57FDB5-6991-9D45-9D42-898AD6D3F60C}"/>
                </a:ext>
              </a:extLst>
            </p:cNvPr>
            <p:cNvSpPr txBox="1"/>
            <p:nvPr/>
          </p:nvSpPr>
          <p:spPr>
            <a:xfrm>
              <a:off x="2671950" y="2145754"/>
              <a:ext cx="4710258" cy="9712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26670" rIns="53340" bIns="26670" numCol="1" spcCol="1270" anchor="ctr" anchorCtr="0">
              <a:noAutofit/>
            </a:bodyPr>
            <a:lstStyle/>
            <a:p>
              <a:pPr marL="114300" lvl="1" indent="-114300" defTabSz="622300">
                <a:lnSpc>
                  <a:spcPct val="90000"/>
                </a:lnSpc>
                <a:spcAft>
                  <a:spcPct val="15000"/>
                </a:spcAft>
                <a:buFontTx/>
                <a:buChar char="•"/>
              </a:pPr>
              <a:r>
                <a:rPr lang="cs-CZ" sz="1400" dirty="0"/>
                <a:t>nádory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cs-CZ" sz="1400" kern="1200" dirty="0"/>
                <a:t>metabolické a interní onemocnění, hypovitaminózy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cs-CZ" sz="1400" kern="1200" dirty="0"/>
                <a:t>autoimunity, chronické infekce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0311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658813-AB29-CA45-9E67-865CEB148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HERPETICKÉ INFEKCE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843613-DAA0-D546-A6CA-C578B663E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- </a:t>
            </a:r>
            <a:r>
              <a:rPr lang="cs-CZ" b="1" dirty="0"/>
              <a:t>herpes viry </a:t>
            </a:r>
            <a:r>
              <a:rPr lang="cs-CZ" dirty="0"/>
              <a:t>= široká skupina DNA – virů, která způsobuje převážně latentní infekce u zvířat i lidí</a:t>
            </a:r>
          </a:p>
          <a:p>
            <a:r>
              <a:rPr lang="cs-CZ" dirty="0"/>
              <a:t>- pro člověka jsou nejvýznamnější: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b="1" dirty="0"/>
              <a:t>herpes simplex virus typu 1 </a:t>
            </a:r>
            <a:r>
              <a:rPr lang="cs-CZ" dirty="0"/>
              <a:t>(HSV 1) – herpes </a:t>
            </a:r>
            <a:r>
              <a:rPr lang="cs-CZ" dirty="0" err="1"/>
              <a:t>labialis</a:t>
            </a:r>
            <a:r>
              <a:rPr lang="cs-CZ" dirty="0"/>
              <a:t> “opar“</a:t>
            </a:r>
            <a:endParaRPr lang="cs-CZ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b="1" dirty="0"/>
              <a:t>herpes simplex virus typu 2 </a:t>
            </a:r>
            <a:r>
              <a:rPr lang="cs-CZ" dirty="0"/>
              <a:t>(HSV 2) – herpes </a:t>
            </a:r>
            <a:r>
              <a:rPr lang="cs-CZ" dirty="0" err="1"/>
              <a:t>genitalis</a:t>
            </a: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b="1" dirty="0" err="1"/>
              <a:t>varicella</a:t>
            </a:r>
            <a:r>
              <a:rPr lang="cs-CZ" b="1" dirty="0"/>
              <a:t> </a:t>
            </a:r>
            <a:r>
              <a:rPr lang="cs-CZ" b="1" dirty="0" err="1"/>
              <a:t>zoster</a:t>
            </a:r>
            <a:r>
              <a:rPr lang="cs-CZ" b="1" dirty="0"/>
              <a:t> virus </a:t>
            </a:r>
            <a:r>
              <a:rPr lang="cs-CZ" dirty="0"/>
              <a:t>(VZV) – plané neštovice, herpes </a:t>
            </a:r>
            <a:r>
              <a:rPr lang="cs-CZ" dirty="0" err="1"/>
              <a:t>zoster</a:t>
            </a:r>
            <a:r>
              <a:rPr lang="cs-CZ" dirty="0"/>
              <a:t> (pásový opar)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b="1" dirty="0" err="1"/>
              <a:t>Epstein-Barrové</a:t>
            </a:r>
            <a:r>
              <a:rPr lang="cs-CZ" b="1" dirty="0"/>
              <a:t> virus </a:t>
            </a:r>
            <a:r>
              <a:rPr lang="cs-CZ" dirty="0"/>
              <a:t>(EBV, HHV 4) – infekční mononukleóza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b="1" dirty="0" err="1"/>
              <a:t>cytomegalovirus</a:t>
            </a:r>
            <a:r>
              <a:rPr lang="cs-CZ" dirty="0"/>
              <a:t> (CMV) – pneumonie, retinitida, encefalitida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b="1" dirty="0"/>
              <a:t>lidské herpes viry 6, 7, 8 </a:t>
            </a:r>
            <a:r>
              <a:rPr lang="cs-CZ" dirty="0"/>
              <a:t>(HHV 6, 7, 8)</a:t>
            </a:r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602B41B-A475-2245-81AF-E0D5217B8996}"/>
              </a:ext>
            </a:extLst>
          </p:cNvPr>
          <p:cNvSpPr txBox="1"/>
          <p:nvPr/>
        </p:nvSpPr>
        <p:spPr>
          <a:xfrm>
            <a:off x="179512" y="182414"/>
            <a:ext cx="2877904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1600" dirty="0">
                <a:latin typeface="+mj-lt"/>
              </a:rPr>
              <a:t>VIROVÁ EROZIVNÍ ONEMOCNĚNÍ</a:t>
            </a:r>
          </a:p>
        </p:txBody>
      </p:sp>
    </p:spTree>
    <p:extLst>
      <p:ext uri="{BB962C8B-B14F-4D97-AF65-F5344CB8AC3E}">
        <p14:creationId xmlns:p14="http://schemas.microsoft.com/office/powerpoint/2010/main" val="2424614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97E447-DB4B-2F43-BC25-6FD17672E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HSV 1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95F72E-BBAB-294F-960E-FC66A98BED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154" y="1844824"/>
            <a:ext cx="8252308" cy="4391049"/>
          </a:xfrm>
        </p:spPr>
        <p:txBody>
          <a:bodyPr/>
          <a:lstStyle/>
          <a:p>
            <a:r>
              <a:rPr lang="cs-CZ" sz="1800" dirty="0"/>
              <a:t>- </a:t>
            </a:r>
            <a:r>
              <a:rPr lang="cs-CZ" sz="1600" dirty="0"/>
              <a:t>puchýřnaté léze různé velikosti – ohraničené vřídky s tekutinou (afty), 1-2mm, po prasknutí se tekutina vyleje, eroze je bolestivá, vytvoří se stroupek</a:t>
            </a:r>
          </a:p>
          <a:p>
            <a:r>
              <a:rPr lang="cs-CZ" sz="1600" dirty="0"/>
              <a:t>- zdrojem je nakažený člověk</a:t>
            </a:r>
            <a:r>
              <a:rPr lang="cs-CZ" sz="1600" dirty="0">
                <a:sym typeface="Wingdings" pitchFamily="2" charset="2"/>
              </a:rPr>
              <a:t> </a:t>
            </a:r>
            <a:r>
              <a:rPr lang="cs-CZ" sz="1400" dirty="0">
                <a:sym typeface="Wingdings" pitchFamily="2" charset="2"/>
              </a:rPr>
              <a:t>(obsah </a:t>
            </a:r>
            <a:r>
              <a:rPr lang="cs-CZ" sz="1400" dirty="0" err="1">
                <a:sym typeface="Wingdings" pitchFamily="2" charset="2"/>
              </a:rPr>
              <a:t>aftových</a:t>
            </a:r>
            <a:r>
              <a:rPr lang="cs-CZ" sz="1400" dirty="0">
                <a:sym typeface="Wingdings" pitchFamily="2" charset="2"/>
              </a:rPr>
              <a:t> puchýřků s pomnoženým virem)</a:t>
            </a:r>
            <a:endParaRPr lang="cs-CZ" sz="1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u="sng" dirty="0" err="1"/>
              <a:t>primoinfekce</a:t>
            </a:r>
            <a:r>
              <a:rPr lang="cs-CZ" sz="1600" u="sng" dirty="0"/>
              <a:t> HSV1 </a:t>
            </a:r>
            <a:r>
              <a:rPr lang="cs-CZ" sz="1600" dirty="0"/>
              <a:t>nejčastěji v dětském věku slinami nakaženého člověka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cs-CZ" sz="1600" b="1" dirty="0">
                <a:sym typeface="Wingdings" pitchFamily="2" charset="2"/>
              </a:rPr>
              <a:t>herpetická </a:t>
            </a:r>
            <a:r>
              <a:rPr lang="cs-CZ" sz="1600" b="1" dirty="0" err="1">
                <a:sym typeface="Wingdings" pitchFamily="2" charset="2"/>
              </a:rPr>
              <a:t>gingivostomatitida</a:t>
            </a:r>
            <a:r>
              <a:rPr lang="cs-CZ" sz="1600" b="1" dirty="0">
                <a:sym typeface="Wingdings" pitchFamily="2" charset="2"/>
              </a:rPr>
              <a:t> s afty </a:t>
            </a:r>
            <a:r>
              <a:rPr lang="cs-CZ" sz="1600" dirty="0">
                <a:sym typeface="Wingdings" pitchFamily="2" charset="2"/>
              </a:rPr>
              <a:t>(bolestivost, zvýšená teplota, lokální lymfadenopatie..)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cs-CZ" sz="1600" b="1" dirty="0">
                <a:sym typeface="Wingdings" pitchFamily="2" charset="2"/>
              </a:rPr>
              <a:t>herpetická </a:t>
            </a:r>
            <a:r>
              <a:rPr lang="cs-CZ" sz="1600" b="1" dirty="0" err="1">
                <a:sym typeface="Wingdings" pitchFamily="2" charset="2"/>
              </a:rPr>
              <a:t>tonsilofaryngitida</a:t>
            </a:r>
            <a:endParaRPr lang="cs-CZ" sz="1600" b="1" dirty="0">
              <a:sym typeface="Wingdings" pitchFamily="2" charset="2"/>
            </a:endParaRPr>
          </a:p>
          <a:p>
            <a:pPr lvl="2">
              <a:buFont typeface="Courier New" panose="02070309020205020404" pitchFamily="49" charset="0"/>
              <a:buChar char="o"/>
            </a:pPr>
            <a:r>
              <a:rPr lang="cs-CZ" sz="1600" b="1" dirty="0">
                <a:sym typeface="Wingdings" pitchFamily="2" charset="2"/>
              </a:rPr>
              <a:t>komplikovaný průběh u oslabených (</a:t>
            </a:r>
            <a:r>
              <a:rPr lang="cs-CZ" sz="1600" b="1" dirty="0" err="1">
                <a:sym typeface="Wingdings" pitchFamily="2" charset="2"/>
              </a:rPr>
              <a:t>imunokompromitovaní</a:t>
            </a:r>
            <a:r>
              <a:rPr lang="cs-CZ" sz="1600" b="1" dirty="0">
                <a:sym typeface="Wingdings" pitchFamily="2" charset="2"/>
              </a:rPr>
              <a:t> a malé děti): </a:t>
            </a:r>
            <a:r>
              <a:rPr lang="cs-CZ" sz="1400" dirty="0">
                <a:sym typeface="Wingdings" pitchFamily="2" charset="2"/>
              </a:rPr>
              <a:t>meningitida, herpetická encefalitida, keratokonjunktivitida, hepatitida, pneumonie…</a:t>
            </a:r>
            <a:endParaRPr lang="cs-CZ" b="1" dirty="0">
              <a:sym typeface="Wingdings" pitchFamily="2" charset="2"/>
            </a:endParaRPr>
          </a:p>
          <a:p>
            <a:r>
              <a:rPr lang="cs-CZ" sz="1800" dirty="0"/>
              <a:t>- </a:t>
            </a:r>
            <a:r>
              <a:rPr lang="cs-CZ" sz="1600" dirty="0"/>
              <a:t>virus </a:t>
            </a:r>
            <a:r>
              <a:rPr lang="cs-CZ" sz="1600" dirty="0" err="1"/>
              <a:t>perzistuje</a:t>
            </a:r>
            <a:r>
              <a:rPr lang="cs-CZ" sz="1600" dirty="0"/>
              <a:t> v organismu (latentní fáze) v bazálních gangliích a při oslabení imunitního systému (horečka, zánětlivé onemocnění, stres, menses..) putuje z BG zpět do místa primární infekce a způsobuje recidivující symptomatické onemocnění: </a:t>
            </a:r>
            <a:r>
              <a:rPr lang="cs-CZ" sz="1600" b="1" dirty="0">
                <a:sym typeface="Wingdings" pitchFamily="2" charset="2"/>
              </a:rPr>
              <a:t>herpes </a:t>
            </a:r>
            <a:r>
              <a:rPr lang="cs-CZ" sz="1600" b="1" dirty="0" err="1">
                <a:sym typeface="Wingdings" pitchFamily="2" charset="2"/>
              </a:rPr>
              <a:t>labialis</a:t>
            </a:r>
            <a:r>
              <a:rPr lang="cs-CZ" sz="1600" b="1" dirty="0">
                <a:sym typeface="Wingdings" pitchFamily="2" charset="2"/>
              </a:rPr>
              <a:t> </a:t>
            </a:r>
            <a:r>
              <a:rPr lang="cs-CZ" sz="1600" dirty="0">
                <a:sym typeface="Wingdings" pitchFamily="2" charset="2"/>
              </a:rPr>
              <a:t>(bolestivá puchýřnatá léze v okolí rtu)</a:t>
            </a:r>
          </a:p>
          <a:p>
            <a:r>
              <a:rPr lang="cs-CZ" sz="1600" dirty="0">
                <a:sym typeface="Wingdings" pitchFamily="2" charset="2"/>
              </a:rPr>
              <a:t>- </a:t>
            </a:r>
            <a:r>
              <a:rPr lang="cs-CZ" sz="1600" u="sng" dirty="0">
                <a:sym typeface="Wingdings" pitchFamily="2" charset="2"/>
              </a:rPr>
              <a:t>diagnostika</a:t>
            </a:r>
            <a:r>
              <a:rPr lang="cs-CZ" sz="1600" dirty="0">
                <a:sym typeface="Wingdings" pitchFamily="2" charset="2"/>
              </a:rPr>
              <a:t>: fyzikální vyšetření, typický obraz, sérologie</a:t>
            </a:r>
          </a:p>
          <a:p>
            <a:r>
              <a:rPr lang="cs-CZ" sz="1600" dirty="0">
                <a:sym typeface="Wingdings" pitchFamily="2" charset="2"/>
              </a:rPr>
              <a:t>- </a:t>
            </a:r>
            <a:r>
              <a:rPr lang="cs-CZ" sz="1600" u="sng" dirty="0">
                <a:sym typeface="Wingdings" pitchFamily="2" charset="2"/>
              </a:rPr>
              <a:t>terapie</a:t>
            </a:r>
            <a:r>
              <a:rPr lang="cs-CZ" sz="1600" dirty="0">
                <a:sym typeface="Wingdings" pitchFamily="2" charset="2"/>
              </a:rPr>
              <a:t>: lokálně vysušení lihem, </a:t>
            </a:r>
            <a:r>
              <a:rPr lang="cs-CZ" sz="1600" dirty="0" err="1">
                <a:sym typeface="Wingdings" pitchFamily="2" charset="2"/>
              </a:rPr>
              <a:t>acyclovir</a:t>
            </a:r>
            <a:r>
              <a:rPr lang="cs-CZ" sz="1600" dirty="0">
                <a:sym typeface="Wingdings" pitchFamily="2" charset="2"/>
              </a:rPr>
              <a:t> </a:t>
            </a:r>
            <a:r>
              <a:rPr lang="cs-CZ" sz="1800" dirty="0">
                <a:sym typeface="Wingdings" pitchFamily="2" charset="2"/>
              </a:rPr>
              <a:t>lokálně, perorálně či parenterálně dle tíže </a:t>
            </a:r>
            <a:endParaRPr lang="cs-CZ" sz="18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170536E-61E5-7345-ACA0-EC144BC49B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76"/>
          <a:stretch/>
        </p:blipFill>
        <p:spPr bwMode="auto">
          <a:xfrm>
            <a:off x="6453226" y="179239"/>
            <a:ext cx="2511262" cy="144938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120EEDA4-485C-714D-94BD-A37D46401D19}"/>
              </a:ext>
            </a:extLst>
          </p:cNvPr>
          <p:cNvSpPr/>
          <p:nvPr/>
        </p:nvSpPr>
        <p:spPr>
          <a:xfrm>
            <a:off x="5796136" y="656005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>
                <a:hlinkClick r:id="rId4"/>
              </a:rPr>
              <a:t>https://www.wikiskripta.eu/w/Virus_herpes_simplex</a:t>
            </a:r>
            <a:r>
              <a:rPr lang="cs-CZ" sz="1000" dirty="0"/>
              <a:t> 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8863AB6-F1F8-EE4F-8D67-3B30F1C2F16D}"/>
              </a:ext>
            </a:extLst>
          </p:cNvPr>
          <p:cNvSpPr txBox="1"/>
          <p:nvPr/>
        </p:nvSpPr>
        <p:spPr>
          <a:xfrm>
            <a:off x="260538" y="6201330"/>
            <a:ext cx="623132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>
                <a:latin typeface="+mj-lt"/>
              </a:rPr>
              <a:t>pacienta s aktivním herpetickým onemocněním neošetřujeme!!!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B6D022F2-67A1-8D42-A31F-9FAFE42413C4}"/>
              </a:ext>
            </a:extLst>
          </p:cNvPr>
          <p:cNvSpPr txBox="1"/>
          <p:nvPr/>
        </p:nvSpPr>
        <p:spPr>
          <a:xfrm>
            <a:off x="179512" y="182414"/>
            <a:ext cx="2877904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1600" dirty="0">
                <a:latin typeface="+mj-lt"/>
              </a:rPr>
              <a:t>VIROVÁ EROZIVNÍ ONEMOCNĚNÍ</a:t>
            </a:r>
          </a:p>
        </p:txBody>
      </p:sp>
      <p:pic>
        <p:nvPicPr>
          <p:cNvPr id="11266" name="Picture 2" descr="Herpes Simplex Virus: Symptoms, causes, types - Natural remedies for relief  | Health Tips and News">
            <a:extLst>
              <a:ext uri="{FF2B5EF4-FFF2-40B4-BE49-F238E27FC236}">
                <a16:creationId xmlns:a16="http://schemas.microsoft.com/office/drawing/2014/main" id="{763D9A8D-8D67-4848-AAFA-E8BA4089CB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6" t="24898" r="3611" b="17870"/>
          <a:stretch/>
        </p:blipFill>
        <p:spPr bwMode="auto">
          <a:xfrm>
            <a:off x="3828664" y="179239"/>
            <a:ext cx="2511261" cy="145149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337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993D4C-9C0E-FC40-A51C-B50753D98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3"/>
            <a:ext cx="7543800" cy="1450757"/>
          </a:xfrm>
        </p:spPr>
        <p:txBody>
          <a:bodyPr>
            <a:normAutofit/>
          </a:bodyPr>
          <a:lstStyle/>
          <a:p>
            <a:r>
              <a:rPr lang="cs-CZ" sz="4000" b="1" dirty="0"/>
              <a:t>VARICELLA ZOSTER VIRUS 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C46474-6C07-9C43-A5C9-D50CC48BE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8" y="1845734"/>
            <a:ext cx="7968564" cy="4391578"/>
          </a:xfrm>
        </p:spPr>
        <p:txBody>
          <a:bodyPr>
            <a:normAutofit/>
          </a:bodyPr>
          <a:lstStyle/>
          <a:p>
            <a:r>
              <a:rPr lang="cs-CZ" sz="1800" dirty="0"/>
              <a:t>- </a:t>
            </a:r>
            <a:r>
              <a:rPr lang="cs-CZ" sz="1800" dirty="0" err="1"/>
              <a:t>primoinfekce</a:t>
            </a:r>
            <a:r>
              <a:rPr lang="cs-CZ" sz="1800" dirty="0"/>
              <a:t> = </a:t>
            </a:r>
            <a:r>
              <a:rPr lang="cs-CZ" sz="1800" b="1" dirty="0"/>
              <a:t>plané neštovice </a:t>
            </a:r>
            <a:r>
              <a:rPr lang="cs-CZ" sz="1800" dirty="0"/>
              <a:t>(</a:t>
            </a:r>
            <a:r>
              <a:rPr lang="cs-CZ" sz="1800" dirty="0" err="1"/>
              <a:t>varicella</a:t>
            </a:r>
            <a:r>
              <a:rPr lang="cs-CZ" sz="1800" dirty="0"/>
              <a:t>)</a:t>
            </a:r>
          </a:p>
          <a:p>
            <a:pPr marL="0" indent="0">
              <a:buNone/>
            </a:pPr>
            <a:r>
              <a:rPr lang="cs-CZ" sz="1800" dirty="0">
                <a:sym typeface="Wingdings" pitchFamily="2" charset="2"/>
              </a:rPr>
              <a:t> virus ale není zcela eradikován – </a:t>
            </a:r>
            <a:r>
              <a:rPr lang="cs-CZ" sz="1800" dirty="0" err="1">
                <a:sym typeface="Wingdings" pitchFamily="2" charset="2"/>
              </a:rPr>
              <a:t>perzistuje</a:t>
            </a:r>
            <a:r>
              <a:rPr lang="cs-CZ" sz="1800" dirty="0">
                <a:sym typeface="Wingdings" pitchFamily="2" charset="2"/>
              </a:rPr>
              <a:t> v senzitivních gangliích zadních míšních kořenů  v případě oslabení imunitního systému reaktivace – virus napadá dermatom inervovaný danými napadenými nervy = </a:t>
            </a:r>
            <a:r>
              <a:rPr lang="cs-CZ" sz="1800" b="1" dirty="0">
                <a:sym typeface="Wingdings" pitchFamily="2" charset="2"/>
              </a:rPr>
              <a:t>pásový opar – herpes </a:t>
            </a:r>
            <a:r>
              <a:rPr lang="cs-CZ" sz="1800" b="1" dirty="0" err="1">
                <a:sym typeface="Wingdings" pitchFamily="2" charset="2"/>
              </a:rPr>
              <a:t>zoster</a:t>
            </a:r>
            <a:endParaRPr lang="cs-CZ" sz="1800" b="1" dirty="0">
              <a:sym typeface="Wingdings" pitchFamily="2" charset="2"/>
            </a:endParaRPr>
          </a:p>
          <a:p>
            <a:pPr>
              <a:buFontTx/>
              <a:buChar char="-"/>
            </a:pPr>
            <a:r>
              <a:rPr lang="cs-CZ" sz="1800" b="1" dirty="0"/>
              <a:t> bolestivá puchýřnatá vyrážka </a:t>
            </a:r>
            <a:r>
              <a:rPr lang="cs-CZ" sz="1800" dirty="0"/>
              <a:t>jasně červené barvy v místě dermatomu unilaterálně, nejčastěji lokalizován na trupu, ale může být i na tváři… je silně infekční!!!</a:t>
            </a:r>
            <a:endParaRPr lang="cs-CZ" sz="1800" b="1" dirty="0"/>
          </a:p>
          <a:p>
            <a:pPr>
              <a:buFontTx/>
              <a:buChar char="-"/>
            </a:pPr>
            <a:r>
              <a:rPr lang="cs-CZ" sz="1800" b="1" dirty="0"/>
              <a:t> neuropatická bolest - </a:t>
            </a:r>
            <a:r>
              <a:rPr lang="cs-CZ" sz="1800" b="1" dirty="0" err="1"/>
              <a:t>postherpetické</a:t>
            </a:r>
            <a:r>
              <a:rPr lang="cs-CZ" sz="1800" b="1" dirty="0"/>
              <a:t> neuralgie</a:t>
            </a:r>
          </a:p>
          <a:p>
            <a:r>
              <a:rPr lang="cs-CZ" sz="1800" dirty="0">
                <a:sym typeface="Wingdings" pitchFamily="2" charset="2"/>
              </a:rPr>
              <a:t>- </a:t>
            </a:r>
            <a:r>
              <a:rPr lang="cs-CZ" sz="1800" u="sng" dirty="0">
                <a:sym typeface="Wingdings" pitchFamily="2" charset="2"/>
              </a:rPr>
              <a:t>diagnostika</a:t>
            </a:r>
            <a:r>
              <a:rPr lang="cs-CZ" sz="1800" dirty="0">
                <a:sym typeface="Wingdings" pitchFamily="2" charset="2"/>
              </a:rPr>
              <a:t>: anamnéza, fyzikální vyšetření, typický obraz ložisek, sérologie</a:t>
            </a:r>
          </a:p>
          <a:p>
            <a:r>
              <a:rPr lang="cs-CZ" sz="1800" dirty="0">
                <a:sym typeface="Wingdings" pitchFamily="2" charset="2"/>
              </a:rPr>
              <a:t>- </a:t>
            </a:r>
            <a:r>
              <a:rPr lang="cs-CZ" sz="1800" u="sng" dirty="0">
                <a:sym typeface="Wingdings" pitchFamily="2" charset="2"/>
              </a:rPr>
              <a:t>terapie</a:t>
            </a:r>
            <a:r>
              <a:rPr lang="cs-CZ" sz="1800" dirty="0">
                <a:sym typeface="Wingdings" pitchFamily="2" charset="2"/>
              </a:rPr>
              <a:t>: lokálně tekutý pudr, </a:t>
            </a:r>
            <a:r>
              <a:rPr lang="cs-CZ" sz="1800" dirty="0" err="1">
                <a:sym typeface="Wingdings" pitchFamily="2" charset="2"/>
              </a:rPr>
              <a:t>acyclovir</a:t>
            </a:r>
            <a:r>
              <a:rPr lang="cs-CZ" sz="1800" dirty="0">
                <a:sym typeface="Wingdings" pitchFamily="2" charset="2"/>
              </a:rPr>
              <a:t> systémově, analgetika, lokální anestetika, dle tíže neuropatické bolesti (antidepresiva, antikonvulziva…), dostupná vakcína</a:t>
            </a:r>
          </a:p>
          <a:p>
            <a:r>
              <a:rPr lang="cs-CZ" sz="1800" dirty="0"/>
              <a:t>- během probíhající infekce je vhodné nemocného izolovat od těhotných žen a </a:t>
            </a:r>
            <a:r>
              <a:rPr lang="cs-CZ" sz="1800" dirty="0" err="1"/>
              <a:t>imunokompromitovaných</a:t>
            </a:r>
            <a:r>
              <a:rPr lang="cs-CZ" sz="1800" dirty="0"/>
              <a:t> pacientů </a:t>
            </a:r>
          </a:p>
          <a:p>
            <a:endParaRPr lang="cs-CZ" sz="18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06E6E83-61C8-9B44-AFFD-A07313A1B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41605" y="182414"/>
            <a:ext cx="2822883" cy="195044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40E3E7AE-54EB-B149-9D0D-3E428CCBB243}"/>
              </a:ext>
            </a:extLst>
          </p:cNvPr>
          <p:cNvSpPr/>
          <p:nvPr/>
        </p:nvSpPr>
        <p:spPr>
          <a:xfrm>
            <a:off x="33674" y="6571397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>
                <a:hlinkClick r:id="rId3"/>
              </a:rPr>
              <a:t>https://www.wikiskripta.eu/w/Herpes_zoster</a:t>
            </a:r>
            <a:r>
              <a:rPr lang="cs-CZ" sz="1000" dirty="0"/>
              <a:t>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F08C19C-B250-E146-BE6B-0740E36E31A4}"/>
              </a:ext>
            </a:extLst>
          </p:cNvPr>
          <p:cNvSpPr txBox="1"/>
          <p:nvPr/>
        </p:nvSpPr>
        <p:spPr>
          <a:xfrm>
            <a:off x="179512" y="182414"/>
            <a:ext cx="2877904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1600" dirty="0">
                <a:latin typeface="+mj-lt"/>
              </a:rPr>
              <a:t>VIROVÁ EROZIVNÍ ONEMOCNĚNÍ</a:t>
            </a:r>
          </a:p>
        </p:txBody>
      </p:sp>
    </p:spTree>
    <p:extLst>
      <p:ext uri="{BB962C8B-B14F-4D97-AF65-F5344CB8AC3E}">
        <p14:creationId xmlns:p14="http://schemas.microsoft.com/office/powerpoint/2010/main" val="786370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993D4C-9C0E-FC40-A51C-B50753D98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4" y="287338"/>
            <a:ext cx="7710115" cy="1449387"/>
          </a:xfrm>
        </p:spPr>
        <p:txBody>
          <a:bodyPr>
            <a:normAutofit/>
          </a:bodyPr>
          <a:lstStyle/>
          <a:p>
            <a:r>
              <a:rPr lang="cs-CZ" sz="4000" b="1" dirty="0"/>
              <a:t>VIRUS EPSTEIN-BAAROVÉ (EBV, HHV4)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C46474-6C07-9C43-A5C9-D50CC48BE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325" y="1846263"/>
            <a:ext cx="7543800" cy="4724399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původce </a:t>
            </a:r>
            <a:r>
              <a:rPr lang="cs-CZ" b="1" dirty="0"/>
              <a:t>infekční mononukleózy </a:t>
            </a:r>
          </a:p>
          <a:p>
            <a:pPr marL="200025" lvl="1" indent="0">
              <a:buNone/>
            </a:pPr>
            <a:r>
              <a:rPr lang="cs-CZ" dirty="0"/>
              <a:t>= povlaková angína s pablánami a odynofagií, bolest při polykání až </a:t>
            </a:r>
            <a:r>
              <a:rPr lang="cs-CZ" dirty="0" err="1"/>
              <a:t>obstukce</a:t>
            </a:r>
            <a:r>
              <a:rPr lang="cs-CZ" dirty="0"/>
              <a:t>, </a:t>
            </a:r>
            <a:r>
              <a:rPr lang="cs-CZ" dirty="0" err="1"/>
              <a:t>exantém</a:t>
            </a:r>
            <a:r>
              <a:rPr lang="cs-CZ" dirty="0"/>
              <a:t> a petechie měkkého patra (</a:t>
            </a:r>
            <a:r>
              <a:rPr lang="cs-CZ" dirty="0" err="1"/>
              <a:t>Holzelovo</a:t>
            </a:r>
            <a:r>
              <a:rPr lang="cs-CZ" dirty="0"/>
              <a:t> znamení), krční lymfadenopatie, </a:t>
            </a:r>
            <a:r>
              <a:rPr lang="cs-CZ" dirty="0" err="1"/>
              <a:t>hepatosplenomegalie</a:t>
            </a:r>
            <a:r>
              <a:rPr lang="cs-CZ" dirty="0"/>
              <a:t>, horečka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b="1" dirty="0"/>
              <a:t>slizniční hyperkeratóza - vlasaté leukoplakie jazyka </a:t>
            </a:r>
            <a:r>
              <a:rPr lang="cs-CZ" sz="1400" dirty="0"/>
              <a:t>(</a:t>
            </a:r>
            <a:r>
              <a:rPr lang="cs-CZ" sz="1400" dirty="0" err="1"/>
              <a:t>imunokompromitovaní</a:t>
            </a:r>
            <a:r>
              <a:rPr lang="cs-CZ" sz="1400" dirty="0"/>
              <a:t> – např. HIV+ tzv. </a:t>
            </a:r>
            <a:r>
              <a:rPr lang="cs-CZ" sz="1400" dirty="0" err="1"/>
              <a:t>hairy-leukoplakia</a:t>
            </a:r>
            <a:r>
              <a:rPr lang="cs-CZ" sz="1400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b="1" dirty="0"/>
              <a:t>chronická benigní glositida </a:t>
            </a:r>
            <a:r>
              <a:rPr lang="cs-CZ" dirty="0"/>
              <a:t>– imituje orální kandidózu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podíl na </a:t>
            </a:r>
            <a:r>
              <a:rPr lang="cs-CZ" b="1" dirty="0"/>
              <a:t>malignitách</a:t>
            </a:r>
            <a:r>
              <a:rPr lang="cs-CZ" dirty="0"/>
              <a:t> </a:t>
            </a:r>
            <a:r>
              <a:rPr lang="cs-CZ" sz="1400" dirty="0"/>
              <a:t>(lymfomy – </a:t>
            </a:r>
            <a:r>
              <a:rPr lang="cs-CZ" sz="1400" dirty="0" err="1"/>
              <a:t>Burkittův</a:t>
            </a:r>
            <a:r>
              <a:rPr lang="cs-CZ" sz="1400" dirty="0"/>
              <a:t>, </a:t>
            </a:r>
            <a:r>
              <a:rPr lang="cs-CZ" sz="1400" dirty="0" err="1"/>
              <a:t>Hodgkinův</a:t>
            </a:r>
            <a:r>
              <a:rPr lang="cs-CZ" sz="1400" dirty="0"/>
              <a:t> mozku, </a:t>
            </a:r>
            <a:r>
              <a:rPr lang="cs-CZ" sz="1400" dirty="0" err="1"/>
              <a:t>nazofaryngeální</a:t>
            </a:r>
            <a:r>
              <a:rPr lang="cs-CZ" sz="1400" dirty="0"/>
              <a:t> karcinom)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400" dirty="0"/>
              <a:t>chronický únavový syndrom??</a:t>
            </a:r>
          </a:p>
          <a:p>
            <a:endParaRPr lang="cs-CZ" sz="1600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D7BEC6-5271-214A-8BA0-E295D519E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8572" y="4540151"/>
            <a:ext cx="3731140" cy="217108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D8A8EB36-0713-C040-BA9B-E90E5E6F21E2}"/>
              </a:ext>
            </a:extLst>
          </p:cNvPr>
          <p:cNvSpPr txBox="1"/>
          <p:nvPr/>
        </p:nvSpPr>
        <p:spPr>
          <a:xfrm>
            <a:off x="-47441" y="6570662"/>
            <a:ext cx="23006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hlinkClick r:id="rId4"/>
              </a:rPr>
              <a:t>https://www.wikiskripta.eu/w/EBV</a:t>
            </a:r>
            <a:r>
              <a:rPr lang="cs-CZ" sz="1000" dirty="0"/>
              <a:t> </a:t>
            </a:r>
          </a:p>
        </p:txBody>
      </p:sp>
      <p:pic>
        <p:nvPicPr>
          <p:cNvPr id="3074" name="Picture 2" descr="Leukoplakia – Vesin">
            <a:extLst>
              <a:ext uri="{FF2B5EF4-FFF2-40B4-BE49-F238E27FC236}">
                <a16:creationId xmlns:a16="http://schemas.microsoft.com/office/drawing/2014/main" id="{1BCDACA4-3434-6D42-8FAC-D6B755D1A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004" y="4540151"/>
            <a:ext cx="3329829" cy="21852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1FC1FC06-0B0C-4C43-A4D5-98A8471E1963}"/>
              </a:ext>
            </a:extLst>
          </p:cNvPr>
          <p:cNvSpPr txBox="1"/>
          <p:nvPr/>
        </p:nvSpPr>
        <p:spPr>
          <a:xfrm>
            <a:off x="6626442" y="6395994"/>
            <a:ext cx="18722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chemeClr val="bg1"/>
                </a:solidFill>
                <a:latin typeface="+mn-lt"/>
              </a:rPr>
              <a:t>leukoplakie jazyka</a:t>
            </a:r>
            <a:endParaRPr lang="cs-CZ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27E91CD2-6F45-A64C-9997-39D71C2C3340}"/>
              </a:ext>
            </a:extLst>
          </p:cNvPr>
          <p:cNvSpPr txBox="1"/>
          <p:nvPr/>
        </p:nvSpPr>
        <p:spPr>
          <a:xfrm>
            <a:off x="1102874" y="6333169"/>
            <a:ext cx="18639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infekční mononukleóza</a:t>
            </a:r>
            <a:endParaRPr lang="cs-CZ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F9938DF-E2DB-E146-8643-E0BFBC7D4C04}"/>
              </a:ext>
            </a:extLst>
          </p:cNvPr>
          <p:cNvSpPr txBox="1"/>
          <p:nvPr/>
        </p:nvSpPr>
        <p:spPr>
          <a:xfrm>
            <a:off x="179512" y="182414"/>
            <a:ext cx="2877904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1600" dirty="0">
                <a:latin typeface="+mj-lt"/>
              </a:rPr>
              <a:t>VIROVÁ EROZIVNÍ ONEMOCNĚNÍ</a:t>
            </a:r>
          </a:p>
        </p:txBody>
      </p:sp>
    </p:spTree>
    <p:extLst>
      <p:ext uri="{BB962C8B-B14F-4D97-AF65-F5344CB8AC3E}">
        <p14:creationId xmlns:p14="http://schemas.microsoft.com/office/powerpoint/2010/main" val="10637637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961C0A-A950-1549-9FB0-E1FA36906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…další </a:t>
            </a:r>
            <a:r>
              <a:rPr lang="cs-CZ" sz="4000" dirty="0" err="1"/>
              <a:t>Herpesviry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B8E00C-F6BF-4E41-97EC-AA58FDEDB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325" y="1846263"/>
            <a:ext cx="4973811" cy="4022725"/>
          </a:xfrm>
        </p:spPr>
        <p:txBody>
          <a:bodyPr/>
          <a:lstStyle/>
          <a:p>
            <a:r>
              <a:rPr lang="cs-CZ" sz="2400" b="1" dirty="0"/>
              <a:t>CYTOMEGALOVIRUS (CMV)</a:t>
            </a:r>
          </a:p>
          <a:p>
            <a:r>
              <a:rPr lang="cs-CZ" sz="1800" dirty="0"/>
              <a:t>- postihuje pouze výrazněji </a:t>
            </a:r>
            <a:r>
              <a:rPr lang="cs-CZ" sz="1800" dirty="0" err="1"/>
              <a:t>imunoalterované</a:t>
            </a:r>
            <a:r>
              <a:rPr lang="cs-CZ" sz="1800" dirty="0"/>
              <a:t> jedince</a:t>
            </a:r>
          </a:p>
          <a:p>
            <a:r>
              <a:rPr lang="cs-CZ" sz="1800" dirty="0"/>
              <a:t>- slizniční změny mají netypickou podobu torpidních, silně bolestivých ulcerací palatinální sliznice…</a:t>
            </a:r>
          </a:p>
          <a:p>
            <a:endParaRPr lang="cs-CZ" dirty="0"/>
          </a:p>
          <a:p>
            <a:r>
              <a:rPr lang="cs-CZ" sz="2400" b="1" dirty="0"/>
              <a:t>HHV-8</a:t>
            </a:r>
            <a:endParaRPr lang="cs-CZ" b="1" dirty="0"/>
          </a:p>
          <a:p>
            <a:r>
              <a:rPr lang="cs-CZ" sz="1800" dirty="0"/>
              <a:t>- původce </a:t>
            </a:r>
            <a:r>
              <a:rPr lang="cs-CZ" sz="1800" dirty="0" err="1"/>
              <a:t>Kaposiho</a:t>
            </a:r>
            <a:r>
              <a:rPr lang="cs-CZ" sz="1800" dirty="0"/>
              <a:t> sarkomu HIV-pozitivních jedinců </a:t>
            </a:r>
          </a:p>
          <a:p>
            <a:r>
              <a:rPr lang="cs-CZ" sz="1800" dirty="0"/>
              <a:t>- v dutině ústní tvoří </a:t>
            </a:r>
            <a:r>
              <a:rPr lang="cs-CZ" sz="1800" dirty="0" err="1"/>
              <a:t>lividní</a:t>
            </a:r>
            <a:r>
              <a:rPr lang="cs-CZ" sz="1800" dirty="0"/>
              <a:t> </a:t>
            </a:r>
            <a:r>
              <a:rPr lang="cs-CZ" sz="1800" dirty="0" err="1"/>
              <a:t>makuly</a:t>
            </a:r>
            <a:r>
              <a:rPr lang="cs-CZ" sz="1800" dirty="0"/>
              <a:t> relativně rychle se měnící v </a:t>
            </a:r>
            <a:r>
              <a:rPr lang="cs-CZ" sz="1800" dirty="0" err="1"/>
              <a:t>exulcerující</a:t>
            </a:r>
            <a:r>
              <a:rPr lang="cs-CZ" sz="1800" dirty="0"/>
              <a:t> prominenci  - mohou být iniciální známkou tohoto nádorového onemocnění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1A35A159-59C5-C04A-AE7E-1753D3297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016686"/>
            <a:ext cx="3014033" cy="214861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8FE8DE39-4F18-A84D-874C-E54B1AB6C8C6}"/>
              </a:ext>
            </a:extLst>
          </p:cNvPr>
          <p:cNvSpPr txBox="1"/>
          <p:nvPr/>
        </p:nvSpPr>
        <p:spPr>
          <a:xfrm>
            <a:off x="5940152" y="6570662"/>
            <a:ext cx="31983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+mj-lt"/>
              </a:rPr>
              <a:t>https://www1.lf1.cuni.cz/~</a:t>
            </a:r>
            <a:r>
              <a:rPr lang="cs-CZ" sz="1000" dirty="0" err="1">
                <a:latin typeface="+mj-lt"/>
              </a:rPr>
              <a:t>hrozs</a:t>
            </a:r>
            <a:r>
              <a:rPr lang="cs-CZ" sz="1000" dirty="0">
                <a:latin typeface="+mj-lt"/>
              </a:rPr>
              <a:t>/</a:t>
            </a:r>
            <a:r>
              <a:rPr lang="cs-CZ" sz="1000" dirty="0" err="1">
                <a:latin typeface="+mj-lt"/>
              </a:rPr>
              <a:t>Prostom</a:t>
            </a:r>
            <a:r>
              <a:rPr lang="cs-CZ" sz="1000" dirty="0">
                <a:latin typeface="+mj-lt"/>
              </a:rPr>
              <a:t>/prostom13.htm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F436E7B-88E3-494E-9095-F6C48054FD56}"/>
              </a:ext>
            </a:extLst>
          </p:cNvPr>
          <p:cNvSpPr txBox="1"/>
          <p:nvPr/>
        </p:nvSpPr>
        <p:spPr>
          <a:xfrm>
            <a:off x="179512" y="182414"/>
            <a:ext cx="2877904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1600" dirty="0">
                <a:latin typeface="+mj-lt"/>
              </a:rPr>
              <a:t>VIROVÁ EROZIVNÍ ONEMOCNĚNÍ</a:t>
            </a:r>
          </a:p>
        </p:txBody>
      </p:sp>
    </p:spTree>
    <p:extLst>
      <p:ext uri="{BB962C8B-B14F-4D97-AF65-F5344CB8AC3E}">
        <p14:creationId xmlns:p14="http://schemas.microsoft.com/office/powerpoint/2010/main" val="29611254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64BD90-46DC-2549-9536-496B81104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ENTEROVIRY</a:t>
            </a:r>
            <a:r>
              <a:rPr lang="cs-CZ" sz="4000" dirty="0"/>
              <a:t>: </a:t>
            </a:r>
            <a:r>
              <a:rPr lang="cs-CZ" sz="3200" dirty="0"/>
              <a:t>ECHOVIRY, COXACKIE-VIRY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4B8642-457A-0A4D-9377-BB34CA73A3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HAND-FOOT-MOUTH DISEASE (nemoc ruka-noha-ústa)</a:t>
            </a:r>
          </a:p>
          <a:p>
            <a:r>
              <a:rPr lang="cs-CZ" sz="1800" dirty="0"/>
              <a:t>- vezikulózní (</a:t>
            </a:r>
            <a:r>
              <a:rPr lang="cs-CZ" sz="1800" dirty="0" err="1"/>
              <a:t>faryngo</a:t>
            </a:r>
            <a:r>
              <a:rPr lang="cs-CZ" sz="1800" dirty="0"/>
              <a:t>)stomatitida s </a:t>
            </a:r>
            <a:r>
              <a:rPr lang="cs-CZ" sz="1800" dirty="0" err="1"/>
              <a:t>exantémem</a:t>
            </a:r>
            <a:r>
              <a:rPr lang="cs-CZ" sz="1800" dirty="0"/>
              <a:t> na rukou a nohou</a:t>
            </a:r>
          </a:p>
          <a:p>
            <a:pPr lvl="1"/>
            <a:r>
              <a:rPr lang="cs-CZ" sz="1600" dirty="0"/>
              <a:t>malé roztroušené vřídky a puchýřky v dutině ústní</a:t>
            </a:r>
          </a:p>
          <a:p>
            <a:pPr lvl="1"/>
            <a:r>
              <a:rPr lang="cs-CZ" sz="1600" dirty="0"/>
              <a:t>kožní vyrážka na prstech rukou i nohou</a:t>
            </a:r>
          </a:p>
          <a:p>
            <a:pPr lvl="1"/>
            <a:r>
              <a:rPr lang="cs-CZ" sz="1600" dirty="0"/>
              <a:t>celkové projevy – teplota, zvýšená únava.. může být i meningeální dráždění</a:t>
            </a:r>
          </a:p>
          <a:p>
            <a:pPr marL="200025" lvl="1" indent="0">
              <a:buNone/>
            </a:pPr>
            <a:r>
              <a:rPr lang="cs-CZ" dirty="0"/>
              <a:t>- nejvíce postihuje děti, šíření v kolektivech, trvání cca týden</a:t>
            </a:r>
          </a:p>
          <a:p>
            <a:r>
              <a:rPr lang="cs-CZ" b="1" dirty="0"/>
              <a:t>HERPANGÍNA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F6A298E-9D42-4E4A-A1E9-B88DB9A7CCA7}"/>
              </a:ext>
            </a:extLst>
          </p:cNvPr>
          <p:cNvSpPr txBox="1"/>
          <p:nvPr/>
        </p:nvSpPr>
        <p:spPr>
          <a:xfrm>
            <a:off x="179512" y="182414"/>
            <a:ext cx="2877904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1600" dirty="0">
                <a:latin typeface="+mj-lt"/>
              </a:rPr>
              <a:t>VIROVÁ EROZIVNÍ ONEMOCNĚNÍ</a:t>
            </a:r>
          </a:p>
        </p:txBody>
      </p:sp>
      <p:pic>
        <p:nvPicPr>
          <p:cNvPr id="6" name="Obrázek 5" descr="Obsah obrázku zavřít&#10;&#10;Popis byl vytvořen automaticky">
            <a:extLst>
              <a:ext uri="{FF2B5EF4-FFF2-40B4-BE49-F238E27FC236}">
                <a16:creationId xmlns:a16="http://schemas.microsoft.com/office/drawing/2014/main" id="{3F3155E8-FBC3-3548-8E0C-B21E15CC6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232" y="4221088"/>
            <a:ext cx="2392164" cy="24925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8907C77F-B8F3-6547-A662-05E4C3F52EEB}"/>
              </a:ext>
            </a:extLst>
          </p:cNvPr>
          <p:cNvSpPr/>
          <p:nvPr/>
        </p:nvSpPr>
        <p:spPr>
          <a:xfrm>
            <a:off x="786332" y="4231641"/>
            <a:ext cx="57298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vezikulózní stomatitida (ulcerace v oblasti měkkého patra a na krčních mandlích) + akutní zánět hltanu </a:t>
            </a:r>
          </a:p>
          <a:p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sym typeface="Wingdings" pitchFamily="2" charset="2"/>
              </a:rPr>
              <a:t> bolesti při polykání, nechutenství</a:t>
            </a:r>
          </a:p>
          <a:p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sym typeface="Wingdings" pitchFamily="2" charset="2"/>
              </a:rPr>
              <a:t>- léze praskají a shlukují se v rozsáhlejší léze, více bolestivé…</a:t>
            </a: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4287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71703AC-C82F-F74B-804D-CC8B8C755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B87A6554-A0ED-6242-B14A-A1DA0D353E6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 descr="Šedé čluny pro papír a jeden oranžový člun">
            <a:extLst>
              <a:ext uri="{FF2B5EF4-FFF2-40B4-BE49-F238E27FC236}">
                <a16:creationId xmlns:a16="http://schemas.microsoft.com/office/drawing/2014/main" id="{AA9590B3-5FF3-4843-9026-0BE9188D68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331" y="0"/>
            <a:ext cx="11429065" cy="6858000"/>
          </a:xfrm>
          <a:prstGeom prst="rect">
            <a:avLst/>
          </a:prstGeom>
        </p:spPr>
      </p:pic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6F05F57-F2BD-7046-A43D-094CD6D71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242" y="369207"/>
            <a:ext cx="7973516" cy="1368152"/>
          </a:xfrm>
          <a:solidFill>
            <a:schemeClr val="accent1">
              <a:lumMod val="20000"/>
              <a:lumOff val="80000"/>
              <a:alpha val="71000"/>
            </a:schemeClr>
          </a:solidFill>
        </p:spPr>
        <p:txBody>
          <a:bodyPr/>
          <a:lstStyle/>
          <a:p>
            <a:pPr lvl="0"/>
            <a:r>
              <a:rPr lang="cs-CZ" b="1" dirty="0"/>
              <a:t>ONEMOCNĚNÍ SLIZNICE DUTINY ÚSTNÍ, JAZYKA</a:t>
            </a:r>
          </a:p>
          <a:p>
            <a:r>
              <a:rPr lang="cs-CZ" b="1" dirty="0"/>
              <a:t>LOKÁLNÍ SYMPTOMATOLOGIE VYBRANÝCH CHOROB V DUTINĚ ÚSTNÍ – CELKOVÝ PŘEHLED A ROZDĚNENÍ… </a:t>
            </a:r>
          </a:p>
          <a:p>
            <a:pPr lvl="0"/>
            <a:r>
              <a:rPr lang="cs-CZ" b="1" dirty="0"/>
              <a:t> </a:t>
            </a:r>
          </a:p>
          <a:p>
            <a:pPr lvl="0"/>
            <a:endParaRPr lang="cs-CZ" b="1" dirty="0"/>
          </a:p>
          <a:p>
            <a:pPr marL="200025" lvl="1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6809170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113E90-66BE-F941-82CB-AF72616E2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VŘEDY V DUTINĚ ÚSTNÍ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FC96E6-D2B4-C84D-A285-7161AC1B3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324" y="1846263"/>
            <a:ext cx="7710115" cy="4022725"/>
          </a:xfrm>
        </p:spPr>
        <p:txBody>
          <a:bodyPr/>
          <a:lstStyle/>
          <a:p>
            <a:pPr marL="0" indent="0">
              <a:buNone/>
            </a:pPr>
            <a:r>
              <a:rPr lang="cs-CZ" sz="1800" b="1" dirty="0"/>
              <a:t>1)  nemoci postihující primárně gingivu</a:t>
            </a:r>
          </a:p>
          <a:p>
            <a:pPr lvl="1"/>
            <a:r>
              <a:rPr lang="cs-CZ" sz="1600" dirty="0" err="1"/>
              <a:t>gingivostomatitis</a:t>
            </a:r>
            <a:r>
              <a:rPr lang="cs-CZ" sz="1600" dirty="0"/>
              <a:t> </a:t>
            </a:r>
            <a:r>
              <a:rPr lang="cs-CZ" sz="1600" dirty="0" err="1"/>
              <a:t>ulcerosa</a:t>
            </a:r>
            <a:r>
              <a:rPr lang="cs-CZ" sz="1600" dirty="0"/>
              <a:t> (gingivitis </a:t>
            </a:r>
            <a:r>
              <a:rPr lang="cs-CZ" sz="1600" dirty="0" err="1"/>
              <a:t>ulcerosa</a:t>
            </a:r>
            <a:r>
              <a:rPr lang="cs-CZ" sz="1600" dirty="0"/>
              <a:t>)</a:t>
            </a:r>
          </a:p>
          <a:p>
            <a:pPr lvl="1"/>
            <a:r>
              <a:rPr lang="cs-CZ" sz="1600" dirty="0"/>
              <a:t>leukemie a lymfomy (VIZ NÍŽE)</a:t>
            </a:r>
          </a:p>
          <a:p>
            <a:pPr lvl="1"/>
            <a:r>
              <a:rPr lang="cs-CZ" sz="1600" dirty="0" err="1"/>
              <a:t>agranulocytóza</a:t>
            </a:r>
            <a:endParaRPr lang="cs-CZ" sz="1600" dirty="0"/>
          </a:p>
          <a:p>
            <a:pPr marL="0" indent="0">
              <a:buNone/>
            </a:pPr>
            <a:r>
              <a:rPr lang="cs-CZ" sz="1800" b="1" dirty="0"/>
              <a:t>2)  nemoci nepostihující primárně gingivu</a:t>
            </a:r>
          </a:p>
          <a:p>
            <a:pPr lvl="1"/>
            <a:r>
              <a:rPr lang="cs-CZ" sz="1600" dirty="0"/>
              <a:t>traumatický </a:t>
            </a:r>
            <a:r>
              <a:rPr lang="cs-CZ" sz="1600" dirty="0" err="1"/>
              <a:t>ulcus</a:t>
            </a:r>
            <a:r>
              <a:rPr lang="cs-CZ" sz="1600" dirty="0"/>
              <a:t> (dekubitální vřed) – náhrady, rovnátka</a:t>
            </a:r>
          </a:p>
          <a:p>
            <a:pPr lvl="1"/>
            <a:r>
              <a:rPr lang="cs-CZ" sz="1600" dirty="0" err="1"/>
              <a:t>sukční</a:t>
            </a:r>
            <a:r>
              <a:rPr lang="cs-CZ" sz="1600" dirty="0"/>
              <a:t> trauma patrové sliznice</a:t>
            </a:r>
          </a:p>
          <a:p>
            <a:pPr lvl="1"/>
            <a:r>
              <a:rPr lang="cs-CZ" sz="1600" dirty="0" err="1"/>
              <a:t>stomatitis</a:t>
            </a:r>
            <a:r>
              <a:rPr lang="cs-CZ" sz="1600" dirty="0"/>
              <a:t> z přikusování, válečková </a:t>
            </a:r>
            <a:r>
              <a:rPr lang="cs-CZ" sz="1600" dirty="0" err="1"/>
              <a:t>stomatitis</a:t>
            </a:r>
            <a:r>
              <a:rPr lang="cs-CZ" sz="1600" dirty="0"/>
              <a:t>, </a:t>
            </a:r>
            <a:r>
              <a:rPr lang="cs-CZ" sz="1600" dirty="0" err="1"/>
              <a:t>stomatitis</a:t>
            </a:r>
            <a:r>
              <a:rPr lang="cs-CZ" sz="1600" dirty="0"/>
              <a:t> </a:t>
            </a:r>
            <a:r>
              <a:rPr lang="cs-CZ" sz="1600" dirty="0" err="1"/>
              <a:t>termica</a:t>
            </a:r>
            <a:r>
              <a:rPr lang="cs-CZ" sz="1600" dirty="0"/>
              <a:t>, </a:t>
            </a:r>
            <a:r>
              <a:rPr lang="cs-CZ" sz="1600" dirty="0" err="1"/>
              <a:t>electrogalvanica</a:t>
            </a:r>
            <a:r>
              <a:rPr lang="cs-CZ" sz="1600" dirty="0"/>
              <a:t>… </a:t>
            </a:r>
          </a:p>
          <a:p>
            <a:pPr marL="0" indent="0">
              <a:buNone/>
            </a:pPr>
            <a:r>
              <a:rPr lang="cs-CZ" sz="1800" b="1" dirty="0"/>
              <a:t>3)  vředy u specifických zánětů</a:t>
            </a:r>
          </a:p>
          <a:p>
            <a:pPr lvl="1"/>
            <a:r>
              <a:rPr lang="cs-CZ" sz="1600" dirty="0"/>
              <a:t>syfilis (lues) – primární stádium = </a:t>
            </a:r>
            <a:r>
              <a:rPr lang="cs-CZ" sz="1600" dirty="0" err="1"/>
              <a:t>ulcus</a:t>
            </a:r>
            <a:r>
              <a:rPr lang="cs-CZ" sz="1600" dirty="0"/>
              <a:t> </a:t>
            </a:r>
            <a:r>
              <a:rPr lang="cs-CZ" sz="1600" dirty="0" err="1"/>
              <a:t>durum</a:t>
            </a:r>
            <a:r>
              <a:rPr lang="cs-CZ" sz="1600" dirty="0"/>
              <a:t> v místě vstupu infekce</a:t>
            </a:r>
          </a:p>
          <a:p>
            <a:pPr lvl="1"/>
            <a:r>
              <a:rPr lang="cs-CZ" sz="1600" dirty="0"/>
              <a:t>TBC </a:t>
            </a:r>
          </a:p>
          <a:p>
            <a:endParaRPr lang="cs-CZ" sz="1800" b="1" dirty="0"/>
          </a:p>
          <a:p>
            <a:endParaRPr lang="cs-CZ" b="1" dirty="0"/>
          </a:p>
          <a:p>
            <a:endParaRPr lang="cs-CZ" b="1" dirty="0"/>
          </a:p>
          <a:p>
            <a:pPr marL="0" indent="0">
              <a:buNone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3118019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113E90-66BE-F941-82CB-AF72616E2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GINGIVOSTOMATITIS ULCEROSA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FC96E6-D2B4-C84D-A285-7161AC1B3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324" y="1846263"/>
            <a:ext cx="7710115" cy="4022725"/>
          </a:xfrm>
        </p:spPr>
        <p:txBody>
          <a:bodyPr/>
          <a:lstStyle/>
          <a:p>
            <a:r>
              <a:rPr lang="cs-CZ" dirty="0"/>
              <a:t>- </a:t>
            </a:r>
            <a:r>
              <a:rPr lang="cs-CZ" u="sng" dirty="0"/>
              <a:t>příčina ulcerací</a:t>
            </a:r>
            <a:r>
              <a:rPr lang="cs-CZ" dirty="0"/>
              <a:t>: </a:t>
            </a:r>
          </a:p>
          <a:p>
            <a:pPr lvl="1"/>
            <a:r>
              <a:rPr lang="cs-CZ" dirty="0"/>
              <a:t>nedostatečná ústní hygiena </a:t>
            </a:r>
            <a:r>
              <a:rPr lang="cs-CZ" dirty="0">
                <a:sym typeface="Wingdings" pitchFamily="2" charset="2"/>
              </a:rPr>
              <a:t> pomnožení anaerobních a </a:t>
            </a:r>
            <a:r>
              <a:rPr lang="cs-CZ" dirty="0" err="1">
                <a:sym typeface="Wingdings" pitchFamily="2" charset="2"/>
              </a:rPr>
              <a:t>fusiformních</a:t>
            </a:r>
            <a:r>
              <a:rPr lang="cs-CZ" dirty="0">
                <a:sym typeface="Wingdings" pitchFamily="2" charset="2"/>
              </a:rPr>
              <a:t> bakterií  vznik zánětu</a:t>
            </a:r>
          </a:p>
          <a:p>
            <a:pPr lvl="1"/>
            <a:r>
              <a:rPr lang="cs-CZ" dirty="0">
                <a:sym typeface="Wingdings" pitchFamily="2" charset="2"/>
              </a:rPr>
              <a:t>souvislost se závažnější chorobou (syfilis, TBC, malignita apod.)</a:t>
            </a:r>
          </a:p>
          <a:p>
            <a:r>
              <a:rPr lang="cs-CZ" dirty="0">
                <a:sym typeface="Wingdings" pitchFamily="2" charset="2"/>
              </a:rPr>
              <a:t>- </a:t>
            </a:r>
            <a:r>
              <a:rPr lang="cs-CZ" u="sng" dirty="0">
                <a:sym typeface="Wingdings" pitchFamily="2" charset="2"/>
              </a:rPr>
              <a:t>klinicky</a:t>
            </a:r>
            <a:r>
              <a:rPr lang="cs-CZ" dirty="0">
                <a:sym typeface="Wingdings" pitchFamily="2" charset="2"/>
              </a:rPr>
              <a:t>: bolesti a pálení morf, zvýšená salivace, poruchy chuti, výskyt s </a:t>
            </a:r>
            <a:r>
              <a:rPr lang="cs-CZ" dirty="0" err="1">
                <a:sym typeface="Wingdings" pitchFamily="2" charset="2"/>
              </a:rPr>
              <a:t>parodontitidou</a:t>
            </a:r>
            <a:endParaRPr lang="cs-CZ" dirty="0">
              <a:sym typeface="Wingdings" pitchFamily="2" charset="2"/>
            </a:endParaRPr>
          </a:p>
          <a:p>
            <a:r>
              <a:rPr lang="cs-CZ" dirty="0">
                <a:sym typeface="Wingdings" pitchFamily="2" charset="2"/>
              </a:rPr>
              <a:t>- </a:t>
            </a:r>
            <a:r>
              <a:rPr lang="cs-CZ" u="sng" dirty="0">
                <a:sym typeface="Wingdings" pitchFamily="2" charset="2"/>
              </a:rPr>
              <a:t>léčba</a:t>
            </a:r>
            <a:r>
              <a:rPr lang="cs-CZ" dirty="0">
                <a:sym typeface="Wingdings" pitchFamily="2" charset="2"/>
              </a:rPr>
              <a:t>: zlepšení hygieny dutiny ústní, ošetření např. genciánovou violetí</a:t>
            </a:r>
          </a:p>
          <a:p>
            <a:r>
              <a:rPr lang="cs-CZ" dirty="0">
                <a:sym typeface="Wingdings" pitchFamily="2" charset="2"/>
              </a:rPr>
              <a:t>- pokud recidivy a protrahovaný průběh  došetření, zda-</a:t>
            </a:r>
            <a:r>
              <a:rPr lang="cs-CZ" dirty="0" err="1">
                <a:sym typeface="Wingdings" pitchFamily="2" charset="2"/>
              </a:rPr>
              <a:t>li</a:t>
            </a:r>
            <a:r>
              <a:rPr lang="cs-CZ" dirty="0">
                <a:sym typeface="Wingdings" pitchFamily="2" charset="2"/>
              </a:rPr>
              <a:t> nejde o projev závažnější choroby (syfilis, TBC, malignita apod.) 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889577B-D53E-0C45-80AD-B735C90595B4}"/>
              </a:ext>
            </a:extLst>
          </p:cNvPr>
          <p:cNvSpPr txBox="1"/>
          <p:nvPr/>
        </p:nvSpPr>
        <p:spPr>
          <a:xfrm>
            <a:off x="179512" y="182414"/>
            <a:ext cx="1045671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1600" dirty="0">
                <a:latin typeface="+mj-lt"/>
              </a:rPr>
              <a:t>ULCERACE</a:t>
            </a:r>
          </a:p>
        </p:txBody>
      </p:sp>
    </p:spTree>
    <p:extLst>
      <p:ext uri="{BB962C8B-B14F-4D97-AF65-F5344CB8AC3E}">
        <p14:creationId xmlns:p14="http://schemas.microsoft.com/office/powerpoint/2010/main" val="5760359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113E90-66BE-F941-82CB-AF72616E2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STOMATITIS APHTOSA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FC96E6-D2B4-C84D-A285-7161AC1B3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324" y="1846263"/>
            <a:ext cx="7710115" cy="4022725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/>
              <a:t>= recidivující afty, habituální afty, rekurentní aftózní stomatitida</a:t>
            </a:r>
          </a:p>
          <a:p>
            <a:pPr>
              <a:buFontTx/>
              <a:buChar char="-"/>
            </a:pPr>
            <a:r>
              <a:rPr lang="cs-CZ" sz="1800" dirty="0"/>
              <a:t> afty v celé dutině ústní - na spodině jazyka, bukální sliznici, měkkém patře..</a:t>
            </a:r>
          </a:p>
          <a:p>
            <a:pPr lvl="1">
              <a:buFontTx/>
              <a:buChar char="-"/>
            </a:pPr>
            <a:r>
              <a:rPr lang="cs-CZ" sz="1600" b="1" dirty="0" err="1"/>
              <a:t>aphtosis</a:t>
            </a:r>
            <a:r>
              <a:rPr lang="cs-CZ" sz="1600" b="1" dirty="0"/>
              <a:t> minor </a:t>
            </a:r>
            <a:r>
              <a:rPr lang="cs-CZ" sz="1600" dirty="0"/>
              <a:t>– malé léze, malé množství, hojí se dobře během 1-2 týdnů</a:t>
            </a:r>
          </a:p>
          <a:p>
            <a:pPr lvl="1">
              <a:buFontTx/>
              <a:buChar char="-"/>
            </a:pPr>
            <a:r>
              <a:rPr lang="cs-CZ" sz="1600" b="1" dirty="0" err="1"/>
              <a:t>aphtosis</a:t>
            </a:r>
            <a:r>
              <a:rPr lang="cs-CZ" sz="1600" b="1" dirty="0"/>
              <a:t> major </a:t>
            </a:r>
            <a:r>
              <a:rPr lang="cs-CZ" sz="1600" dirty="0"/>
              <a:t>– větší a hlubší afty, celkové příznaky, bolest</a:t>
            </a:r>
          </a:p>
          <a:p>
            <a:pPr lvl="1">
              <a:buFontTx/>
              <a:buChar char="-"/>
            </a:pPr>
            <a:r>
              <a:rPr lang="cs-CZ" sz="1600" b="1" dirty="0"/>
              <a:t>herpetiformní typ </a:t>
            </a:r>
            <a:r>
              <a:rPr lang="cs-CZ" sz="1600" dirty="0"/>
              <a:t>– drobné afty rozesety po celé dutině ústní</a:t>
            </a:r>
          </a:p>
          <a:p>
            <a:pPr>
              <a:buFontTx/>
              <a:buChar char="-"/>
            </a:pPr>
            <a:r>
              <a:rPr lang="cs-CZ" sz="1800" dirty="0"/>
              <a:t> </a:t>
            </a:r>
            <a:r>
              <a:rPr lang="cs-CZ" sz="1800" u="sng" dirty="0"/>
              <a:t>příčiny</a:t>
            </a:r>
            <a:r>
              <a:rPr lang="cs-CZ" sz="1800" dirty="0"/>
              <a:t>: stres, trauma, hormonální změny, nedostatek vit. B12, kyseliny listové, železa, imunologické a genetické faktory.. </a:t>
            </a:r>
            <a:r>
              <a:rPr lang="cs-CZ" sz="1800" dirty="0" err="1"/>
              <a:t>xxx</a:t>
            </a:r>
            <a:r>
              <a:rPr lang="cs-CZ" sz="1800" dirty="0"/>
              <a:t> ne! HSV1</a:t>
            </a:r>
          </a:p>
          <a:p>
            <a:pPr>
              <a:buFontTx/>
              <a:buChar char="-"/>
            </a:pPr>
            <a:r>
              <a:rPr lang="cs-CZ" sz="1800" dirty="0"/>
              <a:t> </a:t>
            </a:r>
            <a:r>
              <a:rPr lang="cs-CZ" sz="1800" u="sng" dirty="0"/>
              <a:t>léčba</a:t>
            </a:r>
            <a:r>
              <a:rPr lang="cs-CZ" sz="1800" dirty="0"/>
              <a:t>: zmírnění symptomů, zredukování lézí, prevence vzniku </a:t>
            </a:r>
            <a:r>
              <a:rPr lang="cs-CZ" sz="1800" dirty="0">
                <a:sym typeface="Wingdings" pitchFamily="2" charset="2"/>
              </a:rPr>
              <a:t> antiseptika, ATB, </a:t>
            </a:r>
            <a:r>
              <a:rPr lang="cs-CZ" sz="1800" dirty="0" err="1">
                <a:sym typeface="Wingdings" pitchFamily="2" charset="2"/>
              </a:rPr>
              <a:t>kostikosteroidy</a:t>
            </a:r>
            <a:r>
              <a:rPr lang="cs-CZ" sz="1800" dirty="0">
                <a:sym typeface="Wingdings" pitchFamily="2" charset="2"/>
              </a:rPr>
              <a:t>, analgetika, lokální anestetika</a:t>
            </a:r>
            <a:endParaRPr lang="cs-CZ" sz="1800" dirty="0"/>
          </a:p>
          <a:p>
            <a:endParaRPr lang="cs-CZ" b="1" dirty="0"/>
          </a:p>
          <a:p>
            <a:endParaRPr lang="cs-CZ" b="1" dirty="0"/>
          </a:p>
          <a:p>
            <a:pPr marL="0" indent="0">
              <a:buNone/>
            </a:pPr>
            <a:endParaRPr lang="cs-CZ" b="1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889577B-D53E-0C45-80AD-B735C90595B4}"/>
              </a:ext>
            </a:extLst>
          </p:cNvPr>
          <p:cNvSpPr txBox="1"/>
          <p:nvPr/>
        </p:nvSpPr>
        <p:spPr>
          <a:xfrm>
            <a:off x="179512" y="182414"/>
            <a:ext cx="590226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1600" dirty="0">
                <a:latin typeface="+mj-lt"/>
              </a:rPr>
              <a:t>AFTY</a:t>
            </a:r>
          </a:p>
        </p:txBody>
      </p:sp>
    </p:spTree>
    <p:extLst>
      <p:ext uri="{BB962C8B-B14F-4D97-AF65-F5344CB8AC3E}">
        <p14:creationId xmlns:p14="http://schemas.microsoft.com/office/powerpoint/2010/main" val="20691445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3" name="Rectangle 7">
            <a:extLst>
              <a:ext uri="{FF2B5EF4-FFF2-40B4-BE49-F238E27FC236}">
                <a16:creationId xmlns:a16="http://schemas.microsoft.com/office/drawing/2014/main" id="{103B2B0B-D21E-6840-9A4B-5205BAEFC7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altLang="x-none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SYFILIS</a:t>
            </a:r>
            <a:r>
              <a:rPr lang="cs-CZ" altLang="x-none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LUES - PŘIJÍCE</a:t>
            </a:r>
          </a:p>
        </p:txBody>
      </p:sp>
      <p:sp>
        <p:nvSpPr>
          <p:cNvPr id="15362" name="Rectangle 8">
            <a:extLst>
              <a:ext uri="{FF2B5EF4-FFF2-40B4-BE49-F238E27FC236}">
                <a16:creationId xmlns:a16="http://schemas.microsoft.com/office/drawing/2014/main" id="{302E5657-8F0D-DE47-A835-1B2C843EC22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4212" y="1916113"/>
            <a:ext cx="7704212" cy="417718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= celosvětově se vyskytující infekční chronické systémové onemocnění charakteristické střídáním příznakového a bezpříznakového období, je přenášené pohlavním stykem</a:t>
            </a:r>
          </a:p>
          <a:p>
            <a:pPr>
              <a:lnSpc>
                <a:spcPct val="80000"/>
              </a:lnSpc>
            </a:pPr>
            <a:r>
              <a:rPr lang="cs-CZ" altLang="cs-CZ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Etiologie</a:t>
            </a:r>
            <a:r>
              <a:rPr lang="cs-CZ" altLang="cs-CZ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  <a:r>
              <a:rPr lang="cs-CZ" altLang="cs-CZ" sz="1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Treponema </a:t>
            </a:r>
            <a:r>
              <a:rPr lang="cs-CZ" altLang="cs-CZ" sz="18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pallidum</a:t>
            </a:r>
            <a:r>
              <a:rPr lang="cs-CZ" altLang="cs-CZ" sz="1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altLang="cs-CZ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– anaerobní spirální bakterie (spirochéta)</a:t>
            </a:r>
          </a:p>
          <a:p>
            <a:pPr>
              <a:lnSpc>
                <a:spcPct val="80000"/>
              </a:lnSpc>
            </a:pPr>
            <a:r>
              <a:rPr lang="cs-CZ" altLang="cs-CZ" sz="1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Epi</a:t>
            </a:r>
            <a:r>
              <a:rPr lang="cs-CZ" altLang="cs-CZ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přenos pohlavním stykem všech forem s nakaženým, z matky na plod přes placentu - 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novorozenec bude ve svém nejčasnějším věku postižen příznaky vrozené syfilis, které jsou obvykle nevratné, úmrtnost dětí je poté mnohem vyšší, nežli u syfilis získané, </a:t>
            </a:r>
            <a:r>
              <a:rPr lang="cs-CZ" altLang="cs-CZ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kontaminované předměty – méně, protože Treponema na kyslíku rychle hyne</a:t>
            </a:r>
            <a:endParaRPr lang="cs-CZ" altLang="cs-CZ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cs-CZ" altLang="cs-CZ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první a druhé stádium je infekční, třetí stádium nemoci je neinfekční</a:t>
            </a:r>
          </a:p>
          <a:p>
            <a:pPr>
              <a:lnSpc>
                <a:spcPct val="80000"/>
              </a:lnSpc>
            </a:pPr>
            <a:r>
              <a:rPr lang="cs-CZ" altLang="cs-CZ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ID: cca 3 týdny</a:t>
            </a:r>
          </a:p>
          <a:p>
            <a:pPr>
              <a:lnSpc>
                <a:spcPct val="80000"/>
              </a:lnSpc>
            </a:pPr>
            <a:r>
              <a:rPr lang="cs-CZ" altLang="cs-CZ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Dg</a:t>
            </a:r>
            <a:r>
              <a:rPr lang="cs-CZ" altLang="cs-CZ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klinický obraz, sérologické vyšetření protilátek, vyšetření materiálu mikroskopicky „v zástinu“ – typický obraz </a:t>
            </a:r>
            <a:r>
              <a:rPr lang="cs-CZ" altLang="cs-CZ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spirochet</a:t>
            </a:r>
            <a:endParaRPr lang="cs-CZ" altLang="cs-CZ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cs-CZ" altLang="cs-CZ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Klinicky</a:t>
            </a:r>
            <a:r>
              <a:rPr lang="cs-CZ" altLang="cs-CZ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3 stádia onemocnění – viz dále</a:t>
            </a:r>
          </a:p>
          <a:p>
            <a:pPr>
              <a:lnSpc>
                <a:spcPct val="80000"/>
              </a:lnSpc>
            </a:pPr>
            <a:r>
              <a:rPr lang="cs-CZ" altLang="cs-CZ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Terapie</a:t>
            </a:r>
            <a:r>
              <a:rPr lang="cs-CZ" altLang="cs-CZ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ATB dlouhodobě - penicilin, erytromycin, očkování neexistuje</a:t>
            </a:r>
            <a:endParaRPr lang="cs-CZ" alt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0438" name="Picture 22" descr="392924423_860dafa0a4">
            <a:extLst>
              <a:ext uri="{FF2B5EF4-FFF2-40B4-BE49-F238E27FC236}">
                <a16:creationId xmlns:a16="http://schemas.microsoft.com/office/drawing/2014/main" id="{9888487C-B839-1D48-8EE5-BF6D387B2E9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79734" y="93192"/>
            <a:ext cx="2108691" cy="182292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15364" name="AutoShape 11" descr="ANd9GcRPeYFKg9DjdqODDhDhbLVVSMTs0MbjxteAzbQfSdjGUHupLG1gzw">
            <a:extLst>
              <a:ext uri="{FF2B5EF4-FFF2-40B4-BE49-F238E27FC236}">
                <a16:creationId xmlns:a16="http://schemas.microsoft.com/office/drawing/2014/main" id="{9C638108-72F8-D44C-B894-ED903723DA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5365" name="AutoShape 13" descr="ANd9GcRPeYFKg9DjdqODDhDhbLVVSMTs0MbjxteAzbQfSdjGUHupLG1gzw">
            <a:extLst>
              <a:ext uri="{FF2B5EF4-FFF2-40B4-BE49-F238E27FC236}">
                <a16:creationId xmlns:a16="http://schemas.microsoft.com/office/drawing/2014/main" id="{A356DE80-9DDF-804E-9946-CCBEC3EBDF5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5366" name="AutoShape 15" descr="ANd9GcRPeYFKg9DjdqODDhDhbLVVSMTs0MbjxteAzbQfSdjGUHupLG1gzw">
            <a:extLst>
              <a:ext uri="{FF2B5EF4-FFF2-40B4-BE49-F238E27FC236}">
                <a16:creationId xmlns:a16="http://schemas.microsoft.com/office/drawing/2014/main" id="{4F244DC6-C1CB-FB4A-A3DC-939A803977F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5367" name="AutoShape 17" descr="2Q==">
            <a:extLst>
              <a:ext uri="{FF2B5EF4-FFF2-40B4-BE49-F238E27FC236}">
                <a16:creationId xmlns:a16="http://schemas.microsoft.com/office/drawing/2014/main" id="{13893FC3-1825-354F-87DF-05583CAC45D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5368" name="AutoShape 19" descr="2Q==">
            <a:extLst>
              <a:ext uri="{FF2B5EF4-FFF2-40B4-BE49-F238E27FC236}">
                <a16:creationId xmlns:a16="http://schemas.microsoft.com/office/drawing/2014/main" id="{7A253F2E-C25A-DA43-84BF-6A10F77DBB6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F4053231-76A4-9647-8616-D7F0341C0BE7}"/>
              </a:ext>
            </a:extLst>
          </p:cNvPr>
          <p:cNvSpPr txBox="1"/>
          <p:nvPr/>
        </p:nvSpPr>
        <p:spPr>
          <a:xfrm>
            <a:off x="3473" y="6574795"/>
            <a:ext cx="26292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/>
              <a:t>https://</a:t>
            </a:r>
            <a:r>
              <a:rPr lang="cs-CZ" sz="1100" dirty="0" err="1"/>
              <a:t>www.wikiskripta.eu</a:t>
            </a:r>
            <a:r>
              <a:rPr lang="cs-CZ" sz="1100" dirty="0"/>
              <a:t>/</a:t>
            </a:r>
            <a:r>
              <a:rPr lang="cs-CZ" sz="1100" dirty="0" err="1"/>
              <a:t>w</a:t>
            </a:r>
            <a:r>
              <a:rPr lang="cs-CZ" sz="1100" dirty="0"/>
              <a:t>/Syfilis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5C48B7-EFE6-A64D-A8D3-2024050BB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SYFILIS</a:t>
            </a:r>
            <a:r>
              <a:rPr lang="cs-CZ" sz="4400" dirty="0"/>
              <a:t> V DUTINĚ ÚSTNÍ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797895-FF7A-F148-80E1-D51A590FF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347" y="1859451"/>
            <a:ext cx="4805757" cy="4022725"/>
          </a:xfrm>
        </p:spPr>
        <p:txBody>
          <a:bodyPr/>
          <a:lstStyle/>
          <a:p>
            <a:r>
              <a:rPr lang="cs-CZ" sz="1800" b="1" dirty="0"/>
              <a:t>PRIMÁRNÍ STÁDIUM </a:t>
            </a:r>
            <a:r>
              <a:rPr lang="cs-CZ" sz="1800" dirty="0"/>
              <a:t>– </a:t>
            </a:r>
            <a:r>
              <a:rPr lang="cs-CZ" sz="1800" i="1" dirty="0" err="1"/>
              <a:t>ulcus</a:t>
            </a:r>
            <a:r>
              <a:rPr lang="cs-CZ" sz="1800" i="1" dirty="0"/>
              <a:t> </a:t>
            </a:r>
            <a:r>
              <a:rPr lang="cs-CZ" sz="1800" i="1" dirty="0" err="1"/>
              <a:t>durum</a:t>
            </a:r>
            <a:endParaRPr lang="cs-CZ" sz="1800" i="1" dirty="0"/>
          </a:p>
          <a:p>
            <a:pPr lvl="1"/>
            <a:r>
              <a:rPr lang="cs-CZ" sz="1600" dirty="0"/>
              <a:t>místo vstupu infekce do těla</a:t>
            </a:r>
          </a:p>
          <a:p>
            <a:pPr lvl="1"/>
            <a:r>
              <a:rPr lang="cs-CZ" sz="1600" dirty="0"/>
              <a:t>lokalizace </a:t>
            </a:r>
            <a:r>
              <a:rPr lang="cs-CZ" sz="1600" dirty="0" err="1"/>
              <a:t>extragenitálně</a:t>
            </a:r>
            <a:r>
              <a:rPr lang="cs-CZ" sz="1600" dirty="0"/>
              <a:t> na sliznici rtů nebo jazyka</a:t>
            </a:r>
          </a:p>
          <a:p>
            <a:pPr lvl="1"/>
            <a:r>
              <a:rPr lang="cs-CZ" sz="1600" dirty="0"/>
              <a:t>vysoce infekční, zhojení za 6-8 týdnů</a:t>
            </a:r>
          </a:p>
          <a:p>
            <a:r>
              <a:rPr lang="cs-CZ" sz="1800" b="1" dirty="0"/>
              <a:t>SEKUNDÁRNÍ STÁDIUM </a:t>
            </a:r>
            <a:r>
              <a:rPr lang="cs-CZ" sz="1800" dirty="0"/>
              <a:t>– </a:t>
            </a:r>
            <a:r>
              <a:rPr lang="cs-CZ" sz="1800" i="1" dirty="0" err="1"/>
              <a:t>condylomata</a:t>
            </a:r>
            <a:r>
              <a:rPr lang="cs-CZ" sz="1800" i="1" dirty="0"/>
              <a:t> lata</a:t>
            </a:r>
          </a:p>
          <a:p>
            <a:pPr lvl="1"/>
            <a:r>
              <a:rPr lang="cs-CZ" sz="1600" dirty="0"/>
              <a:t>mukózní ploché bělavé projevy s hyperemickým lemem, vysoce infekční</a:t>
            </a:r>
          </a:p>
          <a:p>
            <a:pPr lvl="1"/>
            <a:r>
              <a:rPr lang="cs-CZ" sz="1600" dirty="0"/>
              <a:t>v dutině ústní může být rovněž přítomen enantém s erozemi až ulceracemi</a:t>
            </a:r>
          </a:p>
          <a:p>
            <a:r>
              <a:rPr lang="cs-CZ" sz="1800" b="1" dirty="0"/>
              <a:t>TERCIÁRNÍ STÁDIUM </a:t>
            </a:r>
            <a:r>
              <a:rPr lang="cs-CZ" sz="1800" dirty="0"/>
              <a:t>– </a:t>
            </a:r>
            <a:r>
              <a:rPr lang="cs-CZ" sz="1800" i="1" dirty="0" err="1"/>
              <a:t>gummata</a:t>
            </a:r>
            <a:r>
              <a:rPr lang="cs-CZ" sz="1800" i="1" dirty="0"/>
              <a:t>, syfilitická </a:t>
            </a:r>
            <a:r>
              <a:rPr lang="cs-CZ" sz="1800" i="1" dirty="0" err="1"/>
              <a:t>makrocheilie</a:t>
            </a:r>
            <a:r>
              <a:rPr lang="cs-CZ" sz="1800" i="1" dirty="0"/>
              <a:t> horního rtu</a:t>
            </a:r>
          </a:p>
          <a:p>
            <a:pPr lvl="1"/>
            <a:r>
              <a:rPr lang="cs-CZ" sz="1600" dirty="0" err="1"/>
              <a:t>gummata</a:t>
            </a:r>
            <a:r>
              <a:rPr lang="cs-CZ" sz="1600" dirty="0"/>
              <a:t> </a:t>
            </a:r>
            <a:r>
              <a:rPr lang="cs-CZ" altLang="cs-CZ" sz="1600" dirty="0"/>
              <a:t>= ostře ohraničené hrboly na kůži i vnitřních orgánech, hojí se jizvou, </a:t>
            </a:r>
            <a:r>
              <a:rPr lang="cs-CZ" sz="1600" dirty="0"/>
              <a:t>nejčastěji na měkkém i tvrdém patře, které mohou perforovat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028788D-10AA-6149-B48C-27CE8D19FC0F}"/>
              </a:ext>
            </a:extLst>
          </p:cNvPr>
          <p:cNvSpPr txBox="1"/>
          <p:nvPr/>
        </p:nvSpPr>
        <p:spPr>
          <a:xfrm>
            <a:off x="179512" y="182414"/>
            <a:ext cx="1045671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1600" dirty="0">
                <a:latin typeface="+mj-lt"/>
              </a:rPr>
              <a:t>ULCERACE</a:t>
            </a:r>
          </a:p>
        </p:txBody>
      </p:sp>
      <p:pic>
        <p:nvPicPr>
          <p:cNvPr id="10242" name="Picture 2" descr="Syphilis">
            <a:extLst>
              <a:ext uri="{FF2B5EF4-FFF2-40B4-BE49-F238E27FC236}">
                <a16:creationId xmlns:a16="http://schemas.microsoft.com/office/drawing/2014/main" id="{7009CC48-3A69-824C-8B97-D6C3E02C66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5" t="13437" r="1" b="11518"/>
          <a:stretch/>
        </p:blipFill>
        <p:spPr bwMode="auto">
          <a:xfrm>
            <a:off x="6444208" y="308889"/>
            <a:ext cx="2544004" cy="154457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0350098E-C4A2-774F-A7E6-75036DD981C6}"/>
              </a:ext>
            </a:extLst>
          </p:cNvPr>
          <p:cNvSpPr txBox="1"/>
          <p:nvPr/>
        </p:nvSpPr>
        <p:spPr>
          <a:xfrm>
            <a:off x="0" y="6570662"/>
            <a:ext cx="27815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/>
              <a:t>https://</a:t>
            </a:r>
            <a:r>
              <a:rPr lang="cs-CZ" sz="1100" dirty="0" err="1"/>
              <a:t>dermnetnz.org</a:t>
            </a:r>
            <a:r>
              <a:rPr lang="cs-CZ" sz="1100" dirty="0"/>
              <a:t>/</a:t>
            </a:r>
            <a:r>
              <a:rPr lang="cs-CZ" sz="1100" dirty="0" err="1"/>
              <a:t>topics</a:t>
            </a:r>
            <a:r>
              <a:rPr lang="cs-CZ" sz="1100" dirty="0"/>
              <a:t>/</a:t>
            </a:r>
            <a:r>
              <a:rPr lang="cs-CZ" sz="1100" dirty="0" err="1"/>
              <a:t>syphilis</a:t>
            </a:r>
            <a:r>
              <a:rPr lang="cs-CZ" sz="1100" dirty="0"/>
              <a:t>/</a:t>
            </a:r>
          </a:p>
        </p:txBody>
      </p:sp>
      <p:pic>
        <p:nvPicPr>
          <p:cNvPr id="10244" name="Picture 4" descr="Syphilis">
            <a:extLst>
              <a:ext uri="{FF2B5EF4-FFF2-40B4-BE49-F238E27FC236}">
                <a16:creationId xmlns:a16="http://schemas.microsoft.com/office/drawing/2014/main" id="{526F4931-544F-AE4D-B8D6-7FA34A9CC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970201"/>
            <a:ext cx="2544003" cy="192098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 descr="Obsah obrázku tetování&#10;&#10;Popis byl vytvořen automaticky">
            <a:extLst>
              <a:ext uri="{FF2B5EF4-FFF2-40B4-BE49-F238E27FC236}">
                <a16:creationId xmlns:a16="http://schemas.microsoft.com/office/drawing/2014/main" id="{648B5BD8-016D-8A4A-B087-773C22E4C1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813" t="5165" r="23799"/>
          <a:stretch/>
        </p:blipFill>
        <p:spPr>
          <a:xfrm>
            <a:off x="5666473" y="4013909"/>
            <a:ext cx="1440160" cy="22264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Obrázek 9" descr="Obsah obrázku text, pózování, zírající&#10;&#10;Popis byl vytvořen automaticky">
            <a:extLst>
              <a:ext uri="{FF2B5EF4-FFF2-40B4-BE49-F238E27FC236}">
                <a16:creationId xmlns:a16="http://schemas.microsoft.com/office/drawing/2014/main" id="{DC20636F-A9B9-ED4F-B96B-BDA2001D4E6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3777"/>
          <a:stretch/>
        </p:blipFill>
        <p:spPr>
          <a:xfrm>
            <a:off x="7212885" y="4005064"/>
            <a:ext cx="1775326" cy="223529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635679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obsah 2">
            <a:extLst>
              <a:ext uri="{FF2B5EF4-FFF2-40B4-BE49-F238E27FC236}">
                <a16:creationId xmlns:a16="http://schemas.microsoft.com/office/drawing/2014/main" id="{2359E5E1-299D-6640-A4F2-2AF8B8D14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324" y="1846263"/>
            <a:ext cx="7710115" cy="4022725"/>
          </a:xfrm>
        </p:spPr>
        <p:txBody>
          <a:bodyPr/>
          <a:lstStyle/>
          <a:p>
            <a:r>
              <a:rPr lang="cs-CZ" altLang="cs-CZ" sz="1800" dirty="0"/>
              <a:t>= plísňová onemocnění vyvolaná houbami</a:t>
            </a:r>
          </a:p>
          <a:p>
            <a:r>
              <a:rPr lang="cs-CZ" altLang="cs-CZ" sz="1800" dirty="0"/>
              <a:t>- napadají jedince s narušenou obranyschopností </a:t>
            </a:r>
            <a:r>
              <a:rPr lang="mr-IN" altLang="cs-CZ" sz="1800" dirty="0">
                <a:ea typeface="Mangal" panose="02040503050203030202" pitchFamily="18" charset="0"/>
              </a:rPr>
              <a:t>–</a:t>
            </a:r>
            <a:r>
              <a:rPr lang="cs-CZ" altLang="cs-CZ" sz="1800" dirty="0"/>
              <a:t> </a:t>
            </a:r>
            <a:r>
              <a:rPr lang="cs-CZ" altLang="cs-CZ" sz="1800" dirty="0" err="1"/>
              <a:t>imunokompromitovaní</a:t>
            </a:r>
            <a:r>
              <a:rPr lang="cs-CZ" altLang="cs-CZ" sz="1800" dirty="0"/>
              <a:t> (vrozené vady, AIDS, uživatelé </a:t>
            </a:r>
            <a:r>
              <a:rPr lang="cs-CZ" altLang="cs-CZ" sz="1800" dirty="0" err="1"/>
              <a:t>imunosupresiv</a:t>
            </a:r>
            <a:r>
              <a:rPr lang="cs-CZ" altLang="cs-CZ" sz="1800" dirty="0"/>
              <a:t> – po transplantacích apod.), uživatelé kortikoidů, časté ATB, </a:t>
            </a:r>
            <a:r>
              <a:rPr lang="cs-CZ" altLang="cs-CZ" sz="1800" dirty="0" err="1"/>
              <a:t>dysmikrobie</a:t>
            </a:r>
            <a:r>
              <a:rPr lang="cs-CZ" altLang="cs-CZ" sz="1800" dirty="0"/>
              <a:t> trávícího traktu, starší pacienti</a:t>
            </a:r>
          </a:p>
          <a:p>
            <a:r>
              <a:rPr lang="cs-CZ" altLang="cs-CZ" sz="1800" dirty="0"/>
              <a:t>- </a:t>
            </a:r>
            <a:r>
              <a:rPr lang="cs-CZ" altLang="cs-CZ" sz="1800" b="1" dirty="0"/>
              <a:t>povrchové mykózy</a:t>
            </a:r>
            <a:r>
              <a:rPr lang="cs-CZ" altLang="cs-CZ" sz="1800" dirty="0"/>
              <a:t>: kůže a sliznice </a:t>
            </a:r>
            <a:r>
              <a:rPr lang="cs-CZ" altLang="cs-CZ" sz="1800" dirty="0">
                <a:sym typeface="Wingdings" pitchFamily="2" charset="2"/>
              </a:rPr>
              <a:t> bělavé povlaky</a:t>
            </a:r>
            <a:endParaRPr lang="cs-CZ" altLang="cs-CZ" sz="1800" dirty="0"/>
          </a:p>
          <a:p>
            <a:r>
              <a:rPr lang="cs-CZ" altLang="cs-CZ" sz="1800" dirty="0"/>
              <a:t>- </a:t>
            </a:r>
            <a:r>
              <a:rPr lang="cs-CZ" altLang="cs-CZ" sz="1800" b="1" dirty="0"/>
              <a:t>hluboké mykózy</a:t>
            </a:r>
            <a:r>
              <a:rPr lang="cs-CZ" altLang="cs-CZ" sz="1800" dirty="0"/>
              <a:t>: orgány </a:t>
            </a:r>
          </a:p>
          <a:p>
            <a:endParaRPr lang="cs-CZ" altLang="cs-CZ" dirty="0"/>
          </a:p>
          <a:p>
            <a:pPr lvl="1"/>
            <a:r>
              <a:rPr lang="cs-CZ" altLang="cs-CZ" dirty="0"/>
              <a:t>Kandidové infekce</a:t>
            </a:r>
          </a:p>
          <a:p>
            <a:pPr lvl="2"/>
            <a:r>
              <a:rPr lang="cs-CZ" altLang="cs-CZ" dirty="0"/>
              <a:t>lokálně v ústech, na jícnu, žaludku, pneumonie</a:t>
            </a:r>
          </a:p>
          <a:p>
            <a:pPr lvl="2"/>
            <a:r>
              <a:rPr lang="cs-CZ" altLang="cs-CZ" dirty="0"/>
              <a:t>diseminovaná kandidóza, </a:t>
            </a:r>
            <a:r>
              <a:rPr lang="cs-CZ" altLang="cs-CZ" dirty="0" err="1"/>
              <a:t>urocystitida</a:t>
            </a:r>
            <a:endParaRPr lang="cs-CZ" altLang="cs-CZ" dirty="0"/>
          </a:p>
          <a:p>
            <a:pPr lvl="1"/>
            <a:r>
              <a:rPr lang="cs-CZ" altLang="cs-CZ" dirty="0" err="1"/>
              <a:t>Aspergiliózy</a:t>
            </a:r>
            <a:r>
              <a:rPr lang="cs-CZ" altLang="cs-CZ" dirty="0"/>
              <a:t> – pneumonie při AIDS…</a:t>
            </a:r>
          </a:p>
          <a:p>
            <a:pPr lvl="1"/>
            <a:r>
              <a:rPr lang="cs-CZ" altLang="cs-CZ" dirty="0"/>
              <a:t>Kryptokokové infekce, </a:t>
            </a:r>
            <a:r>
              <a:rPr lang="cs-CZ" altLang="cs-CZ" dirty="0" err="1"/>
              <a:t>Mukormykózy</a:t>
            </a:r>
            <a:r>
              <a:rPr lang="cs-CZ" altLang="cs-CZ" dirty="0"/>
              <a:t>, </a:t>
            </a:r>
            <a:r>
              <a:rPr lang="cs-CZ" altLang="cs-CZ" dirty="0" err="1"/>
              <a:t>Zygomykózy</a:t>
            </a:r>
            <a:endParaRPr lang="cs-CZ" altLang="cs-CZ" dirty="0"/>
          </a:p>
          <a:p>
            <a:pPr>
              <a:buFontTx/>
              <a:buNone/>
            </a:pPr>
            <a:endParaRPr lang="cs-CZ" altLang="cs-CZ" b="1" dirty="0">
              <a:latin typeface="Verdana" panose="020B0604030504040204" pitchFamily="34" charset="0"/>
            </a:endParaRPr>
          </a:p>
        </p:txBody>
      </p:sp>
      <p:pic>
        <p:nvPicPr>
          <p:cNvPr id="19459" name="Picture 3">
            <a:extLst>
              <a:ext uri="{FF2B5EF4-FFF2-40B4-BE49-F238E27FC236}">
                <a16:creationId xmlns:a16="http://schemas.microsoft.com/office/drawing/2014/main" id="{D3942430-7368-1A4B-B546-23526515A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562215"/>
            <a:ext cx="2811016" cy="260019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31BAED76-D5D6-3D4A-A883-ADB726DAF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MYKÓZY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5FDA824-8CC0-9D46-985C-A01E8BA339D9}"/>
              </a:ext>
            </a:extLst>
          </p:cNvPr>
          <p:cNvSpPr txBox="1"/>
          <p:nvPr/>
        </p:nvSpPr>
        <p:spPr>
          <a:xfrm>
            <a:off x="179512" y="182414"/>
            <a:ext cx="962123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1600" dirty="0">
                <a:latin typeface="+mj-lt"/>
              </a:rPr>
              <a:t>BÍLÉ LÉZE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obsah 2">
            <a:extLst>
              <a:ext uri="{FF2B5EF4-FFF2-40B4-BE49-F238E27FC236}">
                <a16:creationId xmlns:a16="http://schemas.microsoft.com/office/drawing/2014/main" id="{2359E5E1-299D-6640-A4F2-2AF8B8D14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324" y="1846263"/>
            <a:ext cx="8142164" cy="4391049"/>
          </a:xfrm>
        </p:spPr>
        <p:txBody>
          <a:bodyPr/>
          <a:lstStyle/>
          <a:p>
            <a:pPr marL="0" indent="0">
              <a:buNone/>
            </a:pPr>
            <a:r>
              <a:rPr lang="cs-CZ" altLang="cs-CZ" sz="1800" dirty="0"/>
              <a:t>- </a:t>
            </a:r>
            <a:r>
              <a:rPr lang="cs-CZ" altLang="cs-CZ" sz="1800" u="sng" dirty="0"/>
              <a:t>původce</a:t>
            </a:r>
            <a:r>
              <a:rPr lang="cs-CZ" altLang="cs-CZ" sz="1800" dirty="0"/>
              <a:t> je kvasinka </a:t>
            </a:r>
            <a:r>
              <a:rPr lang="cs-CZ" altLang="cs-CZ" sz="1800" i="1" dirty="0" err="1"/>
              <a:t>Candida</a:t>
            </a:r>
            <a:r>
              <a:rPr lang="cs-CZ" altLang="cs-CZ" sz="1800" i="1" dirty="0"/>
              <a:t> </a:t>
            </a:r>
            <a:r>
              <a:rPr lang="cs-CZ" altLang="cs-CZ" sz="1800" i="1" dirty="0" err="1"/>
              <a:t>albicans</a:t>
            </a:r>
            <a:r>
              <a:rPr lang="cs-CZ" altLang="cs-CZ" sz="1800" i="1" dirty="0"/>
              <a:t> – </a:t>
            </a:r>
            <a:r>
              <a:rPr lang="cs-CZ" altLang="cs-CZ" sz="1800" i="1" dirty="0" err="1"/>
              <a:t>nejčastějčí</a:t>
            </a:r>
            <a:r>
              <a:rPr lang="cs-CZ" altLang="cs-CZ" sz="1800" i="1" dirty="0"/>
              <a:t> původce mykóz</a:t>
            </a:r>
          </a:p>
          <a:p>
            <a:pPr marL="0" indent="0">
              <a:buNone/>
            </a:pPr>
            <a:r>
              <a:rPr lang="cs-CZ" altLang="cs-CZ" sz="1800" dirty="0"/>
              <a:t>- </a:t>
            </a:r>
            <a:r>
              <a:rPr lang="cs-CZ" altLang="cs-CZ" sz="1800" u="sng" dirty="0"/>
              <a:t>vzhled a projevy: </a:t>
            </a:r>
            <a:r>
              <a:rPr lang="cs-CZ" altLang="cs-CZ" sz="1800" dirty="0"/>
              <a:t>měkké, bílé, snadno </a:t>
            </a:r>
            <a:r>
              <a:rPr lang="cs-CZ" altLang="cs-CZ" sz="1800" dirty="0" err="1"/>
              <a:t>odstranitené</a:t>
            </a:r>
            <a:r>
              <a:rPr lang="cs-CZ" altLang="cs-CZ" sz="1800" dirty="0"/>
              <a:t> plošné léze, s červenou spodinou </a:t>
            </a:r>
            <a:r>
              <a:rPr lang="cs-CZ" altLang="cs-CZ" sz="1800" dirty="0">
                <a:sym typeface="Wingdings" pitchFamily="2" charset="2"/>
              </a:rPr>
              <a:t> bolestivost v ústech, pálení, dysfagie, odynofagie, xerostomie</a:t>
            </a:r>
          </a:p>
          <a:p>
            <a:pPr marL="0" indent="0">
              <a:buNone/>
            </a:pPr>
            <a:r>
              <a:rPr lang="cs-CZ" altLang="cs-CZ" sz="1800" dirty="0">
                <a:sym typeface="Wingdings" pitchFamily="2" charset="2"/>
              </a:rPr>
              <a:t>- </a:t>
            </a:r>
            <a:r>
              <a:rPr lang="cs-CZ" altLang="cs-CZ" sz="1800" u="sng" dirty="0">
                <a:sym typeface="Wingdings" pitchFamily="2" charset="2"/>
              </a:rPr>
              <a:t>příčina infekce a typy infekce</a:t>
            </a:r>
            <a:r>
              <a:rPr lang="cs-CZ" altLang="cs-CZ" sz="1800" dirty="0">
                <a:sym typeface="Wingdings" pitchFamily="2" charset="2"/>
              </a:rPr>
              <a:t>: </a:t>
            </a:r>
            <a:endParaRPr lang="cs-CZ" altLang="cs-CZ" sz="1400" dirty="0">
              <a:sym typeface="Wingdings" pitchFamily="2" charset="2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1600" b="1" dirty="0"/>
              <a:t>akutní </a:t>
            </a:r>
            <a:r>
              <a:rPr lang="cs-CZ" altLang="cs-CZ" sz="1600" b="1" dirty="0" err="1"/>
              <a:t>pseudomembranózní</a:t>
            </a:r>
            <a:r>
              <a:rPr lang="cs-CZ" altLang="cs-CZ" sz="1600" b="1" dirty="0"/>
              <a:t> kandidóza – </a:t>
            </a:r>
            <a:r>
              <a:rPr lang="cs-CZ" altLang="cs-CZ" sz="1600" dirty="0"/>
              <a:t>děti, starší pacienti, HIV+</a:t>
            </a:r>
            <a:endParaRPr lang="cs-CZ" altLang="cs-CZ" sz="1600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1600" b="1" dirty="0"/>
              <a:t>akutní atrofická kandidóza – </a:t>
            </a:r>
            <a:r>
              <a:rPr lang="cs-CZ" altLang="cs-CZ" sz="1600" dirty="0"/>
              <a:t>potlačení přirozené mikroflóry – po ATB terapii</a:t>
            </a:r>
            <a:endParaRPr lang="cs-CZ" altLang="cs-CZ" sz="1600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1600" b="1" dirty="0"/>
              <a:t>chronická atrofická kandidóza</a:t>
            </a:r>
            <a:r>
              <a:rPr lang="cs-CZ" altLang="cs-CZ" sz="1600" dirty="0"/>
              <a:t> – pac. se zubní protézou (edém sliznice, bílé plaky)</a:t>
            </a:r>
            <a:endParaRPr lang="cs-CZ" altLang="cs-CZ" sz="1600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1600" b="1" dirty="0"/>
              <a:t>kandidová leukoplakie </a:t>
            </a:r>
            <a:r>
              <a:rPr lang="cs-CZ" altLang="cs-CZ" sz="1600" dirty="0"/>
              <a:t>- kuřáci</a:t>
            </a:r>
            <a:endParaRPr lang="cs-CZ" altLang="cs-CZ" sz="1600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1600" b="1" dirty="0" err="1"/>
              <a:t>erytematózní</a:t>
            </a:r>
            <a:r>
              <a:rPr lang="cs-CZ" altLang="cs-CZ" sz="1600" b="1" dirty="0"/>
              <a:t> kandidóza – </a:t>
            </a:r>
            <a:r>
              <a:rPr lang="cs-CZ" altLang="cs-CZ" sz="1600" dirty="0"/>
              <a:t>HIV+, pac. s kortikoterapií systémovou i lokální, ATB</a:t>
            </a:r>
            <a:endParaRPr lang="cs-CZ" altLang="cs-CZ" sz="1600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1600" b="1" dirty="0"/>
              <a:t>angulární </a:t>
            </a:r>
            <a:r>
              <a:rPr lang="cs-CZ" altLang="cs-CZ" sz="1600" b="1" dirty="0" err="1"/>
              <a:t>cheilitida</a:t>
            </a:r>
            <a:r>
              <a:rPr lang="cs-CZ" altLang="cs-CZ" sz="1600" b="1" dirty="0"/>
              <a:t> – </a:t>
            </a:r>
            <a:r>
              <a:rPr lang="cs-CZ" altLang="cs-CZ" sz="1600" dirty="0"/>
              <a:t>bolestivé léze v ústních koutních, nedostatek vit.B12 či železa</a:t>
            </a:r>
            <a:endParaRPr lang="cs-CZ" altLang="cs-CZ" sz="1600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1600" b="1" dirty="0"/>
              <a:t>chronická </a:t>
            </a:r>
            <a:r>
              <a:rPr lang="cs-CZ" altLang="cs-CZ" sz="1600" b="1" dirty="0" err="1"/>
              <a:t>mukokutánní</a:t>
            </a:r>
            <a:r>
              <a:rPr lang="cs-CZ" altLang="cs-CZ" sz="1600" b="1" dirty="0"/>
              <a:t> kandidóza – </a:t>
            </a:r>
            <a:r>
              <a:rPr lang="cs-CZ" altLang="cs-CZ" sz="1600" dirty="0"/>
              <a:t>kandida v ústech, sliznicích, na kůži</a:t>
            </a:r>
            <a:endParaRPr lang="cs-CZ" altLang="cs-CZ" sz="1600" b="1" dirty="0"/>
          </a:p>
          <a:p>
            <a:pPr lvl="1">
              <a:buFont typeface="Arial" panose="020B0604020202020204" pitchFamily="34" charset="0"/>
              <a:buChar char="•"/>
            </a:pPr>
            <a:endParaRPr lang="cs-CZ" altLang="cs-CZ" b="1" dirty="0"/>
          </a:p>
          <a:p>
            <a:pPr marL="200025" lvl="1" indent="0">
              <a:buNone/>
            </a:pPr>
            <a:r>
              <a:rPr lang="cs-CZ" altLang="cs-CZ" u="sng" dirty="0"/>
              <a:t>- léčba:  </a:t>
            </a:r>
            <a:r>
              <a:rPr lang="cs-CZ" altLang="cs-CZ" dirty="0"/>
              <a:t>dle závažnosti – lokální antimykotika či celková, úprava ústní hygieny vč. snímatelných protéz, ošetření chrupu, problém recidivy…</a:t>
            </a:r>
            <a:endParaRPr lang="cs-CZ" altLang="cs-CZ" u="sng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31BAED76-D5D6-3D4A-A883-ADB726DAF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KANDIDÓZY, SOOR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5FDA824-8CC0-9D46-985C-A01E8BA339D9}"/>
              </a:ext>
            </a:extLst>
          </p:cNvPr>
          <p:cNvSpPr txBox="1"/>
          <p:nvPr/>
        </p:nvSpPr>
        <p:spPr>
          <a:xfrm>
            <a:off x="179512" y="177800"/>
            <a:ext cx="962123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1600" dirty="0">
                <a:latin typeface="+mj-lt"/>
              </a:rPr>
              <a:t>BÍLÉ LÉZE</a:t>
            </a:r>
          </a:p>
        </p:txBody>
      </p:sp>
    </p:spTree>
    <p:extLst>
      <p:ext uri="{BB962C8B-B14F-4D97-AF65-F5344CB8AC3E}">
        <p14:creationId xmlns:p14="http://schemas.microsoft.com/office/powerpoint/2010/main" val="17304571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46B4CE-6501-FC48-B8D4-632B0793D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LICHEN PLANUS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2A18C5-F021-8C44-BAF0-28AA96CFC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325" y="1846263"/>
            <a:ext cx="8052444" cy="4022725"/>
          </a:xfrm>
        </p:spPr>
        <p:txBody>
          <a:bodyPr/>
          <a:lstStyle/>
          <a:p>
            <a:r>
              <a:rPr lang="cs-CZ" sz="1800" dirty="0"/>
              <a:t>- zánětlivé onemocnění kůže a sliznic</a:t>
            </a:r>
          </a:p>
          <a:p>
            <a:r>
              <a:rPr lang="cs-CZ" sz="1800" dirty="0"/>
              <a:t>- orální forma v 50% = manifestace v dutině ústní</a:t>
            </a:r>
          </a:p>
          <a:p>
            <a:r>
              <a:rPr lang="cs-CZ" sz="1800" b="1" dirty="0"/>
              <a:t>- </a:t>
            </a:r>
            <a:r>
              <a:rPr lang="cs-CZ" sz="1800" dirty="0"/>
              <a:t>postihuje asi 1-2% populace</a:t>
            </a:r>
          </a:p>
          <a:p>
            <a:r>
              <a:rPr lang="cs-CZ" sz="1800" dirty="0"/>
              <a:t>- prekanceróza </a:t>
            </a:r>
            <a:r>
              <a:rPr lang="cs-CZ" sz="1800" dirty="0">
                <a:sym typeface="Wingdings" pitchFamily="2" charset="2"/>
              </a:rPr>
              <a:t></a:t>
            </a:r>
            <a:r>
              <a:rPr lang="cs-CZ" sz="1800" dirty="0"/>
              <a:t> maligní zvrat v 1-5%</a:t>
            </a:r>
          </a:p>
          <a:p>
            <a:r>
              <a:rPr lang="cs-CZ" sz="1800" dirty="0"/>
              <a:t>- </a:t>
            </a:r>
            <a:r>
              <a:rPr lang="cs-CZ" sz="1800" u="sng" dirty="0"/>
              <a:t>příčina: </a:t>
            </a:r>
            <a:r>
              <a:rPr lang="cs-CZ" sz="1800" b="1" dirty="0"/>
              <a:t>léky a toxiny </a:t>
            </a:r>
            <a:r>
              <a:rPr lang="cs-CZ" sz="1800" dirty="0"/>
              <a:t>(ATB, arsen, zlato, jodové sloučeniny, diuretika, barviva..), </a:t>
            </a:r>
            <a:r>
              <a:rPr lang="cs-CZ" sz="1800" b="1" dirty="0"/>
              <a:t>interní onemocnění </a:t>
            </a:r>
            <a:r>
              <a:rPr lang="cs-CZ" sz="1800" dirty="0"/>
              <a:t>– jater, DM, HT, anémie, </a:t>
            </a:r>
            <a:r>
              <a:rPr lang="cs-CZ" sz="1800" b="1" dirty="0"/>
              <a:t>autoimunita</a:t>
            </a:r>
            <a:r>
              <a:rPr lang="cs-CZ" sz="1800" dirty="0"/>
              <a:t> - kortikoidy, reakce štěpu proti hostiteli (</a:t>
            </a:r>
            <a:r>
              <a:rPr lang="cs-CZ" sz="1800" dirty="0" err="1"/>
              <a:t>graft</a:t>
            </a:r>
            <a:r>
              <a:rPr lang="cs-CZ" sz="1800" dirty="0"/>
              <a:t> versus host </a:t>
            </a:r>
            <a:r>
              <a:rPr lang="cs-CZ" sz="1800" dirty="0" err="1"/>
              <a:t>disease</a:t>
            </a:r>
            <a:r>
              <a:rPr lang="cs-CZ" sz="1800" dirty="0"/>
              <a:t>), </a:t>
            </a:r>
            <a:r>
              <a:rPr lang="cs-CZ" sz="1800" b="1" dirty="0"/>
              <a:t>dentální materiály, stres</a:t>
            </a:r>
            <a:r>
              <a:rPr lang="cs-CZ" sz="1800" dirty="0"/>
              <a:t>, idiopatické (neznámé) vlivy</a:t>
            </a:r>
          </a:p>
          <a:p>
            <a:r>
              <a:rPr lang="cs-CZ" sz="1800" b="1" dirty="0"/>
              <a:t>- </a:t>
            </a:r>
            <a:r>
              <a:rPr lang="cs-CZ" sz="1800" u="sng" dirty="0"/>
              <a:t>formy</a:t>
            </a:r>
            <a:r>
              <a:rPr lang="cs-CZ" sz="1800" b="1" dirty="0"/>
              <a:t>: </a:t>
            </a:r>
          </a:p>
          <a:p>
            <a:pPr lvl="1"/>
            <a:r>
              <a:rPr lang="cs-CZ" sz="1600" b="1" dirty="0"/>
              <a:t>bílá forma </a:t>
            </a:r>
            <a:r>
              <a:rPr lang="cs-CZ" sz="1600" dirty="0"/>
              <a:t>= </a:t>
            </a:r>
            <a:r>
              <a:rPr lang="cs-CZ" sz="1600" dirty="0" err="1"/>
              <a:t>hyperkeratotická</a:t>
            </a:r>
            <a:r>
              <a:rPr lang="cs-CZ" sz="1600" dirty="0"/>
              <a:t> – bez symptomů, </a:t>
            </a:r>
            <a:r>
              <a:rPr lang="cs-CZ" sz="1600" dirty="0" err="1"/>
              <a:t>Wickhamovy</a:t>
            </a:r>
            <a:r>
              <a:rPr lang="cs-CZ" sz="1600" dirty="0"/>
              <a:t> strie, </a:t>
            </a:r>
            <a:r>
              <a:rPr lang="cs-CZ" sz="1600" dirty="0" err="1"/>
              <a:t>papulky</a:t>
            </a:r>
            <a:r>
              <a:rPr lang="cs-CZ" sz="1600" dirty="0"/>
              <a:t>, </a:t>
            </a:r>
            <a:r>
              <a:rPr lang="cs-CZ" sz="1600" dirty="0" err="1"/>
              <a:t>puhýřky</a:t>
            </a:r>
            <a:endParaRPr lang="cs-CZ" sz="1600" dirty="0"/>
          </a:p>
          <a:p>
            <a:pPr lvl="1"/>
            <a:r>
              <a:rPr lang="cs-CZ" sz="1600" b="1" dirty="0"/>
              <a:t>červená forma </a:t>
            </a:r>
            <a:r>
              <a:rPr lang="cs-CZ" sz="1600" dirty="0"/>
              <a:t>= </a:t>
            </a:r>
            <a:r>
              <a:rPr lang="cs-CZ" sz="1600" dirty="0" err="1"/>
              <a:t>erytematózní</a:t>
            </a:r>
            <a:r>
              <a:rPr lang="cs-CZ" sz="1600" dirty="0"/>
              <a:t>, atrofická forma</a:t>
            </a:r>
          </a:p>
          <a:p>
            <a:pPr lvl="1"/>
            <a:r>
              <a:rPr lang="cs-CZ" sz="1600" b="1" dirty="0"/>
              <a:t>žlutá forma </a:t>
            </a:r>
            <a:r>
              <a:rPr lang="cs-CZ" sz="1600" dirty="0"/>
              <a:t>= eroze a ulcerace, bolesti při příjmu potravy</a:t>
            </a:r>
          </a:p>
          <a:p>
            <a:r>
              <a:rPr lang="cs-CZ" sz="1800" dirty="0"/>
              <a:t>-</a:t>
            </a:r>
            <a:r>
              <a:rPr lang="cs-CZ" sz="1800" u="sng" dirty="0"/>
              <a:t> léčba</a:t>
            </a:r>
            <a:r>
              <a:rPr lang="cs-CZ" sz="1800" dirty="0"/>
              <a:t>: symptomaticky, lokálně – např. kortikoidy, antihistaminika, světelná terapie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EC044C5-7A09-D14F-91EF-3367C33A73C2}"/>
              </a:ext>
            </a:extLst>
          </p:cNvPr>
          <p:cNvSpPr txBox="1"/>
          <p:nvPr/>
        </p:nvSpPr>
        <p:spPr>
          <a:xfrm>
            <a:off x="179512" y="177800"/>
            <a:ext cx="962123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1600" dirty="0">
                <a:latin typeface="+mj-lt"/>
              </a:rPr>
              <a:t>BÍLÉ LÉZE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2DE1761-56D5-994C-95C9-CCBAE3B7C4CD}"/>
              </a:ext>
            </a:extLst>
          </p:cNvPr>
          <p:cNvSpPr txBox="1"/>
          <p:nvPr/>
        </p:nvSpPr>
        <p:spPr>
          <a:xfrm>
            <a:off x="179512" y="6512009"/>
            <a:ext cx="705674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/>
              <a:t>https://</a:t>
            </a:r>
            <a:r>
              <a:rPr lang="cs-CZ" sz="1050" dirty="0" err="1"/>
              <a:t>www.prolekare.cz</a:t>
            </a:r>
            <a:r>
              <a:rPr lang="cs-CZ" sz="1050" dirty="0"/>
              <a:t>/</a:t>
            </a:r>
            <a:r>
              <a:rPr lang="cs-CZ" sz="1050" dirty="0" err="1"/>
              <a:t>casopisy</a:t>
            </a:r>
            <a:r>
              <a:rPr lang="cs-CZ" sz="1050" dirty="0"/>
              <a:t>/</a:t>
            </a:r>
            <a:r>
              <a:rPr lang="cs-CZ" sz="1050" dirty="0" err="1"/>
              <a:t>ceska</a:t>
            </a:r>
            <a:r>
              <a:rPr lang="cs-CZ" sz="1050" dirty="0"/>
              <a:t>-stomatologie/2008-2/oralni-lichen-planus-soucasne-poznatky-1306</a:t>
            </a:r>
          </a:p>
        </p:txBody>
      </p:sp>
      <p:pic>
        <p:nvPicPr>
          <p:cNvPr id="1028" name="Picture 4" descr="Takto může vypadat Lichen planus v ústech">
            <a:extLst>
              <a:ext uri="{FF2B5EF4-FFF2-40B4-BE49-F238E27FC236}">
                <a16:creationId xmlns:a16="http://schemas.microsoft.com/office/drawing/2014/main" id="{7EE2D017-A7DC-D547-897A-9372A8CC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20" y="84223"/>
            <a:ext cx="3800157" cy="223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ASARYKOVA UNIVERZITA LÉKAŘSKÁ FAKULTA STOMATOLOGICKÁ KLINIKA DIABETES  MELLITUS A ORÁLNÍ ZDRAVÍ: KLINICKÉ, MIKROBIOLOGIC">
            <a:extLst>
              <a:ext uri="{FF2B5EF4-FFF2-40B4-BE49-F238E27FC236}">
                <a16:creationId xmlns:a16="http://schemas.microsoft.com/office/drawing/2014/main" id="{F9D0478A-352A-9348-917A-A36E0611D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992590"/>
            <a:ext cx="2286545" cy="152159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0045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2A5E92-3334-F647-8E38-92DCB5255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MYELOPROLIFERATIVNÍ CHOROBY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488676-F84A-0A4A-86E4-B4050C814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325" y="1846263"/>
            <a:ext cx="4613771" cy="4022725"/>
          </a:xfrm>
        </p:spPr>
        <p:txBody>
          <a:bodyPr/>
          <a:lstStyle/>
          <a:p>
            <a:r>
              <a:rPr lang="cs-CZ" dirty="0"/>
              <a:t>- zejména u </a:t>
            </a:r>
            <a:r>
              <a:rPr lang="cs-CZ" b="1" u="sng" dirty="0"/>
              <a:t>leukémií</a:t>
            </a:r>
            <a:r>
              <a:rPr lang="cs-CZ" dirty="0"/>
              <a:t>:</a:t>
            </a:r>
          </a:p>
          <a:p>
            <a:pPr lvl="1"/>
            <a:r>
              <a:rPr lang="cs-CZ" sz="2000" b="1" dirty="0"/>
              <a:t>hemoragie</a:t>
            </a:r>
            <a:r>
              <a:rPr lang="cs-CZ" sz="2000" dirty="0"/>
              <a:t> - u chorob spojených s trombocytopenií (akutní leukémie,                           aplastická anémie, trombocytopenie…) </a:t>
            </a:r>
            <a:r>
              <a:rPr lang="cs-CZ" sz="2000" dirty="0">
                <a:sym typeface="Wingdings" pitchFamily="2" charset="2"/>
              </a:rPr>
              <a:t> </a:t>
            </a:r>
            <a:r>
              <a:rPr lang="cs-CZ" sz="2000" dirty="0"/>
              <a:t>krvácení z dásní, po extrakci, petechie... </a:t>
            </a:r>
          </a:p>
          <a:p>
            <a:pPr lvl="1"/>
            <a:r>
              <a:rPr lang="cs-CZ" sz="2000" b="1" dirty="0"/>
              <a:t>ulcerace</a:t>
            </a:r>
            <a:r>
              <a:rPr lang="cs-CZ" sz="2000" dirty="0"/>
              <a:t> - těžké u </a:t>
            </a:r>
            <a:r>
              <a:rPr lang="cs-CZ" sz="2000" dirty="0" err="1"/>
              <a:t>granulocytopenických</a:t>
            </a:r>
            <a:r>
              <a:rPr lang="cs-CZ" sz="2000" dirty="0"/>
              <a:t> pacientů, bývají velmi bolestivé</a:t>
            </a:r>
          </a:p>
          <a:p>
            <a:pPr lvl="1"/>
            <a:r>
              <a:rPr lang="cs-CZ" sz="2000" b="1" dirty="0"/>
              <a:t>infiltrace</a:t>
            </a:r>
            <a:r>
              <a:rPr lang="cs-CZ" sz="2000" dirty="0"/>
              <a:t> - hyperplazie gingivy (zánětlivé změny + </a:t>
            </a:r>
            <a:r>
              <a:rPr lang="cs-CZ" sz="2000" dirty="0" err="1"/>
              <a:t>infiltracenezralými</a:t>
            </a:r>
            <a:r>
              <a:rPr lang="cs-CZ" sz="2000" dirty="0"/>
              <a:t> krevními elementy)</a:t>
            </a:r>
          </a:p>
          <a:p>
            <a:pPr lvl="1"/>
            <a:r>
              <a:rPr lang="cs-CZ" sz="2000" b="1" dirty="0"/>
              <a:t>infekce – </a:t>
            </a:r>
            <a:r>
              <a:rPr lang="cs-CZ" sz="2000" dirty="0"/>
              <a:t>mykózy, kandida…</a:t>
            </a:r>
            <a:endParaRPr lang="cs-CZ" sz="2000" b="1" dirty="0"/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A6C5DCE-E373-5E43-90A3-F936B8BD1DF0}"/>
              </a:ext>
            </a:extLst>
          </p:cNvPr>
          <p:cNvSpPr txBox="1"/>
          <p:nvPr/>
        </p:nvSpPr>
        <p:spPr>
          <a:xfrm>
            <a:off x="179512" y="177800"/>
            <a:ext cx="3421065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1600" dirty="0">
                <a:latin typeface="+mj-lt"/>
              </a:rPr>
              <a:t>PROJEVY SYSTÉMOVÝCH ONEMOCNĚNÍ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E74FEA-834E-5C43-A8CA-A63440196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6136" y="1846263"/>
            <a:ext cx="3067050" cy="439104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9557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2A5E92-3334-F647-8E38-92DCB5255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METABOLICKÉ NEMOCI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488676-F84A-0A4A-86E4-B4050C814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325" y="1846263"/>
            <a:ext cx="7543800" cy="4391049"/>
          </a:xfrm>
        </p:spPr>
        <p:txBody>
          <a:bodyPr/>
          <a:lstStyle/>
          <a:p>
            <a:r>
              <a:rPr lang="cs-CZ" b="1" u="sng" dirty="0"/>
              <a:t>DIABETES MELLITUS</a:t>
            </a:r>
          </a:p>
          <a:p>
            <a:r>
              <a:rPr lang="cs-CZ" dirty="0"/>
              <a:t>- změny značně variabilní (kompenzace DM, spolupráce pacienta..)</a:t>
            </a:r>
          </a:p>
          <a:p>
            <a:pPr lvl="1"/>
            <a:r>
              <a:rPr lang="cs-CZ" dirty="0"/>
              <a:t>jasně červené zbarvení sliznice jazyka s vyhlazením reliéfu</a:t>
            </a:r>
          </a:p>
          <a:p>
            <a:pPr lvl="1"/>
            <a:r>
              <a:rPr lang="cs-CZ" dirty="0"/>
              <a:t>časté infekční komplikace – bakteriální  i plísňové (špatné hojení)</a:t>
            </a:r>
          </a:p>
          <a:p>
            <a:pPr lvl="1"/>
            <a:r>
              <a:rPr lang="cs-CZ" dirty="0"/>
              <a:t>rychlejší průběh a častější výskyt </a:t>
            </a:r>
            <a:r>
              <a:rPr lang="cs-CZ" dirty="0" err="1"/>
              <a:t>parodontitidy</a:t>
            </a:r>
            <a:endParaRPr lang="cs-CZ" dirty="0"/>
          </a:p>
          <a:p>
            <a:r>
              <a:rPr lang="cs-CZ" b="1" u="sng" dirty="0"/>
              <a:t>JATERNÍ ONEMOCNĚNÍ</a:t>
            </a:r>
          </a:p>
          <a:p>
            <a:r>
              <a:rPr lang="cs-CZ" dirty="0"/>
              <a:t>- např. jaterní cirhóza, alkoholické postižení jater</a:t>
            </a:r>
          </a:p>
          <a:p>
            <a:r>
              <a:rPr lang="cs-CZ" dirty="0"/>
              <a:t>- atrofická sliznice jazyka, který je tmavě červený, vlhký, téměř bez povlaku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A6C5DCE-E373-5E43-90A3-F936B8BD1DF0}"/>
              </a:ext>
            </a:extLst>
          </p:cNvPr>
          <p:cNvSpPr txBox="1"/>
          <p:nvPr/>
        </p:nvSpPr>
        <p:spPr>
          <a:xfrm>
            <a:off x="179512" y="177800"/>
            <a:ext cx="3421065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1600" dirty="0">
                <a:latin typeface="+mj-lt"/>
              </a:rPr>
              <a:t>PROJEVY SYSTÉMOVÝCH ONEMOCNĚNÍ</a:t>
            </a:r>
          </a:p>
        </p:txBody>
      </p:sp>
    </p:spTree>
    <p:extLst>
      <p:ext uri="{BB962C8B-B14F-4D97-AF65-F5344CB8AC3E}">
        <p14:creationId xmlns:p14="http://schemas.microsoft.com/office/powerpoint/2010/main" val="1613757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62963D-4BFB-2540-8B31-32C604643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DUTINA ÚSTNÍ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B4D8A6-5369-FE4E-B91C-EB38CC08E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844824"/>
            <a:ext cx="8321675" cy="4725838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/>
              <a:t> - je zrcadlem stavu celého organismu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dirty="0"/>
              <a:t>projevy celkových onemocnění  (u více než 200 nemocí)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dirty="0"/>
              <a:t>nemoci primárně postihující dutinu ústní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00025" lvl="1" indent="0">
              <a:buNone/>
            </a:pPr>
            <a:r>
              <a:rPr lang="cs-CZ" sz="1800" dirty="0"/>
              <a:t>- výhodou je snadná přístupnost dutiny ústní pro vyšetření</a:t>
            </a:r>
          </a:p>
          <a:p>
            <a:pPr marL="0" indent="0">
              <a:buNone/>
            </a:pPr>
            <a:r>
              <a:rPr lang="cs-CZ" sz="1800" u="sng" dirty="0">
                <a:sym typeface="Wingdings" pitchFamily="2" charset="2"/>
              </a:rPr>
              <a:t> </a:t>
            </a:r>
            <a:r>
              <a:rPr lang="cs-CZ" sz="1800" u="sng" dirty="0"/>
              <a:t>DÚ reaguje na škodlivé vlivy různými projevy: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dirty="0"/>
              <a:t> </a:t>
            </a:r>
            <a:r>
              <a:rPr lang="cs-CZ" sz="1600" b="1" dirty="0"/>
              <a:t>variabilita patologických procesů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b="1" dirty="0"/>
              <a:t> </a:t>
            </a:r>
            <a:r>
              <a:rPr lang="cs-CZ" sz="1600" b="1" dirty="0" err="1"/>
              <a:t>interindividuální</a:t>
            </a:r>
            <a:r>
              <a:rPr lang="cs-CZ" sz="1600" b="1" dirty="0"/>
              <a:t> variabilita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b="1" dirty="0"/>
              <a:t> specifické zvláštnosti ústního prostředí </a:t>
            </a:r>
            <a:r>
              <a:rPr lang="cs-CZ" sz="1400" dirty="0"/>
              <a:t>(macerace morf, nepřítomnost krytu u puchýřů apod.) </a:t>
            </a:r>
            <a:endParaRPr lang="cs-CZ" sz="1600" dirty="0"/>
          </a:p>
          <a:p>
            <a:pPr marL="0" indent="0">
              <a:buNone/>
            </a:pPr>
            <a:r>
              <a:rPr lang="cs-CZ" sz="1800" u="sng" dirty="0">
                <a:sym typeface="Wingdings" pitchFamily="2" charset="2"/>
              </a:rPr>
              <a:t> </a:t>
            </a:r>
            <a:r>
              <a:rPr lang="cs-CZ" sz="1800" u="sng" dirty="0"/>
              <a:t>obranné mechanismy DÚ: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b="1" dirty="0"/>
              <a:t>EPITEL</a:t>
            </a:r>
            <a:r>
              <a:rPr lang="cs-CZ" sz="1600" dirty="0"/>
              <a:t> – </a:t>
            </a:r>
            <a:r>
              <a:rPr lang="cs-CZ" sz="1400" dirty="0"/>
              <a:t>pevné spojení buněk, rychlá obnova, tvorba hlenu, obranyschopnost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b="1" dirty="0"/>
              <a:t>PŘIROZENÁ MIKROFLÓRA </a:t>
            </a:r>
            <a:r>
              <a:rPr lang="cs-CZ" sz="1600" dirty="0"/>
              <a:t>– </a:t>
            </a:r>
            <a:r>
              <a:rPr lang="cs-CZ" sz="1400" dirty="0"/>
              <a:t>viry, bakterie, houby </a:t>
            </a:r>
            <a:r>
              <a:rPr lang="cs-CZ" sz="1600" dirty="0"/>
              <a:t>- </a:t>
            </a:r>
            <a:r>
              <a:rPr lang="cs-CZ" sz="1400" dirty="0"/>
              <a:t>brání pomnožení patogenních bakterií, různé osídlení (pevné povrchy vs. sliznice), mikrobiální </a:t>
            </a:r>
            <a:r>
              <a:rPr lang="cs-CZ" sz="1400" dirty="0" err="1"/>
              <a:t>biofilm</a:t>
            </a:r>
            <a:r>
              <a:rPr lang="cs-CZ" sz="1400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dirty="0"/>
              <a:t> </a:t>
            </a:r>
            <a:r>
              <a:rPr lang="cs-CZ" sz="1600" b="1" dirty="0"/>
              <a:t>SLINA</a:t>
            </a:r>
            <a:r>
              <a:rPr lang="cs-CZ" sz="1600" dirty="0"/>
              <a:t> </a:t>
            </a:r>
            <a:r>
              <a:rPr lang="cs-CZ" sz="1400" dirty="0"/>
              <a:t>(lubrikace potravy, </a:t>
            </a:r>
            <a:r>
              <a:rPr lang="cs-CZ" sz="1400" dirty="0" err="1"/>
              <a:t>trácení</a:t>
            </a:r>
            <a:r>
              <a:rPr lang="cs-CZ" sz="1400" dirty="0"/>
              <a:t>, </a:t>
            </a:r>
            <a:r>
              <a:rPr lang="cs-CZ" sz="1400" dirty="0" err="1"/>
              <a:t>puforvací</a:t>
            </a:r>
            <a:r>
              <a:rPr lang="cs-CZ" sz="1400" dirty="0"/>
              <a:t> aktivita, </a:t>
            </a:r>
            <a:r>
              <a:rPr lang="cs-CZ" sz="1400" dirty="0" err="1"/>
              <a:t>remineralizace</a:t>
            </a:r>
            <a:r>
              <a:rPr lang="cs-CZ" sz="1400" dirty="0"/>
              <a:t>, reparace měkkých tkání, udržování mikroflóry, imunita - humorální faktory: </a:t>
            </a:r>
            <a:r>
              <a:rPr lang="cs-CZ" sz="1400" dirty="0" err="1"/>
              <a:t>IgA</a:t>
            </a:r>
            <a:r>
              <a:rPr lang="cs-CZ" sz="1400" dirty="0"/>
              <a:t>, lysozym, </a:t>
            </a:r>
            <a:r>
              <a:rPr lang="cs-CZ" sz="1400" dirty="0" err="1"/>
              <a:t>cytokiny</a:t>
            </a:r>
            <a:r>
              <a:rPr lang="cs-CZ" sz="1400" dirty="0"/>
              <a:t>…)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000" dirty="0"/>
              <a:t>https://</a:t>
            </a:r>
            <a:r>
              <a:rPr lang="cs-CZ" sz="1000" dirty="0" err="1"/>
              <a:t>cs.m.wikipedia.org</a:t>
            </a:r>
            <a:r>
              <a:rPr lang="cs-CZ" sz="1000" dirty="0"/>
              <a:t>/wiki/Soubor:Dutina_%C3%BAstn%C3%AD.png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A43ADA4B-DE3B-9045-887F-514ACD8F5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037" y="240542"/>
            <a:ext cx="3439963" cy="279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8927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2A5E92-3334-F647-8E38-92DCB5255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ENDOKRINNÍ CHOROBY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488676-F84A-0A4A-86E4-B4050C814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384" y="1844824"/>
            <a:ext cx="7543800" cy="4319041"/>
          </a:xfrm>
        </p:spPr>
        <p:txBody>
          <a:bodyPr/>
          <a:lstStyle/>
          <a:p>
            <a:pPr marL="0" indent="0">
              <a:buNone/>
            </a:pPr>
            <a:r>
              <a:rPr lang="cs-CZ" b="1" u="sng" dirty="0"/>
              <a:t>ŠTÍTNÁ ŽLÁZA</a:t>
            </a:r>
          </a:p>
          <a:p>
            <a:pPr marL="0" indent="0">
              <a:buNone/>
            </a:pPr>
            <a:r>
              <a:rPr lang="cs-CZ" dirty="0">
                <a:sym typeface="Wingdings" pitchFamily="2" charset="2"/>
              </a:rPr>
              <a:t> </a:t>
            </a:r>
            <a:r>
              <a:rPr lang="cs-CZ" dirty="0"/>
              <a:t>Kongenitální </a:t>
            </a:r>
            <a:r>
              <a:rPr lang="cs-CZ" dirty="0" err="1"/>
              <a:t>hypoparathyreoidismus</a:t>
            </a:r>
            <a:endParaRPr lang="cs-CZ" dirty="0"/>
          </a:p>
          <a:p>
            <a:pPr lvl="1"/>
            <a:r>
              <a:rPr lang="cs-CZ" dirty="0"/>
              <a:t>zpomalené prořezávání zubů dítěte, opožděný vývoj čelistí</a:t>
            </a:r>
          </a:p>
          <a:p>
            <a:pPr lvl="1"/>
            <a:r>
              <a:rPr lang="cs-CZ" dirty="0"/>
              <a:t>jazyk velký, prominuje z úst</a:t>
            </a:r>
          </a:p>
          <a:p>
            <a:pPr marL="0" indent="0">
              <a:buNone/>
            </a:pPr>
            <a:r>
              <a:rPr lang="cs-CZ" b="1" u="sng" dirty="0"/>
              <a:t>KŮRA NADLEDVIN</a:t>
            </a:r>
          </a:p>
          <a:p>
            <a:pPr marL="0" indent="0">
              <a:buNone/>
            </a:pPr>
            <a:r>
              <a:rPr lang="cs-CZ" dirty="0"/>
              <a:t>- u primární </a:t>
            </a:r>
            <a:r>
              <a:rPr lang="cs-CZ" dirty="0" err="1"/>
              <a:t>Addisonovy</a:t>
            </a:r>
            <a:r>
              <a:rPr lang="cs-CZ" dirty="0"/>
              <a:t> nemoci (hypofunkce nadledvin) v DÚ – bývají </a:t>
            </a:r>
            <a:r>
              <a:rPr lang="cs-CZ" dirty="0" err="1"/>
              <a:t>hyperpigmentace</a:t>
            </a:r>
            <a:r>
              <a:rPr lang="cs-CZ" dirty="0"/>
              <a:t> (tzv. </a:t>
            </a:r>
            <a:r>
              <a:rPr lang="cs-CZ" b="1" dirty="0"/>
              <a:t>grafitové skvrny</a:t>
            </a:r>
            <a:r>
              <a:rPr lang="cs-CZ" dirty="0"/>
              <a:t>), příčinou je zvýšená produkce prekurzoru ACTH a MSH </a:t>
            </a:r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A6C5DCE-E373-5E43-90A3-F936B8BD1DF0}"/>
              </a:ext>
            </a:extLst>
          </p:cNvPr>
          <p:cNvSpPr txBox="1"/>
          <p:nvPr/>
        </p:nvSpPr>
        <p:spPr>
          <a:xfrm>
            <a:off x="179512" y="177800"/>
            <a:ext cx="3421065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1600" dirty="0">
                <a:latin typeface="+mj-lt"/>
              </a:rPr>
              <a:t>PROJEVY SYSTÉMOVÝCH ONEMOCNĚNÍ</a:t>
            </a:r>
          </a:p>
        </p:txBody>
      </p:sp>
    </p:spTree>
    <p:extLst>
      <p:ext uri="{BB962C8B-B14F-4D97-AF65-F5344CB8AC3E}">
        <p14:creationId xmlns:p14="http://schemas.microsoft.com/office/powerpoint/2010/main" val="41668667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2A5E92-3334-F647-8E38-92DCB5255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HYPOVITAMINÓZY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A6C5DCE-E373-5E43-90A3-F936B8BD1DF0}"/>
              </a:ext>
            </a:extLst>
          </p:cNvPr>
          <p:cNvSpPr txBox="1"/>
          <p:nvPr/>
        </p:nvSpPr>
        <p:spPr>
          <a:xfrm>
            <a:off x="179512" y="177800"/>
            <a:ext cx="3421065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1600" dirty="0">
                <a:latin typeface="+mj-lt"/>
              </a:rPr>
              <a:t>PROJEVY SYSTÉMOVÝCH ONEMOCNĚNÍ</a:t>
            </a:r>
          </a:p>
        </p:txBody>
      </p:sp>
      <p:graphicFrame>
        <p:nvGraphicFramePr>
          <p:cNvPr id="5" name="Tabulka 5">
            <a:extLst>
              <a:ext uri="{FF2B5EF4-FFF2-40B4-BE49-F238E27FC236}">
                <a16:creationId xmlns:a16="http://schemas.microsoft.com/office/drawing/2014/main" id="{1829D4DF-6A78-C24B-B701-D1A21C49C0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458861"/>
              </p:ext>
            </p:extLst>
          </p:nvPr>
        </p:nvGraphicFramePr>
        <p:xfrm>
          <a:off x="179512" y="1844824"/>
          <a:ext cx="8784975" cy="4319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3271">
                  <a:extLst>
                    <a:ext uri="{9D8B030D-6E8A-4147-A177-3AD203B41FA5}">
                      <a16:colId xmlns:a16="http://schemas.microsoft.com/office/drawing/2014/main" val="4126133017"/>
                    </a:ext>
                  </a:extLst>
                </a:gridCol>
                <a:gridCol w="2555161">
                  <a:extLst>
                    <a:ext uri="{9D8B030D-6E8A-4147-A177-3AD203B41FA5}">
                      <a16:colId xmlns:a16="http://schemas.microsoft.com/office/drawing/2014/main" val="4249935322"/>
                    </a:ext>
                  </a:extLst>
                </a:gridCol>
                <a:gridCol w="4896543">
                  <a:extLst>
                    <a:ext uri="{9D8B030D-6E8A-4147-A177-3AD203B41FA5}">
                      <a16:colId xmlns:a16="http://schemas.microsoft.com/office/drawing/2014/main" val="1995737274"/>
                    </a:ext>
                  </a:extLst>
                </a:gridCol>
              </a:tblGrid>
              <a:tr h="354865">
                <a:tc>
                  <a:txBody>
                    <a:bodyPr/>
                    <a:lstStyle/>
                    <a:p>
                      <a:r>
                        <a:rPr lang="cs-CZ" dirty="0"/>
                        <a:t>VITAMIN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ÚČAST V METABOLISMU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OBJEKTIVNÍ NÁLEZ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6064791"/>
                  </a:ext>
                </a:extLst>
              </a:tr>
              <a:tr h="561869">
                <a:tc>
                  <a:txBody>
                    <a:bodyPr/>
                    <a:lstStyle/>
                    <a:p>
                      <a:r>
                        <a:rPr lang="cs-CZ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zásah do syntézy dehydrogenázy</a:t>
                      </a:r>
                    </a:p>
                    <a:p>
                      <a:r>
                        <a:rPr lang="cs-CZ" sz="1400" dirty="0"/>
                        <a:t>Regenerace sítnice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err="1"/>
                        <a:t>hyperkeratinizace</a:t>
                      </a:r>
                      <a:r>
                        <a:rPr lang="cs-CZ" sz="1600" dirty="0"/>
                        <a:t> epitelu (+ sítnice)</a:t>
                      </a:r>
                    </a:p>
                    <a:p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6369980"/>
                  </a:ext>
                </a:extLst>
              </a:tr>
              <a:tr h="170127">
                <a:tc>
                  <a:txBody>
                    <a:bodyPr/>
                    <a:lstStyle/>
                    <a:p>
                      <a:r>
                        <a:rPr lang="cs-CZ" b="1" dirty="0"/>
                        <a:t>B1</a:t>
                      </a:r>
                      <a:endParaRPr lang="cs-CZ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štěpení sacharidů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suchost, olupování rtů, zarudnutí a zduření jazyka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6640500"/>
                  </a:ext>
                </a:extLst>
              </a:tr>
              <a:tr h="388054">
                <a:tc>
                  <a:txBody>
                    <a:bodyPr/>
                    <a:lstStyle/>
                    <a:p>
                      <a:r>
                        <a:rPr lang="cs-CZ" b="1" dirty="0"/>
                        <a:t>B2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součást </a:t>
                      </a:r>
                      <a:r>
                        <a:rPr lang="cs-CZ" sz="1400" dirty="0" err="1"/>
                        <a:t>Warburgovy</a:t>
                      </a:r>
                      <a:r>
                        <a:rPr lang="cs-CZ" sz="1400" dirty="0"/>
                        <a:t> </a:t>
                      </a:r>
                      <a:r>
                        <a:rPr lang="cs-CZ" sz="1400" dirty="0" err="1"/>
                        <a:t>oxigenázy</a:t>
                      </a:r>
                      <a:r>
                        <a:rPr lang="cs-CZ" sz="1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err="1"/>
                        <a:t>cheilitis</a:t>
                      </a:r>
                      <a:r>
                        <a:rPr lang="cs-CZ" sz="1600" dirty="0"/>
                        <a:t> </a:t>
                      </a:r>
                      <a:r>
                        <a:rPr lang="cs-CZ" sz="1600" dirty="0" err="1"/>
                        <a:t>exfoliativa</a:t>
                      </a:r>
                      <a:r>
                        <a:rPr lang="cs-CZ" sz="1600" dirty="0"/>
                        <a:t>, </a:t>
                      </a:r>
                      <a:r>
                        <a:rPr lang="cs-CZ" sz="1600" dirty="0" err="1"/>
                        <a:t>stomatitis</a:t>
                      </a:r>
                      <a:r>
                        <a:rPr lang="cs-CZ" sz="1600" dirty="0"/>
                        <a:t> </a:t>
                      </a:r>
                      <a:r>
                        <a:rPr lang="cs-CZ" sz="1600" dirty="0" err="1"/>
                        <a:t>angularis</a:t>
                      </a:r>
                      <a:r>
                        <a:rPr lang="cs-CZ" sz="1600" dirty="0"/>
                        <a:t>, </a:t>
                      </a:r>
                      <a:r>
                        <a:rPr lang="cs-CZ" sz="1600" dirty="0" err="1"/>
                        <a:t>glossitis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25395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 dirty="0"/>
                        <a:t>B3 </a:t>
                      </a:r>
                      <a:r>
                        <a:rPr lang="cs-CZ" b="0" dirty="0"/>
                        <a:t>(</a:t>
                      </a:r>
                      <a:r>
                        <a:rPr lang="cs-CZ" sz="1400" b="0" dirty="0"/>
                        <a:t>niacin</a:t>
                      </a:r>
                      <a:r>
                        <a:rPr lang="cs-CZ" b="0" dirty="0"/>
                        <a:t>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součást </a:t>
                      </a:r>
                      <a:r>
                        <a:rPr lang="cs-CZ" sz="1400" dirty="0" err="1"/>
                        <a:t>dehydrázy</a:t>
                      </a:r>
                      <a:r>
                        <a:rPr lang="cs-CZ" sz="1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err="1"/>
                        <a:t>stomatitis</a:t>
                      </a:r>
                      <a:r>
                        <a:rPr lang="cs-CZ" sz="1600" dirty="0"/>
                        <a:t>, </a:t>
                      </a:r>
                      <a:r>
                        <a:rPr lang="cs-CZ" sz="1600" dirty="0" err="1"/>
                        <a:t>glossitis</a:t>
                      </a:r>
                      <a:r>
                        <a:rPr lang="cs-CZ" sz="1600" dirty="0"/>
                        <a:t> (zarudnutí, zduření)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0634943"/>
                  </a:ext>
                </a:extLst>
              </a:tr>
              <a:tr h="354320">
                <a:tc>
                  <a:txBody>
                    <a:bodyPr/>
                    <a:lstStyle/>
                    <a:p>
                      <a:r>
                        <a:rPr lang="cs-CZ" b="1" dirty="0"/>
                        <a:t>B6 </a:t>
                      </a:r>
                      <a:r>
                        <a:rPr lang="cs-CZ" sz="1400" b="0" dirty="0"/>
                        <a:t>(pyridoxin) </a:t>
                      </a:r>
                      <a:endParaRPr lang="cs-CZ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transaminázy, (de)karboxylázy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 vliv při karencích vit. B2 a PP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2247110"/>
                  </a:ext>
                </a:extLst>
              </a:tr>
              <a:tr h="461233">
                <a:tc>
                  <a:txBody>
                    <a:bodyPr/>
                    <a:lstStyle/>
                    <a:p>
                      <a:r>
                        <a:rPr lang="cs-CZ" b="1" dirty="0"/>
                        <a:t>B12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/>
                        <a:t>úprava nukleových kyselin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/>
                        <a:t>Hunterova </a:t>
                      </a:r>
                      <a:r>
                        <a:rPr lang="cs-CZ" sz="1600" b="1" dirty="0" err="1"/>
                        <a:t>glossitis</a:t>
                      </a:r>
                      <a:r>
                        <a:rPr lang="cs-CZ" sz="1600" b="1" dirty="0"/>
                        <a:t> </a:t>
                      </a:r>
                      <a:r>
                        <a:rPr lang="cs-CZ" sz="1600" dirty="0"/>
                        <a:t>(perniciózní anémie) </a:t>
                      </a:r>
                      <a:r>
                        <a:rPr lang="cs-CZ" sz="1600" dirty="0">
                          <a:sym typeface="Wingdings" pitchFamily="2" charset="2"/>
                        </a:rPr>
                        <a:t> ragády, eroze na povrchu jazyka, vyhlazený jazyk</a:t>
                      </a:r>
                      <a:endParaRPr lang="cs-CZ" sz="1600" dirty="0"/>
                    </a:p>
                    <a:p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1993700"/>
                  </a:ext>
                </a:extLst>
              </a:tr>
              <a:tr h="1035022">
                <a:tc>
                  <a:txBody>
                    <a:bodyPr/>
                    <a:lstStyle/>
                    <a:p>
                      <a:r>
                        <a:rPr lang="cs-CZ" b="1" dirty="0" err="1"/>
                        <a:t>Fe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součást hemoglobinu, </a:t>
                      </a:r>
                      <a:r>
                        <a:rPr lang="cs-CZ" sz="1400" dirty="0" err="1"/>
                        <a:t>cytochromoxidázy</a:t>
                      </a:r>
                      <a:r>
                        <a:rPr lang="cs-CZ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angulární </a:t>
                      </a:r>
                      <a:r>
                        <a:rPr lang="cs-CZ" sz="1600" dirty="0" err="1"/>
                        <a:t>stomatitis</a:t>
                      </a:r>
                      <a:r>
                        <a:rPr lang="cs-CZ" sz="1600" dirty="0"/>
                        <a:t>, glositis, atrofie sliznice jazyka </a:t>
                      </a:r>
                    </a:p>
                    <a:p>
                      <a:r>
                        <a:rPr lang="cs-CZ" sz="1600" dirty="0"/>
                        <a:t>(syndrom </a:t>
                      </a:r>
                      <a:r>
                        <a:rPr lang="cs-CZ" sz="1600" dirty="0" err="1"/>
                        <a:t>Plummer-Vinsonův</a:t>
                      </a:r>
                      <a:r>
                        <a:rPr lang="cs-CZ" sz="1600" dirty="0"/>
                        <a:t>: </a:t>
                      </a:r>
                      <a:r>
                        <a:rPr lang="cs-CZ" sz="1600" dirty="0" err="1"/>
                        <a:t>hypochromní</a:t>
                      </a:r>
                      <a:r>
                        <a:rPr lang="cs-CZ" sz="1600" dirty="0"/>
                        <a:t> anémie, dysfagie až ezofagitida a </a:t>
                      </a:r>
                      <a:r>
                        <a:rPr lang="cs-CZ" sz="1600" dirty="0" err="1"/>
                        <a:t>koilonychie</a:t>
                      </a:r>
                      <a:r>
                        <a:rPr lang="cs-CZ" sz="1600" dirty="0"/>
                        <a:t> =lomivé nehty)</a:t>
                      </a:r>
                    </a:p>
                    <a:p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35349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31796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2A5E92-3334-F647-8E38-92DCB5255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4" y="287338"/>
            <a:ext cx="7756063" cy="1449387"/>
          </a:xfrm>
        </p:spPr>
        <p:txBody>
          <a:bodyPr>
            <a:normAutofit/>
          </a:bodyPr>
          <a:lstStyle/>
          <a:p>
            <a:r>
              <a:rPr lang="cs-CZ" sz="4000" b="1" dirty="0"/>
              <a:t>PATOLOGICKÉ HYPERPIGMENTACE DÚ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488676-F84A-0A4A-86E4-B4050C814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384" y="1844824"/>
            <a:ext cx="7756064" cy="4319041"/>
          </a:xfrm>
        </p:spPr>
        <p:txBody>
          <a:bodyPr/>
          <a:lstStyle/>
          <a:p>
            <a:r>
              <a:rPr lang="cs-CZ" b="1" dirty="0" err="1"/>
              <a:t>Adisonova</a:t>
            </a:r>
            <a:r>
              <a:rPr lang="cs-CZ" b="1" dirty="0"/>
              <a:t> nemoc </a:t>
            </a:r>
            <a:r>
              <a:rPr lang="cs-CZ" dirty="0"/>
              <a:t>(primární)</a:t>
            </a:r>
          </a:p>
          <a:p>
            <a:r>
              <a:rPr lang="cs-CZ" sz="1800" dirty="0"/>
              <a:t>- difúzní (příp. ložiskové) </a:t>
            </a:r>
            <a:r>
              <a:rPr lang="cs-CZ" sz="1800" dirty="0" err="1"/>
              <a:t>hyperpigmentace</a:t>
            </a:r>
            <a:r>
              <a:rPr lang="cs-CZ" sz="1800" dirty="0"/>
              <a:t> kůže, v dutině ústní – grafitové skvrny</a:t>
            </a:r>
          </a:p>
          <a:p>
            <a:r>
              <a:rPr lang="cs-CZ" b="1" dirty="0"/>
              <a:t>Bronchogenní karcinom </a:t>
            </a:r>
            <a:r>
              <a:rPr lang="cs-CZ" dirty="0"/>
              <a:t>(event. další malignity) </a:t>
            </a:r>
            <a:r>
              <a:rPr lang="cs-CZ" sz="1800" dirty="0"/>
              <a:t>- ektopická produkce MSH</a:t>
            </a:r>
            <a:endParaRPr lang="cs-CZ" dirty="0"/>
          </a:p>
          <a:p>
            <a:r>
              <a:rPr lang="cs-CZ" b="1" dirty="0"/>
              <a:t>Melanom </a:t>
            </a:r>
          </a:p>
          <a:p>
            <a:r>
              <a:rPr lang="cs-CZ" b="1" dirty="0" err="1"/>
              <a:t>Akantosis</a:t>
            </a:r>
            <a:r>
              <a:rPr lang="cs-CZ" b="1" dirty="0"/>
              <a:t> </a:t>
            </a:r>
            <a:r>
              <a:rPr lang="cs-CZ" b="1" dirty="0" err="1"/>
              <a:t>nigricans</a:t>
            </a:r>
            <a:r>
              <a:rPr lang="cs-CZ" b="1" dirty="0"/>
              <a:t>: </a:t>
            </a:r>
            <a:r>
              <a:rPr lang="cs-CZ" sz="1800" dirty="0"/>
              <a:t>benigní vs. maligní – </a:t>
            </a:r>
            <a:r>
              <a:rPr lang="cs-CZ" sz="1800" dirty="0" err="1"/>
              <a:t>paraneoplazie</a:t>
            </a:r>
            <a:r>
              <a:rPr lang="cs-CZ" sz="1800" dirty="0"/>
              <a:t> (ca GIT – může předcházet manifestaci o řadu měsíců)</a:t>
            </a:r>
          </a:p>
          <a:p>
            <a:r>
              <a:rPr lang="cs-CZ" b="1" dirty="0"/>
              <a:t>Hemochromatóza</a:t>
            </a:r>
          </a:p>
          <a:p>
            <a:r>
              <a:rPr lang="cs-CZ" b="1" dirty="0"/>
              <a:t>Porfyrie</a:t>
            </a:r>
          </a:p>
          <a:p>
            <a:r>
              <a:rPr lang="cs-CZ" b="1" dirty="0"/>
              <a:t>Exogenní pigmentace </a:t>
            </a:r>
            <a:r>
              <a:rPr lang="cs-CZ" sz="1800" dirty="0"/>
              <a:t>– olovo, bizmut, rtuť, zlato, stříbro…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A6C5DCE-E373-5E43-90A3-F936B8BD1DF0}"/>
              </a:ext>
            </a:extLst>
          </p:cNvPr>
          <p:cNvSpPr txBox="1"/>
          <p:nvPr/>
        </p:nvSpPr>
        <p:spPr>
          <a:xfrm>
            <a:off x="179512" y="177800"/>
            <a:ext cx="3421065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1600" dirty="0">
                <a:latin typeface="+mj-lt"/>
              </a:rPr>
              <a:t>PROJEVY SYSTÉMOVÝCH ONEMOCNĚNÍ</a:t>
            </a:r>
          </a:p>
        </p:txBody>
      </p:sp>
    </p:spTree>
    <p:extLst>
      <p:ext uri="{BB962C8B-B14F-4D97-AF65-F5344CB8AC3E}">
        <p14:creationId xmlns:p14="http://schemas.microsoft.com/office/powerpoint/2010/main" val="4793798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E1AF813-2D2F-4B78-9216-388AF161E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7181D2-95D5-4439-9BDF-14D4FDC7B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Zástupný obsah 4" descr="Koňská tlama">
            <a:extLst>
              <a:ext uri="{FF2B5EF4-FFF2-40B4-BE49-F238E27FC236}">
                <a16:creationId xmlns:a16="http://schemas.microsoft.com/office/drawing/2014/main" id="{E0CF0296-226E-9748-A496-1D76AA1F1E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3739" b="1"/>
          <a:stretch/>
        </p:blipFill>
        <p:spPr>
          <a:xfrm>
            <a:off x="20" y="10"/>
            <a:ext cx="9131286" cy="633183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1BE1245F-6ADF-D747-ACD2-26D82525802A}"/>
              </a:ext>
            </a:extLst>
          </p:cNvPr>
          <p:cNvSpPr txBox="1"/>
          <p:nvPr/>
        </p:nvSpPr>
        <p:spPr>
          <a:xfrm>
            <a:off x="467544" y="5516200"/>
            <a:ext cx="4995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DĚKUJI VÁM ZA POZORNOST!</a:t>
            </a:r>
          </a:p>
        </p:txBody>
      </p:sp>
    </p:spTree>
    <p:extLst>
      <p:ext uri="{BB962C8B-B14F-4D97-AF65-F5344CB8AC3E}">
        <p14:creationId xmlns:p14="http://schemas.microsoft.com/office/powerpoint/2010/main" val="22584915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DAE061-AD1A-534C-9C23-D01FCEA07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 PREZENTACE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781D40-41D0-CF4B-8B65-52B64CEA1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https://www.praktickelekarenstvi.cz/pdfs/lek/2010/01/06.pdf</a:t>
            </a:r>
          </a:p>
          <a:p>
            <a:r>
              <a:rPr lang="cs-CZ" dirty="0">
                <a:hlinkClick r:id="rId2"/>
              </a:rPr>
              <a:t>https://www.solen.cz/pdfs/med/2010/11/10.pdf</a:t>
            </a:r>
            <a:endParaRPr lang="cs-CZ" dirty="0"/>
          </a:p>
          <a:p>
            <a:r>
              <a:rPr lang="cs-CZ" dirty="0">
                <a:hlinkClick r:id="rId3"/>
              </a:rPr>
              <a:t>https://www.medicinapropraxi.cz/pdfs/med/2006/06/08.pdf</a:t>
            </a:r>
            <a:endParaRPr lang="cs-CZ" dirty="0"/>
          </a:p>
          <a:p>
            <a:r>
              <a:rPr lang="cs-CZ" b="1" dirty="0">
                <a:hlinkClick r:id="rId4"/>
              </a:rPr>
              <a:t>Přednáška z patologické fyziologie - Med.muni.cz</a:t>
            </a:r>
            <a:endParaRPr lang="cs-CZ" dirty="0"/>
          </a:p>
          <a:p>
            <a:r>
              <a:rPr lang="cs-CZ" dirty="0">
                <a:hlinkClick r:id="rId4"/>
              </a:rPr>
              <a:t>https://www.google.com/url?sa=t&amp;rct=j&amp;q=&amp;esrc=s&amp;source=web&amp;cd=&amp;ved=2ahUKEwiD1eSHjpLwAhXJyKQKHWHsCWoQFjAAegQIBBAD&amp;url=http%3A%2F%2Fwww.med.muni.cz%2Fpatfyz%2Fpowerpnt%2F0607%2FNemociDU_ZL07.ppt&amp;usg=AOvVaw1vcRIFxY6ryPY0-Qvh8g4h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7821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8D8BE3-9255-2249-91FC-AB037DD01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HYPOSIALIE  vs.  PTYALISMUS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95CF4F-D1AB-3C48-8A7A-919595D48E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6104" y="1845736"/>
            <a:ext cx="4195896" cy="4319568"/>
          </a:xfrm>
        </p:spPr>
        <p:txBody>
          <a:bodyPr/>
          <a:lstStyle/>
          <a:p>
            <a:pPr marL="0" indent="0">
              <a:buNone/>
            </a:pPr>
            <a:r>
              <a:rPr lang="cs-CZ" alt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= </a:t>
            </a:r>
            <a:r>
              <a:rPr lang="cs-CZ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snížená sekrece slin</a:t>
            </a:r>
            <a:endParaRPr lang="cs-CZ" altLang="cs-CZ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>
              <a:buFontTx/>
              <a:buChar char="-"/>
            </a:pPr>
            <a:r>
              <a:rPr lang="cs-CZ" alt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kongenitální aplazie slinných žláz </a:t>
            </a:r>
          </a:p>
          <a:p>
            <a:pPr lvl="1">
              <a:buFontTx/>
              <a:buChar char="-"/>
            </a:pPr>
            <a:r>
              <a:rPr lang="cs-CZ" alt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karenční stavy (avitaminózy, těžké anémie)</a:t>
            </a:r>
          </a:p>
          <a:p>
            <a:pPr lvl="1">
              <a:buFontTx/>
              <a:buChar char="-"/>
            </a:pPr>
            <a:r>
              <a:rPr lang="cs-CZ" alt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nemoci látkové přeměny (DM, hypotyreóza, cirhóza jater…)</a:t>
            </a:r>
          </a:p>
          <a:p>
            <a:pPr lvl="1">
              <a:buFontTx/>
              <a:buChar char="-"/>
            </a:pPr>
            <a:r>
              <a:rPr lang="cs-CZ" alt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při vysoké horečce u celkových nemocí </a:t>
            </a:r>
          </a:p>
          <a:p>
            <a:pPr lvl="1">
              <a:buFontTx/>
              <a:buChar char="-"/>
            </a:pPr>
            <a:r>
              <a:rPr lang="cs-CZ" alt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altLang="cs-CZ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postradiační</a:t>
            </a:r>
            <a:r>
              <a:rPr lang="cs-CZ" alt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altLang="cs-CZ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mukositida</a:t>
            </a:r>
            <a:r>
              <a:rPr lang="cs-CZ" alt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 lvl="1">
              <a:buFontTx/>
              <a:buChar char="-"/>
            </a:pPr>
            <a:r>
              <a:rPr lang="cs-CZ" alt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při infekcích sliznice DÚ </a:t>
            </a:r>
          </a:p>
          <a:p>
            <a:pPr lvl="1">
              <a:buFontTx/>
              <a:buChar char="-"/>
            </a:pPr>
            <a:r>
              <a:rPr lang="cs-CZ" alt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léky (</a:t>
            </a:r>
            <a:r>
              <a:rPr lang="cs-CZ" altLang="cs-CZ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anticholinergika</a:t>
            </a:r>
            <a:r>
              <a:rPr lang="cs-CZ" alt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opiáty, ergotamin)</a:t>
            </a:r>
          </a:p>
          <a:p>
            <a:pPr lvl="1">
              <a:buFontTx/>
              <a:buChar char="-"/>
            </a:pPr>
            <a:r>
              <a:rPr lang="cs-CZ" alt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autoimunitní stavy – např. </a:t>
            </a:r>
            <a:r>
              <a:rPr lang="cs-CZ" altLang="cs-CZ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Sj</a:t>
            </a:r>
            <a:r>
              <a:rPr lang="cs-CZ" altLang="cs-CZ" dirty="0" err="1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ö</a:t>
            </a:r>
            <a:r>
              <a:rPr lang="cs-CZ" altLang="cs-CZ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grenův</a:t>
            </a:r>
            <a:r>
              <a:rPr lang="cs-CZ" alt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altLang="cs-CZ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sy</a:t>
            </a:r>
            <a:r>
              <a:rPr lang="cs-CZ" alt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200025" lvl="1" indent="0">
              <a:buNone/>
            </a:pPr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00025" lvl="1" indent="0">
              <a:buNone/>
            </a:pP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 důsledkem je </a:t>
            </a:r>
            <a:r>
              <a:rPr lang="cs-CZ" b="1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xerostomie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 = pocit sucha v ústech</a:t>
            </a:r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188ABE3-0B6E-D045-BC2D-4BB60910922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=</a:t>
            </a:r>
            <a:r>
              <a:rPr lang="cs-CZ" b="1" dirty="0"/>
              <a:t> </a:t>
            </a:r>
            <a:r>
              <a:rPr lang="cs-CZ" u="sng" dirty="0"/>
              <a:t>zvýšená sekrece slin</a:t>
            </a:r>
            <a:endParaRPr lang="cs-CZ" b="1" u="sng" dirty="0"/>
          </a:p>
          <a:p>
            <a:r>
              <a:rPr lang="cs-CZ" b="1" dirty="0"/>
              <a:t> fyziologická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reflexně (Pavlovův reflex)</a:t>
            </a:r>
          </a:p>
          <a:p>
            <a:pPr lvl="1"/>
            <a:r>
              <a:rPr lang="cs-CZ" dirty="0"/>
              <a:t>těhotenství</a:t>
            </a:r>
          </a:p>
          <a:p>
            <a:r>
              <a:rPr lang="cs-CZ" b="1" dirty="0"/>
              <a:t> patologická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infekce (stomatitidy)</a:t>
            </a:r>
          </a:p>
          <a:p>
            <a:pPr lvl="1"/>
            <a:r>
              <a:rPr lang="cs-CZ" dirty="0"/>
              <a:t>při poranění úst a slinných žláz</a:t>
            </a:r>
          </a:p>
          <a:p>
            <a:pPr lvl="1"/>
            <a:r>
              <a:rPr lang="cs-CZ" dirty="0"/>
              <a:t>intoxikace solemi těžkých kovů (</a:t>
            </a:r>
            <a:r>
              <a:rPr lang="cs-CZ" dirty="0" err="1"/>
              <a:t>Hb</a:t>
            </a:r>
            <a:r>
              <a:rPr lang="cs-CZ" dirty="0"/>
              <a:t>, As, </a:t>
            </a:r>
            <a:r>
              <a:rPr lang="cs-CZ" dirty="0" err="1"/>
              <a:t>Pb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poruchy CNS (hemiplegie, bulbární paralýzy) </a:t>
            </a:r>
          </a:p>
          <a:p>
            <a:pPr lvl="1"/>
            <a:r>
              <a:rPr lang="cs-CZ" dirty="0"/>
              <a:t>léky (pilokarpin, jodidy..)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6500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DF94FA-5CEE-B44F-8482-686049CD3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FOETOR EX ORE (</a:t>
            </a:r>
            <a:r>
              <a:rPr lang="cs-CZ" b="1" dirty="0" err="1"/>
              <a:t>halitosis</a:t>
            </a:r>
            <a:r>
              <a:rPr lang="cs-CZ" b="1" dirty="0"/>
              <a:t>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B0E25A-450F-1B4D-A483-55123FE57D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7997512" cy="4463586"/>
          </a:xfrm>
        </p:spPr>
        <p:txBody>
          <a:bodyPr/>
          <a:lstStyle/>
          <a:p>
            <a:r>
              <a:rPr lang="cs-CZ" dirty="0"/>
              <a:t>= intenzívní zápach vycházející z dutiny ústní</a:t>
            </a:r>
          </a:p>
          <a:p>
            <a:r>
              <a:rPr lang="cs-CZ" u="sng" dirty="0"/>
              <a:t>místní příčiny: </a:t>
            </a:r>
          </a:p>
          <a:p>
            <a:pPr lvl="1"/>
            <a:r>
              <a:rPr lang="cs-CZ" dirty="0"/>
              <a:t>ústa: nedostatečná hygiena, onemocnění sliznic, gangrenózní zuby</a:t>
            </a:r>
          </a:p>
          <a:p>
            <a:pPr lvl="1"/>
            <a:r>
              <a:rPr lang="cs-CZ" dirty="0"/>
              <a:t>nos: chronická rýma a sinusitida, nádory</a:t>
            </a:r>
          </a:p>
          <a:p>
            <a:pPr lvl="1"/>
            <a:r>
              <a:rPr lang="cs-CZ" dirty="0"/>
              <a:t>jícen: divertikly, nádory</a:t>
            </a:r>
          </a:p>
          <a:p>
            <a:pPr lvl="1"/>
            <a:r>
              <a:rPr lang="cs-CZ" dirty="0"/>
              <a:t>plíce: abscesy..</a:t>
            </a:r>
          </a:p>
          <a:p>
            <a:r>
              <a:rPr lang="cs-CZ" u="sng" dirty="0"/>
              <a:t>celkové nemoci:</a:t>
            </a:r>
          </a:p>
          <a:p>
            <a:pPr lvl="1"/>
            <a:r>
              <a:rPr lang="cs-CZ" dirty="0"/>
              <a:t>diabetes </a:t>
            </a:r>
            <a:r>
              <a:rPr lang="cs-CZ" dirty="0" err="1"/>
              <a:t>mellitus</a:t>
            </a:r>
            <a:r>
              <a:rPr lang="cs-CZ" dirty="0"/>
              <a:t> – acetonový zápach</a:t>
            </a:r>
          </a:p>
          <a:p>
            <a:pPr lvl="1"/>
            <a:r>
              <a:rPr lang="cs-CZ" dirty="0"/>
              <a:t>urémie (selhání ledvin) – amoniak</a:t>
            </a:r>
          </a:p>
          <a:p>
            <a:r>
              <a:rPr lang="cs-CZ" u="sng" dirty="0"/>
              <a:t>některé potraviny: </a:t>
            </a:r>
            <a:r>
              <a:rPr lang="cs-CZ" sz="1800" dirty="0"/>
              <a:t>cibule, česnek, alkohol – zápach pochází z metabolických produktů, které po vstřebání potravin v GIT jsou vylučovány z krevního oběhu v plicích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96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51FCA92-37FC-419D-880C-DEE030371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B747AD1-E6F8-1243-B45D-20B0D89BD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6344" y="634946"/>
            <a:ext cx="3615962" cy="1450757"/>
          </a:xfrm>
        </p:spPr>
        <p:txBody>
          <a:bodyPr>
            <a:normAutofit/>
          </a:bodyPr>
          <a:lstStyle/>
          <a:p>
            <a:r>
              <a:rPr lang="cs-CZ" b="1" dirty="0"/>
              <a:t>PATOLOGIE JAZYKA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F734FC-80ED-4400-9FB7-5800EE74A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1299" y="321733"/>
            <a:ext cx="2293430" cy="34082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Obsah obrázku červená&#10;&#10;Popis byl vytvořen automaticky">
            <a:extLst>
              <a:ext uri="{FF2B5EF4-FFF2-40B4-BE49-F238E27FC236}">
                <a16:creationId xmlns:a16="http://schemas.microsoft.com/office/drawing/2014/main" id="{6F37DBC5-04A9-CC42-8A33-E3A0BE61D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52" y="965687"/>
            <a:ext cx="2088525" cy="212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54C209B-0440-412E-BEBF-D8694B5A0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34045" y="321733"/>
            <a:ext cx="1937955" cy="1955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BEEBACE-87BA-4CA1-BF49-0E9ABA508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0072" y="2085703"/>
            <a:ext cx="30861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FDA25563-C462-4DA6-BB84-8243A6C7D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1299" y="3879167"/>
            <a:ext cx="2293430" cy="2104612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7" descr="Obsah obrázku červená, zavřít&#10;&#10;Popis byl vytvořen automaticky">
            <a:extLst>
              <a:ext uri="{FF2B5EF4-FFF2-40B4-BE49-F238E27FC236}">
                <a16:creationId xmlns:a16="http://schemas.microsoft.com/office/drawing/2014/main" id="{90C70793-159A-9849-9470-85431CB80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52" y="4202721"/>
            <a:ext cx="2088525" cy="144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64044755-AC7C-421A-B935-8BA9A23F87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46441" y="2451014"/>
            <a:ext cx="1925558" cy="3532765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10" descr="Obsah obrázku ovoce, interiér, červená, jablko&#10;&#10;Popis byl vytvořen automaticky">
            <a:extLst>
              <a:ext uri="{FF2B5EF4-FFF2-40B4-BE49-F238E27FC236}">
                <a16:creationId xmlns:a16="http://schemas.microsoft.com/office/drawing/2014/main" id="{FE97D4D0-4718-A540-8627-AB0530493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8564" y="3103280"/>
            <a:ext cx="1721311" cy="222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2C80E1-3E7D-3843-9ED7-056AF1AA3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8537" y="2198914"/>
            <a:ext cx="4084164" cy="4024140"/>
          </a:xfrm>
        </p:spPr>
        <p:txBody>
          <a:bodyPr>
            <a:normAutofit/>
          </a:bodyPr>
          <a:lstStyle/>
          <a:p>
            <a:r>
              <a:rPr lang="cs-CZ" b="1" u="sng" dirty="0"/>
              <a:t>vrozené anomálie</a:t>
            </a:r>
          </a:p>
          <a:p>
            <a:pPr lvl="1"/>
            <a:r>
              <a:rPr lang="cs-CZ" sz="1700" b="1" dirty="0" err="1"/>
              <a:t>aglosie</a:t>
            </a:r>
            <a:endParaRPr lang="cs-CZ" sz="1700" b="1" dirty="0"/>
          </a:p>
          <a:p>
            <a:pPr lvl="1"/>
            <a:r>
              <a:rPr lang="cs-CZ" sz="1700" b="1" dirty="0" err="1"/>
              <a:t>mikroglosie</a:t>
            </a:r>
            <a:r>
              <a:rPr lang="cs-CZ" sz="1700" b="1" dirty="0"/>
              <a:t> </a:t>
            </a:r>
          </a:p>
          <a:p>
            <a:pPr lvl="1"/>
            <a:r>
              <a:rPr lang="cs-CZ" sz="1700" b="1" dirty="0"/>
              <a:t>lingua </a:t>
            </a:r>
            <a:r>
              <a:rPr lang="cs-CZ" sz="1700" b="1" dirty="0" err="1"/>
              <a:t>acreta</a:t>
            </a:r>
            <a:r>
              <a:rPr lang="cs-CZ" sz="1700" b="1" dirty="0"/>
              <a:t> (</a:t>
            </a:r>
            <a:r>
              <a:rPr lang="cs-CZ" sz="1700" b="1" dirty="0" err="1"/>
              <a:t>ankyloglosie</a:t>
            </a:r>
            <a:r>
              <a:rPr lang="cs-CZ" sz="1700" b="1" dirty="0"/>
              <a:t>) - </a:t>
            </a:r>
            <a:r>
              <a:rPr lang="cs-CZ" sz="1700" dirty="0"/>
              <a:t>přirostlý</a:t>
            </a:r>
            <a:endParaRPr lang="cs-CZ" sz="1700" b="1" dirty="0"/>
          </a:p>
          <a:p>
            <a:pPr lvl="1"/>
            <a:r>
              <a:rPr lang="cs-CZ" sz="1700" b="1" dirty="0"/>
              <a:t>lingua </a:t>
            </a:r>
            <a:r>
              <a:rPr lang="cs-CZ" sz="1700" b="1" dirty="0" err="1"/>
              <a:t>bifida</a:t>
            </a:r>
            <a:r>
              <a:rPr lang="cs-CZ" sz="1700" b="1" dirty="0"/>
              <a:t> – </a:t>
            </a:r>
            <a:r>
              <a:rPr lang="cs-CZ" sz="1700" dirty="0"/>
              <a:t>rozštěp jazyka</a:t>
            </a:r>
            <a:endParaRPr lang="cs-CZ" sz="1700" b="1" dirty="0"/>
          </a:p>
          <a:p>
            <a:pPr lvl="1"/>
            <a:r>
              <a:rPr lang="cs-CZ" sz="1700" b="1" dirty="0"/>
              <a:t>lingua </a:t>
            </a:r>
            <a:r>
              <a:rPr lang="cs-CZ" sz="1700" b="1" dirty="0" err="1"/>
              <a:t>plicata</a:t>
            </a:r>
            <a:r>
              <a:rPr lang="cs-CZ" sz="1700" b="1" dirty="0"/>
              <a:t> </a:t>
            </a:r>
            <a:r>
              <a:rPr lang="cs-CZ" sz="1700" dirty="0"/>
              <a:t>– zbrázdění povrchu rýhami</a:t>
            </a:r>
            <a:endParaRPr lang="cs-CZ" sz="1700" b="1" dirty="0"/>
          </a:p>
          <a:p>
            <a:pPr lvl="1"/>
            <a:r>
              <a:rPr lang="cs-CZ" sz="1700" b="1" dirty="0"/>
              <a:t>glositis </a:t>
            </a:r>
            <a:r>
              <a:rPr lang="cs-CZ" sz="1700" b="1" dirty="0" err="1"/>
              <a:t>rhombica</a:t>
            </a:r>
            <a:r>
              <a:rPr lang="cs-CZ" sz="1700" b="1" dirty="0"/>
              <a:t> </a:t>
            </a:r>
            <a:r>
              <a:rPr lang="cs-CZ" sz="1700" b="1" dirty="0" err="1"/>
              <a:t>mediana</a:t>
            </a:r>
            <a:r>
              <a:rPr lang="cs-CZ" sz="1700" b="1" dirty="0"/>
              <a:t> </a:t>
            </a:r>
            <a:r>
              <a:rPr lang="cs-CZ" sz="1700" dirty="0"/>
              <a:t>(vrozený pozůstatek </a:t>
            </a:r>
            <a:r>
              <a:rPr lang="cs-CZ" sz="1700" dirty="0" err="1"/>
              <a:t>tuberculum</a:t>
            </a:r>
            <a:r>
              <a:rPr lang="cs-CZ" sz="1700" dirty="0"/>
              <a:t> </a:t>
            </a:r>
            <a:r>
              <a:rPr lang="cs-CZ" sz="1700" dirty="0" err="1"/>
              <a:t>impar</a:t>
            </a:r>
            <a:r>
              <a:rPr lang="cs-CZ" sz="1700" dirty="0"/>
              <a:t>, dnes řazen k lézím asociovaným s kandidou)</a:t>
            </a:r>
          </a:p>
          <a:p>
            <a:pPr lvl="1"/>
            <a:r>
              <a:rPr lang="cs-CZ" sz="1700" b="1" dirty="0"/>
              <a:t>glositis </a:t>
            </a:r>
            <a:r>
              <a:rPr lang="cs-CZ" sz="1700" b="1" dirty="0" err="1"/>
              <a:t>migrans</a:t>
            </a:r>
            <a:r>
              <a:rPr lang="cs-CZ" sz="1700" b="1" dirty="0"/>
              <a:t>, lingua </a:t>
            </a:r>
            <a:r>
              <a:rPr lang="cs-CZ" sz="1700" b="1" dirty="0" err="1"/>
              <a:t>geographica</a:t>
            </a:r>
            <a:r>
              <a:rPr lang="cs-CZ" sz="1700" dirty="0"/>
              <a:t>- mapovitá ložiska na povrchu jazyka (vývojová odchylka – nutno odlišit od počínající atrofické glositidy)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2225A9B-20AD-4869-96C9-770E8E7045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14D5E4E-F019-44AF-AF49-8FBBFBBE6B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D03F147-0C7A-AC4D-B9DF-3EDD584EF973}"/>
              </a:ext>
            </a:extLst>
          </p:cNvPr>
          <p:cNvSpPr txBox="1"/>
          <p:nvPr/>
        </p:nvSpPr>
        <p:spPr>
          <a:xfrm>
            <a:off x="557915" y="3149900"/>
            <a:ext cx="1614181" cy="3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lingua </a:t>
            </a:r>
            <a:r>
              <a:rPr lang="cs-CZ" dirty="0" err="1"/>
              <a:t>acreta</a:t>
            </a: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BA6C4C6A-204E-3C46-AE31-32E8B635C9DA}"/>
              </a:ext>
            </a:extLst>
          </p:cNvPr>
          <p:cNvSpPr txBox="1"/>
          <p:nvPr/>
        </p:nvSpPr>
        <p:spPr>
          <a:xfrm>
            <a:off x="2716805" y="5398061"/>
            <a:ext cx="1753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glositis </a:t>
            </a:r>
            <a:r>
              <a:rPr lang="cs-CZ" sz="1400" dirty="0" err="1"/>
              <a:t>migrans</a:t>
            </a:r>
            <a:r>
              <a:rPr lang="cs-CZ" sz="1400" dirty="0"/>
              <a:t>, lingua </a:t>
            </a:r>
            <a:r>
              <a:rPr lang="cs-CZ" sz="1400" dirty="0" err="1"/>
              <a:t>geographica</a:t>
            </a:r>
            <a:endParaRPr lang="cs-CZ" sz="1400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3A76D9D-BE02-C047-8D90-403EBEF5015A}"/>
              </a:ext>
            </a:extLst>
          </p:cNvPr>
          <p:cNvSpPr txBox="1"/>
          <p:nvPr/>
        </p:nvSpPr>
        <p:spPr>
          <a:xfrm>
            <a:off x="240942" y="5645575"/>
            <a:ext cx="23246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glositis </a:t>
            </a:r>
            <a:r>
              <a:rPr lang="cs-CZ" sz="1400" dirty="0" err="1"/>
              <a:t>rhombica</a:t>
            </a:r>
            <a:r>
              <a:rPr lang="cs-CZ" sz="1400" dirty="0"/>
              <a:t> </a:t>
            </a:r>
            <a:r>
              <a:rPr lang="cs-CZ" sz="1400" dirty="0" err="1"/>
              <a:t>mediana</a:t>
            </a:r>
            <a:endParaRPr lang="cs-CZ" sz="1400" dirty="0"/>
          </a:p>
        </p:txBody>
      </p:sp>
      <p:pic>
        <p:nvPicPr>
          <p:cNvPr id="12" name="Obrázek 11" descr="Obsah obrázku kosmetické&#10;&#10;Popis byl vytvořen automaticky">
            <a:extLst>
              <a:ext uri="{FF2B5EF4-FFF2-40B4-BE49-F238E27FC236}">
                <a16:creationId xmlns:a16="http://schemas.microsoft.com/office/drawing/2014/main" id="{DF262123-3115-C145-A172-89108B776F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3321" y="419525"/>
            <a:ext cx="1789669" cy="1450757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950DA26E-3650-5A4F-884F-C3303B02750C}"/>
              </a:ext>
            </a:extLst>
          </p:cNvPr>
          <p:cNvSpPr txBox="1"/>
          <p:nvPr/>
        </p:nvSpPr>
        <p:spPr>
          <a:xfrm>
            <a:off x="2741183" y="1923126"/>
            <a:ext cx="1704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lingua </a:t>
            </a:r>
            <a:r>
              <a:rPr lang="cs-CZ" sz="1400" dirty="0" err="1"/>
              <a:t>geographica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723589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A2B06C-F03E-784F-9FF1-42FC66875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MAKROGLOSIE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C0E5E26-771E-C940-824A-0EE017F75D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/>
              <a:t>vrozené</a:t>
            </a:r>
            <a:r>
              <a:rPr lang="cs-CZ" dirty="0"/>
              <a:t> anomálie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BC0ADC7-9867-2045-922F-CFE2F35C99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582970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- zmnožení svalové složky</a:t>
            </a:r>
          </a:p>
          <a:p>
            <a:pPr marL="0" indent="0">
              <a:buNone/>
            </a:pPr>
            <a:r>
              <a:rPr lang="cs-CZ" dirty="0"/>
              <a:t>- difúzní </a:t>
            </a:r>
            <a:r>
              <a:rPr lang="cs-CZ" dirty="0" err="1"/>
              <a:t>lymfangiom</a:t>
            </a:r>
            <a:r>
              <a:rPr lang="cs-CZ" dirty="0"/>
              <a:t> či hemangiom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parciální zvětšení:</a:t>
            </a:r>
          </a:p>
          <a:p>
            <a:pPr lvl="1"/>
            <a:r>
              <a:rPr lang="cs-CZ" dirty="0"/>
              <a:t>struma </a:t>
            </a:r>
            <a:r>
              <a:rPr lang="cs-CZ" dirty="0" err="1"/>
              <a:t>lingualis</a:t>
            </a:r>
            <a:endParaRPr lang="cs-CZ" dirty="0"/>
          </a:p>
          <a:p>
            <a:pPr lvl="1"/>
            <a:r>
              <a:rPr lang="cs-CZ" dirty="0"/>
              <a:t>cysta d. </a:t>
            </a:r>
            <a:r>
              <a:rPr lang="cs-CZ" dirty="0" err="1"/>
              <a:t>thyreoglossus</a:t>
            </a:r>
            <a:endParaRPr lang="cs-CZ" dirty="0"/>
          </a:p>
          <a:p>
            <a:r>
              <a:rPr lang="cs-CZ" dirty="0"/>
              <a:t>celkové nemoci:</a:t>
            </a:r>
          </a:p>
          <a:p>
            <a:pPr lvl="1"/>
            <a:r>
              <a:rPr lang="cs-CZ" dirty="0"/>
              <a:t>kretenizmus</a:t>
            </a:r>
          </a:p>
          <a:p>
            <a:pPr lvl="1"/>
            <a:r>
              <a:rPr lang="cs-CZ" dirty="0"/>
              <a:t>m. Down </a:t>
            </a:r>
          </a:p>
          <a:p>
            <a:endParaRPr 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FD1AE704-4722-F744-AE11-48B503BEC2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b="1" dirty="0"/>
              <a:t>získané</a:t>
            </a:r>
            <a:r>
              <a:rPr lang="cs-CZ" dirty="0"/>
              <a:t> nemoci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F943AE27-3A0A-014B-97AD-FAE0F28ECF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582970"/>
          </a:xfrm>
        </p:spPr>
        <p:txBody>
          <a:bodyPr/>
          <a:lstStyle/>
          <a:p>
            <a:pPr lvl="1"/>
            <a:r>
              <a:rPr lang="cs-CZ" sz="2000" dirty="0" err="1"/>
              <a:t>glossitida</a:t>
            </a:r>
            <a:r>
              <a:rPr lang="cs-CZ" sz="2000" dirty="0"/>
              <a:t> – zánět jazyka </a:t>
            </a:r>
          </a:p>
          <a:p>
            <a:pPr lvl="1"/>
            <a:r>
              <a:rPr lang="cs-CZ" sz="2000" dirty="0"/>
              <a:t>syfilitické </a:t>
            </a:r>
            <a:r>
              <a:rPr lang="cs-CZ" sz="2000" dirty="0" err="1"/>
              <a:t>gumma</a:t>
            </a:r>
            <a:endParaRPr lang="cs-CZ" sz="2000" dirty="0"/>
          </a:p>
          <a:p>
            <a:pPr lvl="1"/>
            <a:r>
              <a:rPr lang="cs-CZ" sz="2000" dirty="0"/>
              <a:t>(</a:t>
            </a:r>
            <a:r>
              <a:rPr lang="cs-CZ" sz="2000" dirty="0" err="1"/>
              <a:t>myx</a:t>
            </a:r>
            <a:r>
              <a:rPr lang="cs-CZ" sz="2000" dirty="0"/>
              <a:t>)edém jazyka</a:t>
            </a:r>
          </a:p>
          <a:p>
            <a:pPr lvl="1"/>
            <a:r>
              <a:rPr lang="cs-CZ" sz="2000" dirty="0"/>
              <a:t>akromegalie</a:t>
            </a:r>
          </a:p>
          <a:p>
            <a:pPr lvl="1"/>
            <a:r>
              <a:rPr lang="cs-CZ" sz="2000" dirty="0"/>
              <a:t>amyloidóza</a:t>
            </a:r>
          </a:p>
          <a:p>
            <a:pPr lvl="1"/>
            <a:r>
              <a:rPr lang="cs-CZ" sz="2000" dirty="0"/>
              <a:t>nádory</a:t>
            </a:r>
          </a:p>
          <a:p>
            <a:pPr lvl="2"/>
            <a:r>
              <a:rPr lang="cs-CZ" sz="1600" dirty="0" err="1"/>
              <a:t>lymfangiom</a:t>
            </a:r>
            <a:endParaRPr lang="cs-CZ" sz="1600" dirty="0"/>
          </a:p>
          <a:p>
            <a:pPr lvl="2"/>
            <a:r>
              <a:rPr lang="cs-CZ" sz="1600" dirty="0"/>
              <a:t>hemangiom</a:t>
            </a:r>
          </a:p>
          <a:p>
            <a:pPr lvl="2"/>
            <a:r>
              <a:rPr lang="cs-CZ" sz="1600" dirty="0"/>
              <a:t>neurofibrom   </a:t>
            </a:r>
          </a:p>
          <a:p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3491905F-B633-B044-B96A-074D1BAAE657}"/>
              </a:ext>
            </a:extLst>
          </p:cNvPr>
          <p:cNvSpPr txBox="1"/>
          <p:nvPr/>
        </p:nvSpPr>
        <p:spPr>
          <a:xfrm>
            <a:off x="4822404" y="5845574"/>
            <a:ext cx="1692696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>
                <a:latin typeface="+mn-lt"/>
              </a:rPr>
              <a:t>zubní imprese </a:t>
            </a:r>
            <a:r>
              <a:rPr lang="cs-CZ" dirty="0">
                <a:latin typeface="+mn-lt"/>
              </a:rPr>
              <a:t>– otisk zubů na okrajích jazyka </a:t>
            </a:r>
          </a:p>
        </p:txBody>
      </p:sp>
      <p:pic>
        <p:nvPicPr>
          <p:cNvPr id="7170" name="Picture 2" descr="Jazyk - otisky zubů, prázdnota čchi sleziny 3">
            <a:extLst>
              <a:ext uri="{FF2B5EF4-FFF2-40B4-BE49-F238E27FC236}">
                <a16:creationId xmlns:a16="http://schemas.microsoft.com/office/drawing/2014/main" id="{A76DDE60-D5DD-3A4A-B80D-14539E549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470" y="3904563"/>
            <a:ext cx="2415186" cy="28728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6534DD56-F3F1-CD4F-9CCC-A45ACF32E293}"/>
              </a:ext>
            </a:extLst>
          </p:cNvPr>
          <p:cNvSpPr txBox="1"/>
          <p:nvPr/>
        </p:nvSpPr>
        <p:spPr>
          <a:xfrm>
            <a:off x="0" y="6652078"/>
            <a:ext cx="486703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700" dirty="0"/>
              <a:t>https://</a:t>
            </a:r>
            <a:r>
              <a:rPr lang="cs-CZ" sz="700" dirty="0" err="1"/>
              <a:t>www.tcm-cs.com</a:t>
            </a:r>
            <a:r>
              <a:rPr lang="cs-CZ" sz="700" dirty="0"/>
              <a:t>/</a:t>
            </a:r>
            <a:r>
              <a:rPr lang="cs-CZ" sz="700" dirty="0" err="1"/>
              <a:t>forum</a:t>
            </a:r>
            <a:r>
              <a:rPr lang="cs-CZ" sz="700" dirty="0"/>
              <a:t>/</a:t>
            </a:r>
            <a:r>
              <a:rPr lang="cs-CZ" sz="700" dirty="0" err="1"/>
              <a:t>vt</a:t>
            </a:r>
            <a:r>
              <a:rPr lang="cs-CZ" sz="700" dirty="0"/>
              <a:t>/</a:t>
            </a:r>
            <a:r>
              <a:rPr lang="cs-CZ" sz="700" dirty="0" err="1"/>
              <a:t>cz</a:t>
            </a:r>
            <a:r>
              <a:rPr lang="cs-CZ" sz="700" dirty="0"/>
              <a:t>/427-jazyk-otisky-zub%C5%AF-pr%C3%A1zdnota-%C4%8Dchi-sleziny-3/</a:t>
            </a:r>
          </a:p>
        </p:txBody>
      </p:sp>
    </p:spTree>
    <p:extLst>
      <p:ext uri="{BB962C8B-B14F-4D97-AF65-F5344CB8AC3E}">
        <p14:creationId xmlns:p14="http://schemas.microsoft.com/office/powerpoint/2010/main" val="883705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A2B06C-F03E-784F-9FF1-42FC66875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POVLAK JAZYKA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D3A9C4-E8A5-FB43-B0A5-54BD26A38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846263"/>
            <a:ext cx="8280920" cy="4391049"/>
          </a:xfrm>
        </p:spPr>
        <p:txBody>
          <a:bodyPr/>
          <a:lstStyle/>
          <a:p>
            <a:r>
              <a:rPr lang="cs-CZ" sz="1600" dirty="0"/>
              <a:t>- výběžky nitkovitých papil (hustota, délka, stupeň keratinizace) + odloupané </a:t>
            </a:r>
            <a:r>
              <a:rPr lang="cs-CZ" sz="1600" dirty="0" err="1"/>
              <a:t>epitelie</a:t>
            </a:r>
            <a:r>
              <a:rPr lang="cs-CZ" sz="1600" dirty="0"/>
              <a:t>, sliny, bakterie, zbytky potravy </a:t>
            </a:r>
            <a:r>
              <a:rPr lang="cs-CZ" sz="1600" dirty="0">
                <a:sym typeface="Wingdings" pitchFamily="2" charset="2"/>
              </a:rPr>
              <a:t> patologický povlak jazyka vzniká následkem zmnožení a prodloužení papil a zvýšené keratinizace</a:t>
            </a:r>
          </a:p>
          <a:p>
            <a:r>
              <a:rPr lang="cs-CZ" sz="1600" b="1" u="sng" dirty="0">
                <a:sym typeface="Wingdings" pitchFamily="2" charset="2"/>
              </a:rPr>
              <a:t>akutní povlak </a:t>
            </a:r>
            <a:r>
              <a:rPr lang="cs-CZ" sz="1600" dirty="0">
                <a:sym typeface="Wingdings" pitchFamily="2" charset="2"/>
              </a:rPr>
              <a:t>– vzniká do 24 hodin</a:t>
            </a:r>
          </a:p>
          <a:p>
            <a:pPr lvl="1"/>
            <a:r>
              <a:rPr lang="cs-CZ" sz="1400" b="1" dirty="0">
                <a:sym typeface="Wingdings" pitchFamily="2" charset="2"/>
              </a:rPr>
              <a:t>oschlý jazyk s hnědým zbarvením (</a:t>
            </a:r>
            <a:r>
              <a:rPr lang="cs-CZ" sz="1400" b="1" dirty="0" err="1">
                <a:sym typeface="Wingdings" pitchFamily="2" charset="2"/>
              </a:rPr>
              <a:t>fuligo</a:t>
            </a:r>
            <a:r>
              <a:rPr lang="cs-CZ" sz="1400" b="1" dirty="0">
                <a:sym typeface="Wingdings" pitchFamily="2" charset="2"/>
              </a:rPr>
              <a:t> linguae</a:t>
            </a:r>
            <a:r>
              <a:rPr lang="cs-CZ" sz="1400" dirty="0">
                <a:sym typeface="Wingdings" pitchFamily="2" charset="2"/>
              </a:rPr>
              <a:t>) -- těžké infekce (pneumonie, sepse, meningitida), život ohrožující stavy (NPB, IM), šokové stavy</a:t>
            </a:r>
          </a:p>
          <a:p>
            <a:pPr lvl="1"/>
            <a:r>
              <a:rPr lang="cs-CZ" sz="1400" b="1" dirty="0">
                <a:sym typeface="Wingdings" pitchFamily="2" charset="2"/>
              </a:rPr>
              <a:t>intenzivně bílý povlak </a:t>
            </a:r>
            <a:r>
              <a:rPr lang="cs-CZ" sz="1400" dirty="0">
                <a:sym typeface="Wingdings" pitchFamily="2" charset="2"/>
              </a:rPr>
              <a:t>– herpetická stomatitida, závažná kandidóza</a:t>
            </a:r>
          </a:p>
          <a:p>
            <a:pPr lvl="1"/>
            <a:r>
              <a:rPr lang="cs-CZ" sz="1400" b="1" dirty="0">
                <a:sym typeface="Wingdings" pitchFamily="2" charset="2"/>
              </a:rPr>
              <a:t>lingua </a:t>
            </a:r>
            <a:r>
              <a:rPr lang="cs-CZ" sz="1400" b="1" dirty="0" err="1">
                <a:sym typeface="Wingdings" pitchFamily="2" charset="2"/>
              </a:rPr>
              <a:t>scarlatinosa</a:t>
            </a:r>
            <a:r>
              <a:rPr lang="cs-CZ" sz="1400" b="1" dirty="0">
                <a:sym typeface="Wingdings" pitchFamily="2" charset="2"/>
              </a:rPr>
              <a:t> </a:t>
            </a:r>
            <a:r>
              <a:rPr lang="cs-CZ" sz="1400" dirty="0">
                <a:sym typeface="Wingdings" pitchFamily="2" charset="2"/>
              </a:rPr>
              <a:t>– červeně zbarvený jazyk při spále</a:t>
            </a:r>
          </a:p>
          <a:p>
            <a:r>
              <a:rPr lang="cs-CZ" sz="1600" b="1" u="sng" dirty="0">
                <a:sym typeface="Wingdings" pitchFamily="2" charset="2"/>
              </a:rPr>
              <a:t>chronický povlak</a:t>
            </a:r>
          </a:p>
          <a:p>
            <a:pPr lvl="1"/>
            <a:r>
              <a:rPr lang="cs-CZ" sz="1400" b="1" dirty="0">
                <a:sym typeface="Wingdings" pitchFamily="2" charset="2"/>
              </a:rPr>
              <a:t>dyspeptický jazyk </a:t>
            </a:r>
            <a:r>
              <a:rPr lang="cs-CZ" sz="1400" dirty="0">
                <a:sym typeface="Wingdings" pitchFamily="2" charset="2"/>
              </a:rPr>
              <a:t>– u chorob GIT, bývá nevýrazné zbarvení</a:t>
            </a:r>
          </a:p>
          <a:p>
            <a:pPr lvl="1"/>
            <a:r>
              <a:rPr lang="cs-CZ" sz="1400" b="1" dirty="0">
                <a:sym typeface="Wingdings" pitchFamily="2" charset="2"/>
              </a:rPr>
              <a:t>chlupatý jazyk – lingua </a:t>
            </a:r>
            <a:r>
              <a:rPr lang="cs-CZ" sz="1400" b="1" dirty="0" err="1">
                <a:sym typeface="Wingdings" pitchFamily="2" charset="2"/>
              </a:rPr>
              <a:t>villosa</a:t>
            </a:r>
            <a:r>
              <a:rPr lang="cs-CZ" sz="1400" b="1" dirty="0">
                <a:sym typeface="Wingdings" pitchFamily="2" charset="2"/>
              </a:rPr>
              <a:t> </a:t>
            </a:r>
            <a:r>
              <a:rPr lang="cs-CZ" sz="1400" b="1" dirty="0" err="1">
                <a:sym typeface="Wingdings" pitchFamily="2" charset="2"/>
              </a:rPr>
              <a:t>nigra</a:t>
            </a:r>
            <a:r>
              <a:rPr lang="cs-CZ" sz="1400" b="1" dirty="0">
                <a:sym typeface="Wingdings" pitchFamily="2" charset="2"/>
              </a:rPr>
              <a:t> </a:t>
            </a:r>
            <a:r>
              <a:rPr lang="cs-CZ" sz="1400" dirty="0">
                <a:sym typeface="Wingdings" pitchFamily="2" charset="2"/>
              </a:rPr>
              <a:t>– hnědočerné hypertrofické papily, při </a:t>
            </a:r>
            <a:r>
              <a:rPr lang="cs-CZ" sz="1400" dirty="0" err="1">
                <a:sym typeface="Wingdings" pitchFamily="2" charset="2"/>
              </a:rPr>
              <a:t>chron</a:t>
            </a:r>
            <a:r>
              <a:rPr lang="cs-CZ" sz="1400" dirty="0">
                <a:sym typeface="Wingdings" pitchFamily="2" charset="2"/>
              </a:rPr>
              <a:t>. kandidózách, porucha mikroflóry – např. po širokospektrých ATB</a:t>
            </a:r>
          </a:p>
          <a:p>
            <a:r>
              <a:rPr lang="cs-CZ" sz="1600" b="1" u="sng" dirty="0">
                <a:sym typeface="Wingdings" pitchFamily="2" charset="2"/>
              </a:rPr>
              <a:t>vymizelý povlak </a:t>
            </a:r>
          </a:p>
          <a:p>
            <a:pPr lvl="1"/>
            <a:r>
              <a:rPr lang="cs-CZ" sz="1400" dirty="0">
                <a:sym typeface="Wingdings" pitchFamily="2" charset="2"/>
              </a:rPr>
              <a:t>karenční stavy (hypovitaminózy </a:t>
            </a:r>
            <a:r>
              <a:rPr lang="cs-CZ" sz="1400" dirty="0" err="1">
                <a:sym typeface="Wingdings" pitchFamily="2" charset="2"/>
              </a:rPr>
              <a:t>vit.B</a:t>
            </a:r>
            <a:r>
              <a:rPr lang="cs-CZ" sz="1400" dirty="0">
                <a:sym typeface="Wingdings" pitchFamily="2" charset="2"/>
              </a:rPr>
              <a:t>, B12, </a:t>
            </a:r>
            <a:r>
              <a:rPr lang="cs-CZ" sz="1400" dirty="0" err="1">
                <a:sym typeface="Wingdings" pitchFamily="2" charset="2"/>
              </a:rPr>
              <a:t>Fe</a:t>
            </a:r>
            <a:r>
              <a:rPr lang="cs-CZ" sz="1400" dirty="0">
                <a:sym typeface="Wingdings" pitchFamily="2" charset="2"/>
              </a:rPr>
              <a:t>)</a:t>
            </a:r>
          </a:p>
          <a:p>
            <a:pPr lvl="1"/>
            <a:r>
              <a:rPr lang="cs-CZ" sz="1400" dirty="0" err="1">
                <a:sym typeface="Wingdings" pitchFamily="2" charset="2"/>
              </a:rPr>
              <a:t>kachektizace</a:t>
            </a:r>
            <a:r>
              <a:rPr lang="cs-CZ" sz="1400" dirty="0">
                <a:sym typeface="Wingdings" pitchFamily="2" charset="2"/>
              </a:rPr>
              <a:t> (jaterní cirhóza, nádory..)</a:t>
            </a:r>
          </a:p>
          <a:p>
            <a:pPr lvl="1"/>
            <a:r>
              <a:rPr lang="cs-CZ" sz="1400" dirty="0">
                <a:sym typeface="Wingdings" pitchFamily="2" charset="2"/>
              </a:rPr>
              <a:t>lékové intoxikace (zlato, barbituráty…)</a:t>
            </a:r>
          </a:p>
        </p:txBody>
      </p:sp>
    </p:spTree>
    <p:extLst>
      <p:ext uri="{BB962C8B-B14F-4D97-AF65-F5344CB8AC3E}">
        <p14:creationId xmlns:p14="http://schemas.microsoft.com/office/powerpoint/2010/main" val="1604048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043" y="457200"/>
            <a:ext cx="8455914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2049" y="521208"/>
            <a:ext cx="8359902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Obsah obrázku text, kosmetické&#10;&#10;Popis byl vytvořen automaticky">
            <a:extLst>
              <a:ext uri="{FF2B5EF4-FFF2-40B4-BE49-F238E27FC236}">
                <a16:creationId xmlns:a16="http://schemas.microsoft.com/office/drawing/2014/main" id="{AAB4710D-343A-7C46-9B6D-562BBFBE0B7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6057" y="828712"/>
            <a:ext cx="8113400" cy="519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0ACF33BB-533E-044E-AB97-81C3C5B923B4}"/>
              </a:ext>
            </a:extLst>
          </p:cNvPr>
          <p:cNvSpPr txBox="1"/>
          <p:nvPr/>
        </p:nvSpPr>
        <p:spPr>
          <a:xfrm>
            <a:off x="26858" y="6601900"/>
            <a:ext cx="40991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dirty="0"/>
              <a:t>https://</a:t>
            </a:r>
            <a:r>
              <a:rPr lang="cs-CZ" sz="900" dirty="0" err="1"/>
              <a:t>www.ireceptar.cz</a:t>
            </a:r>
            <a:r>
              <a:rPr lang="cs-CZ" sz="900" dirty="0"/>
              <a:t>/galerie/jazyk-nemoci-20200621.html?photo=4</a:t>
            </a:r>
          </a:p>
        </p:txBody>
      </p:sp>
    </p:spTree>
    <p:extLst>
      <p:ext uri="{BB962C8B-B14F-4D97-AF65-F5344CB8AC3E}">
        <p14:creationId xmlns:p14="http://schemas.microsoft.com/office/powerpoint/2010/main" val="6862081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15225</TotalTime>
  <Words>3490</Words>
  <Application>Microsoft Macintosh PowerPoint</Application>
  <PresentationFormat>Předvádění na obrazovce (4:3)</PresentationFormat>
  <Paragraphs>421</Paragraphs>
  <Slides>34</Slides>
  <Notes>16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43" baseType="lpstr">
      <vt:lpstr>Arial</vt:lpstr>
      <vt:lpstr>Calibri</vt:lpstr>
      <vt:lpstr>Calibri Light</vt:lpstr>
      <vt:lpstr>Comic Sans MS</vt:lpstr>
      <vt:lpstr>Courier New</vt:lpstr>
      <vt:lpstr>Times New Roman CE</vt:lpstr>
      <vt:lpstr>Verdana</vt:lpstr>
      <vt:lpstr>Wingdings</vt:lpstr>
      <vt:lpstr>Retrospektiva</vt:lpstr>
      <vt:lpstr>PROJEVY NEMOCÍ V DUTINĚ ÚSTNÍ</vt:lpstr>
      <vt:lpstr>Prezentace aplikace PowerPoint</vt:lpstr>
      <vt:lpstr>DUTINA ÚSTNÍ</vt:lpstr>
      <vt:lpstr>HYPOSIALIE  vs.  PTYALISMUS</vt:lpstr>
      <vt:lpstr>FOETOR EX ORE (halitosis)</vt:lpstr>
      <vt:lpstr>PATOLOGIE JAZYKA</vt:lpstr>
      <vt:lpstr>MAKROGLOSIE</vt:lpstr>
      <vt:lpstr>POVLAK JAZYKA</vt:lpstr>
      <vt:lpstr>Prezentace aplikace PowerPoint</vt:lpstr>
      <vt:lpstr>NÁDORY JAZYKA</vt:lpstr>
      <vt:lpstr>NÁDORY JAZYKA</vt:lpstr>
      <vt:lpstr>NÁDORY DUTINY ÚSTNÍ</vt:lpstr>
      <vt:lpstr>ONEMOCNĚNÍ SLIZNICE DUTINY ÚSTNÍ</vt:lpstr>
      <vt:lpstr>HERPETICKÉ INFEKCE</vt:lpstr>
      <vt:lpstr>HSV 1</vt:lpstr>
      <vt:lpstr>VARICELLA ZOSTER VIRUS </vt:lpstr>
      <vt:lpstr>VIRUS EPSTEIN-BAAROVÉ (EBV, HHV4)</vt:lpstr>
      <vt:lpstr>…další Herpesviry</vt:lpstr>
      <vt:lpstr>ENTEROVIRY: ECHOVIRY, COXACKIE-VIRY</vt:lpstr>
      <vt:lpstr>VŘEDY V DUTINĚ ÚSTNÍ</vt:lpstr>
      <vt:lpstr>GINGIVOSTOMATITIS ULCEROSA </vt:lpstr>
      <vt:lpstr>STOMATITIS APHTOSA</vt:lpstr>
      <vt:lpstr>SYFILIS – LUES - PŘIJÍCE</vt:lpstr>
      <vt:lpstr>SYFILIS V DUTINĚ ÚSTNÍ</vt:lpstr>
      <vt:lpstr>MYKÓZY</vt:lpstr>
      <vt:lpstr>KANDIDÓZY, SOOR</vt:lpstr>
      <vt:lpstr>LICHEN PLANUS</vt:lpstr>
      <vt:lpstr>MYELOPROLIFERATIVNÍ CHOROBY</vt:lpstr>
      <vt:lpstr>METABOLICKÉ NEMOCI </vt:lpstr>
      <vt:lpstr>ENDOKRINNÍ CHOROBY</vt:lpstr>
      <vt:lpstr>HYPOVITAMINÓZY</vt:lpstr>
      <vt:lpstr>PATOLOGICKÉ HYPERPIGMENTACE DÚ</vt:lpstr>
      <vt:lpstr>Prezentace aplikace PowerPoint</vt:lpstr>
      <vt:lpstr>ZDROJE PREZENTACE</vt:lpstr>
    </vt:vector>
  </TitlesOfParts>
  <Company>Fnusa Universita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Infekce ve vnitřním lékařství</dc:title>
  <dc:creator>Fnusa Universita</dc:creator>
  <cp:lastModifiedBy>Nikola Nováková</cp:lastModifiedBy>
  <cp:revision>168</cp:revision>
  <dcterms:created xsi:type="dcterms:W3CDTF">2012-03-24T17:31:00Z</dcterms:created>
  <dcterms:modified xsi:type="dcterms:W3CDTF">2022-05-01T20:38:32Z</dcterms:modified>
</cp:coreProperties>
</file>