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9" r:id="rId1"/>
  </p:sldMasterIdLst>
  <p:notesMasterIdLst>
    <p:notesMasterId r:id="rId21"/>
  </p:notesMasterIdLst>
  <p:handoutMasterIdLst>
    <p:handoutMasterId r:id="rId22"/>
  </p:handoutMasterIdLst>
  <p:sldIdLst>
    <p:sldId id="256" r:id="rId2"/>
    <p:sldId id="294" r:id="rId3"/>
    <p:sldId id="346" r:id="rId4"/>
    <p:sldId id="354" r:id="rId5"/>
    <p:sldId id="349" r:id="rId6"/>
    <p:sldId id="352" r:id="rId7"/>
    <p:sldId id="353" r:id="rId8"/>
    <p:sldId id="361" r:id="rId9"/>
    <p:sldId id="351" r:id="rId10"/>
    <p:sldId id="355" r:id="rId11"/>
    <p:sldId id="356" r:id="rId12"/>
    <p:sldId id="347" r:id="rId13"/>
    <p:sldId id="357" r:id="rId14"/>
    <p:sldId id="350" r:id="rId15"/>
    <p:sldId id="358" r:id="rId16"/>
    <p:sldId id="359" r:id="rId17"/>
    <p:sldId id="360" r:id="rId18"/>
    <p:sldId id="343" r:id="rId19"/>
    <p:sldId id="345" r:id="rId2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2"/>
    <p:restoredTop sz="80960"/>
  </p:normalViewPr>
  <p:slideViewPr>
    <p:cSldViewPr>
      <p:cViewPr varScale="1">
        <p:scale>
          <a:sx n="89" d="100"/>
          <a:sy n="89" d="100"/>
        </p:scale>
        <p:origin x="2696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4B8A765-22C5-0647-9EB2-4477F7206A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C5F55A-46D2-DB49-8BDA-0615A1D534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fld id="{BE6566D4-F2A9-D747-A420-DAE69AE045AE}" type="datetimeFigureOut">
              <a:rPr lang="cs-CZ"/>
              <a:pPr>
                <a:defRPr/>
              </a:pPr>
              <a:t>11.04.2022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01EAE0E-B0C3-DB4D-B07E-819700EF2C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>
                <a:latin typeface="Comic Sans MS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F4BA822-8617-6C4B-9AA9-84DB4F0014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9695106-052B-A349-A403-9B0909D8C1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863DF64-2B01-A94F-8CBF-9E78FE8B0C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17B6A573-6D56-FC4F-B8A1-B8EE532FA1C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1A572E47-1560-6B4F-8363-17536F59977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BF637DE7-C089-AB4A-8616-72EA7F2FE0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1C8D8F29-1CD9-3D41-AD42-837333EEA42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921C01AF-707D-7440-A6E1-993ED68BC5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9F664F76-F0EB-9249-9192-6D99A21F0493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7001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 čarou: </a:t>
            </a:r>
          </a:p>
          <a:p>
            <a:endParaRPr lang="cs-CZ" dirty="0"/>
          </a:p>
          <a:p>
            <a:r>
              <a:rPr lang="cs-CZ" dirty="0"/>
              <a:t>Dráha bolesti = </a:t>
            </a:r>
            <a:r>
              <a:rPr lang="cs-CZ" dirty="0" err="1"/>
              <a:t>Tříneuronová</a:t>
            </a:r>
            <a:r>
              <a:rPr lang="cs-CZ" dirty="0"/>
              <a:t>.</a:t>
            </a:r>
          </a:p>
          <a:p>
            <a:r>
              <a:rPr lang="cs-CZ" b="1" dirty="0"/>
              <a:t>První neuron </a:t>
            </a:r>
            <a:r>
              <a:rPr lang="cs-CZ" dirty="0"/>
              <a:t>– </a:t>
            </a:r>
            <a:r>
              <a:rPr lang="cs-CZ" dirty="0" err="1"/>
              <a:t>pseudounipolární</a:t>
            </a:r>
            <a:r>
              <a:rPr lang="cs-CZ" dirty="0"/>
              <a:t> buňka spinálního ganglia vede podnět od </a:t>
            </a:r>
            <a:r>
              <a:rPr lang="cs-CZ" dirty="0" err="1"/>
              <a:t>nociceptoru</a:t>
            </a:r>
            <a:r>
              <a:rPr lang="cs-CZ" dirty="0"/>
              <a:t> (receptor pro bolest). </a:t>
            </a:r>
          </a:p>
          <a:p>
            <a:r>
              <a:rPr lang="cs-CZ" dirty="0" err="1"/>
              <a:t>Nocicepční</a:t>
            </a:r>
            <a:r>
              <a:rPr lang="cs-CZ" dirty="0"/>
              <a:t> vlákna prvního neuronu vstupují do superficiální části zadních rohů míšních, kde stoupají a sestupují o několik segmentů výš a níž a vytvářejí synapse s neurony zadních rohů míšních – odtud převod na </a:t>
            </a:r>
            <a:r>
              <a:rPr lang="el-GR" dirty="0"/>
              <a:t>α-</a:t>
            </a:r>
            <a:r>
              <a:rPr lang="cs-CZ" dirty="0" err="1"/>
              <a:t>motoneurony</a:t>
            </a:r>
            <a:r>
              <a:rPr lang="cs-CZ" dirty="0"/>
              <a:t> v předních rozích míšních a reflexní motorická odpověď na bolestivý podnět.</a:t>
            </a:r>
          </a:p>
          <a:p>
            <a:r>
              <a:rPr lang="cs-CZ" b="1" dirty="0"/>
              <a:t>Druhý neuron </a:t>
            </a:r>
            <a:r>
              <a:rPr lang="cs-CZ" dirty="0"/>
              <a:t>– v zadních rozích míšních (</a:t>
            </a:r>
            <a:r>
              <a:rPr lang="cs-CZ" dirty="0" err="1"/>
              <a:t>Rexedovy</a:t>
            </a:r>
            <a:r>
              <a:rPr lang="cs-CZ" dirty="0"/>
              <a:t> zóny 1, 2, 3, 5, 6, 7), odtud:</a:t>
            </a:r>
          </a:p>
          <a:p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spinothalamicus</a:t>
            </a:r>
            <a:r>
              <a:rPr lang="cs-CZ" dirty="0"/>
              <a:t> – rychlý přenos vzruchu do ventrální </a:t>
            </a:r>
            <a:r>
              <a:rPr lang="cs-CZ" dirty="0" err="1"/>
              <a:t>posterolaterální</a:t>
            </a:r>
            <a:r>
              <a:rPr lang="cs-CZ" dirty="0"/>
              <a:t> části talamu. Přenáší se ostrá, pronikavá, bodavá bolest.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spinoreticularis</a:t>
            </a:r>
            <a:r>
              <a:rPr lang="cs-CZ" dirty="0"/>
              <a:t> – pomalý přenos vzruchu do retikulární formace a odtud třetím neuronem spoje do talamu (proto někdy v literatuře název dráhy </a:t>
            </a:r>
            <a:r>
              <a:rPr lang="cs-CZ" dirty="0" err="1"/>
              <a:t>tr</a:t>
            </a:r>
            <a:r>
              <a:rPr lang="cs-CZ" dirty="0"/>
              <a:t>. </a:t>
            </a:r>
            <a:r>
              <a:rPr lang="cs-CZ" dirty="0" err="1"/>
              <a:t>spinoreticulothalamicus</a:t>
            </a:r>
            <a:r>
              <a:rPr lang="cs-CZ" dirty="0"/>
              <a:t>). Vývojově starší dráha. Přenos pomalé, tupé, špatně lokalizovatelné bolesti.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spinoparabrachioamygdalaris</a:t>
            </a:r>
            <a:r>
              <a:rPr lang="cs-CZ" dirty="0"/>
              <a:t> a </a:t>
            </a:r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spinoparabrachiohypothalamicus</a:t>
            </a:r>
            <a:r>
              <a:rPr lang="cs-CZ" dirty="0"/>
              <a:t> – spoje do limbického systému, ovlivňují emoční složku bolesti. </a:t>
            </a:r>
          </a:p>
          <a:p>
            <a:r>
              <a:rPr lang="cs-CZ" b="1" dirty="0"/>
              <a:t>Třetí neuron resp. čtvrtý neuron </a:t>
            </a:r>
            <a:r>
              <a:rPr lang="cs-CZ" dirty="0"/>
              <a:t>– přepojení z talamu do </a:t>
            </a:r>
            <a:r>
              <a:rPr lang="cs-CZ" dirty="0" err="1"/>
              <a:t>somatosenzorické</a:t>
            </a:r>
            <a:r>
              <a:rPr lang="cs-CZ" dirty="0"/>
              <a:t> kůry a asociačních korových oblastí. </a:t>
            </a:r>
          </a:p>
          <a:p>
            <a:r>
              <a:rPr lang="cs-CZ" b="1" dirty="0"/>
              <a:t>Analýza informací </a:t>
            </a:r>
            <a:r>
              <a:rPr lang="cs-CZ" dirty="0"/>
              <a:t>z periferie a eferentními vlákny je uskutečněna motorická nebo jiná odpověď. Centrální řízení umožňuje modifikaci bolesti.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37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9208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362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241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526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0811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64F76-F0EB-9249-9192-6D99A21F0493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43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7C193E-CC04-C54C-B19A-04A1233B426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F8BC03F-F6AD-5B43-98CC-3E87028ABCFD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470D600E-E796-0E44-9FF9-FD6A3542FF01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9E0B6A-56C8-E447-AF5F-E5DAB267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09B3D6-FC97-C942-82EB-0B23C79C5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3F59C0C-91AD-9140-9795-D7F8D6CD3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68019-13A7-A74A-81DF-A4EE087E508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0920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1547-E41A-D64E-A611-90C49C94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CD5B4-96CB-474F-A103-D015CDA0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7CB6E-FD5A-E04A-BE8F-735AA3F0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25841-0D63-1741-8E37-EB6BEF6E68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808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EDA27FA-B6C4-6941-A761-442C37F35392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879C7E-231F-F74E-915B-10046EB9095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7806017-42A7-CD47-9D44-0506BD563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80E0A08-DBED-BF4C-A89F-C8070211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D0074D1-440A-9F45-A9F0-8D2A3F25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6697-07CA-D04D-8FC2-E7BA681AFC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047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56C3A-8ACD-4440-BE4F-C631CBF83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7EBEF-5F65-A54D-9C93-DA4ECF66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B016B-0006-C640-908F-2FC0138F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CDBD2-A291-0B40-9B7B-BF0AF057107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442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3224008C-AC38-D945-BE1B-192CD812747C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7EA9C67-DF09-0D4B-A82F-4B0377408572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2BB2F19-0A3B-C246-A6F3-0C1021D00135}"/>
              </a:ext>
            </a:extLst>
          </p:cNvPr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1B90619-125F-2849-AE73-CE2F7600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695AE0-31DA-944F-BEC2-F7E2AB99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78F0A6-58FA-4E4C-BA5A-DA19882B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E17FC-B9F1-9448-88DA-257F6AC27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022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3E10D-8414-CF48-A84F-2C72D97F7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10F3A4-3689-D544-9C1F-43C4DE07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02F3C2-2E69-F34F-8AF7-A912E2D9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13BB0-00B7-9F48-B78F-9ECE43A61B3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3773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5D4FE3E-1321-7E46-A720-8A7FD84B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88A06F2-3D72-1B4C-976F-28F0E1B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5832EC-E207-114D-B145-C3E1656D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22316-0FBF-AB40-8F0E-B1142F2F99A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0456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EBDBE8-F9F1-8045-BAA8-0C15FC66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91F0715-9C39-954F-8B53-0420744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AAB81-7B76-5B4E-B2B9-CB46122EC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35ABA-144A-9C4C-AA38-4B9E81C688B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9951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1D8677-F8BA-A14A-99A8-262C5E8E7A6E}"/>
              </a:ext>
            </a:extLst>
          </p:cNvPr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04AC40-B0E3-0D40-95E3-5BE0A7B2E030}"/>
              </a:ext>
            </a:extLst>
          </p:cNvPr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17284FA-4DFD-5847-92D5-E09A8600D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5A8D7E78-0115-B248-BCF0-59C50F58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B05688CE-EAA5-644D-83AE-010365C40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4FEBB-5FE7-9A49-A8DB-DCEEDCE38B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894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B5EB174-84D7-BD4E-9540-C1CD1B2F72CB}"/>
              </a:ext>
            </a:extLst>
          </p:cNvPr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C8878AD-FF4E-EC41-9B20-C52B0D566985}"/>
              </a:ext>
            </a:extLst>
          </p:cNvPr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96FF7F93-9346-ED4A-A187-24586BCCE8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BDABFF1D-F0CE-0643-BD0E-8CE62A9AA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CE6F688-E27E-CB4B-BB5C-922B94F67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FB2EA6-2EEB-A443-BC2F-3D867F2FEF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604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6E72CB-C1C9-9A41-8230-A3E8F8CBC9A9}"/>
              </a:ext>
            </a:extLst>
          </p:cNvPr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E50FF43-FCE8-1245-B2A6-26E2D24C6782}"/>
              </a:ext>
            </a:extLst>
          </p:cNvPr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Přetáhněte obrázek na zástupný symbol nebo klikněte na ikonu pro přidání.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00A149A-7C61-6945-9EAB-4BECA3249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A0124DF-5785-7C47-8E32-D595F6C4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A4AE2D8-076B-AC40-82FC-E22CE39FB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43BA7-A4B1-9D4A-A978-A861E38EAC4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401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0FFF5A-5550-2C49-BE79-CAF61DB1045A}"/>
              </a:ext>
            </a:extLst>
          </p:cNvPr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37E619-A45F-6C43-A1A0-D2CEF6E280C7}"/>
              </a:ext>
            </a:extLst>
          </p:cNvPr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341AA8-4007-6A4A-A348-E60AD321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5845" name="Text Placeholder 2">
            <a:extLst>
              <a:ext uri="{FF2B5EF4-FFF2-40B4-BE49-F238E27FC236}">
                <a16:creationId xmlns:a16="http://schemas.microsoft.com/office/drawing/2014/main" id="{AA55C9D1-0893-0742-8181-FCFAF502B2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B48E2-0E05-3943-9D3D-A82347DA1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83C9-662A-464B-A6F8-FF4BADEC0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cap="all" baseline="0">
                <a:solidFill>
                  <a:srgbClr val="FFFFFF"/>
                </a:solidFill>
                <a:latin typeface="Comic Sans MS" charset="0"/>
              </a:defRPr>
            </a:lvl1pPr>
          </a:lstStyle>
          <a:p>
            <a:pPr>
              <a:defRPr/>
            </a:pPr>
            <a:endParaRPr lang="cs-CZ" alt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FA024-0AC2-4347-8364-C6B2375B3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</a:defRPr>
            </a:lvl1pPr>
          </a:lstStyle>
          <a:p>
            <a:fld id="{AEB6968A-C8C2-9949-A263-3D22A5E1E581}" type="slidenum">
              <a:rPr lang="cs-CZ" altLang="cs-CZ"/>
              <a:pPr/>
              <a:t>‹#›</a:t>
            </a:fld>
            <a:endParaRPr lang="cs-CZ" altLang="cs-CZ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71FC69-8C6A-8143-9E65-2126AF15B6FB}"/>
              </a:ext>
            </a:extLst>
          </p:cNvPr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3" r:id="rId2"/>
    <p:sldLayoutId id="2147483709" r:id="rId3"/>
    <p:sldLayoutId id="2147483704" r:id="rId4"/>
    <p:sldLayoutId id="2147483705" r:id="rId5"/>
    <p:sldLayoutId id="2147483706" r:id="rId6"/>
    <p:sldLayoutId id="2147483710" r:id="rId7"/>
    <p:sldLayoutId id="2147483711" r:id="rId8"/>
    <p:sldLayoutId id="2147483712" r:id="rId9"/>
    <p:sldLayoutId id="2147483707" r:id="rId10"/>
    <p:sldLayoutId id="2147483713" r:id="rId11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nimedicina.cz/artkey/int-201004-0007_Chronicka_bolest_diagnostika_terapie.php" TargetMode="External"/><Relationship Id="rId2" Type="http://schemas.openxmlformats.org/officeDocument/2006/relationships/hyperlink" Target="https://www.internimedicina.cz/pdfs/int/2009/04/0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el/1411/jaro2016/BROV0211c/um/VSEOBECNA_SYMPTOMATOLOGE_NB_JS.pdf" TargetMode="External"/><Relationship Id="rId5" Type="http://schemas.openxmlformats.org/officeDocument/2006/relationships/hyperlink" Target="https://www.wikiskripta.eu/w/Bolest" TargetMode="External"/><Relationship Id="rId4" Type="http://schemas.openxmlformats.org/officeDocument/2006/relationships/hyperlink" Target="https://www.internimedicina.cz/pdfs/int/2010/04/07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B95B75-5B85-FA46-865A-B43E97C407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x-none" sz="6600" dirty="0"/>
              <a:t>TERAPIE BOLESTI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D8BE06A-6413-9D48-A774-C396FCB504C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>
            <a:normAutofit fontScale="92500" lnSpcReduction="20000"/>
          </a:bodyPr>
          <a:lstStyle/>
          <a:p>
            <a:pPr eaLnBrk="1" hangingPunct="1">
              <a:defRPr/>
            </a:pPr>
            <a:r>
              <a:rPr lang="cs-CZ" dirty="0"/>
              <a:t>KLINICKÁ MEDICÍNA – PŘEDNÁŠKA, </a:t>
            </a:r>
            <a:r>
              <a:rPr lang="cs-CZ"/>
              <a:t>JARO 2022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Mudr.</a:t>
            </a:r>
            <a:r>
              <a:rPr lang="cs-CZ" dirty="0"/>
              <a:t> Nikola </a:t>
            </a:r>
            <a:r>
              <a:rPr lang="cs-CZ" dirty="0" err="1"/>
              <a:t>nováková</a:t>
            </a:r>
            <a:endParaRPr lang="cs-CZ" dirty="0"/>
          </a:p>
          <a:p>
            <a:pPr eaLnBrk="1" hangingPunct="1">
              <a:defRPr/>
            </a:pPr>
            <a:r>
              <a:rPr lang="cs-CZ" sz="1700" dirty="0"/>
              <a:t>393832@mail.muni.cz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ADFDE-1EAF-6640-B899-2BD02B674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TERAPIE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EACE6-47A5-E24A-8D4A-7A71D2C02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782123" cy="4022725"/>
          </a:xfrm>
        </p:spPr>
        <p:txBody>
          <a:bodyPr/>
          <a:lstStyle/>
          <a:p>
            <a:r>
              <a:rPr lang="cs-CZ" dirty="0"/>
              <a:t>- léčba bolesti závisí na síle bolesti uváděné pacientem – tedy pro každého pacienta individuální a na charakteru bolesti (akutní vs. chronická)</a:t>
            </a:r>
          </a:p>
          <a:p>
            <a:endParaRPr lang="cs-CZ" dirty="0"/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terapie příčiny!!!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medikamentózně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intervenční techniky </a:t>
            </a:r>
            <a:r>
              <a:rPr lang="cs-CZ" dirty="0">
                <a:sym typeface="Wingdings" pitchFamily="2" charset="2"/>
              </a:rPr>
              <a:t>- epidurální </a:t>
            </a:r>
            <a:r>
              <a:rPr lang="cs-CZ" dirty="0" err="1">
                <a:sym typeface="Wingdings" pitchFamily="2" charset="2"/>
              </a:rPr>
              <a:t>kortiko</a:t>
            </a:r>
            <a:r>
              <a:rPr lang="cs-CZ" dirty="0">
                <a:sym typeface="Wingdings" pitchFamily="2" charset="2"/>
              </a:rPr>
              <a:t>-terapie, </a:t>
            </a:r>
            <a:r>
              <a:rPr lang="cs-CZ" dirty="0" err="1">
                <a:sym typeface="Wingdings" pitchFamily="2" charset="2"/>
              </a:rPr>
              <a:t>paravertebrální</a:t>
            </a:r>
            <a:r>
              <a:rPr lang="cs-CZ" dirty="0">
                <a:sym typeface="Wingdings" pitchFamily="2" charset="2"/>
              </a:rPr>
              <a:t> blokáda, blokády nervových pletení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implantace portů </a:t>
            </a:r>
            <a:r>
              <a:rPr lang="cs-CZ" dirty="0">
                <a:sym typeface="Wingdings" pitchFamily="2" charset="2"/>
              </a:rPr>
              <a:t>(venózní či epidurální) – terapie nádorové bolesti </a:t>
            </a:r>
          </a:p>
          <a:p>
            <a:r>
              <a:rPr lang="cs-CZ" dirty="0">
                <a:sym typeface="Wingdings" pitchFamily="2" charset="2"/>
              </a:rPr>
              <a:t></a:t>
            </a:r>
            <a:r>
              <a:rPr lang="cs-CZ" b="1" dirty="0">
                <a:sym typeface="Wingdings" pitchFamily="2" charset="2"/>
              </a:rPr>
              <a:t> </a:t>
            </a:r>
            <a:r>
              <a:rPr lang="cs-CZ" b="1" dirty="0" err="1">
                <a:sym typeface="Wingdings" pitchFamily="2" charset="2"/>
              </a:rPr>
              <a:t>neuromodulace</a:t>
            </a:r>
            <a:r>
              <a:rPr lang="cs-CZ" b="1" dirty="0">
                <a:sym typeface="Wingdings" pitchFamily="2" charset="2"/>
              </a:rPr>
              <a:t>, neurochirurgie </a:t>
            </a:r>
            <a:r>
              <a:rPr lang="cs-CZ" dirty="0">
                <a:sym typeface="Wingdings" pitchFamily="2" charset="2"/>
              </a:rPr>
              <a:t>– rezistentní chronické bolesti</a:t>
            </a:r>
          </a:p>
          <a:p>
            <a:r>
              <a:rPr lang="cs-CZ" dirty="0">
                <a:sym typeface="Wingdings" pitchFamily="2" charset="2"/>
              </a:rPr>
              <a:t> </a:t>
            </a:r>
            <a:r>
              <a:rPr lang="cs-CZ" b="1" dirty="0">
                <a:sym typeface="Wingdings" pitchFamily="2" charset="2"/>
              </a:rPr>
              <a:t>neinvazivní léčba </a:t>
            </a:r>
            <a:r>
              <a:rPr lang="cs-CZ" dirty="0">
                <a:sym typeface="Wingdings" pitchFamily="2" charset="2"/>
              </a:rPr>
              <a:t>– akupunktura, masáže, rehabilitace, cvičení, jóga,  psychoterapie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9711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55514-0E38-B245-8270-48BC5FB08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VENÓZNÍ PORT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40674B-51B3-A14D-9822-FEAA830E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846264"/>
            <a:ext cx="3826269" cy="1743826"/>
          </a:xfrm>
        </p:spPr>
        <p:txBody>
          <a:bodyPr/>
          <a:lstStyle/>
          <a:p>
            <a:r>
              <a:rPr lang="cs-CZ" sz="1800" dirty="0"/>
              <a:t>- uzavřený systém pod kůží</a:t>
            </a:r>
          </a:p>
          <a:p>
            <a:r>
              <a:rPr lang="cs-CZ" sz="1800" dirty="0"/>
              <a:t>- katetr a vlastní port</a:t>
            </a:r>
          </a:p>
          <a:p>
            <a:r>
              <a:rPr lang="cs-CZ" sz="1800" dirty="0"/>
              <a:t>- dlouhodobý přístup do centrálního řečiště (venózní, arteriální, peritoneální, spinální)</a:t>
            </a:r>
          </a:p>
        </p:txBody>
      </p:sp>
      <p:pic>
        <p:nvPicPr>
          <p:cNvPr id="5122" name="Picture 2" descr="Snímek 1">
            <a:extLst>
              <a:ext uri="{FF2B5EF4-FFF2-40B4-BE49-F238E27FC236}">
                <a16:creationId xmlns:a16="http://schemas.microsoft.com/office/drawing/2014/main" id="{641866CF-E8B7-B444-8D55-92B3BEA0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153046" cy="34734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ajištění žilních vstupů:">
            <a:extLst>
              <a:ext uri="{FF2B5EF4-FFF2-40B4-BE49-F238E27FC236}">
                <a16:creationId xmlns:a16="http://schemas.microsoft.com/office/drawing/2014/main" id="{84A88E11-FE25-024D-B7A4-762700356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72"/>
          <a:stretch/>
        </p:blipFill>
        <p:spPr bwMode="auto">
          <a:xfrm>
            <a:off x="4708054" y="3734018"/>
            <a:ext cx="4184426" cy="29353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nímek 1">
            <a:extLst>
              <a:ext uri="{FF2B5EF4-FFF2-40B4-BE49-F238E27FC236}">
                <a16:creationId xmlns:a16="http://schemas.microsoft.com/office/drawing/2014/main" id="{B1ABA449-B337-DE40-ADA4-A450EE13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4" y="3717032"/>
            <a:ext cx="4184426" cy="29353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95E5DF5-9D14-5946-9CB1-79464FCCD966}"/>
              </a:ext>
            </a:extLst>
          </p:cNvPr>
          <p:cNvSpPr txBox="1"/>
          <p:nvPr/>
        </p:nvSpPr>
        <p:spPr>
          <a:xfrm>
            <a:off x="4801144" y="6597182"/>
            <a:ext cx="43428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www.akutne.cz</a:t>
            </a:r>
            <a:r>
              <a:rPr lang="cs-CZ" sz="1100" dirty="0"/>
              <a:t>/res/publikace/k-</a:t>
            </a:r>
            <a:r>
              <a:rPr lang="cs-CZ" sz="1100" dirty="0" err="1"/>
              <a:t>elov</a:t>
            </a:r>
            <a:r>
              <a:rPr lang="cs-CZ" sz="1100" dirty="0"/>
              <a:t>-port-</a:t>
            </a:r>
            <a:r>
              <a:rPr lang="cs-CZ" sz="1100" dirty="0" err="1"/>
              <a:t>akutn</a:t>
            </a:r>
            <a:r>
              <a:rPr lang="cs-CZ" sz="1100" dirty="0"/>
              <a:t>-</a:t>
            </a:r>
            <a:r>
              <a:rPr lang="cs-CZ" sz="1100" dirty="0" err="1"/>
              <a:t>cz.pdf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388325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6A4D2-9BA5-694B-B106-FDACA094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FARMAKOTERAPIE BOLESTI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FC051-AAA3-9F4A-9EA2-846FDC92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2806873"/>
          </a:xfrm>
        </p:spPr>
        <p:txBody>
          <a:bodyPr/>
          <a:lstStyle/>
          <a:p>
            <a:pPr lvl="1"/>
            <a:r>
              <a:rPr lang="cs-CZ" sz="2000" b="1" dirty="0" err="1"/>
              <a:t>neopioidní</a:t>
            </a:r>
            <a:r>
              <a:rPr lang="cs-CZ" sz="2000" b="1" dirty="0"/>
              <a:t> analgetika</a:t>
            </a:r>
          </a:p>
          <a:p>
            <a:pPr lvl="1"/>
            <a:r>
              <a:rPr lang="cs-CZ" sz="2000" b="1" dirty="0"/>
              <a:t>opiáty – slabé a silné</a:t>
            </a:r>
          </a:p>
          <a:p>
            <a:pPr lvl="1"/>
            <a:r>
              <a:rPr lang="cs-CZ" sz="2000" b="1" dirty="0"/>
              <a:t>lokální anestetika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>
                <a:sym typeface="Wingdings" pitchFamily="2" charset="2"/>
              </a:rPr>
              <a:t> terapie bolesti = </a:t>
            </a:r>
            <a:r>
              <a:rPr lang="cs-CZ" dirty="0"/>
              <a:t>analgetický žebříček dle WHO</a:t>
            </a:r>
          </a:p>
          <a:p>
            <a:r>
              <a:rPr lang="cs-CZ" sz="1800" dirty="0"/>
              <a:t>- navyšování </a:t>
            </a:r>
            <a:r>
              <a:rPr lang="cs-CZ" sz="1800" dirty="0" err="1"/>
              <a:t>analgetizace</a:t>
            </a:r>
            <a:r>
              <a:rPr lang="cs-CZ" sz="1800" dirty="0"/>
              <a:t> při chronické bolesti a vhodné kombinace analgetik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9A369AA-3764-4748-BE55-50ADF266F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437112"/>
            <a:ext cx="8928992" cy="18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6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F0234-A076-FF45-AD1C-0F78E75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NEOPIOIDNÍ ANALGETIKA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A2B4F-B42A-E540-B6CC-CC2B7CA4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926139" cy="4391049"/>
          </a:xfrm>
        </p:spPr>
        <p:txBody>
          <a:bodyPr/>
          <a:lstStyle/>
          <a:p>
            <a:r>
              <a:rPr lang="cs-CZ" sz="1800" dirty="0"/>
              <a:t>- výborné v terapii akutní bolesti</a:t>
            </a:r>
          </a:p>
          <a:p>
            <a:r>
              <a:rPr lang="cs-CZ" sz="1800" dirty="0"/>
              <a:t>- slabší samostatné působení na chronickou bolest – ideální do kombinace se silnějšími preparáty (</a:t>
            </a:r>
            <a:r>
              <a:rPr lang="cs-CZ" sz="1800" dirty="0" err="1"/>
              <a:t>opioidy</a:t>
            </a:r>
            <a:r>
              <a:rPr lang="cs-CZ" sz="1800" dirty="0"/>
              <a:t>) </a:t>
            </a:r>
          </a:p>
          <a:p>
            <a:r>
              <a:rPr lang="cs-CZ" sz="1800" dirty="0"/>
              <a:t>- </a:t>
            </a:r>
            <a:r>
              <a:rPr lang="cs-CZ" sz="1800" b="1" dirty="0"/>
              <a:t>CAVE </a:t>
            </a:r>
            <a:r>
              <a:rPr lang="cs-CZ" sz="1800" dirty="0"/>
              <a:t>na ochranu žaludeční sliznice při dlouhodobém podávání, velké riziko vzniku peptického vředu, </a:t>
            </a:r>
            <a:r>
              <a:rPr lang="cs-CZ" sz="1800" dirty="0" err="1"/>
              <a:t>gastropatie</a:t>
            </a:r>
            <a:r>
              <a:rPr lang="cs-CZ" sz="1800" dirty="0"/>
              <a:t>, krvácení z GIT a dalších NÚ, hlavně pacienti 65+</a:t>
            </a:r>
          </a:p>
          <a:p>
            <a:r>
              <a:rPr lang="cs-CZ" sz="1800" dirty="0"/>
              <a:t>- dělení a zástupci: </a:t>
            </a:r>
            <a:endParaRPr lang="cs-CZ" dirty="0"/>
          </a:p>
          <a:p>
            <a:pPr lvl="1"/>
            <a:r>
              <a:rPr lang="cs-CZ" b="1" dirty="0"/>
              <a:t>analgetika – antipyretika </a:t>
            </a:r>
            <a:r>
              <a:rPr lang="cs-CZ" dirty="0"/>
              <a:t>(paracetamol = Paralen, </a:t>
            </a:r>
            <a:r>
              <a:rPr lang="cs-CZ" dirty="0" err="1"/>
              <a:t>metamizol</a:t>
            </a:r>
            <a:r>
              <a:rPr lang="cs-CZ" dirty="0"/>
              <a:t> = </a:t>
            </a:r>
            <a:r>
              <a:rPr lang="cs-CZ" dirty="0" err="1"/>
              <a:t>Novalgin</a:t>
            </a:r>
            <a:r>
              <a:rPr lang="cs-CZ" dirty="0"/>
              <a:t>) </a:t>
            </a:r>
          </a:p>
          <a:p>
            <a:pPr lvl="1"/>
            <a:r>
              <a:rPr lang="cs-CZ" b="1" dirty="0"/>
              <a:t>NSA – nesteroidní antiflogistika/antirevmatika </a:t>
            </a:r>
            <a:r>
              <a:rPr lang="cs-CZ" sz="1600" dirty="0"/>
              <a:t>inhibitory COX </a:t>
            </a:r>
            <a:r>
              <a:rPr lang="cs-CZ" sz="1600" dirty="0" err="1"/>
              <a:t>cyklooxygenázy</a:t>
            </a:r>
            <a:r>
              <a:rPr lang="cs-CZ" sz="1600" dirty="0"/>
              <a:t> 1 či 2</a:t>
            </a:r>
            <a:endParaRPr lang="cs-CZ" b="1" dirty="0"/>
          </a:p>
          <a:p>
            <a:pPr lvl="2"/>
            <a:r>
              <a:rPr lang="cs-CZ" sz="1600" dirty="0"/>
              <a:t>specifické COX1i – kyselina acetylsalicylová ASA (Aspirin, Anopyrin)</a:t>
            </a:r>
          </a:p>
          <a:p>
            <a:pPr lvl="2"/>
            <a:r>
              <a:rPr lang="cs-CZ" sz="1600" dirty="0"/>
              <a:t>neselektivní </a:t>
            </a:r>
            <a:r>
              <a:rPr lang="cs-CZ" sz="1600" dirty="0" err="1"/>
              <a:t>COXi</a:t>
            </a:r>
            <a:r>
              <a:rPr lang="cs-CZ" sz="1600" dirty="0"/>
              <a:t>. = klasické - ibuprofen (</a:t>
            </a:r>
            <a:r>
              <a:rPr lang="cs-CZ" sz="1600" dirty="0" err="1"/>
              <a:t>Brufen</a:t>
            </a:r>
            <a:r>
              <a:rPr lang="cs-CZ" sz="1600" dirty="0"/>
              <a:t>, </a:t>
            </a:r>
            <a:r>
              <a:rPr lang="cs-CZ" sz="1600" dirty="0" err="1"/>
              <a:t>Ibalgin</a:t>
            </a:r>
            <a:r>
              <a:rPr lang="cs-CZ" sz="1600" dirty="0"/>
              <a:t>), </a:t>
            </a:r>
            <a:r>
              <a:rPr lang="cs-CZ" sz="1600" dirty="0" err="1"/>
              <a:t>diclofenac</a:t>
            </a:r>
            <a:r>
              <a:rPr lang="cs-CZ" sz="1600" dirty="0"/>
              <a:t>, </a:t>
            </a:r>
            <a:r>
              <a:rPr lang="cs-CZ" sz="1600" dirty="0" err="1"/>
              <a:t>piroxicam</a:t>
            </a:r>
            <a:endParaRPr lang="cs-CZ" sz="1600" dirty="0"/>
          </a:p>
          <a:p>
            <a:pPr lvl="2"/>
            <a:r>
              <a:rPr lang="cs-CZ" sz="1600" dirty="0"/>
              <a:t>preferenční COX2i.</a:t>
            </a:r>
            <a:r>
              <a:rPr lang="cs-CZ" sz="1800" dirty="0"/>
              <a:t> </a:t>
            </a:r>
            <a:r>
              <a:rPr lang="cs-CZ" sz="1600" dirty="0"/>
              <a:t>– </a:t>
            </a:r>
            <a:r>
              <a:rPr lang="cs-CZ" sz="1600" dirty="0" err="1"/>
              <a:t>nimesulid</a:t>
            </a:r>
            <a:r>
              <a:rPr lang="cs-CZ" sz="1600" dirty="0"/>
              <a:t> (</a:t>
            </a:r>
            <a:r>
              <a:rPr lang="cs-CZ" sz="1600" dirty="0" err="1"/>
              <a:t>Nimesil</a:t>
            </a:r>
            <a:r>
              <a:rPr lang="cs-CZ" sz="1600" dirty="0"/>
              <a:t>, </a:t>
            </a:r>
            <a:r>
              <a:rPr lang="cs-CZ" sz="1600" dirty="0" err="1"/>
              <a:t>Aulin</a:t>
            </a:r>
            <a:r>
              <a:rPr lang="cs-CZ" sz="1600" dirty="0"/>
              <a:t>, </a:t>
            </a:r>
            <a:r>
              <a:rPr lang="cs-CZ" sz="1600" dirty="0" err="1"/>
              <a:t>Coxtral</a:t>
            </a:r>
            <a:r>
              <a:rPr lang="cs-CZ" sz="1600" dirty="0"/>
              <a:t>), </a:t>
            </a:r>
            <a:r>
              <a:rPr lang="cs-CZ" sz="1600" dirty="0" err="1"/>
              <a:t>meloxicam</a:t>
            </a:r>
            <a:r>
              <a:rPr lang="cs-CZ" sz="1600" dirty="0"/>
              <a:t> (</a:t>
            </a:r>
            <a:r>
              <a:rPr lang="cs-CZ" sz="1600" dirty="0" err="1"/>
              <a:t>Recoxa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COX2 selektivní = </a:t>
            </a:r>
            <a:r>
              <a:rPr lang="cs-CZ" sz="1600" dirty="0" err="1"/>
              <a:t>koxiby</a:t>
            </a:r>
            <a:r>
              <a:rPr lang="cs-CZ" sz="1600" dirty="0"/>
              <a:t> – </a:t>
            </a:r>
            <a:r>
              <a:rPr lang="cs-CZ" sz="1600" dirty="0" err="1"/>
              <a:t>parekoxib</a:t>
            </a:r>
            <a:r>
              <a:rPr lang="cs-CZ" sz="1600" dirty="0"/>
              <a:t>, </a:t>
            </a:r>
            <a:r>
              <a:rPr lang="cs-CZ" sz="1600" dirty="0" err="1"/>
              <a:t>celekoxib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2425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Zástupný obsah 6" descr="Obsah obrázku stůl&#10;&#10;Popis byl vytvořen automaticky">
            <a:extLst>
              <a:ext uri="{FF2B5EF4-FFF2-40B4-BE49-F238E27FC236}">
                <a16:creationId xmlns:a16="http://schemas.microsoft.com/office/drawing/2014/main" id="{21767C28-08C2-AE40-BF2B-9DB73AC02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5343"/>
            <a:ext cx="9141619" cy="62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33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F0234-A076-FF45-AD1C-0F78E75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SLABÉ OPIOIDY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A2B4F-B42A-E540-B6CC-CC2B7CA46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léčba středně silné bolesti</a:t>
            </a:r>
          </a:p>
          <a:p>
            <a:r>
              <a:rPr lang="cs-CZ" dirty="0"/>
              <a:t>- </a:t>
            </a:r>
            <a:r>
              <a:rPr lang="cs-CZ" b="1" dirty="0"/>
              <a:t>výhodné do kombinace s </a:t>
            </a:r>
            <a:r>
              <a:rPr lang="cs-CZ" b="1" dirty="0" err="1"/>
              <a:t>neopioidy</a:t>
            </a:r>
            <a:r>
              <a:rPr lang="cs-CZ" b="1" dirty="0"/>
              <a:t> </a:t>
            </a:r>
            <a:r>
              <a:rPr lang="cs-CZ" dirty="0"/>
              <a:t>(např. s paracetamolem) </a:t>
            </a:r>
            <a:r>
              <a:rPr lang="cs-CZ" dirty="0">
                <a:sym typeface="Wingdings" pitchFamily="2" charset="2"/>
              </a:rPr>
              <a:t> nižší dávka jednoho léčiva = méně nežádoucích účinků, lepší účinek</a:t>
            </a:r>
          </a:p>
          <a:p>
            <a:r>
              <a:rPr lang="cs-CZ" b="1" dirty="0">
                <a:sym typeface="Wingdings" pitchFamily="2" charset="2"/>
              </a:rPr>
              <a:t>- stropní efekt </a:t>
            </a:r>
            <a:r>
              <a:rPr lang="cs-CZ" dirty="0">
                <a:sym typeface="Wingdings" pitchFamily="2" charset="2"/>
              </a:rPr>
              <a:t>– zvýšení dávky slabého </a:t>
            </a:r>
            <a:r>
              <a:rPr lang="cs-CZ" dirty="0" err="1">
                <a:sym typeface="Wingdings" pitchFamily="2" charset="2"/>
              </a:rPr>
              <a:t>opioidu</a:t>
            </a:r>
            <a:r>
              <a:rPr lang="cs-CZ" dirty="0">
                <a:sym typeface="Wingdings" pitchFamily="2" charset="2"/>
              </a:rPr>
              <a:t> již nevede ke zvýšení analgetického účinku, ale k více nežádoucím </a:t>
            </a:r>
          </a:p>
          <a:p>
            <a:r>
              <a:rPr lang="cs-CZ" dirty="0">
                <a:sym typeface="Wingdings" pitchFamily="2" charset="2"/>
              </a:rPr>
              <a:t>- zástupci: </a:t>
            </a:r>
          </a:p>
          <a:p>
            <a:pPr lvl="1"/>
            <a:r>
              <a:rPr lang="cs-CZ" b="1" dirty="0" err="1"/>
              <a:t>tramadol</a:t>
            </a:r>
            <a:r>
              <a:rPr lang="cs-CZ" b="1" dirty="0"/>
              <a:t> (</a:t>
            </a:r>
            <a:r>
              <a:rPr lang="cs-CZ" b="1" dirty="0" err="1"/>
              <a:t>Tramal</a:t>
            </a:r>
            <a:r>
              <a:rPr lang="cs-CZ" b="1" dirty="0"/>
              <a:t>)</a:t>
            </a:r>
          </a:p>
          <a:p>
            <a:pPr lvl="1"/>
            <a:r>
              <a:rPr lang="cs-CZ" b="1" dirty="0"/>
              <a:t>kodein (</a:t>
            </a:r>
            <a:r>
              <a:rPr lang="cs-CZ" b="1" dirty="0" err="1"/>
              <a:t>Codein</a:t>
            </a:r>
            <a:r>
              <a:rPr lang="cs-CZ" b="1" dirty="0"/>
              <a:t>) – </a:t>
            </a:r>
            <a:r>
              <a:rPr lang="cs-CZ" dirty="0"/>
              <a:t>antitusický efekt, slabý analgetický efekt samostatně</a:t>
            </a:r>
          </a:p>
          <a:p>
            <a:pPr lvl="1"/>
            <a:r>
              <a:rPr lang="cs-CZ" b="1" dirty="0"/>
              <a:t>dihydrokodein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169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AF0234-A076-FF45-AD1C-0F78E75CD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SILNÉ OPIOIDY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9A2B4F-B42A-E540-B6CC-CC2B7CA46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pro terapii vysoce intenzivní nádorové bolesti a nezvladatelné nenádorové chronické bolesti</a:t>
            </a:r>
          </a:p>
          <a:p>
            <a:r>
              <a:rPr lang="cs-CZ" dirty="0"/>
              <a:t>- optimální efekt je v kombinaci s </a:t>
            </a:r>
            <a:r>
              <a:rPr lang="cs-CZ" dirty="0" err="1"/>
              <a:t>neopioidními</a:t>
            </a:r>
            <a:r>
              <a:rPr lang="cs-CZ" dirty="0"/>
              <a:t> analgetiky a adjuvantními léky</a:t>
            </a:r>
          </a:p>
          <a:p>
            <a:r>
              <a:rPr lang="cs-CZ" dirty="0"/>
              <a:t>- nevhodná kombinace je silný a slabý </a:t>
            </a:r>
            <a:r>
              <a:rPr lang="cs-CZ" dirty="0" err="1"/>
              <a:t>opioid</a:t>
            </a:r>
            <a:r>
              <a:rPr lang="cs-CZ" dirty="0"/>
              <a:t>!!!</a:t>
            </a:r>
          </a:p>
          <a:p>
            <a:r>
              <a:rPr lang="cs-CZ" dirty="0"/>
              <a:t>- zástupci: </a:t>
            </a:r>
          </a:p>
          <a:p>
            <a:pPr lvl="1"/>
            <a:r>
              <a:rPr lang="cs-CZ" b="1" dirty="0" err="1"/>
              <a:t>morphin</a:t>
            </a:r>
            <a:r>
              <a:rPr lang="cs-CZ" b="1" dirty="0"/>
              <a:t> (</a:t>
            </a:r>
            <a:r>
              <a:rPr lang="cs-CZ" b="1" dirty="0" err="1"/>
              <a:t>Morphini</a:t>
            </a:r>
            <a:r>
              <a:rPr lang="cs-CZ" b="1" dirty="0"/>
              <a:t>, </a:t>
            </a:r>
            <a:r>
              <a:rPr lang="cs-CZ" b="1" dirty="0" err="1"/>
              <a:t>Sevredol</a:t>
            </a:r>
            <a:r>
              <a:rPr lang="cs-CZ" b="1" dirty="0"/>
              <a:t>, </a:t>
            </a:r>
            <a:r>
              <a:rPr lang="cs-CZ" b="1" dirty="0" err="1"/>
              <a:t>Vendal</a:t>
            </a:r>
            <a:r>
              <a:rPr lang="cs-CZ" b="1" dirty="0"/>
              <a:t>) – </a:t>
            </a:r>
            <a:r>
              <a:rPr lang="cs-CZ" dirty="0" err="1"/>
              <a:t>i.v</a:t>
            </a:r>
            <a:r>
              <a:rPr lang="cs-CZ" dirty="0"/>
              <a:t>., </a:t>
            </a:r>
            <a:r>
              <a:rPr lang="cs-CZ" dirty="0" err="1"/>
              <a:t>i.m</a:t>
            </a:r>
            <a:r>
              <a:rPr lang="cs-CZ" dirty="0"/>
              <a:t>., </a:t>
            </a:r>
            <a:r>
              <a:rPr lang="cs-CZ" dirty="0" err="1"/>
              <a:t>tbl</a:t>
            </a:r>
            <a:endParaRPr lang="cs-CZ" b="1" dirty="0"/>
          </a:p>
          <a:p>
            <a:pPr lvl="1"/>
            <a:r>
              <a:rPr lang="cs-CZ" b="1" dirty="0" err="1"/>
              <a:t>oxykodon</a:t>
            </a:r>
            <a:r>
              <a:rPr lang="cs-CZ" b="1" dirty="0"/>
              <a:t> (</a:t>
            </a:r>
            <a:r>
              <a:rPr lang="cs-CZ" b="1" dirty="0" err="1"/>
              <a:t>Oxycontin</a:t>
            </a:r>
            <a:r>
              <a:rPr lang="cs-CZ" b="1" dirty="0"/>
              <a:t>) - </a:t>
            </a:r>
            <a:r>
              <a:rPr lang="cs-CZ" dirty="0" err="1"/>
              <a:t>tbl</a:t>
            </a:r>
            <a:endParaRPr lang="cs-CZ" b="1" dirty="0"/>
          </a:p>
          <a:p>
            <a:pPr lvl="1"/>
            <a:r>
              <a:rPr lang="cs-CZ" b="1" dirty="0" err="1"/>
              <a:t>hydromorphon</a:t>
            </a:r>
            <a:r>
              <a:rPr lang="cs-CZ" b="1" dirty="0"/>
              <a:t> (</a:t>
            </a:r>
            <a:r>
              <a:rPr lang="cs-CZ" b="1" dirty="0" err="1"/>
              <a:t>Jurnista</a:t>
            </a:r>
            <a:r>
              <a:rPr lang="cs-CZ" b="1" dirty="0"/>
              <a:t>, </a:t>
            </a:r>
            <a:r>
              <a:rPr lang="cs-CZ" b="1" dirty="0" err="1"/>
              <a:t>Palladone</a:t>
            </a:r>
            <a:r>
              <a:rPr lang="cs-CZ" b="1" dirty="0"/>
              <a:t>) </a:t>
            </a:r>
            <a:r>
              <a:rPr lang="cs-CZ" dirty="0"/>
              <a:t>- </a:t>
            </a:r>
            <a:r>
              <a:rPr lang="cs-CZ" dirty="0" err="1"/>
              <a:t>tbl</a:t>
            </a:r>
            <a:endParaRPr lang="cs-CZ" dirty="0"/>
          </a:p>
          <a:p>
            <a:pPr lvl="1"/>
            <a:r>
              <a:rPr lang="cs-CZ" b="1" dirty="0" err="1"/>
              <a:t>fentanyl</a:t>
            </a:r>
            <a:r>
              <a:rPr lang="cs-CZ" b="1" dirty="0"/>
              <a:t> TDS (</a:t>
            </a:r>
            <a:r>
              <a:rPr lang="cs-CZ" b="1" dirty="0" err="1"/>
              <a:t>Durogesic</a:t>
            </a:r>
            <a:r>
              <a:rPr lang="cs-CZ" b="1" dirty="0"/>
              <a:t>, </a:t>
            </a:r>
            <a:r>
              <a:rPr lang="cs-CZ" b="1" dirty="0" err="1"/>
              <a:t>Matrifen</a:t>
            </a:r>
            <a:r>
              <a:rPr lang="cs-CZ" b="1" dirty="0"/>
              <a:t>) – </a:t>
            </a:r>
            <a:r>
              <a:rPr lang="cs-CZ" u="sng" dirty="0" err="1"/>
              <a:t>transdermální</a:t>
            </a:r>
            <a:r>
              <a:rPr lang="cs-CZ" u="sng" dirty="0"/>
              <a:t> náplast</a:t>
            </a:r>
          </a:p>
          <a:p>
            <a:pPr lvl="1"/>
            <a:r>
              <a:rPr lang="cs-CZ" b="1" dirty="0"/>
              <a:t>buprenorfin TTS (</a:t>
            </a:r>
            <a:r>
              <a:rPr lang="cs-CZ" b="1" dirty="0" err="1"/>
              <a:t>Transtec</a:t>
            </a:r>
            <a:r>
              <a:rPr lang="cs-CZ" b="1" dirty="0"/>
              <a:t>) – </a:t>
            </a:r>
            <a:r>
              <a:rPr lang="cs-CZ" u="sng" dirty="0" err="1"/>
              <a:t>transdermální</a:t>
            </a:r>
            <a:r>
              <a:rPr lang="cs-CZ" u="sng" dirty="0"/>
              <a:t> náplast</a:t>
            </a:r>
          </a:p>
          <a:p>
            <a:pPr lvl="1"/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77846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747679-28E9-5045-A96F-7D3B80138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TERAPIE BOLESTI V INTERNĚ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9BB9903A-7A13-4541-B9BC-C47742036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3267376"/>
              </p:ext>
            </p:extLst>
          </p:nvPr>
        </p:nvGraphicFramePr>
        <p:xfrm>
          <a:off x="395536" y="1848338"/>
          <a:ext cx="8496945" cy="4682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72081508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2605206361"/>
                    </a:ext>
                  </a:extLst>
                </a:gridCol>
                <a:gridCol w="3096345">
                  <a:extLst>
                    <a:ext uri="{9D8B030D-6E8A-4147-A177-3AD203B41FA5}">
                      <a16:colId xmlns:a16="http://schemas.microsoft.com/office/drawing/2014/main" val="4221598683"/>
                    </a:ext>
                  </a:extLst>
                </a:gridCol>
              </a:tblGrid>
              <a:tr h="428534">
                <a:tc>
                  <a:txBody>
                    <a:bodyPr/>
                    <a:lstStyle/>
                    <a:p>
                      <a:r>
                        <a:rPr lang="cs-CZ" dirty="0"/>
                        <a:t>OBOR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DIAGNÓZA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PROJEVY BOLESTI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79450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r>
                        <a:rPr lang="cs-CZ" b="1" dirty="0"/>
                        <a:t>DIABETOLOGIE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diabetická </a:t>
                      </a:r>
                      <a:r>
                        <a:rPr lang="cs-CZ" dirty="0" err="1"/>
                        <a:t>polyneuropatie</a:t>
                      </a:r>
                      <a:endParaRPr lang="cs-CZ" dirty="0"/>
                    </a:p>
                    <a:p>
                      <a:r>
                        <a:rPr lang="cs-CZ" dirty="0"/>
                        <a:t>„syndrom diabetické nohy“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parestezie, bolestivé cítění v končetině, dystrofie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9382874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r>
                        <a:rPr lang="cs-CZ" b="1" dirty="0"/>
                        <a:t>REVMATOLOGIE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vertebrogenní</a:t>
                      </a:r>
                      <a:r>
                        <a:rPr lang="cs-CZ" dirty="0"/>
                        <a:t> algický syndrom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/>
                        <a:t>senstivně</a:t>
                      </a:r>
                      <a:r>
                        <a:rPr lang="cs-CZ" dirty="0"/>
                        <a:t>-motorický deficit, </a:t>
                      </a:r>
                      <a:r>
                        <a:rPr lang="cs-CZ" dirty="0" err="1"/>
                        <a:t>dorzalgie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336348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revmatoidní a urátová artritida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projevy zánětu, iniciálně intenzivní bolesti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56030"/>
                  </a:ext>
                </a:extLst>
              </a:tr>
              <a:tr h="3446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ANGIOLOGIE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ICHDKK, vazoneurózy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klaudikace, parestezie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720609"/>
                  </a:ext>
                </a:extLst>
              </a:tr>
              <a:tr h="329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GASTROENTEROLOGIE</a:t>
                      </a:r>
                    </a:p>
                    <a:p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IBD, </a:t>
                      </a:r>
                      <a:r>
                        <a:rPr lang="cs-CZ" dirty="0" err="1"/>
                        <a:t>colon</a:t>
                      </a:r>
                      <a:r>
                        <a:rPr lang="cs-CZ" dirty="0"/>
                        <a:t> </a:t>
                      </a:r>
                      <a:r>
                        <a:rPr lang="cs-CZ" dirty="0" err="1"/>
                        <a:t>iritable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kolikovité bolesti břicha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897017"/>
                  </a:ext>
                </a:extLst>
              </a:tr>
              <a:tr h="743497">
                <a:tc>
                  <a:txBody>
                    <a:bodyPr/>
                    <a:lstStyle/>
                    <a:p>
                      <a:r>
                        <a:rPr lang="cs-CZ" b="1" dirty="0"/>
                        <a:t>ONKOLOGIE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samostatná kapitola léčby bolesti, individuální dávkování, záchranný balíček pro náhlé vzplanutí silné bolesti…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5988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004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5743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obsah 3" descr="Closeup obrázek trny v listech rostliny">
            <a:extLst>
              <a:ext uri="{FF2B5EF4-FFF2-40B4-BE49-F238E27FC236}">
                <a16:creationId xmlns:a16="http://schemas.microsoft.com/office/drawing/2014/main" id="{BE9EB754-CF2C-9F43-9403-3AE8B94FF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580" b="2893"/>
          <a:stretch/>
        </p:blipFill>
        <p:spPr>
          <a:xfrm>
            <a:off x="-24" y="10"/>
            <a:ext cx="9144023" cy="49036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30" y="4953000"/>
            <a:ext cx="914171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BE1245F-6ADF-D747-ACD2-26D82525802A}"/>
              </a:ext>
            </a:extLst>
          </p:cNvPr>
          <p:cNvSpPr txBox="1"/>
          <p:nvPr/>
        </p:nvSpPr>
        <p:spPr>
          <a:xfrm>
            <a:off x="798897" y="5120640"/>
            <a:ext cx="7543800" cy="822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85000"/>
              </a:lnSpc>
              <a:spcAft>
                <a:spcPts val="600"/>
              </a:spcAft>
            </a:pPr>
            <a:r>
              <a:rPr lang="en-US" sz="3100" b="1" spc="-5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DĚKUJI VÁM ZA POZORNOST!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" y="4906176"/>
            <a:ext cx="914171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8491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DAE061-AD1A-534C-9C23-D01FCEA0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781D40-41D0-CF4B-8B65-52B64CEA1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https://www.internimedicina.cz/pdfs/int/2009/04/04.pdf</a:t>
            </a:r>
            <a:endParaRPr lang="cs-CZ" dirty="0"/>
          </a:p>
          <a:p>
            <a:r>
              <a:rPr lang="cs-CZ" dirty="0">
                <a:hlinkClick r:id="rId3"/>
              </a:rPr>
              <a:t>https://www.internimedicina.cz/artkey/int-201004-0007_Chronicka_bolest_diagnostika_terapie.php</a:t>
            </a:r>
            <a:endParaRPr lang="cs-CZ" dirty="0"/>
          </a:p>
          <a:p>
            <a:r>
              <a:rPr lang="cs-CZ" dirty="0">
                <a:hlinkClick r:id="rId4"/>
              </a:rPr>
              <a:t>https://www.internimedicina.cz/pdfs/int/2010/04/07.pdf</a:t>
            </a:r>
            <a:r>
              <a:rPr lang="cs-CZ" dirty="0"/>
              <a:t> </a:t>
            </a:r>
          </a:p>
          <a:p>
            <a:r>
              <a:rPr lang="cs-CZ" dirty="0">
                <a:hlinkClick r:id="rId5"/>
              </a:rPr>
              <a:t>https://www.wikiskripta.eu/w/Bolest</a:t>
            </a:r>
            <a:r>
              <a:rPr lang="cs-CZ" dirty="0"/>
              <a:t> </a:t>
            </a:r>
          </a:p>
          <a:p>
            <a:r>
              <a:rPr lang="cs-CZ" dirty="0">
                <a:hlinkClick r:id="rId6"/>
              </a:rPr>
              <a:t>https://is.muni.cz/el/1411/jaro2016/BROV0211c/um/VSEOBECNA_SYMPTOMATOLOGE_NB_JS.pdf</a:t>
            </a: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82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71703AC-C82F-F74B-804D-CC8B8C755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87A6554-A0ED-6242-B14A-A1DA0D353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 descr="Barevný kaktus s růžovým pozadím">
            <a:extLst>
              <a:ext uri="{FF2B5EF4-FFF2-40B4-BE49-F238E27FC236}">
                <a16:creationId xmlns:a16="http://schemas.microsoft.com/office/drawing/2014/main" id="{6735A708-9319-4A42-BC86-07B943D1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6F05F57-F2BD-7046-A43D-094CD6D71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42" y="488818"/>
            <a:ext cx="3698726" cy="2004078"/>
          </a:xfrm>
          <a:solidFill>
            <a:schemeClr val="accent1">
              <a:lumMod val="20000"/>
              <a:lumOff val="80000"/>
              <a:alpha val="71000"/>
            </a:schemeClr>
          </a:solidFill>
        </p:spPr>
        <p:txBody>
          <a:bodyPr/>
          <a:lstStyle/>
          <a:p>
            <a:pPr lvl="0"/>
            <a:r>
              <a:rPr lang="cs-CZ" sz="2400" b="1" u="sng" dirty="0"/>
              <a:t>BOLEST</a:t>
            </a:r>
          </a:p>
          <a:p>
            <a:pPr lvl="0"/>
            <a:r>
              <a:rPr lang="cs-CZ" b="1" dirty="0"/>
              <a:t>- BOLEST A JEJÍ TYPY</a:t>
            </a:r>
          </a:p>
          <a:p>
            <a:pPr lvl="0"/>
            <a:r>
              <a:rPr lang="cs-CZ" b="1" dirty="0"/>
              <a:t>- TERAPIE BOLESTI</a:t>
            </a:r>
          </a:p>
          <a:p>
            <a:pPr marL="0" lvl="0" indent="0">
              <a:buNone/>
            </a:pPr>
            <a:endParaRPr lang="cs-CZ" b="1" dirty="0"/>
          </a:p>
          <a:p>
            <a:pPr lvl="0"/>
            <a:r>
              <a:rPr lang="cs-CZ" b="1" dirty="0"/>
              <a:t> </a:t>
            </a:r>
          </a:p>
          <a:p>
            <a:pPr lvl="0"/>
            <a:endParaRPr lang="cs-CZ" b="1" dirty="0"/>
          </a:p>
          <a:p>
            <a:pPr marL="200025" lvl="1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80917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26A4D2-9BA5-694B-B106-FDACA0942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/>
              <a:t>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FC051-AAA3-9F4A-9EA2-846FDC92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4" y="1846263"/>
            <a:ext cx="7854131" cy="4319041"/>
          </a:xfrm>
        </p:spPr>
        <p:txBody>
          <a:bodyPr/>
          <a:lstStyle/>
          <a:p>
            <a:r>
              <a:rPr lang="cs-CZ" sz="1800" dirty="0"/>
              <a:t>- </a:t>
            </a:r>
            <a:r>
              <a:rPr lang="cs-CZ" sz="1800" b="1" dirty="0"/>
              <a:t>WHO</a:t>
            </a:r>
            <a:r>
              <a:rPr lang="cs-CZ" sz="1800" dirty="0"/>
              <a:t>: subjektivní nepříjemný senzorický a emocionální zážitek, který se spojený se skutečným nebo potenciálním poškozením tkáně</a:t>
            </a:r>
          </a:p>
          <a:p>
            <a:r>
              <a:rPr lang="cs-CZ" sz="1800" dirty="0"/>
              <a:t>- důležitý varovný signál akutní poruchy nebo poškození tkáně – snaha o zabránění dalšímu poškození organismu </a:t>
            </a:r>
          </a:p>
          <a:p>
            <a:r>
              <a:rPr lang="cs-CZ" sz="1800" b="1" dirty="0">
                <a:sym typeface="Wingdings" pitchFamily="2" charset="2"/>
              </a:rPr>
              <a:t> akutní bolest je fyziologická </a:t>
            </a:r>
          </a:p>
          <a:p>
            <a:r>
              <a:rPr lang="cs-CZ" sz="1800" b="1" dirty="0">
                <a:sym typeface="Wingdings" pitchFamily="2" charset="2"/>
              </a:rPr>
              <a:t> chronická bolest je neefektivní, </a:t>
            </a:r>
            <a:r>
              <a:rPr lang="cs-CZ" sz="1800" b="1" dirty="0" err="1">
                <a:sym typeface="Wingdings" pitchFamily="2" charset="2"/>
              </a:rPr>
              <a:t>psychopolytraumatizující</a:t>
            </a:r>
            <a:r>
              <a:rPr lang="cs-CZ" sz="1800" b="1" dirty="0">
                <a:sym typeface="Wingdings" pitchFamily="2" charset="2"/>
              </a:rPr>
              <a:t> a funkčně omezující</a:t>
            </a:r>
            <a:endParaRPr lang="cs-CZ" sz="1800" dirty="0"/>
          </a:p>
          <a:p>
            <a:r>
              <a:rPr lang="cs-CZ" sz="1800" dirty="0"/>
              <a:t>- bolest je nejčastější důvod, který nutí pacienta vyhledat lékařské ošetření</a:t>
            </a:r>
          </a:p>
          <a:p>
            <a:r>
              <a:rPr lang="cs-CZ" sz="1800" dirty="0"/>
              <a:t>- došetření bolesti – kauzální příčina, multidisciplinární „problém“</a:t>
            </a:r>
          </a:p>
          <a:p>
            <a:endParaRPr lang="cs-CZ" sz="1800" dirty="0"/>
          </a:p>
          <a:p>
            <a:r>
              <a:rPr lang="cs-CZ" sz="1800" dirty="0"/>
              <a:t>- </a:t>
            </a:r>
            <a:r>
              <a:rPr lang="cs-CZ" sz="1800" b="1" dirty="0"/>
              <a:t>dráha bolesti: </a:t>
            </a:r>
            <a:r>
              <a:rPr lang="cs-CZ" sz="1800" dirty="0" err="1"/>
              <a:t>nociceptor</a:t>
            </a:r>
            <a:r>
              <a:rPr lang="cs-CZ" sz="1800" dirty="0"/>
              <a:t>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dirty="0"/>
              <a:t>3 neurony - aferentní nervový systém </a:t>
            </a:r>
            <a:r>
              <a:rPr lang="cs-CZ" sz="1800" dirty="0">
                <a:sym typeface="Wingdings" pitchFamily="2" charset="2"/>
              </a:rPr>
              <a:t> </a:t>
            </a:r>
            <a:r>
              <a:rPr lang="cs-CZ" sz="1800" dirty="0"/>
              <a:t>mozková kůra = analýza informace </a:t>
            </a:r>
            <a:r>
              <a:rPr lang="cs-CZ" sz="1800" dirty="0">
                <a:sym typeface="Wingdings" pitchFamily="2" charset="2"/>
              </a:rPr>
              <a:t> (motorická) odpověď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6707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A70C34-884A-ED4A-8D00-F770203EA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4" y="287338"/>
            <a:ext cx="7710115" cy="1449387"/>
          </a:xfrm>
        </p:spPr>
        <p:txBody>
          <a:bodyPr/>
          <a:lstStyle/>
          <a:p>
            <a:r>
              <a:rPr lang="cs-CZ" b="1" dirty="0"/>
              <a:t>FAKTORY OVLIVŇUJÍCÍ 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8C881E-09ED-9749-9F08-894076C5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4824"/>
            <a:ext cx="7543800" cy="4022725"/>
          </a:xfrm>
        </p:spPr>
        <p:txBody>
          <a:bodyPr/>
          <a:lstStyle/>
          <a:p>
            <a:pPr lvl="0"/>
            <a:r>
              <a:rPr lang="cs-CZ" b="1" dirty="0"/>
              <a:t>FYZIOLOGICKO – BIOLOGICKÉ</a:t>
            </a:r>
          </a:p>
          <a:p>
            <a:pPr lvl="0"/>
            <a:r>
              <a:rPr lang="cs-CZ" sz="1800" dirty="0"/>
              <a:t>- věk, pohlaví, vývojové faktory, typ nemoci, fáze, opakování nemoci</a:t>
            </a:r>
          </a:p>
          <a:p>
            <a:pPr lvl="0"/>
            <a:r>
              <a:rPr lang="cs-CZ" b="1" dirty="0"/>
              <a:t>PSYCHICKO - DUCHOVNÍ</a:t>
            </a:r>
          </a:p>
          <a:p>
            <a:pPr lvl="0"/>
            <a:r>
              <a:rPr lang="cs-CZ" sz="1800" dirty="0"/>
              <a:t>= osobnost člověka, povaha, pocity, strach, úzkost, </a:t>
            </a:r>
            <a:r>
              <a:rPr lang="cs-CZ" sz="1800" dirty="0" err="1"/>
              <a:t>hostilita</a:t>
            </a:r>
            <a:r>
              <a:rPr lang="cs-CZ" sz="1800" dirty="0"/>
              <a:t>, </a:t>
            </a:r>
            <a:r>
              <a:rPr lang="cs-CZ" sz="1800" dirty="0" err="1"/>
              <a:t>tp</a:t>
            </a:r>
            <a:r>
              <a:rPr lang="cs-CZ" sz="1800" dirty="0"/>
              <a:t> vztah s lékařem</a:t>
            </a:r>
          </a:p>
          <a:p>
            <a:pPr lvl="0"/>
            <a:r>
              <a:rPr lang="cs-CZ" b="1" dirty="0"/>
              <a:t>ŽIVOTNÍ PROSTŘEDÍ</a:t>
            </a:r>
          </a:p>
          <a:p>
            <a:pPr lvl="0"/>
            <a:r>
              <a:rPr lang="cs-CZ" sz="1800" dirty="0"/>
              <a:t>- chlad, teplo, aktuální </a:t>
            </a:r>
            <a:r>
              <a:rPr lang="cs-CZ" sz="1800" dirty="0" err="1"/>
              <a:t>stituace</a:t>
            </a:r>
            <a:endParaRPr lang="cs-CZ" sz="1800" dirty="0"/>
          </a:p>
          <a:p>
            <a:pPr lvl="0"/>
            <a:r>
              <a:rPr lang="cs-CZ" b="1" dirty="0"/>
              <a:t>SOCIÁLNĚ – KULTURNÍ</a:t>
            </a:r>
          </a:p>
          <a:p>
            <a:pPr lvl="0"/>
            <a:r>
              <a:rPr lang="cs-CZ" sz="1800" dirty="0"/>
              <a:t>- výchova, sociální postavení, zaměstnání, partnerství, etnografické vlivy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360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371CE-AE5C-984B-B506-7F20DC72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TYPY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2D5ED5-724F-2649-8BC3-7EAA9332F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846263"/>
            <a:ext cx="7543800" cy="4463057"/>
          </a:xfrm>
        </p:spPr>
        <p:txBody>
          <a:bodyPr/>
          <a:lstStyle/>
          <a:p>
            <a:r>
              <a:rPr lang="cs-CZ" b="1" dirty="0"/>
              <a:t>AKUTNÍ vs. CHRONICKÁ</a:t>
            </a:r>
          </a:p>
          <a:p>
            <a:r>
              <a:rPr lang="cs-CZ" b="1" dirty="0" err="1">
                <a:solidFill>
                  <a:srgbClr val="C00000"/>
                </a:solidFill>
              </a:rPr>
              <a:t>xxxxx</a:t>
            </a:r>
            <a:endParaRPr lang="cs-CZ" b="1" dirty="0">
              <a:solidFill>
                <a:srgbClr val="C00000"/>
              </a:solidFill>
            </a:endParaRPr>
          </a:p>
          <a:p>
            <a:r>
              <a:rPr lang="cs-CZ" b="1" dirty="0"/>
              <a:t>POVRCHOVÁ – </a:t>
            </a:r>
            <a:r>
              <a:rPr lang="cs-CZ" dirty="0"/>
              <a:t>dobře lokalizovatelná (senzitivní Homunkulus)</a:t>
            </a:r>
            <a:endParaRPr lang="cs-CZ" b="1" dirty="0"/>
          </a:p>
          <a:p>
            <a:r>
              <a:rPr lang="cs-CZ" b="1" dirty="0"/>
              <a:t>HLUBOKÁ – VISCERÁLNÍ – </a:t>
            </a:r>
            <a:r>
              <a:rPr lang="cs-CZ" dirty="0"/>
              <a:t>tupá, difuzní, neohraničená, špatně lokalizovatelná, může se přenášet do jiných částí těla (</a:t>
            </a:r>
            <a:r>
              <a:rPr lang="cs-CZ" dirty="0" err="1"/>
              <a:t>Headovy</a:t>
            </a:r>
            <a:r>
              <a:rPr lang="cs-CZ" dirty="0"/>
              <a:t> zóny)</a:t>
            </a:r>
          </a:p>
          <a:p>
            <a:r>
              <a:rPr lang="cs-CZ" b="1" dirty="0" err="1">
                <a:solidFill>
                  <a:srgbClr val="C00000"/>
                </a:solidFill>
              </a:rPr>
              <a:t>xxxxx</a:t>
            </a:r>
            <a:endParaRPr lang="cs-CZ" b="1" dirty="0">
              <a:solidFill>
                <a:srgbClr val="C00000"/>
              </a:solidFill>
            </a:endParaRPr>
          </a:p>
          <a:p>
            <a:r>
              <a:rPr lang="cs-CZ" b="1" dirty="0"/>
              <a:t>KOŘENOVÁ –</a:t>
            </a:r>
            <a:r>
              <a:rPr lang="cs-CZ" dirty="0"/>
              <a:t> iritace zadních míšních kořenů a z nich vystupujících nervů, zasahuje celou inervační oblast nervu</a:t>
            </a:r>
            <a:endParaRPr lang="cs-CZ" b="1" dirty="0"/>
          </a:p>
          <a:p>
            <a:r>
              <a:rPr lang="cs-CZ" b="1" dirty="0"/>
              <a:t>NEURALGIE </a:t>
            </a:r>
            <a:r>
              <a:rPr lang="cs-CZ" dirty="0"/>
              <a:t>– bolestivé pocity šířící se podél kraniálních a spinálních nervů, vyvolaná traumatem či infekcí (např. herpes </a:t>
            </a:r>
            <a:r>
              <a:rPr lang="cs-CZ" dirty="0" err="1"/>
              <a:t>zoster</a:t>
            </a:r>
            <a:r>
              <a:rPr lang="cs-CZ" dirty="0"/>
              <a:t>)</a:t>
            </a:r>
            <a:endParaRPr lang="cs-CZ" b="1" dirty="0"/>
          </a:p>
          <a:p>
            <a:r>
              <a:rPr lang="cs-CZ" b="1" dirty="0"/>
              <a:t>FANTOMOVÁ </a:t>
            </a:r>
            <a:r>
              <a:rPr lang="cs-CZ" dirty="0"/>
              <a:t>– bolest v amputované části těla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113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371CE-AE5C-984B-B506-7F20DC72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BOLEST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2D5ED5-724F-2649-8BC3-7EAA933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000" dirty="0"/>
              <a:t>dostaví se okamžitě po bolestivém podnětu (úraz, operace, choroba)</a:t>
            </a:r>
          </a:p>
          <a:p>
            <a:pPr lvl="1"/>
            <a:r>
              <a:rPr lang="cs-CZ" sz="2000" dirty="0"/>
              <a:t>pálivá, ostrá, vychází především z kůže, svalů, kloubů, některé kolikovité bolesti</a:t>
            </a:r>
          </a:p>
          <a:p>
            <a:pPr lvl="1"/>
            <a:r>
              <a:rPr lang="cs-CZ" sz="2000" dirty="0"/>
              <a:t>krátkodobá - sekundy až týdny, max. 3 měsíce</a:t>
            </a:r>
          </a:p>
          <a:p>
            <a:pPr lvl="1"/>
            <a:r>
              <a:rPr lang="cs-CZ" sz="2000" dirty="0"/>
              <a:t>pacient je neklidný, verbalizuje bolest (křičí, volá o pomoc, sténá, drží si bolestivé místo...)</a:t>
            </a:r>
          </a:p>
          <a:p>
            <a:pPr lvl="1"/>
            <a:r>
              <a:rPr lang="cs-CZ" sz="2000" dirty="0"/>
              <a:t>má ochranný charakter – varuje a zabraňuje dalšímu zhoršování stavu</a:t>
            </a:r>
          </a:p>
          <a:p>
            <a:pPr lvl="1"/>
            <a:r>
              <a:rPr lang="cs-CZ" sz="2000" dirty="0"/>
              <a:t>aktivace </a:t>
            </a:r>
            <a:r>
              <a:rPr lang="cs-CZ" sz="2000" dirty="0" err="1"/>
              <a:t>sympatoadrenergního</a:t>
            </a:r>
            <a:r>
              <a:rPr lang="cs-CZ" sz="2000" dirty="0"/>
              <a:t> systému = silný stresor </a:t>
            </a:r>
            <a:r>
              <a:rPr lang="cs-CZ" sz="2000" dirty="0">
                <a:sym typeface="Wingdings" pitchFamily="2" charset="2"/>
              </a:rPr>
              <a:t> vyplavení katecholaminů  </a:t>
            </a:r>
            <a:r>
              <a:rPr lang="cs-CZ" sz="2000" dirty="0"/>
              <a:t>elevace TK, P, dechové frekvence</a:t>
            </a:r>
          </a:p>
          <a:p>
            <a:pPr marL="200025" lvl="1" indent="0">
              <a:buNone/>
            </a:pPr>
            <a:r>
              <a:rPr lang="cs-CZ" sz="2000" dirty="0"/>
              <a:t>+ další vegetativní příznaky (hyperglykémie, retence moči, zpomalení peristaltiky)</a:t>
            </a:r>
          </a:p>
        </p:txBody>
      </p:sp>
    </p:spTree>
    <p:extLst>
      <p:ext uri="{BB962C8B-B14F-4D97-AF65-F5344CB8AC3E}">
        <p14:creationId xmlns:p14="http://schemas.microsoft.com/office/powerpoint/2010/main" val="42208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9371CE-AE5C-984B-B506-7F20DC72C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CHRONICKÁ BOLEST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51D99756-EDA1-B34D-91F9-493915738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83416"/>
            <a:ext cx="7543800" cy="4022725"/>
          </a:xfrm>
        </p:spPr>
        <p:txBody>
          <a:bodyPr/>
          <a:lstStyle/>
          <a:p>
            <a:pPr lvl="1"/>
            <a:r>
              <a:rPr lang="cs-CZ" sz="2000" dirty="0"/>
              <a:t>trvá  více, než 3 měsíce </a:t>
            </a:r>
          </a:p>
          <a:p>
            <a:pPr lvl="1"/>
            <a:r>
              <a:rPr lang="cs-CZ" sz="2000" dirty="0"/>
              <a:t>přetrvává i po skončení vyvolávajícího podnětu nebo po zhojení poškození</a:t>
            </a:r>
          </a:p>
          <a:p>
            <a:pPr lvl="1"/>
            <a:r>
              <a:rPr lang="cs-CZ" sz="2000" dirty="0"/>
              <a:t>problematická lokalizace i určení kvality bolesti</a:t>
            </a:r>
          </a:p>
          <a:p>
            <a:pPr lvl="1"/>
            <a:r>
              <a:rPr lang="cs-CZ" sz="2000" dirty="0"/>
              <a:t>nejčastěji bolest pohybového ústrojí, hlavy/migrény, neuralgie, obličeje, fantomové bolesti, posttraumatické bolesti</a:t>
            </a:r>
          </a:p>
          <a:p>
            <a:pPr lvl="1"/>
            <a:r>
              <a:rPr lang="cs-CZ" sz="2000" dirty="0"/>
              <a:t>nádorová onemocnění </a:t>
            </a:r>
          </a:p>
          <a:p>
            <a:pPr lvl="1"/>
            <a:r>
              <a:rPr lang="cs-CZ" sz="2000" dirty="0"/>
              <a:t>nemá ochranný ani signalizační význam – </a:t>
            </a:r>
            <a:r>
              <a:rPr lang="cs-CZ" sz="2000" b="1" dirty="0"/>
              <a:t>zhoršení kvality života</a:t>
            </a:r>
          </a:p>
          <a:p>
            <a:pPr lvl="1"/>
            <a:r>
              <a:rPr lang="cs-CZ" sz="2000" b="1" dirty="0"/>
              <a:t>fyzické i psychické strádání </a:t>
            </a:r>
          </a:p>
          <a:p>
            <a:pPr lvl="1"/>
            <a:r>
              <a:rPr lang="cs-CZ" sz="2000" dirty="0">
                <a:sym typeface="Wingdings" pitchFamily="2" charset="2"/>
              </a:rPr>
              <a:t> </a:t>
            </a:r>
            <a:r>
              <a:rPr lang="cs-CZ" sz="2000" dirty="0"/>
              <a:t>deprese, frustrace, způsob myšlení, pocity méněcennosti, nedůvěry ve vlastní síly, agrese, </a:t>
            </a:r>
            <a:r>
              <a:rPr lang="cs-CZ" sz="2000" dirty="0" err="1"/>
              <a:t>hostilita</a:t>
            </a:r>
            <a:r>
              <a:rPr lang="cs-CZ" sz="2000" dirty="0"/>
              <a:t>, existenční podmínky (finance, životní plány...)</a:t>
            </a:r>
          </a:p>
          <a:p>
            <a:pPr lvl="1"/>
            <a:r>
              <a:rPr lang="cs-CZ" sz="2000" dirty="0"/>
              <a:t>hypochondr, simulant, psychiatrické konzilia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627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81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043" y="457200"/>
            <a:ext cx="8455914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2049" y="521208"/>
            <a:ext cx="8359902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 descr="Obsah obrázku stůl&#10;&#10;Popis byl vytvořen automaticky">
            <a:extLst>
              <a:ext uri="{FF2B5EF4-FFF2-40B4-BE49-F238E27FC236}">
                <a16:creationId xmlns:a16="http://schemas.microsoft.com/office/drawing/2014/main" id="{349590EC-A17F-1340-80F7-48740755A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602333"/>
            <a:ext cx="7704856" cy="568233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969A5F-831F-0947-8242-1CDD98ADEB44}"/>
              </a:ext>
            </a:extLst>
          </p:cNvPr>
          <p:cNvSpPr txBox="1"/>
          <p:nvPr/>
        </p:nvSpPr>
        <p:spPr>
          <a:xfrm>
            <a:off x="5100395" y="6545821"/>
            <a:ext cx="40158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www.internimedicina.cz</a:t>
            </a:r>
            <a:r>
              <a:rPr lang="cs-CZ" sz="1100" dirty="0"/>
              <a:t>/</a:t>
            </a:r>
            <a:r>
              <a:rPr lang="cs-CZ" sz="1100" dirty="0" err="1"/>
              <a:t>pdfs</a:t>
            </a:r>
            <a:r>
              <a:rPr lang="cs-CZ" sz="1100" dirty="0"/>
              <a:t>/</a:t>
            </a:r>
            <a:r>
              <a:rPr lang="cs-CZ" sz="1100" dirty="0" err="1"/>
              <a:t>int</a:t>
            </a:r>
            <a:r>
              <a:rPr lang="cs-CZ" sz="1100" dirty="0"/>
              <a:t>/2010/04/07.pdf</a:t>
            </a:r>
          </a:p>
        </p:txBody>
      </p:sp>
    </p:spTree>
    <p:extLst>
      <p:ext uri="{BB962C8B-B14F-4D97-AF65-F5344CB8AC3E}">
        <p14:creationId xmlns:p14="http://schemas.microsoft.com/office/powerpoint/2010/main" val="1420797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75896A25-D088-48F0-A2E7-9C44D9F6B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284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DCD6B11-13E6-4A46-9C85-F8EB0F35C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" y="0"/>
            <a:ext cx="566090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426A4D2-9BA5-694B-B106-FDACA0942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516835"/>
            <a:ext cx="4483452" cy="166650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FFFF"/>
                </a:solidFill>
              </a:rPr>
              <a:t>HODNOCENÍ BOLESTI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2FC051-AAA3-9F4A-9EA2-846FDC921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2236304"/>
            <a:ext cx="4483452" cy="4104861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charakter</a:t>
            </a:r>
            <a:r>
              <a:rPr lang="cs-CZ" sz="1800" dirty="0">
                <a:solidFill>
                  <a:srgbClr val="FFFFFF"/>
                </a:solidFill>
              </a:rPr>
              <a:t> – škubavá, pálivá, vystřelující, bodavá, křečovitá, tlaková, tupá..)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intenzita</a:t>
            </a:r>
            <a:r>
              <a:rPr lang="cs-CZ" sz="1800" dirty="0">
                <a:solidFill>
                  <a:srgbClr val="FFFFFF"/>
                </a:solidFill>
              </a:rPr>
              <a:t> – hodnotící vizuální škály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vznik</a:t>
            </a:r>
            <a:r>
              <a:rPr lang="cs-CZ" sz="1800" dirty="0">
                <a:solidFill>
                  <a:srgbClr val="FFFFFF"/>
                </a:solidFill>
              </a:rPr>
              <a:t> – </a:t>
            </a:r>
            <a:r>
              <a:rPr lang="cs-CZ" sz="1800" b="1" dirty="0">
                <a:solidFill>
                  <a:srgbClr val="FFFFFF"/>
                </a:solidFill>
              </a:rPr>
              <a:t>časové</a:t>
            </a:r>
            <a:r>
              <a:rPr lang="cs-CZ" sz="1800" dirty="0">
                <a:solidFill>
                  <a:srgbClr val="FFFFFF"/>
                </a:solidFill>
              </a:rPr>
              <a:t> </a:t>
            </a:r>
            <a:r>
              <a:rPr lang="cs-CZ" sz="1800" b="1" dirty="0">
                <a:solidFill>
                  <a:srgbClr val="FFFFFF"/>
                </a:solidFill>
              </a:rPr>
              <a:t>trvání – průběh bolesti 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lokalizace</a:t>
            </a:r>
            <a:r>
              <a:rPr lang="cs-CZ" sz="1800" dirty="0">
                <a:solidFill>
                  <a:srgbClr val="FFFFFF"/>
                </a:solidFill>
              </a:rPr>
              <a:t> a </a:t>
            </a:r>
            <a:r>
              <a:rPr lang="cs-CZ" sz="1800" b="1" dirty="0">
                <a:solidFill>
                  <a:srgbClr val="FFFFFF"/>
                </a:solidFill>
              </a:rPr>
              <a:t>propagace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úlevové vs. spouštěcí faktory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kvalita</a:t>
            </a:r>
            <a:r>
              <a:rPr lang="cs-CZ" sz="1800" dirty="0">
                <a:solidFill>
                  <a:srgbClr val="FFFFFF"/>
                </a:solidFill>
              </a:rPr>
              <a:t> života, spánku, např. buzení bolestí.. </a:t>
            </a:r>
          </a:p>
          <a:p>
            <a:r>
              <a:rPr lang="cs-CZ" sz="1800" dirty="0">
                <a:solidFill>
                  <a:srgbClr val="FFFFFF"/>
                </a:solidFill>
              </a:rPr>
              <a:t>- </a:t>
            </a:r>
            <a:r>
              <a:rPr lang="cs-CZ" sz="1800" b="1" dirty="0">
                <a:solidFill>
                  <a:srgbClr val="FFFFFF"/>
                </a:solidFill>
              </a:rPr>
              <a:t>posouzení celkového stavu pacienta</a:t>
            </a:r>
            <a:r>
              <a:rPr lang="cs-CZ" sz="1800" dirty="0">
                <a:solidFill>
                  <a:srgbClr val="FFFFFF"/>
                </a:solidFill>
              </a:rPr>
              <a:t>, přidružené komorbidity, anamnéza pacienta</a:t>
            </a:r>
          </a:p>
          <a:p>
            <a:endParaRPr lang="cs-CZ" sz="1600" dirty="0">
              <a:solidFill>
                <a:srgbClr val="FFFFFF"/>
              </a:solidFill>
            </a:endParaRPr>
          </a:p>
          <a:p>
            <a:endParaRPr lang="cs-CZ" sz="1600" dirty="0">
              <a:solidFill>
                <a:srgbClr val="FFFFFF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5EBCDCE-0F4C-477C-AB15-886C5F27B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UNIVERZITA KARLOVA FAKULTA TĚLESNÉ VÝCHOVY A SPORTU KATEDRA FYZIOTERAPIE  Přehledová studie nástrojů pro hodnocení bolest">
            <a:extLst>
              <a:ext uri="{FF2B5EF4-FFF2-40B4-BE49-F238E27FC236}">
                <a16:creationId xmlns:a16="http://schemas.microsoft.com/office/drawing/2014/main" id="{48234260-CD2D-BC43-89B9-E3372350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5579" y="386364"/>
            <a:ext cx="3192605" cy="146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17820F06-C1AE-4232-AEE8-3AC8189E4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2361916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4B928E8-AEC0-744C-B898-F15869C77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589" y="2132856"/>
            <a:ext cx="3481923" cy="1138276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9A62E9AA-DA4C-405A-B6ED-5B1FE7A8D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0920" y="4432072"/>
            <a:ext cx="3481924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24A294-FC5C-284B-AD01-F3752DA80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128" y="3450960"/>
            <a:ext cx="3479349" cy="32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4609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12199</TotalTime>
  <Words>1383</Words>
  <Application>Microsoft Macintosh PowerPoint</Application>
  <PresentationFormat>Předvádění na obrazovce (4:3)</PresentationFormat>
  <Paragraphs>158</Paragraphs>
  <Slides>19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Retrospektiva</vt:lpstr>
      <vt:lpstr>TERAPIE BOLESTI</vt:lpstr>
      <vt:lpstr>Prezentace aplikace PowerPoint</vt:lpstr>
      <vt:lpstr>BOLEST</vt:lpstr>
      <vt:lpstr>FAKTORY OVLIVŇUJÍCÍ BOLEST</vt:lpstr>
      <vt:lpstr>TYPY BOLESTI</vt:lpstr>
      <vt:lpstr>AKUTNÍ BOLEST</vt:lpstr>
      <vt:lpstr>CHRONICKÁ BOLEST</vt:lpstr>
      <vt:lpstr>Prezentace aplikace PowerPoint</vt:lpstr>
      <vt:lpstr>HODNOCENÍ BOLESTI</vt:lpstr>
      <vt:lpstr>TERAPIE BOLESTI</vt:lpstr>
      <vt:lpstr>VENÓZNÍ PORT</vt:lpstr>
      <vt:lpstr>FARMAKOTERAPIE BOLESTI</vt:lpstr>
      <vt:lpstr>NEOPIOIDNÍ ANALGETIKA</vt:lpstr>
      <vt:lpstr>Prezentace aplikace PowerPoint</vt:lpstr>
      <vt:lpstr>SLABÉ OPIOIDY</vt:lpstr>
      <vt:lpstr>SILNÉ OPIOIDY</vt:lpstr>
      <vt:lpstr>TERAPIE BOLESTI V INTERNĚ</vt:lpstr>
      <vt:lpstr>Prezentace aplikace PowerPoint</vt:lpstr>
      <vt:lpstr>ZDROJE PREZENTACE</vt:lpstr>
    </vt:vector>
  </TitlesOfParts>
  <Company>Fnusa Universita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Infekce ve vnitřním lékařství</dc:title>
  <dc:creator>Fnusa Universita</dc:creator>
  <cp:lastModifiedBy>Nikola Nováková</cp:lastModifiedBy>
  <cp:revision>184</cp:revision>
  <dcterms:created xsi:type="dcterms:W3CDTF">2012-03-24T17:31:00Z</dcterms:created>
  <dcterms:modified xsi:type="dcterms:W3CDTF">2022-04-11T13:28:10Z</dcterms:modified>
</cp:coreProperties>
</file>