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282" r:id="rId2"/>
    <p:sldId id="290" r:id="rId3"/>
    <p:sldId id="298" r:id="rId4"/>
    <p:sldId id="309" r:id="rId5"/>
    <p:sldId id="310" r:id="rId6"/>
    <p:sldId id="311" r:id="rId7"/>
    <p:sldId id="280" r:id="rId8"/>
    <p:sldId id="312" r:id="rId9"/>
    <p:sldId id="314" r:id="rId10"/>
    <p:sldId id="313" r:id="rId11"/>
    <p:sldId id="315" r:id="rId12"/>
    <p:sldId id="316" r:id="rId13"/>
    <p:sldId id="319" r:id="rId14"/>
    <p:sldId id="317" r:id="rId15"/>
    <p:sldId id="318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0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/>
    <p:restoredTop sz="81762"/>
  </p:normalViewPr>
  <p:slideViewPr>
    <p:cSldViewPr>
      <p:cViewPr varScale="1">
        <p:scale>
          <a:sx n="90" d="100"/>
          <a:sy n="90" d="100"/>
        </p:scale>
        <p:origin x="1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6746-822F-B44B-91EA-22959FA57089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B1DB0-AA96-AF4A-AAC0-F03B707AE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83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9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14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61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4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70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37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49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10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55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5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34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E64-95F0-47B5-8FE7-C5E00DE2BB44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4161-5D56-4D25-9545-96C67DC6455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1E64-95F0-47B5-8FE7-C5E00DE2BB44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4161-5D56-4D25-9545-96C67DC645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D75C10-2A23-4929-9824-9CCFF1B9FD29}" type="datetimeFigureOut">
              <a:rPr lang="cs-CZ" smtClean="0"/>
              <a:pPr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37642A-96C3-4C1C-B08F-53E8335583A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0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://www.kardio-cz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kem.cz/" TargetMode="External"/><Relationship Id="rId5" Type="http://schemas.openxmlformats.org/officeDocument/2006/relationships/hyperlink" Target="https://www.cmp-brno.cz/Echokardiografie.html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Ateroskler%C3%B3z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6000" dirty="0"/>
              <a:t>Nemoci srdce a cév, preventivní programy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2056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KLINICKÁ MEDICÍNA – PŘEDNÁŠKA, JARO 2022</a:t>
            </a:r>
          </a:p>
          <a:p>
            <a:r>
              <a:rPr lang="cs-CZ" dirty="0" err="1"/>
              <a:t>Mudr.</a:t>
            </a:r>
            <a:r>
              <a:rPr lang="cs-CZ" dirty="0"/>
              <a:t> Nikola </a:t>
            </a:r>
            <a:r>
              <a:rPr lang="cs-CZ" dirty="0" err="1"/>
              <a:t>nováková</a:t>
            </a:r>
            <a:r>
              <a:rPr lang="cs-CZ" dirty="0"/>
              <a:t> </a:t>
            </a:r>
          </a:p>
          <a:p>
            <a:r>
              <a:rPr lang="cs-CZ" sz="1700" dirty="0"/>
              <a:t>393832@mail.muni.cz</a:t>
            </a:r>
          </a:p>
        </p:txBody>
      </p:sp>
    </p:spTree>
    <p:extLst>
      <p:ext uri="{BB962C8B-B14F-4D97-AF65-F5344CB8AC3E}">
        <p14:creationId xmlns:p14="http://schemas.microsoft.com/office/powerpoint/2010/main" val="33195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644A-A7D1-2046-ADB5-65C28DED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05CE56-EB3C-884C-8D78-8116D12EE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80" y="233587"/>
            <a:ext cx="8640960" cy="13232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b="1" dirty="0"/>
              <a:t>SCORE</a:t>
            </a:r>
            <a:r>
              <a:rPr lang="cs-CZ" dirty="0"/>
              <a:t> – odhad rizika úmrtí v důsledku srdečně-cévního onemocnění v následujících deseti letech na základě 5 faktorů: </a:t>
            </a:r>
          </a:p>
          <a:p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VĚK, POHLAVÍ, KOUŘENÍ, hodnota SYSTOLICKÉHO TLAKU (tzv. "horního") a hodnota celkového CHOLESTEROLU. </a:t>
            </a:r>
          </a:p>
        </p:txBody>
      </p:sp>
      <p:pic>
        <p:nvPicPr>
          <p:cNvPr id="6146" name="Picture 2" descr="ATEROSKLERÓZA Pavel Kraml II. interní klinika 3. lékařské fakulty UK - ppt  stáhnout">
            <a:extLst>
              <a:ext uri="{FF2B5EF4-FFF2-40B4-BE49-F238E27FC236}">
                <a16:creationId xmlns:a16="http://schemas.microsoft.com/office/drawing/2014/main" id="{AD5D1898-A377-8449-870C-4192FAA47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12742" r="-313" b="12201"/>
          <a:stretch/>
        </p:blipFill>
        <p:spPr bwMode="auto">
          <a:xfrm>
            <a:off x="-2878" y="1737361"/>
            <a:ext cx="9255398" cy="51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FE9BB25-5F57-9340-A804-D1BB23AEAECB}"/>
              </a:ext>
            </a:extLst>
          </p:cNvPr>
          <p:cNvSpPr/>
          <p:nvPr/>
        </p:nvSpPr>
        <p:spPr>
          <a:xfrm>
            <a:off x="6419526" y="6599117"/>
            <a:ext cx="2846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</a:t>
            </a:r>
            <a:r>
              <a:rPr lang="cs-CZ" sz="1200" dirty="0" err="1"/>
              <a:t>www.szu.cz</a:t>
            </a:r>
            <a:r>
              <a:rPr lang="cs-CZ" sz="1200" dirty="0"/>
              <a:t>/</a:t>
            </a:r>
            <a:r>
              <a:rPr lang="cs-CZ" sz="1200" dirty="0" err="1"/>
              <a:t>tema</a:t>
            </a:r>
            <a:r>
              <a:rPr lang="cs-CZ" sz="1200" dirty="0"/>
              <a:t>/prevence/</a:t>
            </a:r>
            <a:r>
              <a:rPr lang="cs-CZ" sz="1200" dirty="0" err="1"/>
              <a:t>score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91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53480-4E6E-4746-9322-349C15B8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b="1" dirty="0"/>
              <a:t>ICHS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A0610E-8A51-7A4E-9B83-3EB62E69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cs-CZ" dirty="0"/>
              <a:t>= </a:t>
            </a:r>
            <a:r>
              <a:rPr lang="cs-CZ" b="1" dirty="0"/>
              <a:t>ischemická choroba srdeční</a:t>
            </a:r>
          </a:p>
          <a:p>
            <a:r>
              <a:rPr lang="cs-CZ" dirty="0"/>
              <a:t>- postižení koronárních tepen aterosklerózou </a:t>
            </a:r>
            <a:r>
              <a:rPr lang="cs-CZ" dirty="0">
                <a:sym typeface="Wingdings" pitchFamily="2" charset="2"/>
              </a:rPr>
              <a:t> snížení průtoku krve a nedostatečnému okysličení srdeční tkáně (ischemie)</a:t>
            </a:r>
          </a:p>
          <a:p>
            <a:r>
              <a:rPr lang="cs-CZ" dirty="0">
                <a:sym typeface="Wingdings" pitchFamily="2" charset="2"/>
              </a:rPr>
              <a:t>- ischemie reverzibilní anebo ireverzibilní</a:t>
            </a:r>
          </a:p>
          <a:p>
            <a:r>
              <a:rPr lang="cs-CZ" dirty="0">
                <a:sym typeface="Wingdings" pitchFamily="2" charset="2"/>
              </a:rPr>
              <a:t>- nejznámější forma ICHS je infarkt myokardu</a:t>
            </a:r>
          </a:p>
          <a:p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  <p:pic>
        <p:nvPicPr>
          <p:cNvPr id="1026" name="Picture 2" descr="Jak poznat infarkt: nenápadné varovné signály mohou přijít … | iReceptář.cz">
            <a:extLst>
              <a:ext uri="{FF2B5EF4-FFF2-40B4-BE49-F238E27FC236}">
                <a16:creationId xmlns:a16="http://schemas.microsoft.com/office/drawing/2014/main" id="{E49D97AA-5B90-924C-BF20-D2D2C868D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7" r="15078" b="2"/>
          <a:stretch/>
        </p:blipFill>
        <p:spPr bwMode="auto">
          <a:xfrm>
            <a:off x="6015427" y="1916318"/>
            <a:ext cx="2351332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3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E62FBF-D180-9940-930B-FF3F59FD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ICHS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32E482-D0E7-294A-9C84-0235AA476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/>
              <a:t>AKUTNÍ ICHS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AB9FA9-AA05-C444-AAFD-1ABB637F4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2403459"/>
            <a:ext cx="3794762" cy="3744416"/>
          </a:xfrm>
        </p:spPr>
        <p:txBody>
          <a:bodyPr>
            <a:normAutofit/>
          </a:bodyPr>
          <a:lstStyle/>
          <a:p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INFARKT MYOKARDU</a:t>
            </a:r>
          </a:p>
          <a:p>
            <a:r>
              <a:rPr lang="cs-CZ" sz="1600" dirty="0">
                <a:sym typeface="Wingdings" pitchFamily="2" charset="2"/>
              </a:rPr>
              <a:t>- dojde k nekróze srdce, VIZ DÁLE…</a:t>
            </a:r>
          </a:p>
          <a:p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nestabilní angina pectoris</a:t>
            </a:r>
          </a:p>
          <a:p>
            <a:r>
              <a:rPr lang="cs-CZ" sz="1600" dirty="0">
                <a:sym typeface="Wingdings" pitchFamily="2" charset="2"/>
              </a:rPr>
              <a:t>- </a:t>
            </a:r>
            <a:r>
              <a:rPr lang="cs-CZ" sz="1600" dirty="0" err="1">
                <a:sym typeface="Wingdings" pitchFamily="2" charset="2"/>
              </a:rPr>
              <a:t>hemodynamicky</a:t>
            </a:r>
            <a:r>
              <a:rPr lang="cs-CZ" sz="1600" dirty="0">
                <a:sym typeface="Wingdings" pitchFamily="2" charset="2"/>
              </a:rPr>
              <a:t> významná stenóza 60-70% bez nekrózy, bolesti na hrudi kolísající</a:t>
            </a:r>
          </a:p>
          <a:p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náhlá srdeční smrt</a:t>
            </a:r>
            <a:endParaRPr lang="cs-CZ" b="1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4FE106C-E186-C94B-9A47-E86CFA807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u="sng" dirty="0"/>
              <a:t>CHRONICKÁ ICHS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CB9184C-E462-224F-BC31-CB6D28DBF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82305" y="2403459"/>
            <a:ext cx="4065590" cy="3286760"/>
          </a:xfrm>
        </p:spPr>
        <p:txBody>
          <a:bodyPr>
            <a:normAutofit/>
          </a:bodyPr>
          <a:lstStyle/>
          <a:p>
            <a:r>
              <a:rPr lang="cs-CZ" dirty="0">
                <a:sym typeface="Wingdings" pitchFamily="2" charset="2"/>
              </a:rPr>
              <a:t> </a:t>
            </a:r>
            <a:r>
              <a:rPr lang="cs-CZ" b="1" dirty="0" err="1">
                <a:sym typeface="Wingdings" pitchFamily="2" charset="2"/>
              </a:rPr>
              <a:t>st.p</a:t>
            </a:r>
            <a:r>
              <a:rPr lang="cs-CZ" b="1" dirty="0">
                <a:sym typeface="Wingdings" pitchFamily="2" charset="2"/>
              </a:rPr>
              <a:t>. IM </a:t>
            </a:r>
            <a:r>
              <a:rPr lang="cs-CZ" sz="1600" dirty="0">
                <a:sym typeface="Wingdings" pitchFamily="2" charset="2"/>
              </a:rPr>
              <a:t>(nad 6 měsíců)</a:t>
            </a:r>
            <a:endParaRPr lang="cs-CZ" sz="1600" b="1" dirty="0">
              <a:sym typeface="Wingdings" pitchFamily="2" charset="2"/>
            </a:endParaRPr>
          </a:p>
          <a:p>
            <a:r>
              <a:rPr lang="cs-CZ" b="1" dirty="0">
                <a:sym typeface="Wingdings" pitchFamily="2" charset="2"/>
              </a:rPr>
              <a:t> stabilní angina pectoris</a:t>
            </a:r>
          </a:p>
          <a:p>
            <a:r>
              <a:rPr lang="cs-CZ" sz="1600" dirty="0">
                <a:sym typeface="Wingdings" pitchFamily="2" charset="2"/>
              </a:rPr>
              <a:t>- krátkodobá reverzibilní ischemie při zvýšených metabolických nárocích (stres, pohyb)</a:t>
            </a:r>
          </a:p>
          <a:p>
            <a:r>
              <a:rPr lang="cs-CZ" b="1" dirty="0">
                <a:sym typeface="Wingdings" pitchFamily="2" charset="2"/>
              </a:rPr>
              <a:t> </a:t>
            </a:r>
            <a:r>
              <a:rPr lang="cs-CZ" b="1" dirty="0" err="1">
                <a:sym typeface="Wingdings" pitchFamily="2" charset="2"/>
              </a:rPr>
              <a:t>vazospastická</a:t>
            </a:r>
            <a:r>
              <a:rPr lang="cs-CZ" b="1" dirty="0">
                <a:sym typeface="Wingdings" pitchFamily="2" charset="2"/>
              </a:rPr>
              <a:t> angina pectoris</a:t>
            </a:r>
          </a:p>
          <a:p>
            <a:r>
              <a:rPr lang="cs-CZ" sz="1600" dirty="0">
                <a:sym typeface="Wingdings" pitchFamily="2" charset="2"/>
              </a:rPr>
              <a:t>- spasmy koronárních tepen při zvýšené zátěži</a:t>
            </a:r>
          </a:p>
          <a:p>
            <a:r>
              <a:rPr lang="cs-CZ" b="1" dirty="0">
                <a:sym typeface="Wingdings" pitchFamily="2" charset="2"/>
              </a:rPr>
              <a:t> chronické srdeční selhání v důsledku ISCH </a:t>
            </a:r>
            <a:r>
              <a:rPr lang="cs-CZ" sz="1200" dirty="0">
                <a:sym typeface="Wingdings" pitchFamily="2" charset="2"/>
              </a:rPr>
              <a:t>– </a:t>
            </a:r>
            <a:r>
              <a:rPr lang="cs-CZ" sz="1600" dirty="0">
                <a:sym typeface="Wingdings" pitchFamily="2" charset="2"/>
              </a:rPr>
              <a:t>v důsledku dlouhodobě probíhající ICHS začne srdce selhávat…</a:t>
            </a:r>
            <a:endParaRPr lang="cs-CZ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679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8613410-CBCD-024B-AF02-4299EF3E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INFARKT MYOKARDU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7334DC3-4288-4844-A511-7F7261D96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40233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- </a:t>
            </a:r>
            <a:r>
              <a:rPr lang="cs-CZ" b="1" dirty="0"/>
              <a:t>akutní stav v kardiologii</a:t>
            </a:r>
          </a:p>
          <a:p>
            <a:r>
              <a:rPr lang="cs-CZ" dirty="0"/>
              <a:t>- </a:t>
            </a:r>
            <a:r>
              <a:rPr lang="cs-CZ" i="1" dirty="0"/>
              <a:t>ložisková nekróza srdeční svaloviny způsobená nerovnováhou mezi přísunem živin (kyslíku) a metabolickými nároky srdeční svaloviny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b="1" dirty="0">
                <a:sym typeface="Wingdings" pitchFamily="2" charset="2"/>
              </a:rPr>
              <a:t>příznaky</a:t>
            </a:r>
            <a:r>
              <a:rPr lang="cs-CZ" dirty="0">
                <a:sym typeface="Wingdings" pitchFamily="2" charset="2"/>
              </a:rPr>
              <a:t>: klinicky - bolest na hrudi, často vystřeluje do levé ruky, do </a:t>
            </a:r>
            <a:r>
              <a:rPr lang="cs-CZ" dirty="0" err="1">
                <a:sym typeface="Wingdings" pitchFamily="2" charset="2"/>
              </a:rPr>
              <a:t>krku,strach</a:t>
            </a:r>
            <a:r>
              <a:rPr lang="cs-CZ" dirty="0">
                <a:sym typeface="Wingdings" pitchFamily="2" charset="2"/>
              </a:rPr>
              <a:t> ze smrti, vegetativní doprovod – nauzea, bolesti břicha, diabetici – snížená bolest, často zcela netypické bolesti!!</a:t>
            </a:r>
          </a:p>
          <a:p>
            <a:r>
              <a:rPr lang="cs-CZ" dirty="0">
                <a:sym typeface="Wingdings" pitchFamily="2" charset="2"/>
              </a:rPr>
              <a:t>- na EKG typický obraz, laboratorně elevace troponinu, myoglobinu, CK-MB</a:t>
            </a:r>
          </a:p>
          <a:p>
            <a:r>
              <a:rPr lang="cs-CZ" dirty="0">
                <a:sym typeface="Wingdings" pitchFamily="2" charset="2"/>
              </a:rPr>
              <a:t>-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cs-CZ" b="1" dirty="0" err="1">
                <a:sym typeface="Wingdings" pitchFamily="2" charset="2"/>
              </a:rPr>
              <a:t>tp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= </a:t>
            </a:r>
            <a:r>
              <a:rPr lang="cs-CZ" u="sng" dirty="0">
                <a:sym typeface="Wingdings" pitchFamily="2" charset="2"/>
              </a:rPr>
              <a:t>co </a:t>
            </a:r>
            <a:r>
              <a:rPr lang="cs-CZ" u="sng" dirty="0" err="1">
                <a:sym typeface="Wingdings" pitchFamily="2" charset="2"/>
              </a:rPr>
              <a:t>nejdřívější</a:t>
            </a:r>
            <a:r>
              <a:rPr lang="cs-CZ" u="sng" dirty="0">
                <a:sym typeface="Wingdings" pitchFamily="2" charset="2"/>
              </a:rPr>
              <a:t> </a:t>
            </a:r>
            <a:r>
              <a:rPr lang="cs-CZ" u="sng" dirty="0" err="1">
                <a:sym typeface="Wingdings" pitchFamily="2" charset="2"/>
              </a:rPr>
              <a:t>rekanalizace</a:t>
            </a:r>
            <a:r>
              <a:rPr lang="cs-CZ" u="sng" dirty="0">
                <a:sym typeface="Wingdings" pitchFamily="2" charset="2"/>
              </a:rPr>
              <a:t> ucpané tepny</a:t>
            </a:r>
            <a:r>
              <a:rPr lang="cs-CZ" dirty="0">
                <a:sym typeface="Wingdings" pitchFamily="2" charset="2"/>
              </a:rPr>
              <a:t>, farmaka pro rozpuštění trombu – ASA, </a:t>
            </a:r>
            <a:r>
              <a:rPr lang="cs-CZ" dirty="0" err="1">
                <a:sym typeface="Wingdings" pitchFamily="2" charset="2"/>
              </a:rPr>
              <a:t>clopidogrel</a:t>
            </a:r>
            <a:r>
              <a:rPr lang="cs-CZ" dirty="0">
                <a:sym typeface="Wingdings" pitchFamily="2" charset="2"/>
              </a:rPr>
              <a:t>, nitroglycerin, analgetika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b="1" dirty="0">
                <a:sym typeface="Wingdings" pitchFamily="2" charset="2"/>
              </a:rPr>
              <a:t>možné komplikace: </a:t>
            </a:r>
            <a:r>
              <a:rPr lang="cs-CZ" dirty="0">
                <a:sym typeface="Wingdings" pitchFamily="2" charset="2"/>
              </a:rPr>
              <a:t>dle velikosti postižení okrsku a úspěšnosti </a:t>
            </a:r>
            <a:r>
              <a:rPr lang="cs-CZ" dirty="0" err="1">
                <a:sym typeface="Wingdings" pitchFamily="2" charset="2"/>
              </a:rPr>
              <a:t>rekanalizace</a:t>
            </a:r>
            <a:r>
              <a:rPr lang="cs-CZ" dirty="0">
                <a:sym typeface="Wingdings" pitchFamily="2" charset="2"/>
              </a:rPr>
              <a:t>: jizvy, </a:t>
            </a:r>
            <a:r>
              <a:rPr lang="cs-CZ" dirty="0" err="1">
                <a:sym typeface="Wingdings" pitchFamily="2" charset="2"/>
              </a:rPr>
              <a:t>remodelace</a:t>
            </a:r>
            <a:r>
              <a:rPr lang="cs-CZ" dirty="0">
                <a:sym typeface="Wingdings" pitchFamily="2" charset="2"/>
              </a:rPr>
              <a:t> komor, snížení kontraktility, akineze, aneurysma srdeční stěny, ruptura </a:t>
            </a:r>
            <a:r>
              <a:rPr lang="cs-CZ" dirty="0" err="1">
                <a:sym typeface="Wingdings" pitchFamily="2" charset="2"/>
              </a:rPr>
              <a:t>šlašinek</a:t>
            </a:r>
            <a:r>
              <a:rPr lang="cs-CZ" dirty="0">
                <a:sym typeface="Wingdings" pitchFamily="2" charset="2"/>
              </a:rPr>
              <a:t>, chlopenní vady, arytmie…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11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B9CF154-A9DB-F641-BDA5-2F452E40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sz="4400" b="1" dirty="0"/>
              <a:t>SRDEČNÍ SELHÁNÍ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74FA24A-8B0B-3D44-929F-123F0949A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5734"/>
            <a:ext cx="4680520" cy="4391578"/>
          </a:xfrm>
        </p:spPr>
        <p:txBody>
          <a:bodyPr>
            <a:normAutofit fontScale="92500" lnSpcReduction="20000"/>
          </a:bodyPr>
          <a:lstStyle/>
          <a:p>
            <a:r>
              <a:rPr lang="cs-CZ" sz="1700" b="1" dirty="0"/>
              <a:t>- skupina onemocnění charakterizovaná znaky srdeční nedostatečnosti </a:t>
            </a:r>
          </a:p>
          <a:p>
            <a:r>
              <a:rPr lang="cs-CZ" sz="1700" dirty="0"/>
              <a:t>– konečné stádium onemocnění chlopní, po IM, </a:t>
            </a:r>
            <a:r>
              <a:rPr lang="cs-CZ" sz="1700" dirty="0" err="1"/>
              <a:t>pozánětlivě</a:t>
            </a:r>
            <a:r>
              <a:rPr lang="cs-CZ" sz="1700" dirty="0"/>
              <a:t>, kardiomyopatie…</a:t>
            </a:r>
          </a:p>
          <a:p>
            <a:r>
              <a:rPr lang="cs-CZ" sz="1700" dirty="0"/>
              <a:t>- srdce selhává jako pumpa</a:t>
            </a:r>
          </a:p>
          <a:p>
            <a:r>
              <a:rPr lang="cs-CZ" sz="1700" dirty="0"/>
              <a:t>- </a:t>
            </a:r>
            <a:r>
              <a:rPr lang="cs-CZ" sz="1700" u="sng" dirty="0"/>
              <a:t>klinické potíže: </a:t>
            </a:r>
            <a:r>
              <a:rPr lang="cs-CZ" sz="1500" dirty="0"/>
              <a:t>dušnost, únava, nevýkonnost, snížení tolerance fyzické zátěže</a:t>
            </a:r>
          </a:p>
          <a:p>
            <a:r>
              <a:rPr lang="cs-CZ" sz="1700" dirty="0"/>
              <a:t>- </a:t>
            </a:r>
            <a:r>
              <a:rPr lang="cs-CZ" sz="1700" u="sng" dirty="0"/>
              <a:t>fyzikální známky</a:t>
            </a:r>
            <a:r>
              <a:rPr lang="cs-CZ" sz="1700" dirty="0"/>
              <a:t>: </a:t>
            </a:r>
            <a:r>
              <a:rPr lang="cs-CZ" sz="1500" dirty="0"/>
              <a:t>↑TF, oboustranné otoky DKK, městnání krve v plicním oběhu </a:t>
            </a:r>
            <a:r>
              <a:rPr lang="cs-CZ" sz="1500" dirty="0">
                <a:sym typeface="Wingdings" pitchFamily="2" charset="2"/>
              </a:rPr>
              <a:t> </a:t>
            </a:r>
            <a:r>
              <a:rPr lang="cs-CZ" sz="1500" dirty="0" err="1"/>
              <a:t>fluidothorax</a:t>
            </a:r>
            <a:r>
              <a:rPr lang="cs-CZ" sz="1500" dirty="0"/>
              <a:t> – </a:t>
            </a:r>
            <a:r>
              <a:rPr lang="cs-CZ" sz="1500" dirty="0" err="1"/>
              <a:t>chrůpky</a:t>
            </a:r>
            <a:r>
              <a:rPr lang="cs-CZ" sz="1500" dirty="0"/>
              <a:t> při poslechu plic</a:t>
            </a:r>
          </a:p>
          <a:p>
            <a:r>
              <a:rPr lang="cs-CZ" sz="1700" dirty="0"/>
              <a:t>- terapie: </a:t>
            </a:r>
          </a:p>
          <a:p>
            <a:pPr lvl="1"/>
            <a:r>
              <a:rPr lang="cs-CZ" sz="1700" dirty="0"/>
              <a:t>režimová opatření </a:t>
            </a:r>
          </a:p>
          <a:p>
            <a:pPr lvl="1"/>
            <a:r>
              <a:rPr lang="cs-CZ" sz="1700" dirty="0"/>
              <a:t>farmakoterapie – </a:t>
            </a:r>
            <a:r>
              <a:rPr lang="cs-CZ" sz="1700" dirty="0" err="1"/>
              <a:t>ACEi</a:t>
            </a:r>
            <a:r>
              <a:rPr lang="cs-CZ" sz="1700" dirty="0"/>
              <a:t>/</a:t>
            </a:r>
            <a:r>
              <a:rPr lang="cs-CZ" sz="1700" dirty="0" err="1"/>
              <a:t>sartany</a:t>
            </a:r>
            <a:r>
              <a:rPr lang="cs-CZ" sz="1700" dirty="0"/>
              <a:t>, beta-blokátory, diuretika, digoxin…</a:t>
            </a:r>
          </a:p>
          <a:p>
            <a:pPr lvl="1"/>
            <a:r>
              <a:rPr lang="cs-CZ" sz="1700" dirty="0"/>
              <a:t>přístrojová terapie – pacemaker, defibrilátor, transplantace srdce</a:t>
            </a:r>
          </a:p>
          <a:p>
            <a:r>
              <a:rPr lang="cs-CZ" sz="1700" dirty="0"/>
              <a:t>- klasifikace NYHA</a:t>
            </a:r>
          </a:p>
          <a:p>
            <a:endParaRPr lang="cs-CZ" sz="13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AC9F5C-648E-394F-B31B-532EB7F51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r="1959"/>
          <a:stretch/>
        </p:blipFill>
        <p:spPr bwMode="auto">
          <a:xfrm>
            <a:off x="5292080" y="734402"/>
            <a:ext cx="3719192" cy="53588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4F17E4D-2467-0844-A1BC-493E17C90D88}"/>
              </a:ext>
            </a:extLst>
          </p:cNvPr>
          <p:cNvSpPr/>
          <p:nvPr/>
        </p:nvSpPr>
        <p:spPr>
          <a:xfrm>
            <a:off x="1979712" y="6440592"/>
            <a:ext cx="73334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www.wikiskripta.eu</a:t>
            </a:r>
            <a:r>
              <a:rPr lang="cs-CZ" sz="1100" dirty="0"/>
              <a:t>/</a:t>
            </a:r>
            <a:r>
              <a:rPr lang="cs-CZ" sz="1100" dirty="0" err="1"/>
              <a:t>w</a:t>
            </a:r>
            <a:r>
              <a:rPr lang="cs-CZ" sz="1100" dirty="0"/>
              <a:t>/Srde%C4%8Dn%C3%AD_selh%C3%A1n%C3%AD_(interna)#/media/</a:t>
            </a:r>
            <a:r>
              <a:rPr lang="cs-CZ" sz="1100" dirty="0" err="1"/>
              <a:t>File:Heartfailure-CS.JPG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529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FED94-B835-FB49-A6D9-D0A6A7BC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NYHA = New York </a:t>
            </a:r>
            <a:r>
              <a:rPr lang="cs-CZ" sz="4000" b="1" dirty="0" err="1"/>
              <a:t>heart</a:t>
            </a:r>
            <a:r>
              <a:rPr lang="cs-CZ" sz="4000" b="1" dirty="0"/>
              <a:t> </a:t>
            </a:r>
            <a:r>
              <a:rPr lang="cs-CZ" sz="4000" b="1" dirty="0" err="1"/>
              <a:t>association</a:t>
            </a:r>
            <a:r>
              <a:rPr lang="cs-CZ" sz="4000" b="1" dirty="0"/>
              <a:t> </a:t>
            </a:r>
            <a:br>
              <a:rPr lang="cs-CZ" sz="4000" dirty="0"/>
            </a:br>
            <a:r>
              <a:rPr lang="cs-CZ" sz="4000" dirty="0"/>
              <a:t>- funkční klasifikace srdečního selhání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70360-68D4-A746-9D84-3029B10D0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756B4CAE-8BC5-B040-A9EE-686931EAD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37361"/>
            <a:ext cx="9361040" cy="512063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EF40926-45A9-2E4D-831B-365B8EFB5AC7}"/>
              </a:ext>
            </a:extLst>
          </p:cNvPr>
          <p:cNvSpPr/>
          <p:nvPr/>
        </p:nvSpPr>
        <p:spPr>
          <a:xfrm>
            <a:off x="5580112" y="6432896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</a:t>
            </a:r>
            <a:r>
              <a:rPr lang="cs-CZ" sz="1200" dirty="0" err="1"/>
              <a:t>actavia.e-coretvasa.cz</a:t>
            </a:r>
            <a:r>
              <a:rPr lang="cs-CZ" sz="1200" dirty="0"/>
              <a:t>/</a:t>
            </a:r>
            <a:r>
              <a:rPr lang="cs-CZ" sz="1200" dirty="0" err="1"/>
              <a:t>pdfs</a:t>
            </a:r>
            <a:r>
              <a:rPr lang="cs-CZ" sz="1200" dirty="0"/>
              <a:t>/</a:t>
            </a:r>
            <a:r>
              <a:rPr lang="cs-CZ" sz="1200" dirty="0" err="1"/>
              <a:t>cor</a:t>
            </a:r>
            <a:r>
              <a:rPr lang="cs-CZ" sz="1200" dirty="0"/>
              <a:t>/2008/05/11.pdf</a:t>
            </a:r>
          </a:p>
        </p:txBody>
      </p:sp>
    </p:spTree>
    <p:extLst>
      <p:ext uri="{BB962C8B-B14F-4D97-AF65-F5344CB8AC3E}">
        <p14:creationId xmlns:p14="http://schemas.microsoft.com/office/powerpoint/2010/main" val="210593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CAE74-2352-964D-BBE1-845AB065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ARYTMIE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8B8171-E86A-CD4A-99D3-F06833A1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023360"/>
          </a:xfrm>
        </p:spPr>
        <p:txBody>
          <a:bodyPr/>
          <a:lstStyle/>
          <a:p>
            <a:r>
              <a:rPr lang="cs-CZ" dirty="0"/>
              <a:t>- nepravidelnosti srdečního rytmu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u="sng" dirty="0"/>
              <a:t>dělení podle rychlosti rytmu: </a:t>
            </a:r>
            <a:r>
              <a:rPr lang="cs-CZ" sz="1600" b="1" dirty="0"/>
              <a:t>bradykardie</a:t>
            </a:r>
            <a:r>
              <a:rPr lang="cs-CZ" sz="1600" dirty="0"/>
              <a:t> (&lt;50/min) a </a:t>
            </a:r>
            <a:r>
              <a:rPr lang="cs-CZ" sz="1600" b="1" dirty="0"/>
              <a:t>tachykardie</a:t>
            </a:r>
            <a:r>
              <a:rPr lang="cs-CZ" sz="1600" dirty="0"/>
              <a:t> (&gt;100/min)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u="sng" dirty="0"/>
              <a:t>dělení podle vzniku poruchy</a:t>
            </a:r>
            <a:r>
              <a:rPr lang="cs-CZ" sz="1600" dirty="0"/>
              <a:t>: </a:t>
            </a:r>
            <a:r>
              <a:rPr lang="cs-CZ" sz="1600" b="1" dirty="0"/>
              <a:t>poruchy tvorby a poruchy vedení vzruchu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u="sng" dirty="0"/>
              <a:t>dělení podle místa </a:t>
            </a:r>
            <a:r>
              <a:rPr lang="cs-CZ" u="sng" dirty="0"/>
              <a:t>vzniku: </a:t>
            </a:r>
            <a:r>
              <a:rPr lang="cs-CZ" b="1" dirty="0" err="1"/>
              <a:t>supraventrikulární</a:t>
            </a:r>
            <a:r>
              <a:rPr lang="cs-CZ" dirty="0"/>
              <a:t> (nad </a:t>
            </a:r>
            <a:r>
              <a:rPr lang="cs-CZ" dirty="0" err="1"/>
              <a:t>Hissovým</a:t>
            </a:r>
            <a:r>
              <a:rPr lang="cs-CZ" dirty="0"/>
              <a:t> svazkem) a </a:t>
            </a:r>
            <a:r>
              <a:rPr lang="cs-CZ" b="1" dirty="0"/>
              <a:t>komorové</a:t>
            </a:r>
            <a:r>
              <a:rPr lang="cs-CZ" dirty="0"/>
              <a:t> (vychází ze myokardu komor)</a:t>
            </a:r>
          </a:p>
          <a:p>
            <a:r>
              <a:rPr lang="cs-CZ" dirty="0"/>
              <a:t>- </a:t>
            </a:r>
            <a:r>
              <a:rPr lang="cs-CZ" b="1" dirty="0"/>
              <a:t>projevy</a:t>
            </a:r>
            <a:r>
              <a:rPr lang="cs-CZ" dirty="0"/>
              <a:t>: </a:t>
            </a:r>
            <a:r>
              <a:rPr lang="cs-CZ" dirty="0" err="1"/>
              <a:t>paplpitace</a:t>
            </a:r>
            <a:r>
              <a:rPr lang="cs-CZ" dirty="0"/>
              <a:t>, syndrom </a:t>
            </a:r>
            <a:r>
              <a:rPr lang="cs-CZ" dirty="0" err="1"/>
              <a:t>hypoperfuze</a:t>
            </a:r>
            <a:r>
              <a:rPr lang="cs-CZ" dirty="0"/>
              <a:t> – náhlý kolaps, slabost, synkopa, </a:t>
            </a:r>
            <a:r>
              <a:rPr lang="cs-CZ" dirty="0" err="1"/>
              <a:t>ondlení</a:t>
            </a:r>
            <a:r>
              <a:rPr lang="cs-CZ" dirty="0"/>
              <a:t>, dušnost, náhlá smrt</a:t>
            </a:r>
          </a:p>
          <a:p>
            <a:r>
              <a:rPr lang="cs-CZ" dirty="0"/>
              <a:t>- </a:t>
            </a:r>
            <a:r>
              <a:rPr lang="cs-CZ" b="1" dirty="0"/>
              <a:t>dg</a:t>
            </a:r>
            <a:r>
              <a:rPr lang="cs-CZ" dirty="0"/>
              <a:t>: EKG, EKG </a:t>
            </a:r>
            <a:r>
              <a:rPr lang="cs-CZ" dirty="0" err="1"/>
              <a:t>Holter</a:t>
            </a:r>
            <a:r>
              <a:rPr lang="cs-CZ" dirty="0"/>
              <a:t> 24h, </a:t>
            </a:r>
            <a:r>
              <a:rPr lang="cs-CZ" dirty="0" err="1"/>
              <a:t>ergometrie</a:t>
            </a:r>
            <a:r>
              <a:rPr lang="cs-CZ" dirty="0"/>
              <a:t>, invazivní elektrofyziologie…</a:t>
            </a:r>
          </a:p>
          <a:p>
            <a:r>
              <a:rPr lang="cs-CZ" dirty="0"/>
              <a:t>- </a:t>
            </a:r>
            <a:r>
              <a:rPr lang="cs-CZ" b="1" dirty="0" err="1"/>
              <a:t>tp</a:t>
            </a:r>
            <a:r>
              <a:rPr lang="cs-CZ" dirty="0"/>
              <a:t>: režim, dieta (kofein, alkohol, </a:t>
            </a:r>
            <a:r>
              <a:rPr lang="cs-CZ" dirty="0" err="1"/>
              <a:t>energy</a:t>
            </a:r>
            <a:r>
              <a:rPr lang="cs-CZ" dirty="0"/>
              <a:t>-drinky), vagové manévry při tachykardii, </a:t>
            </a:r>
            <a:r>
              <a:rPr lang="cs-CZ" dirty="0" err="1"/>
              <a:t>farmakotp</a:t>
            </a:r>
            <a:r>
              <a:rPr lang="cs-CZ" dirty="0"/>
              <a:t> – </a:t>
            </a:r>
            <a:r>
              <a:rPr lang="cs-CZ" dirty="0" err="1"/>
              <a:t>antiarytmika</a:t>
            </a:r>
            <a:r>
              <a:rPr lang="cs-CZ" dirty="0"/>
              <a:t>, </a:t>
            </a:r>
            <a:r>
              <a:rPr lang="cs-CZ" dirty="0" err="1"/>
              <a:t>kardiostimulace</a:t>
            </a:r>
            <a:r>
              <a:rPr lang="cs-CZ" dirty="0"/>
              <a:t> – trvalá nebo dočasná</a:t>
            </a:r>
          </a:p>
        </p:txBody>
      </p:sp>
    </p:spTree>
    <p:extLst>
      <p:ext uri="{BB962C8B-B14F-4D97-AF65-F5344CB8AC3E}">
        <p14:creationId xmlns:p14="http://schemas.microsoft.com/office/powerpoint/2010/main" val="1044638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47000-1302-E54C-8B7D-41052F17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ARYTMIE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DC3B8A-E634-D24E-A694-7C955AC90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bradyarytmie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EC9CE8-9BA0-C74B-8F98-644C70C86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228682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cs-CZ" dirty="0"/>
              <a:t>- respirační arytmie</a:t>
            </a:r>
          </a:p>
          <a:p>
            <a:r>
              <a:rPr lang="cs-CZ" dirty="0"/>
              <a:t>- SSS = </a:t>
            </a:r>
            <a:r>
              <a:rPr lang="cs-CZ" dirty="0" err="1"/>
              <a:t>sick</a:t>
            </a:r>
            <a:r>
              <a:rPr lang="cs-CZ" dirty="0"/>
              <a:t> sinus syndrom (&lt;40/min)</a:t>
            </a:r>
          </a:p>
          <a:p>
            <a:r>
              <a:rPr lang="cs-CZ" dirty="0"/>
              <a:t>- AV blok – 3.stupně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5A0B72-C05F-C94A-9A77-3653162BE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tachyarytmie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80E510D-5E63-1D41-B86C-79BFBD9DE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228682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cs-CZ" dirty="0"/>
              <a:t>- extrasystoly</a:t>
            </a:r>
          </a:p>
          <a:p>
            <a:r>
              <a:rPr lang="cs-CZ" dirty="0"/>
              <a:t>- fibrilace síní</a:t>
            </a:r>
          </a:p>
          <a:p>
            <a:r>
              <a:rPr lang="cs-CZ" dirty="0"/>
              <a:t>- </a:t>
            </a:r>
            <a:r>
              <a:rPr lang="cs-CZ" dirty="0" err="1"/>
              <a:t>flutter</a:t>
            </a:r>
            <a:r>
              <a:rPr lang="cs-CZ" dirty="0"/>
              <a:t> síní</a:t>
            </a:r>
          </a:p>
          <a:p>
            <a:r>
              <a:rPr lang="cs-CZ" dirty="0"/>
              <a:t>- fibrilace komor</a:t>
            </a:r>
          </a:p>
          <a:p>
            <a:r>
              <a:rPr lang="cs-CZ" dirty="0"/>
              <a:t>- </a:t>
            </a:r>
            <a:r>
              <a:rPr lang="cs-CZ" dirty="0" err="1"/>
              <a:t>flutter</a:t>
            </a:r>
            <a:r>
              <a:rPr lang="cs-CZ" dirty="0"/>
              <a:t> komor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FEEED69-E510-4443-913D-DC3B2517D505}"/>
              </a:ext>
            </a:extLst>
          </p:cNvPr>
          <p:cNvSpPr txBox="1"/>
          <p:nvPr/>
        </p:nvSpPr>
        <p:spPr>
          <a:xfrm>
            <a:off x="719572" y="5143219"/>
            <a:ext cx="7704856" cy="92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Komorové arytmie jsou nejzávažnější!!! Ohrožují pacienta na životě – první pomoc je úder do </a:t>
            </a:r>
            <a:r>
              <a:rPr lang="cs-CZ" dirty="0" err="1"/>
              <a:t>prekordia</a:t>
            </a:r>
            <a:r>
              <a:rPr lang="cs-CZ" dirty="0"/>
              <a:t>, okamžité zahájení kardiopulmonální resuscitace (KPR) a pokud je dostupná, tak defibrilace.. vždy volat RZP</a:t>
            </a:r>
          </a:p>
        </p:txBody>
      </p:sp>
    </p:spTree>
    <p:extLst>
      <p:ext uri="{BB962C8B-B14F-4D97-AF65-F5344CB8AC3E}">
        <p14:creationId xmlns:p14="http://schemas.microsoft.com/office/powerpoint/2010/main" val="194764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0D232-1BAD-8C49-9979-D3914A65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FIBRILACE SÍNÍ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2D26A-1A7E-8148-9D47-390B187D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4824"/>
            <a:ext cx="8141529" cy="4023360"/>
          </a:xfrm>
        </p:spPr>
        <p:txBody>
          <a:bodyPr/>
          <a:lstStyle/>
          <a:p>
            <a:r>
              <a:rPr lang="cs-CZ" dirty="0"/>
              <a:t>- nejčastější arytmie, hlavně u starších pacientů</a:t>
            </a:r>
          </a:p>
          <a:p>
            <a:r>
              <a:rPr lang="cs-CZ" dirty="0"/>
              <a:t>- nepravidelná a chaotická aktivita síní </a:t>
            </a:r>
          </a:p>
          <a:p>
            <a:r>
              <a:rPr lang="cs-CZ" dirty="0"/>
              <a:t>- projevy: může být zcela asymptomatická či příznaková (palpitace, dušnost…)</a:t>
            </a:r>
          </a:p>
          <a:p>
            <a:r>
              <a:rPr lang="cs-CZ" dirty="0"/>
              <a:t>- </a:t>
            </a:r>
            <a:r>
              <a:rPr lang="cs-CZ" dirty="0" err="1"/>
              <a:t>tp</a:t>
            </a:r>
            <a:r>
              <a:rPr lang="cs-CZ" dirty="0"/>
              <a:t>: </a:t>
            </a:r>
          </a:p>
          <a:p>
            <a:pPr lvl="1"/>
            <a:r>
              <a:rPr lang="cs-CZ" b="1" dirty="0"/>
              <a:t>kontrola komorové frekvence</a:t>
            </a:r>
          </a:p>
          <a:p>
            <a:pPr lvl="1"/>
            <a:r>
              <a:rPr lang="cs-CZ" b="1" dirty="0"/>
              <a:t>obnovení a udržení normálního </a:t>
            </a:r>
          </a:p>
          <a:p>
            <a:pPr marL="201168" lvl="1" indent="0">
              <a:buNone/>
            </a:pPr>
            <a:r>
              <a:rPr lang="cs-CZ" b="1" dirty="0"/>
              <a:t>sinusového rytmu srdce</a:t>
            </a:r>
          </a:p>
          <a:p>
            <a:pPr marL="201168" lvl="1" indent="0">
              <a:buNone/>
            </a:pPr>
            <a:r>
              <a:rPr lang="cs-CZ" dirty="0"/>
              <a:t>– BB, </a:t>
            </a:r>
            <a:r>
              <a:rPr lang="cs-CZ" dirty="0" err="1"/>
              <a:t>antiarytmika</a:t>
            </a:r>
            <a:endParaRPr lang="cs-CZ" dirty="0"/>
          </a:p>
          <a:p>
            <a:pPr lvl="1"/>
            <a:r>
              <a:rPr lang="cs-CZ" b="1" dirty="0"/>
              <a:t>prevence </a:t>
            </a:r>
            <a:r>
              <a:rPr lang="cs-CZ" b="1" dirty="0" err="1"/>
              <a:t>trombembolie</a:t>
            </a:r>
            <a:r>
              <a:rPr lang="cs-CZ" b="1" dirty="0"/>
              <a:t> </a:t>
            </a:r>
          </a:p>
          <a:p>
            <a:pPr marL="201168" lvl="1" indent="0">
              <a:buNone/>
            </a:pPr>
            <a:r>
              <a:rPr lang="cs-CZ" b="1" dirty="0"/>
              <a:t>= </a:t>
            </a:r>
            <a:r>
              <a:rPr lang="cs-CZ" b="1" u="sng" dirty="0"/>
              <a:t>ANTIKOAGULACE</a:t>
            </a:r>
            <a:endParaRPr lang="cs-CZ" b="1" dirty="0"/>
          </a:p>
          <a:p>
            <a:pPr marL="201168" lvl="1" indent="0">
              <a:buNone/>
            </a:pPr>
            <a:r>
              <a:rPr lang="cs-CZ" b="1" dirty="0"/>
              <a:t>---&gt;  </a:t>
            </a:r>
            <a:r>
              <a:rPr lang="cs-CZ" sz="1600" b="1" dirty="0"/>
              <a:t>WARFARINIZACE, NOAC, LMWH</a:t>
            </a:r>
            <a:endParaRPr lang="cs-CZ" b="1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E87F3A-F972-2649-AA3B-95F2724C1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84916" cy="29378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069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38545-E82C-4346-9FE9-864AA0F0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cs-CZ" b="1" dirty="0"/>
              <a:t>CHLOPENNÍ VADY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7ABE0D2C-CB6A-439B-95C4-0B8D8A1D9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845734"/>
            <a:ext cx="3816424" cy="431957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stenózy</a:t>
            </a:r>
            <a:r>
              <a:rPr lang="en-US" dirty="0"/>
              <a:t> = </a:t>
            </a:r>
            <a:r>
              <a:rPr lang="en-US" dirty="0" err="1"/>
              <a:t>zúžení</a:t>
            </a:r>
            <a:r>
              <a:rPr lang="en-US" dirty="0"/>
              <a:t> – </a:t>
            </a:r>
            <a:r>
              <a:rPr lang="en-US" dirty="0" err="1"/>
              <a:t>zvýšená</a:t>
            </a:r>
            <a:r>
              <a:rPr lang="en-US" dirty="0"/>
              <a:t> </a:t>
            </a:r>
            <a:r>
              <a:rPr lang="en-US" dirty="0" err="1"/>
              <a:t>zátěž</a:t>
            </a:r>
            <a:r>
              <a:rPr lang="en-US" dirty="0"/>
              <a:t> </a:t>
            </a:r>
            <a:r>
              <a:rPr lang="en-US" dirty="0" err="1"/>
              <a:t>srdce</a:t>
            </a:r>
            <a:r>
              <a:rPr lang="en-US" dirty="0"/>
              <a:t>,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tlak</a:t>
            </a:r>
            <a:r>
              <a:rPr lang="en-US" dirty="0"/>
              <a:t> a </a:t>
            </a:r>
            <a:r>
              <a:rPr lang="en-US" dirty="0" err="1"/>
              <a:t>hypertrofie</a:t>
            </a:r>
            <a:r>
              <a:rPr lang="en-US" dirty="0"/>
              <a:t> </a:t>
            </a:r>
            <a:r>
              <a:rPr lang="en-US" dirty="0" err="1"/>
              <a:t>srdce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regurgitace</a:t>
            </a:r>
            <a:r>
              <a:rPr lang="en-US" dirty="0"/>
              <a:t> = </a:t>
            </a:r>
            <a:r>
              <a:rPr lang="en-US" dirty="0" err="1"/>
              <a:t>nedomykavost</a:t>
            </a:r>
            <a:r>
              <a:rPr lang="en-US" dirty="0"/>
              <a:t> – </a:t>
            </a:r>
            <a:r>
              <a:rPr lang="en-US" dirty="0" err="1"/>
              <a:t>návrat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zpět</a:t>
            </a:r>
            <a:r>
              <a:rPr lang="en-US" dirty="0"/>
              <a:t>, </a:t>
            </a:r>
            <a:r>
              <a:rPr lang="en-US" dirty="0" err="1"/>
              <a:t>objemové</a:t>
            </a:r>
            <a:r>
              <a:rPr lang="en-US" dirty="0"/>
              <a:t> </a:t>
            </a:r>
            <a:r>
              <a:rPr lang="en-US" dirty="0" err="1"/>
              <a:t>přetížení</a:t>
            </a:r>
            <a:r>
              <a:rPr lang="en-US" dirty="0"/>
              <a:t> </a:t>
            </a:r>
            <a:r>
              <a:rPr lang="en-US" dirty="0" err="1"/>
              <a:t>srdce</a:t>
            </a:r>
            <a:endParaRPr lang="en-US" dirty="0"/>
          </a:p>
          <a:p>
            <a:r>
              <a:rPr lang="en-US" dirty="0"/>
              <a:t>- </a:t>
            </a:r>
            <a:r>
              <a:rPr lang="en-US" b="1" dirty="0" err="1"/>
              <a:t>příčiny</a:t>
            </a:r>
            <a:r>
              <a:rPr lang="en-US" dirty="0"/>
              <a:t>: </a:t>
            </a:r>
            <a:r>
              <a:rPr lang="en-US" sz="1800" dirty="0" err="1"/>
              <a:t>degenerativní</a:t>
            </a:r>
            <a:r>
              <a:rPr lang="en-US" sz="1800" dirty="0"/>
              <a:t> </a:t>
            </a:r>
            <a:r>
              <a:rPr lang="en-US" sz="1800" dirty="0" err="1"/>
              <a:t>onemocnění</a:t>
            </a:r>
            <a:r>
              <a:rPr lang="en-US" sz="1800" dirty="0"/>
              <a:t>, </a:t>
            </a:r>
            <a:r>
              <a:rPr lang="en-US" sz="1800" dirty="0" err="1"/>
              <a:t>ateroskleróza</a:t>
            </a:r>
            <a:r>
              <a:rPr lang="en-US" sz="1800" dirty="0"/>
              <a:t>, </a:t>
            </a:r>
            <a:r>
              <a:rPr lang="en-US" sz="1800" dirty="0" err="1"/>
              <a:t>vrozené</a:t>
            </a:r>
            <a:r>
              <a:rPr lang="en-US" sz="1800" dirty="0"/>
              <a:t> </a:t>
            </a:r>
            <a:r>
              <a:rPr lang="en-US" sz="1800" dirty="0" err="1"/>
              <a:t>vady</a:t>
            </a:r>
            <a:r>
              <a:rPr lang="en-US" sz="1800" dirty="0"/>
              <a:t>, po </a:t>
            </a:r>
            <a:r>
              <a:rPr lang="en-US" sz="1800" dirty="0" err="1"/>
              <a:t>revmatické</a:t>
            </a:r>
            <a:r>
              <a:rPr lang="en-US" sz="1800" dirty="0"/>
              <a:t> </a:t>
            </a:r>
            <a:r>
              <a:rPr lang="en-US" sz="1800" dirty="0" err="1"/>
              <a:t>horečce</a:t>
            </a:r>
            <a:r>
              <a:rPr lang="en-US" sz="1800" dirty="0"/>
              <a:t> </a:t>
            </a:r>
            <a:r>
              <a:rPr lang="en-US" sz="1800" dirty="0" err="1"/>
              <a:t>dříve</a:t>
            </a:r>
            <a:r>
              <a:rPr lang="en-US" sz="1800" dirty="0"/>
              <a:t> </a:t>
            </a:r>
            <a:r>
              <a:rPr lang="en-US" sz="1800" dirty="0" err="1"/>
              <a:t>časté</a:t>
            </a:r>
            <a:r>
              <a:rPr lang="en-US" sz="1800" dirty="0"/>
              <a:t>)</a:t>
            </a:r>
          </a:p>
          <a:p>
            <a:r>
              <a:rPr lang="en-US" b="1" dirty="0"/>
              <a:t>- </a:t>
            </a:r>
            <a:r>
              <a:rPr lang="en-US" b="1" dirty="0" err="1"/>
              <a:t>aortální</a:t>
            </a:r>
            <a:r>
              <a:rPr lang="en-US" b="1" dirty="0"/>
              <a:t> </a:t>
            </a:r>
            <a:r>
              <a:rPr lang="en-US" b="1" dirty="0" err="1"/>
              <a:t>stenóza</a:t>
            </a:r>
            <a:r>
              <a:rPr lang="en-US" b="1" dirty="0"/>
              <a:t> – </a:t>
            </a:r>
            <a:r>
              <a:rPr lang="en-US" b="1" dirty="0" err="1"/>
              <a:t>nejčastější</a:t>
            </a:r>
            <a:r>
              <a:rPr lang="en-US" dirty="0"/>
              <a:t> – </a:t>
            </a:r>
            <a:r>
              <a:rPr lang="en-US" dirty="0" err="1"/>
              <a:t>typický</a:t>
            </a:r>
            <a:r>
              <a:rPr lang="en-US" dirty="0"/>
              <a:t> </a:t>
            </a:r>
            <a:r>
              <a:rPr lang="en-US" dirty="0" err="1"/>
              <a:t>systolický</a:t>
            </a:r>
            <a:r>
              <a:rPr lang="en-US" dirty="0"/>
              <a:t> </a:t>
            </a:r>
            <a:r>
              <a:rPr lang="en-US" dirty="0" err="1"/>
              <a:t>šelest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poslechu</a:t>
            </a:r>
            <a:r>
              <a:rPr lang="en-US" dirty="0"/>
              <a:t> </a:t>
            </a:r>
            <a:r>
              <a:rPr lang="en-US" dirty="0" err="1"/>
              <a:t>srdce</a:t>
            </a:r>
            <a:endParaRPr lang="en-US" dirty="0"/>
          </a:p>
          <a:p>
            <a:r>
              <a:rPr lang="en-US" b="1" dirty="0"/>
              <a:t>- </a:t>
            </a:r>
            <a:r>
              <a:rPr lang="en-US" b="1" dirty="0" err="1"/>
              <a:t>terapie</a:t>
            </a:r>
            <a:r>
              <a:rPr lang="en-US" b="1" dirty="0"/>
              <a:t>: </a:t>
            </a:r>
            <a:r>
              <a:rPr lang="en-US" dirty="0" err="1"/>
              <a:t>plastika</a:t>
            </a:r>
            <a:r>
              <a:rPr lang="en-US" dirty="0"/>
              <a:t> </a:t>
            </a:r>
            <a:r>
              <a:rPr lang="en-US" dirty="0" err="1"/>
              <a:t>chlopně</a:t>
            </a:r>
            <a:r>
              <a:rPr lang="en-US" dirty="0"/>
              <a:t>, </a:t>
            </a:r>
            <a:r>
              <a:rPr lang="en-US" dirty="0" err="1"/>
              <a:t>umělá</a:t>
            </a:r>
            <a:r>
              <a:rPr lang="en-US" dirty="0"/>
              <a:t> </a:t>
            </a:r>
            <a:r>
              <a:rPr lang="en-US" dirty="0" err="1"/>
              <a:t>chlopeň</a:t>
            </a:r>
            <a:endParaRPr lang="en-US" b="1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A0D1BF-1875-2F4C-9100-3BEFB2C1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737360"/>
            <a:ext cx="4503986" cy="45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3248BB3-1B7D-2947-86BA-6AA52063C94E}"/>
              </a:ext>
            </a:extLst>
          </p:cNvPr>
          <p:cNvSpPr/>
          <p:nvPr/>
        </p:nvSpPr>
        <p:spPr>
          <a:xfrm>
            <a:off x="22860" y="6441637"/>
            <a:ext cx="88696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cs.wikipedia.org</a:t>
            </a:r>
            <a:r>
              <a:rPr lang="cs-CZ" sz="1100" dirty="0"/>
              <a:t>/wiki/Aort%C3%A1ln%C3%AD_chlope%C5%88#/media/</a:t>
            </a:r>
            <a:r>
              <a:rPr lang="cs-CZ" sz="1100" dirty="0" err="1"/>
              <a:t>Soubor:Diagram_of_the_human_heart.svg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51292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E95832-FE68-464D-88A1-16C9D51A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cs-CZ" sz="3500" b="1" u="sng">
                <a:solidFill>
                  <a:srgbClr val="FFFFFF"/>
                </a:solidFill>
              </a:rPr>
              <a:t>Nemoci srdce a cév, preventivní programy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AA314D0-73BC-417E-8428-38A8C805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vyšetřovací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metody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cévy</a:t>
            </a:r>
            <a:r>
              <a:rPr lang="en-US" sz="1800" dirty="0">
                <a:solidFill>
                  <a:srgbClr val="FFFFFF"/>
                </a:solidFill>
              </a:rPr>
              <a:t> – </a:t>
            </a:r>
            <a:r>
              <a:rPr lang="en-US" sz="1800" dirty="0" err="1">
                <a:solidFill>
                  <a:srgbClr val="FFFFFF"/>
                </a:solidFill>
              </a:rPr>
              <a:t>ateroskleróza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ICHS, </a:t>
            </a:r>
            <a:r>
              <a:rPr lang="en-US" sz="1800" dirty="0" err="1">
                <a:solidFill>
                  <a:srgbClr val="FFFFFF"/>
                </a:solidFill>
              </a:rPr>
              <a:t>infarkt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myokardu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srdeční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selhání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arytmie</a:t>
            </a:r>
            <a:r>
              <a:rPr lang="en-US" sz="1800" dirty="0">
                <a:solidFill>
                  <a:srgbClr val="FFFFFF"/>
                </a:solidFill>
              </a:rPr>
              <a:t> – </a:t>
            </a:r>
            <a:r>
              <a:rPr lang="en-US" sz="1800" dirty="0" err="1">
                <a:solidFill>
                  <a:srgbClr val="FFFFFF"/>
                </a:solidFill>
              </a:rPr>
              <a:t>fibrilace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síní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nemoci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chlopní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endokarditidy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myokarditidy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perikarditidy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prevence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primární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sekundární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Zástupný obsah 5" descr="Stetoskop vytvořený v srdce">
            <a:extLst>
              <a:ext uri="{FF2B5EF4-FFF2-40B4-BE49-F238E27FC236}">
                <a16:creationId xmlns:a16="http://schemas.microsoft.com/office/drawing/2014/main" id="{603A1B3D-C2C0-D94C-BC44-43F6F8D0F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17543"/>
          <a:stretch/>
        </p:blipFill>
        <p:spPr>
          <a:xfrm rot="16200000">
            <a:off x="3997462" y="1711463"/>
            <a:ext cx="6858000" cy="34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3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6D510-FBE0-0F43-A6D1-9432170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E12ED-CC1C-A247-911C-0B80B1322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69521" cy="40233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</a:t>
            </a:r>
            <a:r>
              <a:rPr lang="cs-CZ" u="sng" dirty="0"/>
              <a:t>ENDOKARDITIDY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zánět endokardu nebo chlopní</a:t>
            </a:r>
          </a:p>
          <a:p>
            <a:pPr lvl="1"/>
            <a:r>
              <a:rPr lang="cs-CZ" dirty="0"/>
              <a:t>příčina – </a:t>
            </a:r>
            <a:r>
              <a:rPr lang="cs-CZ" b="1" dirty="0" err="1"/>
              <a:t>odontogenní</a:t>
            </a:r>
            <a:r>
              <a:rPr lang="cs-CZ" b="1" dirty="0"/>
              <a:t> infekce </a:t>
            </a:r>
            <a:r>
              <a:rPr lang="cs-CZ" dirty="0"/>
              <a:t>(</a:t>
            </a:r>
            <a:r>
              <a:rPr lang="cs-CZ" sz="1600" dirty="0"/>
              <a:t>HACEK - </a:t>
            </a:r>
            <a:r>
              <a:rPr lang="cs-CZ" sz="1600" dirty="0" err="1"/>
              <a:t>Hemofillus</a:t>
            </a:r>
            <a:r>
              <a:rPr lang="cs-CZ" sz="1600" dirty="0"/>
              <a:t>, </a:t>
            </a:r>
            <a:r>
              <a:rPr lang="cs-CZ" sz="1600" dirty="0" err="1"/>
              <a:t>Actinobacillus</a:t>
            </a:r>
            <a:r>
              <a:rPr lang="cs-CZ" sz="1600" dirty="0"/>
              <a:t>, </a:t>
            </a:r>
            <a:r>
              <a:rPr lang="cs-CZ" sz="1600" dirty="0" err="1"/>
              <a:t>Cardiobacterium</a:t>
            </a:r>
            <a:r>
              <a:rPr lang="cs-CZ" sz="1600" dirty="0"/>
              <a:t>, </a:t>
            </a:r>
            <a:r>
              <a:rPr lang="cs-CZ" sz="1600" dirty="0" err="1"/>
              <a:t>Eikinella</a:t>
            </a:r>
            <a:r>
              <a:rPr lang="cs-CZ" sz="1600" dirty="0"/>
              <a:t>, </a:t>
            </a:r>
            <a:r>
              <a:rPr lang="cs-CZ" sz="1600" dirty="0" err="1"/>
              <a:t>Kingella</a:t>
            </a:r>
            <a:r>
              <a:rPr lang="cs-CZ" sz="1600" dirty="0"/>
              <a:t>), </a:t>
            </a:r>
            <a:r>
              <a:rPr lang="cs-CZ" sz="1600" dirty="0" err="1"/>
              <a:t>Candida</a:t>
            </a:r>
            <a:r>
              <a:rPr lang="cs-CZ" sz="1600" dirty="0"/>
              <a:t>, </a:t>
            </a:r>
            <a:r>
              <a:rPr lang="cs-CZ" sz="1600" dirty="0" err="1"/>
              <a:t>Bacillus</a:t>
            </a:r>
            <a:r>
              <a:rPr lang="cs-CZ" sz="1600" dirty="0"/>
              <a:t> vzácněji</a:t>
            </a:r>
          </a:p>
          <a:p>
            <a:pPr lvl="1"/>
            <a:r>
              <a:rPr lang="cs-CZ" dirty="0"/>
              <a:t>rizikové výkony: </a:t>
            </a:r>
            <a:r>
              <a:rPr lang="cs-CZ" b="1" dirty="0"/>
              <a:t>extrakce zubů, implantace, </a:t>
            </a:r>
            <a:r>
              <a:rPr lang="cs-CZ" b="1" dirty="0" err="1"/>
              <a:t>chir</a:t>
            </a:r>
            <a:r>
              <a:rPr lang="cs-CZ" b="1" dirty="0"/>
              <a:t>. zákroky na dásni, </a:t>
            </a:r>
            <a:r>
              <a:rPr lang="cs-CZ" dirty="0" err="1"/>
              <a:t>adenotomie</a:t>
            </a:r>
            <a:r>
              <a:rPr lang="cs-CZ" dirty="0"/>
              <a:t>, tonsilektomie, endoskopie, výkony na GIT a URO</a:t>
            </a:r>
          </a:p>
          <a:p>
            <a:pPr lvl="1"/>
            <a:r>
              <a:rPr lang="cs-CZ" b="1" dirty="0"/>
              <a:t>profylaxe ATB – rizikový nemocný se srdečním onemocněním </a:t>
            </a:r>
            <a:r>
              <a:rPr lang="cs-CZ" dirty="0"/>
              <a:t>(chlopenní vada, umělá chlopeň, endokarditis v anamnéze, </a:t>
            </a:r>
            <a:r>
              <a:rPr lang="cs-CZ" dirty="0" err="1"/>
              <a:t>st.p</a:t>
            </a:r>
            <a:r>
              <a:rPr lang="cs-CZ" dirty="0"/>
              <a:t>. srdeční operaci…)</a:t>
            </a:r>
          </a:p>
          <a:p>
            <a:pPr lvl="1"/>
            <a:endParaRPr lang="cs-CZ" dirty="0"/>
          </a:p>
          <a:p>
            <a:r>
              <a:rPr lang="cs-CZ" dirty="0"/>
              <a:t>- </a:t>
            </a:r>
            <a:r>
              <a:rPr lang="cs-CZ" u="sng" dirty="0"/>
              <a:t>MYOKARDITIDY</a:t>
            </a:r>
            <a:r>
              <a:rPr lang="cs-CZ" dirty="0"/>
              <a:t> – zánět srdečního svalu </a:t>
            </a:r>
            <a:r>
              <a:rPr lang="cs-CZ" sz="1600" dirty="0"/>
              <a:t>(viry, bakterie, chemické poškození – olovo, arzén, hadí jedy, léky, radiace) </a:t>
            </a:r>
            <a:r>
              <a:rPr lang="cs-CZ" sz="1600" dirty="0">
                <a:sym typeface="Wingdings" pitchFamily="2" charset="2"/>
              </a:rPr>
              <a:t> klid na lůžku, ATB</a:t>
            </a:r>
            <a:endParaRPr lang="cs-CZ" sz="1600" dirty="0"/>
          </a:p>
          <a:p>
            <a:r>
              <a:rPr lang="cs-CZ" dirty="0"/>
              <a:t>- </a:t>
            </a:r>
            <a:r>
              <a:rPr lang="cs-CZ" u="sng" dirty="0"/>
              <a:t>PERIKARDITIDY</a:t>
            </a:r>
            <a:r>
              <a:rPr lang="cs-CZ" dirty="0"/>
              <a:t> – zánět osrdečníku </a:t>
            </a:r>
            <a:r>
              <a:rPr lang="cs-CZ" sz="1600" dirty="0"/>
              <a:t>(idiopatická, viry, bakterie, TBC, urémie, malignita, po infarktu) </a:t>
            </a:r>
            <a:r>
              <a:rPr lang="cs-CZ" sz="1600" dirty="0">
                <a:sym typeface="Wingdings" pitchFamily="2" charset="2"/>
              </a:rPr>
              <a:t> klid na lůžku, ATB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484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48630-5151-1742-BBCE-265038EE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877D0-7A13-F742-9E9A-FEE1E3694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97513" cy="4023360"/>
          </a:xfrm>
        </p:spPr>
        <p:txBody>
          <a:bodyPr>
            <a:normAutofit fontScale="92500"/>
          </a:bodyPr>
          <a:lstStyle/>
          <a:p>
            <a:r>
              <a:rPr lang="cs-CZ" dirty="0"/>
              <a:t>- nejlépe je onemocnění předcházet </a:t>
            </a:r>
            <a:r>
              <a:rPr lang="cs-CZ" dirty="0">
                <a:sym typeface="Wingdings" pitchFamily="2" charset="2"/>
              </a:rPr>
              <a:t> 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sz="2200" i="1" dirty="0">
                <a:sym typeface="Wingdings" pitchFamily="2" charset="2"/>
              </a:rPr>
              <a:t>zabránit vzniku aterosklerotických vaskulárních nemocí, snížit počet náhlých úmrtí z kardiovaskulárních příčin </a:t>
            </a:r>
          </a:p>
          <a:p>
            <a:r>
              <a:rPr lang="cs-CZ" dirty="0">
                <a:sym typeface="Wingdings" pitchFamily="2" charset="2"/>
              </a:rPr>
              <a:t>- součást preventivní prohlídky u praktického lékaře – určení kardiovaskulárního rizika, např. SCORE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ym typeface="Wingdings" pitchFamily="2" charset="2"/>
              </a:rPr>
              <a:t> zanechat kouření, regulace příjmu alkoholu, zdravá strava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ym typeface="Wingdings" pitchFamily="2" charset="2"/>
              </a:rPr>
              <a:t> přiměřená pohybová aktivita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ym typeface="Wingdings" pitchFamily="2" charset="2"/>
              </a:rPr>
              <a:t> sledování lipidového spektra s dosažením cílových hodnot cholesterolu, LDL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ym typeface="Wingdings" pitchFamily="2" charset="2"/>
              </a:rPr>
              <a:t> sledování krevního tlaku</a:t>
            </a:r>
          </a:p>
          <a:p>
            <a:r>
              <a:rPr lang="cs-CZ" dirty="0">
                <a:sym typeface="Wingdings" pitchFamily="2" charset="2"/>
              </a:rPr>
              <a:t> snížení výskytu aterosklerózy, ICHS, CMP, diabetu…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801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48630-5151-1742-BBCE-265038EE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877D0-7A13-F742-9E9A-FEE1E3694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424756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ym typeface="Wingdings" pitchFamily="2" charset="2"/>
              </a:rPr>
              <a:t>- </a:t>
            </a:r>
            <a:r>
              <a:rPr lang="cs-CZ" i="1" dirty="0">
                <a:sym typeface="Wingdings" pitchFamily="2" charset="2"/>
              </a:rPr>
              <a:t>ovlivnění progrese již vzniklých onemocnění, zabránit recidivě akutních příhod a úmrtí, snížení invalidity a předčasných úmrtí</a:t>
            </a:r>
          </a:p>
          <a:p>
            <a:endParaRPr lang="cs-CZ" i="1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ym typeface="Wingdings" pitchFamily="2" charset="2"/>
              </a:rPr>
              <a:t> </a:t>
            </a:r>
            <a:r>
              <a:rPr lang="cs-CZ" b="1" u="sng" dirty="0">
                <a:sym typeface="Wingdings" pitchFamily="2" charset="2"/>
              </a:rPr>
              <a:t>režimová opatření: </a:t>
            </a:r>
            <a:r>
              <a:rPr lang="cs-CZ" b="1" dirty="0">
                <a:sym typeface="Wingdings" pitchFamily="2" charset="2"/>
              </a:rPr>
              <a:t>zákaz kouření, alkohol, omezení solení, zdravá strava, pravidelná fyzická aktivita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sym typeface="Wingdings" pitchFamily="2" charset="2"/>
              </a:rPr>
              <a:t> kompenzace přidružených onemocnění: </a:t>
            </a:r>
            <a:r>
              <a:rPr lang="cs-CZ" b="1" dirty="0">
                <a:sym typeface="Wingdings" pitchFamily="2" charset="2"/>
              </a:rPr>
              <a:t>diabetes, hypertenze, </a:t>
            </a:r>
            <a:r>
              <a:rPr lang="cs-CZ" b="1" dirty="0" err="1">
                <a:sym typeface="Wingdings" pitchFamily="2" charset="2"/>
              </a:rPr>
              <a:t>koagulopatie</a:t>
            </a:r>
            <a:r>
              <a:rPr lang="cs-CZ" b="1" dirty="0">
                <a:sym typeface="Wingdings" pitchFamily="2" charset="2"/>
              </a:rPr>
              <a:t>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ym typeface="Wingdings" pitchFamily="2" charset="2"/>
              </a:rPr>
              <a:t> </a:t>
            </a:r>
            <a:r>
              <a:rPr lang="cs-CZ" b="1" u="sng" dirty="0">
                <a:sym typeface="Wingdings" pitchFamily="2" charset="2"/>
              </a:rPr>
              <a:t>farmakoterapie: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>
                <a:sym typeface="Wingdings" pitchFamily="2" charset="2"/>
              </a:rPr>
              <a:t>hypolipidemika</a:t>
            </a:r>
            <a:r>
              <a:rPr lang="cs-CZ" b="1" dirty="0">
                <a:sym typeface="Wingdings" pitchFamily="2" charset="2"/>
              </a:rPr>
              <a:t> = </a:t>
            </a:r>
            <a:r>
              <a:rPr lang="cs-CZ" b="1" dirty="0" err="1">
                <a:sym typeface="Wingdings" pitchFamily="2" charset="2"/>
              </a:rPr>
              <a:t>statiny</a:t>
            </a:r>
            <a:endParaRPr lang="cs-CZ" b="1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ym typeface="Wingdings" pitchFamily="2" charset="2"/>
              </a:rPr>
              <a:t>ACE inhibitory/</a:t>
            </a:r>
            <a:r>
              <a:rPr lang="cs-CZ" b="1" dirty="0" err="1">
                <a:sym typeface="Wingdings" pitchFamily="2" charset="2"/>
              </a:rPr>
              <a:t>sartany</a:t>
            </a:r>
            <a:r>
              <a:rPr lang="cs-CZ" b="1" dirty="0">
                <a:sym typeface="Wingdings" pitchFamily="2" charset="2"/>
              </a:rPr>
              <a:t>, betablokátory,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err="1"/>
              <a:t>antiagregancia</a:t>
            </a:r>
            <a:r>
              <a:rPr lang="cs-CZ" dirty="0"/>
              <a:t>: kyselina acetylsalicylová 75–100 mg/den, </a:t>
            </a:r>
            <a:r>
              <a:rPr lang="cs-CZ" dirty="0" err="1"/>
              <a:t>clopidogrel</a:t>
            </a:r>
            <a:r>
              <a:rPr lang="cs-CZ" dirty="0"/>
              <a:t> 75 mg/den, resp. </a:t>
            </a:r>
            <a:r>
              <a:rPr lang="cs-CZ" dirty="0" err="1"/>
              <a:t>ticagrelor</a:t>
            </a:r>
            <a:r>
              <a:rPr lang="cs-CZ" dirty="0"/>
              <a:t> 2x90 mg/den nebo </a:t>
            </a:r>
            <a:r>
              <a:rPr lang="cs-CZ" dirty="0" err="1"/>
              <a:t>prasugrel</a:t>
            </a:r>
            <a:r>
              <a:rPr lang="cs-CZ" dirty="0"/>
              <a:t> 10 mg/den;</a:t>
            </a:r>
            <a:endParaRPr lang="cs-CZ" b="1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antikoagulancia</a:t>
            </a:r>
            <a:r>
              <a:rPr lang="cs-CZ" dirty="0"/>
              <a:t>: u pacientů po IM se současnou fibrilací síní, aneurysmatem levé komory, nástěnným trombem nebo s plicní embolií v anamnéze; cílem je dosažení INR = 2,0–2,5;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852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A8799-8B82-614A-99A9-26B63C40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Děkuji za pozornost!</a:t>
            </a:r>
          </a:p>
          <a:p>
            <a:endParaRPr lang="cs-CZ" sz="1600" dirty="0">
              <a:solidFill>
                <a:srgbClr val="FFFFFF"/>
              </a:solidFill>
            </a:endParaRPr>
          </a:p>
          <a:p>
            <a:endParaRPr lang="cs-CZ" sz="16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Zástupný obsah 5" descr="Stetoskop vytvořený v srdce">
            <a:extLst>
              <a:ext uri="{FF2B5EF4-FFF2-40B4-BE49-F238E27FC236}">
                <a16:creationId xmlns:a16="http://schemas.microsoft.com/office/drawing/2014/main" id="{BF7A7E3D-183A-B745-9949-EE31EFEA8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17543"/>
          <a:stretch/>
        </p:blipFill>
        <p:spPr>
          <a:xfrm rot="16200000">
            <a:off x="3997462" y="1711463"/>
            <a:ext cx="6858000" cy="34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Vyšetřovací metody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997513" cy="4319570"/>
          </a:xfrm>
        </p:spPr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b="1" dirty="0"/>
              <a:t>EKG</a:t>
            </a:r>
            <a:r>
              <a:rPr lang="cs-CZ" dirty="0"/>
              <a:t> – elektrokardiografie</a:t>
            </a:r>
          </a:p>
          <a:p>
            <a:r>
              <a:rPr lang="cs-CZ" dirty="0"/>
              <a:t>- </a:t>
            </a:r>
            <a:r>
              <a:rPr lang="cs-CZ" b="1" dirty="0"/>
              <a:t>ECHO srdce </a:t>
            </a:r>
            <a:r>
              <a:rPr lang="cs-CZ" dirty="0"/>
              <a:t>– echokardiografie: </a:t>
            </a:r>
            <a:r>
              <a:rPr lang="cs-CZ" dirty="0" err="1"/>
              <a:t>transtorakální</a:t>
            </a:r>
            <a:r>
              <a:rPr lang="cs-CZ" dirty="0"/>
              <a:t> anebo </a:t>
            </a:r>
            <a:r>
              <a:rPr lang="cs-CZ" dirty="0" err="1"/>
              <a:t>transezofageální</a:t>
            </a:r>
            <a:endParaRPr lang="cs-CZ" dirty="0"/>
          </a:p>
          <a:p>
            <a:r>
              <a:rPr lang="cs-CZ" dirty="0"/>
              <a:t>- </a:t>
            </a:r>
            <a:r>
              <a:rPr lang="cs-CZ" b="1" dirty="0"/>
              <a:t>RTG plic </a:t>
            </a:r>
            <a:r>
              <a:rPr lang="cs-CZ" dirty="0"/>
              <a:t>– anatomické postavení, základní vyšetření, patologie</a:t>
            </a:r>
          </a:p>
          <a:p>
            <a:r>
              <a:rPr lang="cs-CZ" dirty="0"/>
              <a:t>-</a:t>
            </a:r>
            <a:r>
              <a:rPr lang="cs-CZ" b="1" dirty="0"/>
              <a:t> CT </a:t>
            </a:r>
            <a:r>
              <a:rPr lang="cs-CZ" dirty="0"/>
              <a:t>s kontrastní látkou </a:t>
            </a:r>
            <a:r>
              <a:rPr lang="cs-CZ" dirty="0">
                <a:sym typeface="Wingdings" pitchFamily="2" charset="2"/>
              </a:rPr>
              <a:t> plicní embolie, cévní malformace, disekce aorty, aneurysmata cév…</a:t>
            </a:r>
            <a:endParaRPr lang="cs-CZ" dirty="0"/>
          </a:p>
          <a:p>
            <a:r>
              <a:rPr lang="cs-CZ" dirty="0"/>
              <a:t>- </a:t>
            </a:r>
            <a:r>
              <a:rPr lang="cs-CZ" b="1" dirty="0"/>
              <a:t>MR </a:t>
            </a:r>
            <a:r>
              <a:rPr lang="cs-CZ" dirty="0"/>
              <a:t>– kineticko-morfologické vyšetření</a:t>
            </a:r>
          </a:p>
          <a:p>
            <a:r>
              <a:rPr lang="cs-CZ" dirty="0"/>
              <a:t>- </a:t>
            </a:r>
            <a:r>
              <a:rPr lang="cs-CZ" b="1" dirty="0"/>
              <a:t>PET </a:t>
            </a:r>
            <a:r>
              <a:rPr lang="cs-CZ" dirty="0"/>
              <a:t>vyšetření – </a:t>
            </a:r>
            <a:r>
              <a:rPr lang="cs-CZ" dirty="0" err="1"/>
              <a:t>perfuze</a:t>
            </a:r>
            <a:r>
              <a:rPr lang="cs-CZ" dirty="0"/>
              <a:t> srdce (zásobení krví), zobrazení nekrotických úseků</a:t>
            </a:r>
          </a:p>
          <a:p>
            <a:r>
              <a:rPr lang="cs-CZ" dirty="0"/>
              <a:t>- </a:t>
            </a:r>
            <a:r>
              <a:rPr lang="cs-CZ" b="1" dirty="0"/>
              <a:t>katetrizace</a:t>
            </a:r>
            <a:r>
              <a:rPr lang="cs-CZ" dirty="0"/>
              <a:t> </a:t>
            </a:r>
            <a:r>
              <a:rPr lang="cs-CZ" b="1" dirty="0"/>
              <a:t>a PCI </a:t>
            </a:r>
            <a:r>
              <a:rPr lang="cs-CZ" dirty="0"/>
              <a:t>– selektivní </a:t>
            </a:r>
            <a:r>
              <a:rPr lang="cs-CZ" dirty="0" err="1"/>
              <a:t>koronarografie</a:t>
            </a:r>
            <a:r>
              <a:rPr lang="cs-CZ" dirty="0"/>
              <a:t>, perkutánní koronární intervence – dg. a terapie IM, výkony na cévách</a:t>
            </a:r>
          </a:p>
        </p:txBody>
      </p:sp>
    </p:spTree>
    <p:extLst>
      <p:ext uri="{BB962C8B-B14F-4D97-AF65-F5344CB8AC3E}">
        <p14:creationId xmlns:p14="http://schemas.microsoft.com/office/powerpoint/2010/main" val="3055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F99BC-6EC6-B642-A35F-D5BB54F9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EKG - (F01) Fyziologické EKG a technické problémy EKG nahrávek">
            <a:extLst>
              <a:ext uri="{FF2B5EF4-FFF2-40B4-BE49-F238E27FC236}">
                <a16:creationId xmlns:a16="http://schemas.microsoft.com/office/drawing/2014/main" id="{91E27526-3D78-A145-BB95-9F3E02B5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5"/>
            <a:ext cx="9144000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CAFCB13-0E18-9947-B71C-DB2F7E1FBE51}"/>
              </a:ext>
            </a:extLst>
          </p:cNvPr>
          <p:cNvSpPr/>
          <p:nvPr/>
        </p:nvSpPr>
        <p:spPr>
          <a:xfrm>
            <a:off x="0" y="634458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http://</a:t>
            </a:r>
            <a:r>
              <a:rPr lang="cs-CZ" sz="1100" dirty="0" err="1"/>
              <a:t>www.ucebnice-ekg.cz</a:t>
            </a:r>
            <a:r>
              <a:rPr lang="cs-CZ" sz="1100" dirty="0"/>
              <a:t>/</a:t>
            </a:r>
            <a:r>
              <a:rPr lang="cs-CZ" sz="1100" dirty="0" err="1"/>
              <a:t>index.php?option</a:t>
            </a:r>
            <a:r>
              <a:rPr lang="cs-CZ" sz="1100" dirty="0"/>
              <a:t>=</a:t>
            </a:r>
            <a:r>
              <a:rPr lang="cs-CZ" sz="1100" dirty="0" err="1"/>
              <a:t>com_content&amp;view</a:t>
            </a:r>
            <a:r>
              <a:rPr lang="cs-CZ" sz="1100" dirty="0"/>
              <a:t>=</a:t>
            </a:r>
            <a:r>
              <a:rPr lang="cs-CZ" sz="1100" dirty="0" err="1"/>
              <a:t>article&amp;id</a:t>
            </a:r>
            <a:r>
              <a:rPr lang="cs-CZ" sz="1100" dirty="0"/>
              <a:t>=3:f01-fyziologicke-ekg-a-technicke-problemy-ekg-nahravek&amp;catid=9&amp;Itemid=106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6D90A7-8486-074F-8D18-A008954E317E}"/>
              </a:ext>
            </a:extLst>
          </p:cNvPr>
          <p:cNvSpPr txBox="1"/>
          <p:nvPr/>
        </p:nvSpPr>
        <p:spPr>
          <a:xfrm>
            <a:off x="292172" y="432554"/>
            <a:ext cx="172758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Fyziologické EKG</a:t>
            </a:r>
          </a:p>
        </p:txBody>
      </p:sp>
      <p:pic>
        <p:nvPicPr>
          <p:cNvPr id="1032" name="Picture 8" descr="Sériové fotografické snímky s tématem Holter. 232 Volné obrázky a  fotografie s tématem Holter k dispozici ke stažení od tisíců sériových  fotografů.">
            <a:extLst>
              <a:ext uri="{FF2B5EF4-FFF2-40B4-BE49-F238E27FC236}">
                <a16:creationId xmlns:a16="http://schemas.microsoft.com/office/drawing/2014/main" id="{26B92A72-D5EA-D44E-BC9C-C736245D5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 bwMode="auto">
          <a:xfrm>
            <a:off x="5004048" y="102491"/>
            <a:ext cx="3993513" cy="267843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3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8B79377-2329-3C40-B267-772FD99BD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4" y="65955"/>
            <a:ext cx="3228572" cy="351936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24039953-CC03-6245-B7D5-D620D6B2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4" y="2436536"/>
            <a:ext cx="5568665" cy="43779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43E7C6C-186D-E341-95EC-30FE39B6CE5F}"/>
              </a:ext>
            </a:extLst>
          </p:cNvPr>
          <p:cNvSpPr/>
          <p:nvPr/>
        </p:nvSpPr>
        <p:spPr>
          <a:xfrm>
            <a:off x="3922859" y="6599136"/>
            <a:ext cx="5289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https://www.cmp-brno.cz/Echokardiografie.html</a:t>
            </a:r>
            <a:r>
              <a:rPr lang="cs-CZ" sz="1200" dirty="0"/>
              <a:t>, </a:t>
            </a:r>
            <a:r>
              <a:rPr lang="cs-CZ" sz="1200" dirty="0">
                <a:hlinkClick r:id="rId6"/>
              </a:rPr>
              <a:t>www.ikem.cz</a:t>
            </a:r>
            <a:r>
              <a:rPr lang="cs-CZ" sz="1200" dirty="0"/>
              <a:t>, </a:t>
            </a:r>
            <a:r>
              <a:rPr lang="cs-CZ" sz="1200" dirty="0">
                <a:hlinkClick r:id="rId7"/>
              </a:rPr>
              <a:t>www.kardio-cz.cz</a:t>
            </a:r>
            <a:r>
              <a:rPr lang="cs-CZ" sz="1200" dirty="0"/>
              <a:t>   </a:t>
            </a:r>
          </a:p>
        </p:txBody>
      </p:sp>
      <p:pic>
        <p:nvPicPr>
          <p:cNvPr id="9" name="Obrázek 8" descr="Obsah obrázku text, zavřít&#10;&#10;Popis byl vytvořen automaticky">
            <a:extLst>
              <a:ext uri="{FF2B5EF4-FFF2-40B4-BE49-F238E27FC236}">
                <a16:creationId xmlns:a16="http://schemas.microsoft.com/office/drawing/2014/main" id="{794DC93F-99B5-F643-A5C8-85E74D3B43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" y="74953"/>
            <a:ext cx="4504898" cy="22907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52" name="Picture 4" descr="PACEMAKER AND ICD LEAD REMOVAL USING RF AND NON RF EXTRACTION SYSTEM">
            <a:extLst>
              <a:ext uri="{FF2B5EF4-FFF2-40B4-BE49-F238E27FC236}">
                <a16:creationId xmlns:a16="http://schemas.microsoft.com/office/drawing/2014/main" id="{1334707E-74DE-DA42-A391-7B3C714A0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04" y="3341022"/>
            <a:ext cx="3228572" cy="33776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FDDF451-65D1-6E42-933C-0F24C4E3C805}"/>
              </a:ext>
            </a:extLst>
          </p:cNvPr>
          <p:cNvSpPr txBox="1"/>
          <p:nvPr/>
        </p:nvSpPr>
        <p:spPr>
          <a:xfrm>
            <a:off x="291885" y="260648"/>
            <a:ext cx="10615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MR srdce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6016BBC-ED83-7243-95F6-D73F6772F6F4}"/>
              </a:ext>
            </a:extLst>
          </p:cNvPr>
          <p:cNvSpPr txBox="1"/>
          <p:nvPr/>
        </p:nvSpPr>
        <p:spPr>
          <a:xfrm>
            <a:off x="4907780" y="258864"/>
            <a:ext cx="151887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CT srdce </a:t>
            </a:r>
          </a:p>
          <a:p>
            <a:r>
              <a:rPr lang="cs-CZ" dirty="0"/>
              <a:t>- rekonstrukce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92F659E-36B6-6043-85F0-60C35FCAB19C}"/>
              </a:ext>
            </a:extLst>
          </p:cNvPr>
          <p:cNvSpPr txBox="1"/>
          <p:nvPr/>
        </p:nvSpPr>
        <p:spPr>
          <a:xfrm>
            <a:off x="291885" y="2679575"/>
            <a:ext cx="126887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ECHO srdce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C3E97B87-B55B-A948-9D08-CE5E98C9E0E9}"/>
              </a:ext>
            </a:extLst>
          </p:cNvPr>
          <p:cNvSpPr txBox="1"/>
          <p:nvPr/>
        </p:nvSpPr>
        <p:spPr>
          <a:xfrm>
            <a:off x="6922473" y="3439888"/>
            <a:ext cx="177561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RTG srdce + plíce</a:t>
            </a:r>
          </a:p>
        </p:txBody>
      </p:sp>
    </p:spTree>
    <p:extLst>
      <p:ext uri="{BB962C8B-B14F-4D97-AF65-F5344CB8AC3E}">
        <p14:creationId xmlns:p14="http://schemas.microsoft.com/office/powerpoint/2010/main" val="124536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ronarografie">
            <a:extLst>
              <a:ext uri="{FF2B5EF4-FFF2-40B4-BE49-F238E27FC236}">
                <a16:creationId xmlns:a16="http://schemas.microsoft.com/office/drawing/2014/main" id="{BEEE0580-8A01-D64A-ABC3-8E504441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9" y="188640"/>
            <a:ext cx="4810185" cy="45811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lónková plastika">
            <a:extLst>
              <a:ext uri="{FF2B5EF4-FFF2-40B4-BE49-F238E27FC236}">
                <a16:creationId xmlns:a16="http://schemas.microsoft.com/office/drawing/2014/main" id="{7646BBDA-FA24-494D-B1DB-4A5E385016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9" y="4883393"/>
            <a:ext cx="3236958" cy="18134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ent">
            <a:extLst>
              <a:ext uri="{FF2B5EF4-FFF2-40B4-BE49-F238E27FC236}">
                <a16:creationId xmlns:a16="http://schemas.microsoft.com/office/drawing/2014/main" id="{D60E63E5-AF3E-6D49-B680-5C51ABF3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22" y="4905738"/>
            <a:ext cx="2713481" cy="17910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31B0C2C-8B85-8647-B905-461522D492D4}"/>
              </a:ext>
            </a:extLst>
          </p:cNvPr>
          <p:cNvSpPr/>
          <p:nvPr/>
        </p:nvSpPr>
        <p:spPr>
          <a:xfrm>
            <a:off x="5508104" y="6579747"/>
            <a:ext cx="3909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vysetrenisrdce.cz</a:t>
            </a:r>
            <a:r>
              <a:rPr lang="cs-CZ" sz="1200" dirty="0"/>
              <a:t>/</a:t>
            </a:r>
            <a:r>
              <a:rPr lang="cs-CZ" sz="1200" dirty="0" err="1"/>
              <a:t>print.php?type</a:t>
            </a:r>
            <a:r>
              <a:rPr lang="cs-CZ" sz="1200" dirty="0"/>
              <a:t>=</a:t>
            </a:r>
            <a:r>
              <a:rPr lang="cs-CZ" sz="1200" dirty="0" err="1"/>
              <a:t>A&amp;item_id</a:t>
            </a:r>
            <a:r>
              <a:rPr lang="cs-CZ" sz="1200" dirty="0"/>
              <a:t>=12</a:t>
            </a:r>
          </a:p>
        </p:txBody>
      </p:sp>
      <p:pic>
        <p:nvPicPr>
          <p:cNvPr id="3080" name="Picture 8" descr="GALERIE: Přílišná mozková aktivita může způsobit infarkt. Pozor na stres,  radí studie | FOTO 14 | Blesk.cz">
            <a:extLst>
              <a:ext uri="{FF2B5EF4-FFF2-40B4-BE49-F238E27FC236}">
                <a16:creationId xmlns:a16="http://schemas.microsoft.com/office/drawing/2014/main" id="{64625DB2-40AD-564B-A289-D18CD085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57" y="179466"/>
            <a:ext cx="3909866" cy="45811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7CC0B46-1444-EE48-AB90-CFBF0CC0E733}"/>
              </a:ext>
            </a:extLst>
          </p:cNvPr>
          <p:cNvSpPr txBox="1"/>
          <p:nvPr/>
        </p:nvSpPr>
        <p:spPr>
          <a:xfrm>
            <a:off x="6486478" y="4905738"/>
            <a:ext cx="251494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Perkutánní koronární intervence – PCI, </a:t>
            </a:r>
          </a:p>
          <a:p>
            <a:r>
              <a:rPr lang="cs-CZ" dirty="0"/>
              <a:t>použití stentu při terapii IM</a:t>
            </a:r>
          </a:p>
        </p:txBody>
      </p:sp>
    </p:spTree>
    <p:extLst>
      <p:ext uri="{BB962C8B-B14F-4D97-AF65-F5344CB8AC3E}">
        <p14:creationId xmlns:p14="http://schemas.microsoft.com/office/powerpoint/2010/main" val="201175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Ateroskleróza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5837273" cy="4023360"/>
          </a:xfrm>
        </p:spPr>
        <p:txBody>
          <a:bodyPr>
            <a:normAutofit/>
          </a:bodyPr>
          <a:lstStyle/>
          <a:p>
            <a:r>
              <a:rPr lang="cs-CZ" dirty="0"/>
              <a:t>- chronické progresivní onemocnění cévní stěny charakterizované místní </a:t>
            </a:r>
            <a:r>
              <a:rPr lang="cs-CZ" b="1" dirty="0"/>
              <a:t>akumulací lipidů </a:t>
            </a:r>
            <a:r>
              <a:rPr lang="cs-CZ" dirty="0"/>
              <a:t>a dalších komponent krve a fibrózní tkáně ve stěně arterií (intima)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/>
              <a:t>chronický zánět stěny </a:t>
            </a:r>
            <a:r>
              <a:rPr lang="cs-CZ" dirty="0"/>
              <a:t>cévy s nadměrnou proliferací stěny arterie na různé podněty, zejména na modifikované LDL</a:t>
            </a:r>
          </a:p>
          <a:p>
            <a:r>
              <a:rPr lang="cs-CZ" dirty="0"/>
              <a:t>- ateroskleróza postihuje především </a:t>
            </a:r>
            <a:r>
              <a:rPr lang="cs-CZ" b="1" dirty="0"/>
              <a:t>velké a středně velké arterie,</a:t>
            </a:r>
            <a:r>
              <a:rPr lang="cs-CZ" dirty="0"/>
              <a:t> nejčastěji: koronární artérie, hrudní aorta, a. </a:t>
            </a:r>
            <a:r>
              <a:rPr lang="cs-CZ" dirty="0" err="1"/>
              <a:t>poplitea</a:t>
            </a:r>
            <a:r>
              <a:rPr lang="cs-CZ" dirty="0"/>
              <a:t>, a. </a:t>
            </a:r>
            <a:r>
              <a:rPr lang="cs-CZ" dirty="0" err="1"/>
              <a:t>carotis</a:t>
            </a:r>
            <a:r>
              <a:rPr lang="cs-CZ" dirty="0"/>
              <a:t> interna a tepny </a:t>
            </a:r>
            <a:r>
              <a:rPr lang="cs-CZ" dirty="0" err="1"/>
              <a:t>Willisova</a:t>
            </a:r>
            <a:r>
              <a:rPr lang="cs-CZ" dirty="0"/>
              <a:t> okruhu (v mozku)</a:t>
            </a:r>
          </a:p>
          <a:p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FE2F980-B221-3646-8982-F0250EF0B210}"/>
              </a:ext>
            </a:extLst>
          </p:cNvPr>
          <p:cNvSpPr/>
          <p:nvPr/>
        </p:nvSpPr>
        <p:spPr>
          <a:xfrm>
            <a:off x="34900" y="6391721"/>
            <a:ext cx="2210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https://www.wikiskripta.eu/w/Ateroskler%C3%B3za</a:t>
            </a:r>
            <a:r>
              <a:rPr lang="cs-CZ" sz="1200" dirty="0"/>
              <a:t>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897DE18-0248-AD43-83AB-C52A0470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71" y="1556792"/>
            <a:ext cx="694433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1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CB186-885A-E340-A433-E214868E9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8" y="640080"/>
            <a:ext cx="2439593" cy="6029280"/>
          </a:xfrm>
        </p:spPr>
        <p:txBody>
          <a:bodyPr>
            <a:normAutofit lnSpcReduction="10000"/>
          </a:bodyPr>
          <a:lstStyle/>
          <a:p>
            <a:r>
              <a:rPr lang="cs-CZ" sz="1300" dirty="0">
                <a:solidFill>
                  <a:srgbClr val="FFFFFF"/>
                </a:solidFill>
              </a:rPr>
              <a:t>Vývoj aterosklerózy:</a:t>
            </a:r>
          </a:p>
          <a:p>
            <a:r>
              <a:rPr lang="cs-CZ" sz="1300" dirty="0">
                <a:solidFill>
                  <a:srgbClr val="FFFFFF"/>
                </a:solidFill>
              </a:rPr>
              <a:t>1. </a:t>
            </a:r>
            <a:r>
              <a:rPr lang="cs-CZ" sz="1300" b="1" dirty="0">
                <a:solidFill>
                  <a:srgbClr val="FFFFFF"/>
                </a:solidFill>
              </a:rPr>
              <a:t>časná léze – </a:t>
            </a:r>
            <a:r>
              <a:rPr lang="cs-CZ" sz="1300" b="1" dirty="0" err="1">
                <a:solidFill>
                  <a:srgbClr val="FFFFFF"/>
                </a:solidFill>
              </a:rPr>
              <a:t>initial</a:t>
            </a:r>
            <a:r>
              <a:rPr lang="cs-CZ" sz="1300" b="1" dirty="0">
                <a:solidFill>
                  <a:srgbClr val="FFFFFF"/>
                </a:solidFill>
              </a:rPr>
              <a:t> </a:t>
            </a:r>
            <a:r>
              <a:rPr lang="cs-CZ" sz="1300" b="1" dirty="0" err="1">
                <a:solidFill>
                  <a:srgbClr val="FFFFFF"/>
                </a:solidFill>
              </a:rPr>
              <a:t>lesion</a:t>
            </a:r>
            <a:r>
              <a:rPr lang="cs-CZ" sz="1300" b="1" dirty="0">
                <a:solidFill>
                  <a:srgbClr val="FFFFFF"/>
                </a:solidFill>
              </a:rPr>
              <a:t>, </a:t>
            </a:r>
            <a:r>
              <a:rPr lang="cs-CZ" sz="1300" dirty="0">
                <a:solidFill>
                  <a:srgbClr val="FFFFFF"/>
                </a:solidFill>
              </a:rPr>
              <a:t>izolované pěnové </a:t>
            </a:r>
            <a:r>
              <a:rPr lang="cs-CZ" sz="1300" dirty="0" err="1">
                <a:solidFill>
                  <a:srgbClr val="FFFFFF"/>
                </a:solidFill>
              </a:rPr>
              <a:t>bb</a:t>
            </a:r>
            <a:endParaRPr lang="cs-CZ" sz="1300" dirty="0">
              <a:solidFill>
                <a:srgbClr val="FFFFFF"/>
              </a:solidFill>
            </a:endParaRPr>
          </a:p>
          <a:p>
            <a:r>
              <a:rPr lang="cs-CZ" sz="1300" b="1" dirty="0">
                <a:solidFill>
                  <a:srgbClr val="FFFFFF"/>
                </a:solidFill>
              </a:rPr>
              <a:t>2. tukový proužek (</a:t>
            </a:r>
            <a:r>
              <a:rPr lang="cs-CZ" sz="1300" b="1" dirty="0" err="1">
                <a:solidFill>
                  <a:srgbClr val="FFFFFF"/>
                </a:solidFill>
              </a:rPr>
              <a:t>fatty</a:t>
            </a:r>
            <a:r>
              <a:rPr lang="cs-CZ" sz="1300" b="1" dirty="0">
                <a:solidFill>
                  <a:srgbClr val="FFFFFF"/>
                </a:solidFill>
              </a:rPr>
              <a:t> </a:t>
            </a:r>
            <a:r>
              <a:rPr lang="cs-CZ" sz="1300" b="1" dirty="0" err="1">
                <a:solidFill>
                  <a:srgbClr val="FFFFFF"/>
                </a:solidFill>
              </a:rPr>
              <a:t>streak</a:t>
            </a:r>
            <a:r>
              <a:rPr lang="cs-CZ" sz="1300" b="1" dirty="0">
                <a:solidFill>
                  <a:srgbClr val="FFFFFF"/>
                </a:solidFill>
              </a:rPr>
              <a:t>) </a:t>
            </a:r>
            <a:r>
              <a:rPr lang="cs-CZ" sz="1300" dirty="0">
                <a:solidFill>
                  <a:srgbClr val="FFFFFF"/>
                </a:solidFill>
              </a:rPr>
              <a:t>hromadění pěnových </a:t>
            </a:r>
            <a:r>
              <a:rPr lang="cs-CZ" sz="1300" dirty="0" err="1">
                <a:solidFill>
                  <a:srgbClr val="FFFFFF"/>
                </a:solidFill>
              </a:rPr>
              <a:t>bb</a:t>
            </a:r>
            <a:r>
              <a:rPr lang="cs-CZ" sz="1300" dirty="0">
                <a:solidFill>
                  <a:srgbClr val="FFFFFF"/>
                </a:solidFill>
              </a:rPr>
              <a:t> = makrofágy ve stěně cévy požírající lipidy z krve, jsou žluté, bez prominence do lumen</a:t>
            </a:r>
          </a:p>
          <a:p>
            <a:r>
              <a:rPr lang="cs-CZ" sz="1300" b="1" dirty="0">
                <a:solidFill>
                  <a:srgbClr val="FFFFFF"/>
                </a:solidFill>
              </a:rPr>
              <a:t>3.  </a:t>
            </a:r>
            <a:r>
              <a:rPr lang="cs-CZ" sz="1300" b="1" dirty="0" err="1">
                <a:solidFill>
                  <a:srgbClr val="FFFFFF"/>
                </a:solidFill>
              </a:rPr>
              <a:t>intermediánní</a:t>
            </a:r>
            <a:r>
              <a:rPr lang="cs-CZ" sz="1300" b="1" dirty="0">
                <a:solidFill>
                  <a:srgbClr val="FFFFFF"/>
                </a:solidFill>
              </a:rPr>
              <a:t> léze </a:t>
            </a:r>
            <a:r>
              <a:rPr lang="cs-CZ" sz="1300" dirty="0">
                <a:solidFill>
                  <a:srgbClr val="FFFFFF"/>
                </a:solidFill>
              </a:rPr>
              <a:t>– malé množství extracelulárně uložených lipidů z odumřelých pěnových </a:t>
            </a:r>
            <a:r>
              <a:rPr lang="cs-CZ" sz="1300" dirty="0" err="1">
                <a:solidFill>
                  <a:srgbClr val="FFFFFF"/>
                </a:solidFill>
              </a:rPr>
              <a:t>bb</a:t>
            </a:r>
            <a:endParaRPr lang="cs-CZ" sz="1300" dirty="0">
              <a:solidFill>
                <a:srgbClr val="FFFFFF"/>
              </a:solidFill>
            </a:endParaRPr>
          </a:p>
          <a:p>
            <a:r>
              <a:rPr lang="cs-CZ" sz="1300" b="1" dirty="0">
                <a:solidFill>
                  <a:srgbClr val="FFFFFF"/>
                </a:solidFill>
              </a:rPr>
              <a:t>4. aterom – </a:t>
            </a:r>
            <a:r>
              <a:rPr lang="cs-CZ" sz="1300" dirty="0">
                <a:solidFill>
                  <a:srgbClr val="FFFFFF"/>
                </a:solidFill>
              </a:rPr>
              <a:t>vznik lipidového jádra, extracelulárně akumulované lipidy</a:t>
            </a:r>
          </a:p>
          <a:p>
            <a:r>
              <a:rPr lang="cs-CZ" sz="1300" b="1" dirty="0">
                <a:solidFill>
                  <a:srgbClr val="FFFFFF"/>
                </a:solidFill>
              </a:rPr>
              <a:t>5. </a:t>
            </a:r>
            <a:r>
              <a:rPr lang="cs-CZ" sz="1300" b="1" dirty="0" err="1">
                <a:solidFill>
                  <a:srgbClr val="FFFFFF"/>
                </a:solidFill>
              </a:rPr>
              <a:t>fibroaterom</a:t>
            </a:r>
            <a:r>
              <a:rPr lang="cs-CZ" sz="1300" b="1" dirty="0">
                <a:solidFill>
                  <a:srgbClr val="FFFFFF"/>
                </a:solidFill>
              </a:rPr>
              <a:t> </a:t>
            </a:r>
            <a:r>
              <a:rPr lang="cs-CZ" sz="1300" dirty="0">
                <a:solidFill>
                  <a:srgbClr val="FFFFFF"/>
                </a:solidFill>
              </a:rPr>
              <a:t>– proliferace </a:t>
            </a:r>
            <a:r>
              <a:rPr lang="cs-CZ" sz="1300" dirty="0" err="1">
                <a:solidFill>
                  <a:srgbClr val="FFFFFF"/>
                </a:solidFill>
              </a:rPr>
              <a:t>bb</a:t>
            </a:r>
            <a:r>
              <a:rPr lang="cs-CZ" sz="1300" dirty="0">
                <a:solidFill>
                  <a:srgbClr val="FFFFFF"/>
                </a:solidFill>
              </a:rPr>
              <a:t> hladkého svalstva v intimě cév, fibrinová vlákna a ztluštění formace</a:t>
            </a:r>
          </a:p>
          <a:p>
            <a:r>
              <a:rPr lang="cs-CZ" sz="1300" b="1" dirty="0">
                <a:solidFill>
                  <a:srgbClr val="FFFFFF"/>
                </a:solidFill>
              </a:rPr>
              <a:t>6. komplikovaná léze– </a:t>
            </a:r>
            <a:r>
              <a:rPr lang="cs-CZ" sz="1300" dirty="0">
                <a:solidFill>
                  <a:srgbClr val="FFFFFF"/>
                </a:solidFill>
              </a:rPr>
              <a:t>kalcifikace plátů, degenerace, ulcerace, </a:t>
            </a:r>
            <a:r>
              <a:rPr lang="cs-CZ" sz="1300" dirty="0" err="1">
                <a:solidFill>
                  <a:srgbClr val="FFFFFF"/>
                </a:solidFill>
              </a:rPr>
              <a:t>krv</a:t>
            </a:r>
            <a:r>
              <a:rPr lang="cs-CZ" sz="1300" dirty="0">
                <a:solidFill>
                  <a:srgbClr val="FFFFFF"/>
                </a:solidFill>
              </a:rPr>
              <a:t>., </a:t>
            </a:r>
            <a:r>
              <a:rPr lang="cs-CZ" sz="1300" b="1" dirty="0">
                <a:solidFill>
                  <a:srgbClr val="FFFFFF"/>
                </a:solidFill>
              </a:rPr>
              <a:t>RUPTURA</a:t>
            </a:r>
            <a:r>
              <a:rPr lang="cs-CZ" sz="1300" dirty="0">
                <a:solidFill>
                  <a:srgbClr val="FFFFFF"/>
                </a:solidFill>
              </a:rPr>
              <a:t> </a:t>
            </a:r>
            <a:r>
              <a:rPr lang="cs-CZ" sz="1300" dirty="0">
                <a:solidFill>
                  <a:srgbClr val="FFFFFF"/>
                </a:solidFill>
                <a:sym typeface="Wingdings" pitchFamily="2" charset="2"/>
              </a:rPr>
              <a:t> adheze trombocytů, agregace, vznik </a:t>
            </a:r>
            <a:r>
              <a:rPr lang="cs-CZ" sz="1300" b="1" dirty="0">
                <a:solidFill>
                  <a:srgbClr val="FFFFFF"/>
                </a:solidFill>
                <a:sym typeface="Wingdings" pitchFamily="2" charset="2"/>
              </a:rPr>
              <a:t>TROMBU</a:t>
            </a:r>
            <a:r>
              <a:rPr lang="cs-CZ" sz="1300" dirty="0">
                <a:solidFill>
                  <a:srgbClr val="FFFFFF"/>
                </a:solidFill>
                <a:sym typeface="Wingdings" pitchFamily="2" charset="2"/>
              </a:rPr>
              <a:t> = příčina </a:t>
            </a:r>
            <a:r>
              <a:rPr lang="cs-CZ" sz="1300" dirty="0" err="1">
                <a:solidFill>
                  <a:srgbClr val="FFFFFF"/>
                </a:solidFill>
                <a:sym typeface="Wingdings" pitchFamily="2" charset="2"/>
              </a:rPr>
              <a:t>uvávěru</a:t>
            </a:r>
            <a:r>
              <a:rPr lang="cs-CZ" sz="1300" dirty="0">
                <a:solidFill>
                  <a:srgbClr val="FFFFFF"/>
                </a:solidFill>
                <a:sym typeface="Wingdings" pitchFamily="2" charset="2"/>
              </a:rPr>
              <a:t> cévy</a:t>
            </a:r>
          </a:p>
          <a:p>
            <a:endParaRPr lang="cs-CZ" sz="1300" dirty="0">
              <a:solidFill>
                <a:srgbClr val="FFFFFF"/>
              </a:solidFill>
              <a:sym typeface="Wingdings" pitchFamily="2" charset="2"/>
            </a:endParaRPr>
          </a:p>
          <a:p>
            <a:r>
              <a:rPr lang="cs-CZ" sz="1400" b="1" dirty="0">
                <a:solidFill>
                  <a:srgbClr val="FFFFFF"/>
                </a:solidFill>
                <a:sym typeface="Wingdings" pitchFamily="2" charset="2"/>
              </a:rPr>
              <a:t> stabilní pláty</a:t>
            </a:r>
          </a:p>
          <a:p>
            <a:r>
              <a:rPr lang="cs-CZ" sz="1400" b="1" dirty="0">
                <a:solidFill>
                  <a:srgbClr val="FFFFFF"/>
                </a:solidFill>
                <a:sym typeface="Wingdings" pitchFamily="2" charset="2"/>
              </a:rPr>
              <a:t> nestabilní pláty </a:t>
            </a:r>
            <a:r>
              <a:rPr lang="cs-CZ" sz="1400" dirty="0">
                <a:solidFill>
                  <a:srgbClr val="FFFFFF"/>
                </a:solidFill>
                <a:sym typeface="Wingdings" pitchFamily="2" charset="2"/>
              </a:rPr>
              <a:t>– st.5+6, větší tendence k ruptuře</a:t>
            </a:r>
            <a:endParaRPr lang="cs-CZ" sz="1400" b="1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9FB788-D131-C14A-8614-5CB97647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066" y="188640"/>
            <a:ext cx="589745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A888937-C484-3F44-8047-6967635F7196}"/>
              </a:ext>
            </a:extLst>
          </p:cNvPr>
          <p:cNvSpPr/>
          <p:nvPr/>
        </p:nvSpPr>
        <p:spPr>
          <a:xfrm>
            <a:off x="3117112" y="6559905"/>
            <a:ext cx="58014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www.wikiskripta.eu</a:t>
            </a:r>
            <a:r>
              <a:rPr lang="cs-CZ" sz="1100" dirty="0"/>
              <a:t>/</a:t>
            </a:r>
            <a:r>
              <a:rPr lang="cs-CZ" sz="1100" dirty="0" err="1"/>
              <a:t>w</a:t>
            </a:r>
            <a:r>
              <a:rPr lang="cs-CZ" sz="1100" dirty="0"/>
              <a:t>/Ateroskler%C3%B3za#/media/</a:t>
            </a:r>
            <a:r>
              <a:rPr lang="cs-CZ" sz="1100" dirty="0" err="1"/>
              <a:t>File:Endo_dysfunction_Athero.PNG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07023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642E4-D506-514F-A313-34C0CFEB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Ateroskleróza</a:t>
            </a:r>
            <a:br>
              <a:rPr lang="cs-CZ" dirty="0"/>
            </a:br>
            <a:r>
              <a:rPr lang="cs-CZ" dirty="0"/>
              <a:t>RIZIKOVÉ FAKTORY: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D3ECC3-D82A-8047-AA87-1BF34990B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316992" cy="30954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u="sng" dirty="0"/>
              <a:t>NEOVLIVNITELNÉ</a:t>
            </a:r>
          </a:p>
          <a:p>
            <a:pPr lvl="1"/>
            <a:r>
              <a:rPr lang="cs-CZ" dirty="0"/>
              <a:t>věk</a:t>
            </a:r>
          </a:p>
          <a:p>
            <a:pPr lvl="1"/>
            <a:r>
              <a:rPr lang="cs-CZ" dirty="0"/>
              <a:t>pohlaví</a:t>
            </a:r>
          </a:p>
          <a:p>
            <a:pPr lvl="1"/>
            <a:r>
              <a:rPr lang="cs-CZ" dirty="0"/>
              <a:t>rasa</a:t>
            </a:r>
          </a:p>
          <a:p>
            <a:pPr lvl="1"/>
            <a:r>
              <a:rPr lang="cs-CZ" dirty="0"/>
              <a:t>genetická výbava</a:t>
            </a:r>
          </a:p>
          <a:p>
            <a:pPr lvl="1"/>
            <a:r>
              <a:rPr lang="cs-CZ" dirty="0"/>
              <a:t>osobní anamnéza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D0A78E-8BE9-7547-BFE1-B3D478F1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845737"/>
            <a:ext cx="3703320" cy="309543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u="sng" dirty="0"/>
              <a:t>OVLIVNITELNÉ</a:t>
            </a:r>
          </a:p>
          <a:p>
            <a:pPr lvl="1"/>
            <a:r>
              <a:rPr lang="cs-CZ" dirty="0"/>
              <a:t>životní styl</a:t>
            </a:r>
          </a:p>
          <a:p>
            <a:pPr lvl="1"/>
            <a:r>
              <a:rPr lang="cs-CZ" dirty="0"/>
              <a:t>kouření </a:t>
            </a:r>
          </a:p>
          <a:p>
            <a:pPr lvl="1"/>
            <a:r>
              <a:rPr lang="cs-CZ" dirty="0"/>
              <a:t>strava bohatá na tuky</a:t>
            </a:r>
          </a:p>
          <a:p>
            <a:pPr lvl="1"/>
            <a:r>
              <a:rPr lang="cs-CZ" dirty="0"/>
              <a:t>málo pohybu</a:t>
            </a:r>
          </a:p>
          <a:p>
            <a:pPr lvl="1"/>
            <a:r>
              <a:rPr lang="cs-CZ" dirty="0"/>
              <a:t>obezita</a:t>
            </a:r>
          </a:p>
          <a:p>
            <a:pPr lvl="1"/>
            <a:r>
              <a:rPr lang="cs-CZ" dirty="0" err="1"/>
              <a:t>dyslipidémie</a:t>
            </a:r>
            <a:endParaRPr lang="cs-CZ" dirty="0"/>
          </a:p>
          <a:p>
            <a:pPr lvl="1"/>
            <a:r>
              <a:rPr lang="cs-CZ" dirty="0"/>
              <a:t>hypertenze</a:t>
            </a:r>
          </a:p>
          <a:p>
            <a:pPr lvl="1"/>
            <a:r>
              <a:rPr lang="cs-CZ" dirty="0"/>
              <a:t>psychosociální faktory</a:t>
            </a:r>
          </a:p>
          <a:p>
            <a:pPr lvl="1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298957-A9CA-E044-98C3-70AB74DF126F}"/>
              </a:ext>
            </a:extLst>
          </p:cNvPr>
          <p:cNvSpPr txBox="1"/>
          <p:nvPr/>
        </p:nvSpPr>
        <p:spPr>
          <a:xfrm>
            <a:off x="5524666" y="5445224"/>
            <a:ext cx="28483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/>
              <a:t>Tabulka SCORE </a:t>
            </a:r>
            <a:r>
              <a:rPr lang="cs-CZ" sz="2800" dirty="0">
                <a:sym typeface="Wingdings" pitchFamily="2" charset="2"/>
              </a:rPr>
              <a:t>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403434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7145</TotalTime>
  <Words>1697</Words>
  <Application>Microsoft Macintosh PowerPoint</Application>
  <PresentationFormat>Předvádění na obrazovce (4:3)</PresentationFormat>
  <Paragraphs>187</Paragraphs>
  <Slides>23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Retrospektiva</vt:lpstr>
      <vt:lpstr>Nemoci srdce a cév, preventivní programy </vt:lpstr>
      <vt:lpstr>Nemoci srdce a cév, preventivní programy</vt:lpstr>
      <vt:lpstr>Vyšetřovací metody </vt:lpstr>
      <vt:lpstr>Prezentace aplikace PowerPoint</vt:lpstr>
      <vt:lpstr>Prezentace aplikace PowerPoint</vt:lpstr>
      <vt:lpstr>Prezentace aplikace PowerPoint</vt:lpstr>
      <vt:lpstr>Ateroskleróza</vt:lpstr>
      <vt:lpstr>Prezentace aplikace PowerPoint</vt:lpstr>
      <vt:lpstr>Ateroskleróza RIZIKOVÉ FAKTORY:</vt:lpstr>
      <vt:lpstr>Prezentace aplikace PowerPoint</vt:lpstr>
      <vt:lpstr>ICHS</vt:lpstr>
      <vt:lpstr>ICHS</vt:lpstr>
      <vt:lpstr>INFARKT MYOKARDU</vt:lpstr>
      <vt:lpstr>SRDEČNÍ SELHÁNÍ</vt:lpstr>
      <vt:lpstr>NYHA = New York heart association  - funkční klasifikace srdečního selhání</vt:lpstr>
      <vt:lpstr>ARYTMIE</vt:lpstr>
      <vt:lpstr>ARYTMIE</vt:lpstr>
      <vt:lpstr>FIBRILACE SÍNÍ</vt:lpstr>
      <vt:lpstr>CHLOPENNÍ VADY</vt:lpstr>
      <vt:lpstr>ZÁNĚTY SRDCE</vt:lpstr>
      <vt:lpstr>PRIMÁRNÍ PREVENCE</vt:lpstr>
      <vt:lpstr>SEKUNDÁRNÍ PREVENCE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Pneumologie II.</dc:title>
  <dc:creator>Robert</dc:creator>
  <cp:lastModifiedBy>Nikola Nováková</cp:lastModifiedBy>
  <cp:revision>131</cp:revision>
  <dcterms:created xsi:type="dcterms:W3CDTF">2009-09-28T16:27:10Z</dcterms:created>
  <dcterms:modified xsi:type="dcterms:W3CDTF">2022-03-06T11:33:33Z</dcterms:modified>
</cp:coreProperties>
</file>