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82" r:id="rId2"/>
    <p:sldId id="283" r:id="rId3"/>
    <p:sldId id="287" r:id="rId4"/>
    <p:sldId id="284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57" r:id="rId15"/>
    <p:sldId id="260" r:id="rId16"/>
    <p:sldId id="261" r:id="rId17"/>
    <p:sldId id="259" r:id="rId18"/>
    <p:sldId id="258" r:id="rId19"/>
    <p:sldId id="295" r:id="rId20"/>
    <p:sldId id="296" r:id="rId21"/>
    <p:sldId id="297" r:id="rId22"/>
    <p:sldId id="299" r:id="rId23"/>
    <p:sldId id="298" r:id="rId24"/>
    <p:sldId id="300" r:id="rId25"/>
    <p:sldId id="301" r:id="rId26"/>
    <p:sldId id="303" r:id="rId27"/>
    <p:sldId id="302" r:id="rId28"/>
    <p:sldId id="304" r:id="rId29"/>
    <p:sldId id="306" r:id="rId30"/>
    <p:sldId id="305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604"/>
  </p:normalViewPr>
  <p:slideViewPr>
    <p:cSldViewPr>
      <p:cViewPr varScale="1">
        <p:scale>
          <a:sx n="95" d="100"/>
          <a:sy n="95" d="100"/>
        </p:scale>
        <p:origin x="21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4D53-6187-8A4C-A510-52BAF0D4845E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B2E8-978F-9745-9C63-AD2F1940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34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BB2E8-978F-9745-9C63-AD2F1940B08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68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preparáty železa - často nevolnosti, užívat ne nalačno, zapíjet kyselým nápojem</a:t>
            </a:r>
          </a:p>
          <a:p>
            <a:pPr marL="171450" indent="-171450">
              <a:buFontTx/>
              <a:buChar char="-"/>
            </a:pPr>
            <a:r>
              <a:rPr lang="cs-CZ" dirty="0"/>
              <a:t>těhotenství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BB2E8-978F-9745-9C63-AD2F1940B08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47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VIZ 1.přednáška – laboratoře, </a:t>
            </a:r>
            <a:r>
              <a:rPr lang="cs-CZ" dirty="0" err="1"/>
              <a:t>hemokoagulace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BB2E8-978F-9745-9C63-AD2F1940B08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30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BB2E8-978F-9745-9C63-AD2F1940B08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37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O případném doporučení</a:t>
            </a:r>
            <a:r>
              <a:rPr lang="cs-CZ" b="1" dirty="0"/>
              <a:t> náhradní heparinové prevence</a:t>
            </a:r>
            <a:r>
              <a:rPr lang="cs-CZ" dirty="0"/>
              <a:t> zpravidla rozhoduje lékař, který antikoagulační léčbu indikoval, ve spolupráci s lékařem, který bude výkon provádět. Řídí se přitom výší rizika trombotické komplikace, které je zvláště vysoké u nemocných s </a:t>
            </a:r>
            <a:r>
              <a:rPr lang="cs-CZ" i="1" dirty="0"/>
              <a:t>mechanickou srdeční chlopní</a:t>
            </a:r>
            <a:r>
              <a:rPr lang="cs-CZ" dirty="0"/>
              <a:t> a u nemocných s </a:t>
            </a:r>
            <a:r>
              <a:rPr lang="cs-CZ" i="1" dirty="0"/>
              <a:t>hlubokou žilní trombózou</a:t>
            </a:r>
            <a:r>
              <a:rPr lang="cs-CZ" dirty="0"/>
              <a:t> provázející </a:t>
            </a:r>
            <a:r>
              <a:rPr lang="cs-CZ" dirty="0" err="1"/>
              <a:t>trombofilní</a:t>
            </a:r>
            <a:r>
              <a:rPr lang="cs-CZ" dirty="0"/>
              <a:t> stav nebo malignitu, závisí však i na druhu a rozsahu chirurgického výkonu</a:t>
            </a:r>
          </a:p>
          <a:p>
            <a:endParaRPr lang="cs-CZ" dirty="0"/>
          </a:p>
          <a:p>
            <a:r>
              <a:rPr lang="cs-CZ" dirty="0"/>
              <a:t>- Důsledné lokální ošetření extrakční rány: </a:t>
            </a:r>
          </a:p>
          <a:p>
            <a:r>
              <a:rPr lang="cs-CZ" b="1" dirty="0"/>
              <a:t>Komprese</a:t>
            </a:r>
            <a:r>
              <a:rPr lang="cs-CZ" dirty="0"/>
              <a:t> – digitální nebo skusová komprese extrakčního lůžka tampónem. Tampón lze smočit v roztoku hemostyptika.</a:t>
            </a:r>
          </a:p>
          <a:p>
            <a:r>
              <a:rPr lang="cs-CZ" b="1" dirty="0"/>
              <a:t>Lokální hemostatika </a:t>
            </a:r>
            <a:r>
              <a:rPr lang="cs-CZ" dirty="0"/>
              <a:t>– nejčastěji se používají vstřebatelné </a:t>
            </a:r>
            <a:r>
              <a:rPr lang="cs-CZ" b="1" dirty="0"/>
              <a:t>želatinové houby (</a:t>
            </a:r>
            <a:r>
              <a:rPr lang="cs-CZ" b="1" dirty="0" err="1"/>
              <a:t>Gelaspon</a:t>
            </a:r>
            <a:r>
              <a:rPr lang="cs-CZ" b="1" dirty="0"/>
              <a:t>, </a:t>
            </a:r>
            <a:r>
              <a:rPr lang="cs-CZ" b="1" dirty="0" err="1"/>
              <a:t>Spongostan</a:t>
            </a:r>
            <a:r>
              <a:rPr lang="cs-CZ" b="1" dirty="0"/>
              <a:t>, </a:t>
            </a:r>
            <a:r>
              <a:rPr lang="cs-CZ" b="1" dirty="0" err="1"/>
              <a:t>Curaspon</a:t>
            </a:r>
            <a:r>
              <a:rPr lang="cs-CZ" dirty="0"/>
              <a:t>), které se v malých částech aplikují do extrakční rány. Působí hlavně mechanicky, nasáknou krví, zvětší svůj objem a přitisknou se na </a:t>
            </a:r>
            <a:r>
              <a:rPr lang="cs-CZ" dirty="0" err="1"/>
              <a:t>rannou</a:t>
            </a:r>
            <a:r>
              <a:rPr lang="cs-CZ" dirty="0"/>
              <a:t> plochu. Síťovitá struktura napomáhá vytvoření fibrinové sítě a následně i hojení. Někdy se mohou i aktivně účastnit koagulace, je-li přidán např. trombin (fibrinová pěna). Mohou být i nosiči antibiotika (</a:t>
            </a:r>
            <a:r>
              <a:rPr lang="cs-CZ" dirty="0" err="1"/>
              <a:t>garamycin</a:t>
            </a:r>
            <a:r>
              <a:rPr lang="cs-CZ" dirty="0"/>
              <a:t>). Další možností je přípravek </a:t>
            </a:r>
            <a:r>
              <a:rPr lang="cs-CZ" b="1" dirty="0" err="1"/>
              <a:t>Traumacel</a:t>
            </a:r>
            <a:r>
              <a:rPr lang="cs-CZ" dirty="0"/>
              <a:t> vyvinutý na základě </a:t>
            </a:r>
            <a:r>
              <a:rPr lang="cs-CZ" dirty="0" err="1"/>
              <a:t>resorbovatelné</a:t>
            </a:r>
            <a:r>
              <a:rPr lang="cs-CZ" dirty="0"/>
              <a:t> oxidované celulózy. V práškové formě je možné jej použít v kombinaci s želatinovou houbou. Speciálně pro dentální účely byla vyvinutá čípkovitá forma a je určená ke stavění různých typů </a:t>
            </a:r>
            <a:r>
              <a:rPr lang="cs-CZ" dirty="0" err="1"/>
              <a:t>poextrakčního</a:t>
            </a:r>
            <a:r>
              <a:rPr lang="cs-CZ" dirty="0"/>
              <a:t> krvácení. Jiným a velmi účinným hemostatikem je kopolymer glukózy připravený oxidací regenerované formy celulózy s nízkým pH – </a:t>
            </a:r>
            <a:r>
              <a:rPr lang="cs-CZ" b="1" dirty="0" err="1"/>
              <a:t>Surgicel</a:t>
            </a:r>
            <a:r>
              <a:rPr lang="cs-CZ" dirty="0"/>
              <a:t> (pH 2,8). Dodává se jako smetanově bílá látka se strukturou tkané textilie, která se buď na </a:t>
            </a:r>
            <a:r>
              <a:rPr lang="cs-CZ" dirty="0" err="1"/>
              <a:t>rannou</a:t>
            </a:r>
            <a:r>
              <a:rPr lang="cs-CZ" dirty="0"/>
              <a:t> plochu přiloží, nebo se jí extrakční rána vyplní. Princip působení je denaturace krevních bílkovin (albumin a globuliny) a tím utišení krvácení během 2–8 minut. </a:t>
            </a:r>
            <a:r>
              <a:rPr lang="cs-CZ" dirty="0" err="1"/>
              <a:t>Surgicel</a:t>
            </a:r>
            <a:r>
              <a:rPr lang="cs-CZ" dirty="0"/>
              <a:t> se nemá používat s jinými hemostatiky, např. s trombinovými preparáty, protože je svým nízkým pH inaktivuje.</a:t>
            </a:r>
          </a:p>
          <a:p>
            <a:r>
              <a:rPr lang="cs-CZ" b="1" dirty="0"/>
              <a:t>Sutura rány </a:t>
            </a:r>
            <a:r>
              <a:rPr lang="cs-CZ" dirty="0"/>
              <a:t>– ke sblížení okrajů rány a k lepší retenci želatinové houby se přidává matracový steh vstřebatelným šicím materiálem.</a:t>
            </a:r>
          </a:p>
          <a:p>
            <a:r>
              <a:rPr lang="cs-CZ" b="1" dirty="0"/>
              <a:t>Tkáňové lepidlo </a:t>
            </a:r>
            <a:r>
              <a:rPr lang="cs-CZ" dirty="0"/>
              <a:t>– představuje moderní způsob léčby a jedno z nejkvalitnějších lokálních ošetření krvácejících ran. Tkáňová lepidla patří mezi dobře dostupné a vysoce účinné přípravky ke stavění krvácení. Lepidla ve formě roztoku jsou tvořena dvěma vzájemně mísitelnými složkami. Jedna část je tvořena fibrinogenem rozpuštěném v </a:t>
            </a:r>
            <a:r>
              <a:rPr lang="cs-CZ" dirty="0" err="1"/>
              <a:t>aprotininu</a:t>
            </a:r>
            <a:r>
              <a:rPr lang="cs-CZ" dirty="0"/>
              <a:t> a druhá trombinem rozpuštěným v roztoku chloridu vápenatého, rychle vzniká tuhý gel. Směs se aplikuje dvojcestnou stříkačkou s kanylou ihned po extrakci přímo do zubního lůžka. např. </a:t>
            </a:r>
            <a:r>
              <a:rPr lang="cs-CZ" dirty="0" err="1"/>
              <a:t>Tissucol</a:t>
            </a:r>
            <a:r>
              <a:rPr lang="cs-CZ" dirty="0"/>
              <a:t> – lokální hemostatikum, umožňuje přímou proměnu protrombinu na trombin. Určitou nevýhodou pro jeho správnou přípravu je potřeba doplňujícího míchacího zařízení s termostatem a cena.</a:t>
            </a:r>
          </a:p>
          <a:p>
            <a:r>
              <a:rPr lang="cs-CZ" b="1" dirty="0"/>
              <a:t>Pryskyřičná krycí deska </a:t>
            </a:r>
            <a:r>
              <a:rPr lang="cs-CZ" dirty="0"/>
              <a:t>– představuje doplňující volbu ošetření. Při plánovaném ošetření pacientů s poruchou koagulace se zhotovuje laboratorně po předchozím otisku čelisti, kde je plánována extrakce. Po extrakci se nasazuje v kombinaci se </a:t>
            </a:r>
            <a:r>
              <a:rPr lang="cs-CZ" dirty="0" err="1"/>
              <a:t>zinkoxideugenolovou</a:t>
            </a:r>
            <a:r>
              <a:rPr lang="cs-CZ" dirty="0"/>
              <a:t> pastou (</a:t>
            </a:r>
            <a:r>
              <a:rPr lang="cs-CZ" dirty="0" err="1"/>
              <a:t>Repin</a:t>
            </a:r>
            <a:r>
              <a:rPr lang="cs-CZ" dirty="0"/>
              <a:t>). Ponechává se v dutině ústní nejčastěji po dobu 10 dnů.</a:t>
            </a:r>
          </a:p>
          <a:p>
            <a:endParaRPr lang="cs-CZ" dirty="0"/>
          </a:p>
          <a:p>
            <a:r>
              <a:rPr lang="cs-CZ" u="sng" dirty="0"/>
              <a:t>Pooperační péče – po stomatochirurgických výkonech</a:t>
            </a:r>
          </a:p>
          <a:p>
            <a:r>
              <a:rPr lang="cs-CZ" dirty="0"/>
              <a:t>- po výkonu 24 hod klid na lůžku se zvýšenou polohou hlavy;</a:t>
            </a:r>
          </a:p>
          <a:p>
            <a:r>
              <a:rPr lang="cs-CZ" dirty="0"/>
              <a:t>- vitální funkce 24 hod sledovat kontinuálně;</a:t>
            </a:r>
          </a:p>
          <a:p>
            <a:r>
              <a:rPr lang="cs-CZ" dirty="0"/>
              <a:t>- přikládání ledových obkladů;</a:t>
            </a:r>
          </a:p>
          <a:p>
            <a:r>
              <a:rPr lang="cs-CZ" dirty="0"/>
              <a:t>- léky proti bolesti nesmí obsahovat </a:t>
            </a:r>
            <a:r>
              <a:rPr lang="cs-CZ" dirty="0" err="1"/>
              <a:t>kys</a:t>
            </a:r>
            <a:r>
              <a:rPr lang="cs-CZ" dirty="0"/>
              <a:t>. acetylsalicylovou;</a:t>
            </a:r>
          </a:p>
          <a:p>
            <a:r>
              <a:rPr lang="cs-CZ" dirty="0"/>
              <a:t>- tekutá strava během ponechání krycí desky v dutině ústní.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BB2E8-978F-9745-9C63-AD2F1940B08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38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BB2E8-978F-9745-9C63-AD2F1940B08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3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6D48F6-F7B2-4405-9BBF-CF28A720B04C}" type="datetimeFigureOut">
              <a:rPr lang="cs-CZ" smtClean="0"/>
              <a:t>13.03.2022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Kre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habilitace.info/lidske-telo/krevni-plazma-jake-ma-slozeni-a-co-darcovstvi-plazmy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Hematologie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2056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KLINICKÁ MEDICÍNA – PŘEDNÁŠKA, JARO 2022</a:t>
            </a:r>
          </a:p>
          <a:p>
            <a:r>
              <a:rPr lang="cs-CZ" dirty="0" err="1"/>
              <a:t>Mudr.</a:t>
            </a:r>
            <a:r>
              <a:rPr lang="cs-CZ" dirty="0"/>
              <a:t> Nikola </a:t>
            </a:r>
            <a:r>
              <a:rPr lang="cs-CZ" dirty="0" err="1"/>
              <a:t>nováková</a:t>
            </a:r>
            <a:r>
              <a:rPr lang="cs-CZ" dirty="0"/>
              <a:t> </a:t>
            </a:r>
          </a:p>
          <a:p>
            <a:r>
              <a:rPr lang="cs-CZ" sz="1700" dirty="0"/>
              <a:t>393832@mail.muni.cz</a:t>
            </a:r>
          </a:p>
        </p:txBody>
      </p:sp>
    </p:spTree>
    <p:extLst>
      <p:ext uri="{BB962C8B-B14F-4D97-AF65-F5344CB8AC3E}">
        <p14:creationId xmlns:p14="http://schemas.microsoft.com/office/powerpoint/2010/main" val="213061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CE164-4104-A648-972A-AB8BFDF1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SIDEROPENICKÁ ANÉMIE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9DC366-8D97-1D45-B840-B7610F473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/>
              <a:t>= </a:t>
            </a:r>
            <a:r>
              <a:rPr lang="cs-CZ" sz="1800" i="1" dirty="0"/>
              <a:t>anémie z nedostatku železa </a:t>
            </a:r>
          </a:p>
          <a:p>
            <a:pPr marL="0" indent="0">
              <a:buNone/>
            </a:pPr>
            <a:r>
              <a:rPr lang="cs-CZ" sz="1800" dirty="0"/>
              <a:t>- nejčastější anémie na světě: 14-20% žen a 4-5% mužů</a:t>
            </a:r>
            <a:endParaRPr lang="cs-CZ" sz="1800" i="1" dirty="0"/>
          </a:p>
          <a:p>
            <a:pPr marL="0" indent="0">
              <a:buNone/>
            </a:pPr>
            <a:r>
              <a:rPr lang="cs-CZ" sz="1800" dirty="0"/>
              <a:t>- vázne tvorba </a:t>
            </a:r>
            <a:r>
              <a:rPr lang="cs-CZ" sz="1800" dirty="0" err="1"/>
              <a:t>Hb</a:t>
            </a:r>
            <a:r>
              <a:rPr lang="cs-CZ" sz="1800" dirty="0"/>
              <a:t>, erytrocyty jsou jím nedostatečně nasyceny (</a:t>
            </a:r>
            <a:r>
              <a:rPr lang="cs-CZ" sz="1800" dirty="0" err="1"/>
              <a:t>hypochromní</a:t>
            </a:r>
            <a:r>
              <a:rPr lang="cs-CZ" sz="1800" dirty="0"/>
              <a:t>) a jsou malé (</a:t>
            </a:r>
            <a:r>
              <a:rPr lang="cs-CZ" sz="1800" dirty="0" err="1"/>
              <a:t>mikrocytární</a:t>
            </a:r>
            <a:r>
              <a:rPr lang="cs-CZ" sz="1800" dirty="0"/>
              <a:t>) </a:t>
            </a:r>
          </a:p>
          <a:p>
            <a:pPr marL="0" indent="0">
              <a:buNone/>
            </a:pPr>
            <a:r>
              <a:rPr lang="cs-CZ" sz="1800" dirty="0"/>
              <a:t>- příčiny nedostatku železa: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200" b="1" dirty="0"/>
              <a:t>snížený přívod železa </a:t>
            </a:r>
            <a:r>
              <a:rPr lang="cs-CZ" sz="1200" dirty="0"/>
              <a:t>– nevhodné složení stravy – málo masa, nadbytek fosfátů a </a:t>
            </a:r>
            <a:r>
              <a:rPr lang="cs-CZ" sz="1200" dirty="0" err="1"/>
              <a:t>fytátů</a:t>
            </a:r>
            <a:r>
              <a:rPr lang="cs-CZ" sz="1200" dirty="0"/>
              <a:t> u vegetariánů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200" b="1" dirty="0"/>
              <a:t>porucha resorpce železa </a:t>
            </a:r>
            <a:r>
              <a:rPr lang="cs-CZ" sz="1200" dirty="0"/>
              <a:t>– resekce žaludku, malabsorpční syndromy, po GIT operacích (anastomózy, resekce střev), GIT nádory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200" b="1" dirty="0"/>
              <a:t>nadměrná spotřeba železa </a:t>
            </a:r>
            <a:r>
              <a:rPr lang="cs-CZ" sz="1200" dirty="0"/>
              <a:t>– v těhotenství, dospívání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200" b="1" dirty="0"/>
              <a:t>nadměrné ztráty železa </a:t>
            </a:r>
            <a:r>
              <a:rPr lang="cs-CZ" sz="1200" dirty="0"/>
              <a:t>– krvácení z GIT, URO, respiračního traktu, časté odběry krve, hemodialýza</a:t>
            </a:r>
          </a:p>
          <a:p>
            <a:pPr marL="0" indent="0">
              <a:buNone/>
            </a:pPr>
            <a:r>
              <a:rPr lang="cs-CZ" sz="1800" dirty="0"/>
              <a:t>- laboratorně: snížená hladina železa a feritinu (zásobárna železa)</a:t>
            </a:r>
          </a:p>
          <a:p>
            <a:pPr marL="0" indent="0">
              <a:buNone/>
            </a:pPr>
            <a:r>
              <a:rPr lang="cs-CZ" sz="1800" dirty="0"/>
              <a:t>- klinicky: viz příznaky + </a:t>
            </a:r>
            <a:r>
              <a:rPr lang="cs-CZ" sz="1800" b="1" dirty="0"/>
              <a:t>lámavost nehtů, </a:t>
            </a:r>
            <a:r>
              <a:rPr lang="cs-CZ" sz="1800" b="1" dirty="0" err="1"/>
              <a:t>stomatitis</a:t>
            </a:r>
            <a:r>
              <a:rPr lang="cs-CZ" sz="1800" b="1" dirty="0"/>
              <a:t> </a:t>
            </a:r>
            <a:r>
              <a:rPr lang="cs-CZ" sz="1800" b="1" dirty="0" err="1"/>
              <a:t>angularis</a:t>
            </a:r>
            <a:r>
              <a:rPr lang="cs-CZ" sz="1800" b="1" dirty="0"/>
              <a:t>, glositida</a:t>
            </a:r>
          </a:p>
          <a:p>
            <a:pPr marL="0" indent="0">
              <a:buNone/>
            </a:pPr>
            <a:r>
              <a:rPr lang="cs-CZ" sz="1800" dirty="0"/>
              <a:t>- </a:t>
            </a:r>
            <a:r>
              <a:rPr lang="cs-CZ" sz="1800" dirty="0" err="1"/>
              <a:t>tp</a:t>
            </a:r>
            <a:r>
              <a:rPr lang="cs-CZ" sz="1800" dirty="0"/>
              <a:t>: odstranění příčiny, </a:t>
            </a:r>
            <a:r>
              <a:rPr lang="cs-CZ" sz="1800" dirty="0" err="1"/>
              <a:t>suplementace</a:t>
            </a:r>
            <a:r>
              <a:rPr lang="cs-CZ" sz="1800" dirty="0"/>
              <a:t> železa </a:t>
            </a:r>
          </a:p>
          <a:p>
            <a:pPr marL="0" indent="0">
              <a:buNone/>
            </a:pPr>
            <a:r>
              <a:rPr lang="cs-CZ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1470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9E070-F161-8146-9C38-A5FDF885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MEGALOBLASTOVÁ ANÉMIE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C908A-C17A-1241-8959-CD71CF9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i="1" dirty="0"/>
              <a:t>nedostatek </a:t>
            </a:r>
            <a:r>
              <a:rPr lang="cs-CZ" i="1" dirty="0" err="1"/>
              <a:t>viatmínu</a:t>
            </a:r>
            <a:r>
              <a:rPr lang="cs-CZ" i="1" dirty="0"/>
              <a:t> B12 a/nebo kyseliny listové</a:t>
            </a:r>
          </a:p>
          <a:p>
            <a:r>
              <a:rPr lang="cs-CZ" dirty="0"/>
              <a:t>- kdo? malnutrice, malabsorpce, chronický alkoholismus, opakovaná těhotenství, malignity, hemolýza, </a:t>
            </a:r>
            <a:r>
              <a:rPr lang="cs-CZ" dirty="0" err="1"/>
              <a:t>tp</a:t>
            </a:r>
            <a:r>
              <a:rPr lang="cs-CZ" dirty="0"/>
              <a:t>. </a:t>
            </a:r>
            <a:r>
              <a:rPr lang="cs-CZ" dirty="0" err="1"/>
              <a:t>metotrexátem</a:t>
            </a:r>
            <a:r>
              <a:rPr lang="cs-CZ" dirty="0"/>
              <a:t>…</a:t>
            </a:r>
          </a:p>
          <a:p>
            <a:r>
              <a:rPr lang="cs-CZ" dirty="0"/>
              <a:t>- erytrocyty jsou velkého průměru (</a:t>
            </a:r>
            <a:r>
              <a:rPr lang="cs-CZ" dirty="0" err="1"/>
              <a:t>makrocytární</a:t>
            </a:r>
            <a:r>
              <a:rPr lang="cs-CZ" dirty="0"/>
              <a:t>), snížená </a:t>
            </a:r>
            <a:r>
              <a:rPr lang="cs-CZ" dirty="0" err="1"/>
              <a:t>stabilta</a:t>
            </a:r>
            <a:r>
              <a:rPr lang="cs-CZ" dirty="0"/>
              <a:t> – snadno praskají, krvetvorba je neefektivní</a:t>
            </a:r>
          </a:p>
          <a:p>
            <a:r>
              <a:rPr lang="cs-CZ" dirty="0"/>
              <a:t>- </a:t>
            </a:r>
            <a:r>
              <a:rPr lang="cs-CZ" b="1" dirty="0"/>
              <a:t>perniciózní anémie </a:t>
            </a:r>
            <a:r>
              <a:rPr lang="cs-CZ" dirty="0"/>
              <a:t>= nedostatek vnitřního faktoru, bez </a:t>
            </a:r>
            <a:r>
              <a:rPr lang="cs-CZ" dirty="0" err="1"/>
              <a:t>kt</a:t>
            </a:r>
            <a:r>
              <a:rPr lang="cs-CZ" dirty="0"/>
              <a:t>. se vit. B12 nevstřebává (po resekcích žaludku, protilátky proti </a:t>
            </a:r>
            <a:r>
              <a:rPr lang="cs-CZ" dirty="0" err="1"/>
              <a:t>pariet.bb</a:t>
            </a:r>
            <a:r>
              <a:rPr lang="cs-CZ" dirty="0"/>
              <a:t> žaludku)</a:t>
            </a:r>
          </a:p>
          <a:p>
            <a:r>
              <a:rPr lang="cs-CZ" dirty="0"/>
              <a:t>- klinicky: viz příznaky + </a:t>
            </a:r>
            <a:r>
              <a:rPr lang="cs-CZ" b="1" dirty="0"/>
              <a:t>Hunterova glositida </a:t>
            </a:r>
            <a:r>
              <a:rPr lang="cs-CZ" dirty="0"/>
              <a:t>(vyhlazený jazyk a na okrajích trhlinky a jizvičky) </a:t>
            </a:r>
          </a:p>
          <a:p>
            <a:r>
              <a:rPr lang="cs-CZ" dirty="0"/>
              <a:t>- terapie: </a:t>
            </a:r>
            <a:r>
              <a:rPr lang="cs-CZ" dirty="0" err="1"/>
              <a:t>i.m</a:t>
            </a:r>
            <a:r>
              <a:rPr lang="cs-CZ" dirty="0"/>
              <a:t>. aplikace vit. B12 + substituce </a:t>
            </a:r>
            <a:r>
              <a:rPr lang="cs-CZ" dirty="0" err="1"/>
              <a:t>kys</a:t>
            </a:r>
            <a:r>
              <a:rPr lang="cs-CZ" dirty="0"/>
              <a:t>. listové (</a:t>
            </a:r>
            <a:r>
              <a:rPr lang="cs-CZ" dirty="0" err="1"/>
              <a:t>tbl</a:t>
            </a:r>
            <a:r>
              <a:rPr lang="cs-CZ" dirty="0"/>
              <a:t> per os)</a:t>
            </a:r>
          </a:p>
        </p:txBody>
      </p:sp>
    </p:spTree>
    <p:extLst>
      <p:ext uri="{BB962C8B-B14F-4D97-AF65-F5344CB8AC3E}">
        <p14:creationId xmlns:p14="http://schemas.microsoft.com/office/powerpoint/2010/main" val="380830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417B3-87F5-6C40-ABC7-47F02873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ANÉMIE CHRONICKÝCH CHOROB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C20103-E840-4241-9785-58F257563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- 2. nejčastější typ anémie</a:t>
            </a:r>
          </a:p>
          <a:p>
            <a:r>
              <a:rPr lang="cs-CZ" dirty="0"/>
              <a:t>- anémie provázející nádorové, chronické infekční, zánětlivé, autoimunitní a někdy i poúrazové stavy trvající 1-2 měsíce</a:t>
            </a:r>
          </a:p>
          <a:p>
            <a:r>
              <a:rPr lang="cs-CZ" dirty="0"/>
              <a:t>- zvýšená produkce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zánětlivých </a:t>
            </a:r>
            <a:r>
              <a:rPr lang="cs-CZ" dirty="0" err="1"/>
              <a:t>cytokinů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zkrácené přežívání </a:t>
            </a:r>
            <a:r>
              <a:rPr lang="cs-CZ" dirty="0" err="1">
                <a:sym typeface="Wingdings" pitchFamily="2" charset="2"/>
              </a:rPr>
              <a:t>ery</a:t>
            </a:r>
            <a:r>
              <a:rPr lang="cs-CZ" dirty="0">
                <a:sym typeface="Wingdings" pitchFamily="2" charset="2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>
                <a:sym typeface="Wingdings" pitchFamily="2" charset="2"/>
              </a:rPr>
              <a:t>hepcidinu</a:t>
            </a:r>
            <a:r>
              <a:rPr lang="cs-CZ" dirty="0">
                <a:sym typeface="Wingdings" pitchFamily="2" charset="2"/>
              </a:rPr>
              <a:t>  schovává železo v buňkách – pokles hladiny železa v séru</a:t>
            </a:r>
          </a:p>
          <a:p>
            <a:r>
              <a:rPr lang="cs-CZ" dirty="0">
                <a:sym typeface="Wingdings" pitchFamily="2" charset="2"/>
              </a:rPr>
              <a:t>- klinicky: příznaky základního onemocnění + kombinace s anémií</a:t>
            </a:r>
          </a:p>
          <a:p>
            <a:r>
              <a:rPr lang="cs-CZ" dirty="0">
                <a:sym typeface="Wingdings" pitchFamily="2" charset="2"/>
              </a:rPr>
              <a:t>- terapie základního onemocnění + mírná korekce anémie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72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90C48-3414-A341-8929-99CC67EE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ANÉMIE POZTRÁTOVÁ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2E833-CB10-DA4D-83A8-8720DCBC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391578"/>
          </a:xfrm>
        </p:spPr>
        <p:txBody>
          <a:bodyPr/>
          <a:lstStyle/>
          <a:p>
            <a:r>
              <a:rPr lang="cs-CZ" sz="1600" b="1" u="sng" dirty="0"/>
              <a:t>Akutní krvácení</a:t>
            </a:r>
          </a:p>
          <a:p>
            <a:r>
              <a:rPr lang="cs-CZ" sz="1600" dirty="0"/>
              <a:t>- dochází k </a:t>
            </a:r>
            <a:r>
              <a:rPr lang="cs-CZ" sz="1600" b="1" dirty="0" err="1"/>
              <a:t>oligemii</a:t>
            </a:r>
            <a:r>
              <a:rPr lang="cs-CZ" sz="1600" dirty="0"/>
              <a:t> (snížení objemu krve) - k oběhovému selhání vede náhlá ztráta cca 1/3 objemu krve (tj. cca 1,5-2 l u dospělého člověka) – anémie je </a:t>
            </a:r>
            <a:r>
              <a:rPr lang="cs-CZ" sz="1600" dirty="0" err="1"/>
              <a:t>normocytární</a:t>
            </a:r>
            <a:r>
              <a:rPr lang="cs-CZ" sz="1600" dirty="0"/>
              <a:t>, </a:t>
            </a:r>
            <a:r>
              <a:rPr lang="cs-CZ" sz="1600" dirty="0" err="1"/>
              <a:t>normochromní</a:t>
            </a:r>
            <a:endParaRPr lang="cs-CZ" sz="1600" dirty="0"/>
          </a:p>
          <a:p>
            <a:r>
              <a:rPr lang="cs-CZ" sz="1600" dirty="0"/>
              <a:t>- klinicky:</a:t>
            </a:r>
            <a:r>
              <a:rPr lang="cs-CZ" sz="1600" dirty="0">
                <a:sym typeface="Wingdings" pitchFamily="2" charset="2"/>
              </a:rPr>
              <a:t> </a:t>
            </a:r>
            <a:r>
              <a:rPr lang="cs-CZ" sz="1600" dirty="0"/>
              <a:t>tachykardie, snížením TK, nitkovitý puls, chladné končetiny a dušnost (z důvodu nedostatečné transportní kapacity pro kyslík). Po doplnění intravaskulárního objemu se můžou objevit typické známky anémie (únava, dušnost, bledost, tachykardie).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tp</a:t>
            </a:r>
            <a:r>
              <a:rPr lang="cs-CZ" sz="1600" dirty="0"/>
              <a:t>: zastavit krvácení, chybějící objem krve se doplní v závislosti na množství krevních ztrát náhražkami krevní plazmy (koloidní roztoky), plazmou nebo plnou krví.</a:t>
            </a:r>
          </a:p>
          <a:p>
            <a:r>
              <a:rPr lang="cs-CZ" sz="1600" b="1" u="sng" dirty="0"/>
              <a:t>Chronické krvácení</a:t>
            </a:r>
          </a:p>
          <a:p>
            <a:r>
              <a:rPr lang="cs-CZ" sz="1600" dirty="0"/>
              <a:t>- nejčastější: </a:t>
            </a:r>
            <a:r>
              <a:rPr lang="cs-CZ" sz="1600" b="1" dirty="0"/>
              <a:t>GIT</a:t>
            </a:r>
            <a:r>
              <a:rPr lang="cs-CZ" sz="1600" dirty="0"/>
              <a:t> (vředová choroba žaludku a duodena, </a:t>
            </a:r>
            <a:r>
              <a:rPr lang="cs-CZ" sz="1600" b="1" dirty="0"/>
              <a:t>nádory</a:t>
            </a:r>
            <a:r>
              <a:rPr lang="cs-CZ" sz="1600" dirty="0"/>
              <a:t>, hemoroidy), </a:t>
            </a:r>
            <a:r>
              <a:rPr lang="cs-CZ" sz="1600" b="1" dirty="0" err="1"/>
              <a:t>urogenitál</a:t>
            </a:r>
            <a:r>
              <a:rPr lang="cs-CZ" sz="1600" dirty="0"/>
              <a:t> (</a:t>
            </a:r>
            <a:r>
              <a:rPr lang="cs-CZ" sz="1600" dirty="0" err="1"/>
              <a:t>metrorhagie</a:t>
            </a:r>
            <a:r>
              <a:rPr lang="cs-CZ" sz="1600" dirty="0"/>
              <a:t>, nádory, z ledvin, moč. měchýře)</a:t>
            </a:r>
          </a:p>
          <a:p>
            <a:r>
              <a:rPr lang="cs-CZ" sz="1600" dirty="0"/>
              <a:t>- nedostatek železa v organismu – </a:t>
            </a:r>
            <a:r>
              <a:rPr lang="cs-CZ" sz="1600" b="1" dirty="0"/>
              <a:t>denní ztráty 2-4 ml krve</a:t>
            </a:r>
          </a:p>
          <a:p>
            <a:r>
              <a:rPr lang="cs-CZ" sz="1600" dirty="0"/>
              <a:t>- v krevním obrazu - </a:t>
            </a:r>
            <a:r>
              <a:rPr lang="cs-CZ" sz="1600" dirty="0" err="1"/>
              <a:t>hypochromní</a:t>
            </a:r>
            <a:r>
              <a:rPr lang="cs-CZ" sz="1600" dirty="0"/>
              <a:t> </a:t>
            </a:r>
            <a:r>
              <a:rPr lang="cs-CZ" sz="1600" dirty="0" err="1"/>
              <a:t>mikrocytární</a:t>
            </a:r>
            <a:r>
              <a:rPr lang="cs-CZ" sz="1600" dirty="0"/>
              <a:t> anémie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01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HEMOSTÁZA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023360"/>
          </a:xfrm>
        </p:spPr>
        <p:txBody>
          <a:bodyPr/>
          <a:lstStyle/>
          <a:p>
            <a:r>
              <a:rPr lang="cs-CZ" dirty="0"/>
              <a:t>- </a:t>
            </a:r>
            <a:r>
              <a:rPr lang="cs-CZ" i="1" dirty="0"/>
              <a:t>soubor procesů zabraňujících krvácení při poškození cévní stěny a současně zajišťujících dostatečnou tekutost krve</a:t>
            </a:r>
          </a:p>
          <a:p>
            <a:r>
              <a:rPr lang="cs-CZ" dirty="0"/>
              <a:t>- krvácivé vs. </a:t>
            </a:r>
            <a:r>
              <a:rPr lang="cs-CZ" dirty="0" err="1"/>
              <a:t>trombofilní</a:t>
            </a:r>
            <a:r>
              <a:rPr lang="cs-CZ" dirty="0"/>
              <a:t> stavy</a:t>
            </a:r>
          </a:p>
          <a:p>
            <a:r>
              <a:rPr lang="cs-CZ" dirty="0"/>
              <a:t>- při nádorovém onemocnění – koagulační komplikace 3-6x častěji</a:t>
            </a:r>
          </a:p>
          <a:p>
            <a:r>
              <a:rPr lang="cs-CZ" dirty="0"/>
              <a:t>- na procesu se podílí: </a:t>
            </a:r>
          </a:p>
          <a:p>
            <a:pPr lvl="1"/>
            <a:r>
              <a:rPr lang="cs-CZ" b="1" dirty="0"/>
              <a:t>cévní stěna</a:t>
            </a:r>
          </a:p>
          <a:p>
            <a:pPr lvl="1"/>
            <a:r>
              <a:rPr lang="cs-CZ" b="1" dirty="0"/>
              <a:t>primární hemostáza </a:t>
            </a:r>
            <a:r>
              <a:rPr lang="cs-CZ" dirty="0"/>
              <a:t>– krevní destičky vytvoří zátku = </a:t>
            </a:r>
            <a:r>
              <a:rPr lang="cs-CZ" u="sng" dirty="0"/>
              <a:t>primární trombus </a:t>
            </a:r>
            <a:r>
              <a:rPr lang="cs-CZ" dirty="0"/>
              <a:t>v místě poškození cévní stěny</a:t>
            </a:r>
          </a:p>
          <a:p>
            <a:pPr lvl="1"/>
            <a:r>
              <a:rPr lang="cs-CZ" b="1" dirty="0"/>
              <a:t>koagulace</a:t>
            </a:r>
            <a:r>
              <a:rPr lang="cs-CZ" dirty="0"/>
              <a:t> – </a:t>
            </a:r>
            <a:r>
              <a:rPr lang="cs-CZ" u="sng" dirty="0"/>
              <a:t>plasmatické srážecí (koagulační) faktory </a:t>
            </a:r>
            <a:r>
              <a:rPr lang="cs-CZ" dirty="0"/>
              <a:t>zpevní trombus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u="sng" dirty="0">
                <a:sym typeface="Wingdings" pitchFamily="2" charset="2"/>
              </a:rPr>
              <a:t>fibrin</a:t>
            </a:r>
            <a:endParaRPr lang="cs-CZ" u="sng" dirty="0"/>
          </a:p>
          <a:p>
            <a:pPr lvl="1"/>
            <a:r>
              <a:rPr lang="cs-CZ" b="1" dirty="0" err="1"/>
              <a:t>fibrinolýza</a:t>
            </a:r>
            <a:r>
              <a:rPr lang="cs-CZ" dirty="0"/>
              <a:t> – </a:t>
            </a:r>
            <a:r>
              <a:rPr lang="cs-CZ" u="sng" dirty="0"/>
              <a:t>rozpuštění vzniklého trombu/fibrinu </a:t>
            </a:r>
            <a:r>
              <a:rPr lang="cs-CZ" dirty="0" err="1"/>
              <a:t>plasminem</a:t>
            </a:r>
            <a:endParaRPr lang="cs-CZ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HEMOSTÁZA - LABORATORNÍ TESTY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1345" t="23808" r="14536" b="23906"/>
          <a:stretch/>
        </p:blipFill>
        <p:spPr bwMode="auto">
          <a:xfrm>
            <a:off x="179511" y="1844824"/>
            <a:ext cx="8867853" cy="4392488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KOAGULACE - LABORATORNÍ TESTY</a:t>
            </a: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F7DBE9AE-30F7-3048-AE81-F119C5D5D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6554387" cy="4248472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1E85B3A-9E4E-1B44-8A5F-B9216ABEECE2}"/>
              </a:ext>
            </a:extLst>
          </p:cNvPr>
          <p:cNvSpPr txBox="1"/>
          <p:nvPr/>
        </p:nvSpPr>
        <p:spPr>
          <a:xfrm>
            <a:off x="539552" y="2420888"/>
            <a:ext cx="20544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/>
              <a:t>aPTT</a:t>
            </a:r>
            <a:endParaRPr lang="cs-CZ" b="1" dirty="0"/>
          </a:p>
          <a:p>
            <a:r>
              <a:rPr lang="cs-CZ" b="1" dirty="0"/>
              <a:t>PT = INR</a:t>
            </a:r>
          </a:p>
          <a:p>
            <a:r>
              <a:rPr lang="cs-CZ" b="1" dirty="0"/>
              <a:t>TT</a:t>
            </a:r>
          </a:p>
          <a:p>
            <a:r>
              <a:rPr lang="cs-CZ" b="1" dirty="0"/>
              <a:t>hladina fibrinogenu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ANAMNÉZA A FYZIKÁLNÍ NÁLEZ U KRVÁCIVÝCH PORUCH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cs-CZ" dirty="0"/>
              <a:t> </a:t>
            </a:r>
            <a:r>
              <a:rPr lang="cs-CZ" b="1" dirty="0"/>
              <a:t>Osobní anamnéza</a:t>
            </a:r>
            <a:r>
              <a:rPr lang="cs-CZ" dirty="0"/>
              <a:t> - věk prvních projevů, typ krvácení, spontánní versus traumatické, specifické krvácení </a:t>
            </a:r>
            <a:r>
              <a:rPr lang="mr-IN" dirty="0"/>
              <a:t>–</a:t>
            </a:r>
            <a:r>
              <a:rPr lang="cs-CZ" dirty="0"/>
              <a:t> viz dále</a:t>
            </a:r>
          </a:p>
          <a:p>
            <a:pPr>
              <a:buFont typeface="Wingdings" charset="2"/>
              <a:buChar char="Ø"/>
            </a:pPr>
            <a:r>
              <a:rPr lang="cs-CZ" dirty="0"/>
              <a:t> </a:t>
            </a:r>
            <a:r>
              <a:rPr lang="cs-CZ" b="1" dirty="0"/>
              <a:t>Rodinná dispozice </a:t>
            </a:r>
            <a:r>
              <a:rPr lang="mr-IN" dirty="0"/>
              <a:t>–</a:t>
            </a:r>
            <a:r>
              <a:rPr lang="cs-CZ" dirty="0"/>
              <a:t> genetické choroby srážení krve</a:t>
            </a:r>
          </a:p>
          <a:p>
            <a:pPr>
              <a:buFont typeface="Wingdings" charset="2"/>
              <a:buChar char="Ø"/>
            </a:pPr>
            <a:r>
              <a:rPr lang="cs-CZ" b="1" dirty="0"/>
              <a:t> Léky</a:t>
            </a:r>
            <a:r>
              <a:rPr lang="cs-CZ" dirty="0"/>
              <a:t> - antikoagulancia (</a:t>
            </a:r>
            <a:r>
              <a:rPr lang="cs-CZ" dirty="0" err="1"/>
              <a:t>warfarin</a:t>
            </a:r>
            <a:r>
              <a:rPr lang="cs-CZ" dirty="0"/>
              <a:t>, LMWH, nová </a:t>
            </a:r>
            <a:r>
              <a:rPr lang="cs-CZ" dirty="0" err="1"/>
              <a:t>antikoag</a:t>
            </a:r>
            <a:r>
              <a:rPr lang="cs-CZ" dirty="0"/>
              <a:t>. NOAC), </a:t>
            </a:r>
            <a:r>
              <a:rPr lang="cs-CZ" dirty="0" err="1"/>
              <a:t>antiagregancia</a:t>
            </a:r>
            <a:r>
              <a:rPr lang="cs-CZ" dirty="0"/>
              <a:t> (aspirin, </a:t>
            </a:r>
            <a:r>
              <a:rPr lang="cs-CZ" dirty="0" err="1"/>
              <a:t>trombex</a:t>
            </a:r>
            <a:r>
              <a:rPr lang="cs-CZ" dirty="0"/>
              <a:t>, </a:t>
            </a:r>
            <a:r>
              <a:rPr lang="cs-CZ" dirty="0" err="1"/>
              <a:t>clopidogrel</a:t>
            </a:r>
            <a:r>
              <a:rPr lang="cs-CZ" dirty="0"/>
              <a:t>, </a:t>
            </a:r>
            <a:r>
              <a:rPr lang="cs-CZ" dirty="0" err="1"/>
              <a:t>ticagrelor</a:t>
            </a:r>
            <a:r>
              <a:rPr lang="cs-CZ" dirty="0"/>
              <a:t> apod.), NSA</a:t>
            </a:r>
          </a:p>
          <a:p>
            <a:pPr>
              <a:buFont typeface="Wingdings" charset="2"/>
              <a:buChar char="Ø"/>
            </a:pPr>
            <a:r>
              <a:rPr lang="cs-CZ" dirty="0"/>
              <a:t> </a:t>
            </a:r>
            <a:r>
              <a:rPr lang="cs-CZ" b="1" dirty="0"/>
              <a:t>Abusus</a:t>
            </a:r>
            <a:r>
              <a:rPr lang="cs-CZ" dirty="0"/>
              <a:t> </a:t>
            </a:r>
            <a:r>
              <a:rPr lang="mr-IN" dirty="0"/>
              <a:t>–</a:t>
            </a:r>
            <a:r>
              <a:rPr lang="cs-CZ" dirty="0"/>
              <a:t> </a:t>
            </a:r>
            <a:r>
              <a:rPr lang="cs-CZ" dirty="0" err="1"/>
              <a:t>potátoři</a:t>
            </a:r>
            <a:r>
              <a:rPr lang="cs-CZ" dirty="0"/>
              <a:t> alkoholu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ANAMNÉZA A FYZIKÁLNÍ NÁLEZ U KRVÁCIVÝCH PORUCH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/>
              <a:t>Epistaxe</a:t>
            </a:r>
            <a:r>
              <a:rPr lang="cs-CZ" dirty="0"/>
              <a:t> – častá pro poruchy destiček a von </a:t>
            </a:r>
            <a:r>
              <a:rPr lang="cs-CZ" dirty="0" err="1"/>
              <a:t>Wilebrandovu</a:t>
            </a:r>
            <a:r>
              <a:rPr lang="cs-CZ" dirty="0"/>
              <a:t> nemoc</a:t>
            </a:r>
          </a:p>
          <a:p>
            <a:pPr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/>
              <a:t>Gingivální krvácení </a:t>
            </a:r>
            <a:r>
              <a:rPr lang="cs-CZ" dirty="0"/>
              <a:t>- taktéž</a:t>
            </a:r>
          </a:p>
          <a:p>
            <a:pPr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/>
              <a:t>Kožní krvácení - </a:t>
            </a:r>
            <a:r>
              <a:rPr lang="cs-CZ" dirty="0"/>
              <a:t>častěji poruchy destiček než </a:t>
            </a:r>
            <a:r>
              <a:rPr lang="cs-CZ" dirty="0" err="1"/>
              <a:t>koagulopathie</a:t>
            </a: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/>
              <a:t>Po poranění </a:t>
            </a:r>
            <a:r>
              <a:rPr lang="cs-CZ" dirty="0"/>
              <a:t>–</a:t>
            </a:r>
            <a:r>
              <a:rPr lang="cs-CZ" dirty="0" err="1"/>
              <a:t>vWD</a:t>
            </a:r>
            <a:r>
              <a:rPr lang="cs-CZ" dirty="0"/>
              <a:t> a </a:t>
            </a:r>
            <a:r>
              <a:rPr lang="cs-CZ" dirty="0" err="1"/>
              <a:t>destičkopathie</a:t>
            </a: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 err="1"/>
              <a:t>Hematemeze</a:t>
            </a:r>
            <a:r>
              <a:rPr lang="cs-CZ" b="1" dirty="0"/>
              <a:t> a hemoptýza - </a:t>
            </a:r>
            <a:r>
              <a:rPr lang="cs-CZ" dirty="0"/>
              <a:t>hlavně lokální problém, nepatří ke </a:t>
            </a:r>
            <a:r>
              <a:rPr lang="cs-CZ" dirty="0" err="1"/>
              <a:t>koagulopathiím</a:t>
            </a:r>
            <a:r>
              <a:rPr lang="cs-CZ" dirty="0"/>
              <a:t> (např. ruptura žaludečního vředu či krvácení z tumoru)</a:t>
            </a:r>
          </a:p>
          <a:p>
            <a:pPr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 err="1"/>
              <a:t>Meléna</a:t>
            </a:r>
            <a:r>
              <a:rPr lang="cs-CZ" dirty="0"/>
              <a:t> (černá mazlavá stolice) – např. po krvácení z žaludečního vředu, z nádoru v horní části GIT -- krev se natráví a zčerná.. lokální nález</a:t>
            </a:r>
          </a:p>
          <a:p>
            <a:pPr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/>
              <a:t>Hematurie</a:t>
            </a:r>
            <a:r>
              <a:rPr lang="cs-CZ" dirty="0"/>
              <a:t> - po infekci, </a:t>
            </a:r>
            <a:r>
              <a:rPr lang="cs-CZ" dirty="0" err="1"/>
              <a:t>destičkopathie</a:t>
            </a:r>
            <a:r>
              <a:rPr lang="cs-CZ" dirty="0"/>
              <a:t>, </a:t>
            </a:r>
            <a:r>
              <a:rPr lang="cs-CZ" dirty="0" err="1"/>
              <a:t>vWD</a:t>
            </a: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/>
              <a:t>Krvácení ze vpichů </a:t>
            </a:r>
            <a:r>
              <a:rPr lang="cs-CZ" dirty="0"/>
              <a:t>- </a:t>
            </a:r>
            <a:r>
              <a:rPr lang="cs-CZ" dirty="0" err="1"/>
              <a:t>destičkopathie</a:t>
            </a:r>
            <a:r>
              <a:rPr lang="cs-CZ" dirty="0"/>
              <a:t>, DIC, </a:t>
            </a:r>
            <a:r>
              <a:rPr lang="cs-CZ" dirty="0" err="1"/>
              <a:t>hyperfibrinolýza</a:t>
            </a: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/>
              <a:t>Kloubní krvácení </a:t>
            </a:r>
            <a:r>
              <a:rPr lang="cs-CZ" dirty="0"/>
              <a:t>- typické pro hemofilii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D2F3728-5CBE-6C42-B56D-0A8188119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908720"/>
            <a:ext cx="3703320" cy="73628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1. Krvácivé stavy z cévních příčin </a:t>
            </a:r>
          </a:p>
          <a:p>
            <a:r>
              <a:rPr lang="cs-CZ" b="1" dirty="0"/>
              <a:t>= purpury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E7A3FA-2045-0F4F-A85A-827C0580D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1844824"/>
            <a:ext cx="3703320" cy="37444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</a:t>
            </a:r>
            <a:r>
              <a:rPr lang="cs-CZ" b="1" dirty="0"/>
              <a:t>vrozené</a:t>
            </a:r>
            <a:r>
              <a:rPr lang="cs-CZ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/>
              <a:t>hereditární hemoragická teleangiektázie</a:t>
            </a:r>
            <a:r>
              <a:rPr lang="cs-CZ" dirty="0"/>
              <a:t> - tmavě červené skvrnky 0,5-3mm na rtech, bukálních sliznicích, kolem úst a nosu</a:t>
            </a:r>
          </a:p>
          <a:p>
            <a:r>
              <a:rPr lang="cs-CZ" dirty="0"/>
              <a:t>- </a:t>
            </a:r>
            <a:r>
              <a:rPr lang="cs-CZ" b="1" dirty="0"/>
              <a:t>získané</a:t>
            </a:r>
            <a:r>
              <a:rPr lang="cs-CZ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 err="1"/>
              <a:t>Henoch-Schonleinova</a:t>
            </a:r>
            <a:r>
              <a:rPr lang="cs-CZ" u="sng" dirty="0"/>
              <a:t> purpura</a:t>
            </a:r>
            <a:r>
              <a:rPr lang="cs-CZ" dirty="0"/>
              <a:t> v dětství (vaskulitida drobných cév a kapilár)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/>
              <a:t>deficit vitaminu C, </a:t>
            </a:r>
            <a:r>
              <a:rPr lang="cs-CZ" dirty="0" err="1"/>
              <a:t>chron</a:t>
            </a:r>
            <a:r>
              <a:rPr lang="cs-CZ" dirty="0"/>
              <a:t>. alkoholismus, malnutrice – krvácení do sliznic </a:t>
            </a:r>
          </a:p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BE5B717-9179-2342-B02B-8A4D98394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3440" y="908720"/>
            <a:ext cx="3703320" cy="73628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2. krvácivé stavy z destičkových příčin </a:t>
            </a:r>
          </a:p>
          <a:p>
            <a:r>
              <a:rPr lang="cs-CZ" b="1" dirty="0"/>
              <a:t>= TROMBOCYTOPENIE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931DDF5-CED3-B84A-BBCE-7D41B707C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3440" y="1844824"/>
            <a:ext cx="3703320" cy="402427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</a:t>
            </a:r>
            <a:r>
              <a:rPr lang="cs-CZ" b="1" dirty="0"/>
              <a:t>vrozené</a:t>
            </a:r>
            <a:r>
              <a:rPr lang="cs-CZ" dirty="0"/>
              <a:t> - </a:t>
            </a:r>
            <a:r>
              <a:rPr lang="cs-CZ" sz="1600" dirty="0"/>
              <a:t>velmi vzácné</a:t>
            </a:r>
          </a:p>
          <a:p>
            <a:r>
              <a:rPr lang="cs-CZ" dirty="0"/>
              <a:t>- </a:t>
            </a:r>
            <a:r>
              <a:rPr lang="cs-CZ" b="1" dirty="0"/>
              <a:t>získané</a:t>
            </a:r>
            <a:r>
              <a:rPr lang="cs-CZ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imunitní trombocytopenie (ITP)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 nádorových onemocnění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poinfekční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polékové – heparinem indukovaná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 autoimunitních onemocnění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trombotická trombocytopenická purpura (TTP)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hemolyticko-uremický syndrom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476C5A-1F5D-E644-9D2F-1041E438C539}"/>
              </a:ext>
            </a:extLst>
          </p:cNvPr>
          <p:cNvSpPr txBox="1"/>
          <p:nvPr/>
        </p:nvSpPr>
        <p:spPr>
          <a:xfrm>
            <a:off x="470743" y="5468751"/>
            <a:ext cx="838539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3. KRVÁCIVÉ STAVY Z PŘÍČIN NEDOSTATKU SRÁŽENÍCH – KOAGULAČNÍCH FAKTORŮ = </a:t>
            </a:r>
            <a:r>
              <a:rPr lang="cs-CZ" b="1" dirty="0"/>
              <a:t>KOAGULOPATIE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cs-CZ" b="1" dirty="0">
                <a:sym typeface="Wingdings" pitchFamily="2" charset="2"/>
              </a:rPr>
              <a:t>vrozené - hemofilie a von </a:t>
            </a:r>
            <a:r>
              <a:rPr lang="cs-CZ" b="1" dirty="0" err="1">
                <a:sym typeface="Wingdings" pitchFamily="2" charset="2"/>
              </a:rPr>
              <a:t>Wilebrandtova</a:t>
            </a:r>
            <a:r>
              <a:rPr lang="cs-CZ" b="1" dirty="0">
                <a:sym typeface="Wingdings" pitchFamily="2" charset="2"/>
              </a:rPr>
              <a:t> nemoc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cs-CZ" b="1" dirty="0">
                <a:sym typeface="Wingdings" pitchFamily="2" charset="2"/>
              </a:rPr>
              <a:t>získané - DIC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6207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Červené krevní buňky pozastavené v polovině vzduchu">
            <a:extLst>
              <a:ext uri="{FF2B5EF4-FFF2-40B4-BE49-F238E27FC236}">
                <a16:creationId xmlns:a16="http://schemas.microsoft.com/office/drawing/2014/main" id="{895F3070-5A02-3045-AF06-85018C922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1670"/>
            <a:ext cx="9143999" cy="686967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FE7A8-D8CB-F84C-B271-6254FC8C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224" y="1052736"/>
            <a:ext cx="7416824" cy="5257800"/>
          </a:xfrm>
        </p:spPr>
        <p:txBody>
          <a:bodyPr/>
          <a:lstStyle/>
          <a:p>
            <a:r>
              <a:rPr lang="cs-CZ" sz="3200" b="1" u="sng" dirty="0">
                <a:solidFill>
                  <a:schemeClr val="bg1"/>
                </a:solidFill>
              </a:rPr>
              <a:t>Nemoci krvetvorby </a:t>
            </a:r>
          </a:p>
          <a:p>
            <a:endParaRPr lang="cs-CZ" sz="3200" b="1" u="sng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 úvod – krev, složení krve, krvetvorba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 vyšetření v hematologii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 anemie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 hemostáza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koagulopatie</a:t>
            </a:r>
            <a:endParaRPr lang="cs-CZ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antitrombotika</a:t>
            </a:r>
            <a:r>
              <a:rPr lang="cs-CZ" dirty="0">
                <a:solidFill>
                  <a:schemeClr val="bg1"/>
                </a:solidFill>
              </a:rPr>
              <a:t> – </a:t>
            </a:r>
            <a:r>
              <a:rPr lang="cs-CZ" dirty="0" err="1">
                <a:solidFill>
                  <a:schemeClr val="bg1"/>
                </a:solidFill>
              </a:rPr>
              <a:t>antiagregancia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aktikoagulancia</a:t>
            </a:r>
            <a:endParaRPr lang="cs-CZ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 krvácení na stomatologickém křesle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71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E4517-C890-4346-9F04-CD44047F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sz="5400" dirty="0"/>
              <a:t>ITP – </a:t>
            </a:r>
            <a:r>
              <a:rPr lang="cs-CZ" sz="4000" dirty="0"/>
              <a:t>IMUNITNÍ TROMBOCYTOPENIE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57528-CBB1-3D4E-8850-24EB649B0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15" y="1845734"/>
            <a:ext cx="7543801" cy="4023360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- </a:t>
            </a:r>
            <a:r>
              <a:rPr lang="cs-CZ" dirty="0"/>
              <a:t>nejčastější autoimunitní onemocnění v hematologii </a:t>
            </a:r>
          </a:p>
          <a:p>
            <a:r>
              <a:rPr lang="cs-CZ" dirty="0"/>
              <a:t>(10 - 125 nových onemocnění/1mil/rok)</a:t>
            </a:r>
          </a:p>
          <a:p>
            <a:r>
              <a:rPr lang="cs-CZ" dirty="0"/>
              <a:t>- tvorba protilátek proti trombocytům </a:t>
            </a:r>
            <a:r>
              <a:rPr lang="cs-CZ" dirty="0">
                <a:sym typeface="Wingdings" pitchFamily="2" charset="2"/>
              </a:rPr>
              <a:t> destrukce ve slezině, trombocytopenie</a:t>
            </a:r>
          </a:p>
          <a:p>
            <a:r>
              <a:rPr lang="cs-CZ" dirty="0">
                <a:sym typeface="Wingdings" pitchFamily="2" charset="2"/>
              </a:rPr>
              <a:t>- projevy: </a:t>
            </a:r>
            <a:r>
              <a:rPr lang="cs-CZ" b="1" dirty="0">
                <a:sym typeface="Wingdings" pitchFamily="2" charset="2"/>
              </a:rPr>
              <a:t>krvácení do kůže a sliznic </a:t>
            </a:r>
            <a:r>
              <a:rPr lang="cs-CZ" dirty="0">
                <a:sym typeface="Wingdings" pitchFamily="2" charset="2"/>
              </a:rPr>
              <a:t>– petechie a ekchymózy, gingivální krvácení, epistaxe, </a:t>
            </a:r>
            <a:r>
              <a:rPr lang="cs-CZ" dirty="0" err="1">
                <a:sym typeface="Wingdings" pitchFamily="2" charset="2"/>
              </a:rPr>
              <a:t>menometrorhagie</a:t>
            </a:r>
            <a:r>
              <a:rPr lang="cs-CZ" dirty="0">
                <a:sym typeface="Wingdings" pitchFamily="2" charset="2"/>
              </a:rPr>
              <a:t>, krvácení do GIT a URO</a:t>
            </a:r>
          </a:p>
          <a:p>
            <a:r>
              <a:rPr lang="cs-CZ" dirty="0">
                <a:sym typeface="Wingdings" pitchFamily="2" charset="2"/>
              </a:rPr>
              <a:t>- formy: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ym typeface="Wingdings" pitchFamily="2" charset="2"/>
              </a:rPr>
              <a:t>akutní</a:t>
            </a:r>
            <a:r>
              <a:rPr lang="cs-CZ" dirty="0">
                <a:sym typeface="Wingdings" pitchFamily="2" charset="2"/>
              </a:rPr>
              <a:t>: u dětí, po virovém </a:t>
            </a:r>
            <a:r>
              <a:rPr lang="cs-CZ" dirty="0" err="1">
                <a:sym typeface="Wingdings" pitchFamily="2" charset="2"/>
              </a:rPr>
              <a:t>infektu</a:t>
            </a:r>
            <a:r>
              <a:rPr lang="cs-CZ" dirty="0">
                <a:sym typeface="Wingdings" pitchFamily="2" charset="2"/>
              </a:rPr>
              <a:t>, krvácivé projevy na kůži a sliznicích, remise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ym typeface="Wingdings" pitchFamily="2" charset="2"/>
              </a:rPr>
              <a:t>chronická</a:t>
            </a:r>
            <a:r>
              <a:rPr lang="cs-CZ" dirty="0">
                <a:sym typeface="Wingdings" pitchFamily="2" charset="2"/>
              </a:rPr>
              <a:t>: dospělí, 3-4x více u žen, časté recidivy</a:t>
            </a:r>
          </a:p>
          <a:p>
            <a:r>
              <a:rPr lang="cs-CZ" dirty="0">
                <a:sym typeface="Wingdings" pitchFamily="2" charset="2"/>
              </a:rPr>
              <a:t>- terapie: kortikoidy, imunoglobuliny, </a:t>
            </a:r>
            <a:r>
              <a:rPr lang="cs-CZ" dirty="0" err="1">
                <a:sym typeface="Wingdings" pitchFamily="2" charset="2"/>
              </a:rPr>
              <a:t>rituximab</a:t>
            </a:r>
            <a:r>
              <a:rPr lang="cs-CZ" dirty="0">
                <a:sym typeface="Wingdings" pitchFamily="2" charset="2"/>
              </a:rPr>
              <a:t>, </a:t>
            </a:r>
            <a:r>
              <a:rPr lang="cs-CZ" dirty="0" err="1">
                <a:sym typeface="Wingdings" pitchFamily="2" charset="2"/>
              </a:rPr>
              <a:t>spelenektomie</a:t>
            </a:r>
            <a:endParaRPr lang="cs-CZ" dirty="0">
              <a:sym typeface="Wingdings" pitchFamily="2" charset="2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67906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9FAFB-3BD1-1B47-B807-08310280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KOAGULOPATIE - </a:t>
            </a:r>
            <a:r>
              <a:rPr lang="cs-CZ" sz="3600" b="1" dirty="0"/>
              <a:t>VROZENÉ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6ED005-0AB1-9443-8ECE-24C8B3A0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HEMOFILIE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b="1" dirty="0"/>
              <a:t>A</a:t>
            </a:r>
            <a:r>
              <a:rPr lang="cs-CZ" sz="1600" dirty="0"/>
              <a:t> (deficit </a:t>
            </a:r>
            <a:r>
              <a:rPr lang="cs-CZ" sz="1600" dirty="0" err="1"/>
              <a:t>f.VIII</a:t>
            </a:r>
            <a:r>
              <a:rPr lang="cs-CZ" sz="1600" dirty="0"/>
              <a:t>) - nejčastější, </a:t>
            </a:r>
            <a:r>
              <a:rPr lang="cs-CZ" sz="1600" b="1" dirty="0"/>
              <a:t>B</a:t>
            </a:r>
            <a:r>
              <a:rPr lang="cs-CZ" sz="1600" dirty="0"/>
              <a:t> (deficit </a:t>
            </a:r>
            <a:r>
              <a:rPr lang="cs-CZ" sz="1600" dirty="0" err="1"/>
              <a:t>f.IX</a:t>
            </a:r>
            <a:r>
              <a:rPr lang="cs-CZ" sz="1600" dirty="0"/>
              <a:t>), </a:t>
            </a:r>
            <a:r>
              <a:rPr lang="cs-CZ" sz="1600" b="1" dirty="0"/>
              <a:t>C</a:t>
            </a:r>
            <a:r>
              <a:rPr lang="cs-CZ" sz="1600" dirty="0"/>
              <a:t> (deficit </a:t>
            </a:r>
            <a:r>
              <a:rPr lang="cs-CZ" sz="1600" dirty="0" err="1"/>
              <a:t>f.XI</a:t>
            </a:r>
            <a:r>
              <a:rPr lang="cs-CZ" sz="1600" dirty="0"/>
              <a:t>) – velmi vzácná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A+B jsou recesivní dědičné onemocnění, vázané na chromozom X = postižení jsou jen muži, ženy jsou přenašečky </a:t>
            </a:r>
            <a:r>
              <a:rPr lang="cs-CZ" sz="1600" dirty="0">
                <a:sym typeface="Wingdings" pitchFamily="2" charset="2"/>
              </a:rPr>
              <a:t> důležitost rodinné anamnézy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ym typeface="Wingdings" pitchFamily="2" charset="2"/>
              </a:rPr>
              <a:t>klinicky: krvácení do velkých kloubů, svalů, měkkých tkání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u="sng" dirty="0"/>
              <a:t>krvácení ve stomatologii: </a:t>
            </a:r>
            <a:r>
              <a:rPr lang="cs-CZ" sz="1600" b="1" dirty="0"/>
              <a:t>při fyziologické výměně zubů </a:t>
            </a:r>
            <a:r>
              <a:rPr lang="cs-CZ" sz="1600" dirty="0"/>
              <a:t>(dlouhotrvající krvácení při prořezávání dočasných zubů, při eliminaci dočasného zubu); </a:t>
            </a:r>
            <a:r>
              <a:rPr lang="cs-CZ" sz="1600" b="1" dirty="0"/>
              <a:t>při ošetření v dentoalveolární chirurgii</a:t>
            </a:r>
            <a:r>
              <a:rPr lang="cs-CZ" sz="1600" dirty="0"/>
              <a:t>; </a:t>
            </a:r>
            <a:r>
              <a:rPr lang="cs-CZ" sz="1600" b="1" dirty="0"/>
              <a:t>při dlouhodobém mírném tlaku a tahu </a:t>
            </a:r>
            <a:r>
              <a:rPr lang="cs-CZ" sz="1600" dirty="0"/>
              <a:t>(ortodontická léčba kontraindikována)</a:t>
            </a:r>
            <a:endParaRPr lang="cs-CZ" sz="1600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ym typeface="Wingdings" pitchFamily="2" charset="2"/>
              </a:rPr>
              <a:t>terapie: substituce chybějících faktorů </a:t>
            </a:r>
            <a:endParaRPr lang="cs-CZ" sz="1600" dirty="0"/>
          </a:p>
          <a:p>
            <a:r>
              <a:rPr lang="cs-CZ" b="1" dirty="0"/>
              <a:t>VON WILEBRANDOVA NEMOC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i="1" dirty="0"/>
              <a:t>defekt koncentrace, struktury nebo funkce von </a:t>
            </a:r>
            <a:r>
              <a:rPr lang="cs-CZ" sz="1600" i="1" dirty="0" err="1"/>
              <a:t>Wilebrandova</a:t>
            </a:r>
            <a:r>
              <a:rPr lang="cs-CZ" sz="1600" i="1" dirty="0"/>
              <a:t> faktoru, </a:t>
            </a:r>
            <a:r>
              <a:rPr lang="cs-CZ" sz="1600" dirty="0"/>
              <a:t>který je nezbytný pro adhezi destiček a stabilizaci faktoru </a:t>
            </a:r>
            <a:r>
              <a:rPr lang="cs-CZ" sz="1600" dirty="0" err="1"/>
              <a:t>viii</a:t>
            </a: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příznaky dle stupně deficitu </a:t>
            </a:r>
            <a:r>
              <a:rPr lang="cs-CZ" sz="1600" dirty="0">
                <a:sym typeface="Wingdings" pitchFamily="2" charset="2"/>
              </a:rPr>
              <a:t> mírné krvácivé projevy či těžké postižení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ym typeface="Wingdings" pitchFamily="2" charset="2"/>
              </a:rPr>
              <a:t>terapie: substituce </a:t>
            </a:r>
            <a:r>
              <a:rPr lang="cs-CZ" sz="1600" dirty="0" err="1">
                <a:sym typeface="Wingdings" pitchFamily="2" charset="2"/>
              </a:rPr>
              <a:t>vWf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88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0878F27-5D3C-B840-A351-E68B4039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20" y="405819"/>
            <a:ext cx="4389519" cy="35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71BB49B-C92B-F341-81AD-AFFD660C0B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48" y="4057424"/>
            <a:ext cx="1879091" cy="26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7B2B5DA-C231-A444-B220-84C57C98D488}"/>
              </a:ext>
            </a:extLst>
          </p:cNvPr>
          <p:cNvSpPr/>
          <p:nvPr/>
        </p:nvSpPr>
        <p:spPr>
          <a:xfrm>
            <a:off x="108504" y="6450790"/>
            <a:ext cx="2646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cs.wikipedia.org</a:t>
            </a:r>
            <a:r>
              <a:rPr lang="cs-CZ" sz="1200" dirty="0"/>
              <a:t>/wiki/Hemofilie</a:t>
            </a:r>
          </a:p>
        </p:txBody>
      </p:sp>
      <p:pic>
        <p:nvPicPr>
          <p:cNvPr id="5126" name="Picture 6" descr="Přenašečky hemofilie – nepřehlížíte je náhodou? | proLékaře.cz">
            <a:extLst>
              <a:ext uri="{FF2B5EF4-FFF2-40B4-BE49-F238E27FC236}">
                <a16:creationId xmlns:a16="http://schemas.microsoft.com/office/drawing/2014/main" id="{7A109407-20DE-E54C-A7E0-6FE6984B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8" y="1021088"/>
            <a:ext cx="4276485" cy="441971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8D89A91-C2C9-2D44-AA16-30131ACD70A1}"/>
              </a:ext>
            </a:extLst>
          </p:cNvPr>
          <p:cNvSpPr txBox="1"/>
          <p:nvPr/>
        </p:nvSpPr>
        <p:spPr>
          <a:xfrm>
            <a:off x="628502" y="5299466"/>
            <a:ext cx="32529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recesivní onemocnění vázané na pohlavní chromozom X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3BC044A-25AA-E441-82CE-89A255ED66D1}"/>
              </a:ext>
            </a:extLst>
          </p:cNvPr>
          <p:cNvSpPr txBox="1"/>
          <p:nvPr/>
        </p:nvSpPr>
        <p:spPr>
          <a:xfrm>
            <a:off x="4529684" y="4074995"/>
            <a:ext cx="23657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britská královna Viktorie </a:t>
            </a:r>
            <a:r>
              <a:rPr lang="cs-CZ" dirty="0"/>
              <a:t>– nejznámější přenašečka hemofilie A, její pravnuk </a:t>
            </a:r>
          </a:p>
          <a:p>
            <a:r>
              <a:rPr lang="cs-CZ" b="1" dirty="0"/>
              <a:t>Alexej Nikolajevič</a:t>
            </a:r>
            <a:r>
              <a:rPr lang="cs-CZ" dirty="0"/>
              <a:t> (syn ruského cara Mikuláše II) - nejznámější hemofilik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8F9A92-9AC6-9B45-8A65-3C7415D08FE3}"/>
              </a:ext>
            </a:extLst>
          </p:cNvPr>
          <p:cNvSpPr txBox="1"/>
          <p:nvPr/>
        </p:nvSpPr>
        <p:spPr>
          <a:xfrm>
            <a:off x="265197" y="236775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HEMOFILIE</a:t>
            </a:r>
          </a:p>
        </p:txBody>
      </p:sp>
    </p:spTree>
    <p:extLst>
      <p:ext uri="{BB962C8B-B14F-4D97-AF65-F5344CB8AC3E}">
        <p14:creationId xmlns:p14="http://schemas.microsoft.com/office/powerpoint/2010/main" val="360527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9FAFB-3BD1-1B47-B807-08310280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KOAGULOPATIE - </a:t>
            </a:r>
            <a:r>
              <a:rPr lang="cs-CZ" sz="3600" b="1" dirty="0"/>
              <a:t>ZÍSKANÉ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6ED005-0AB1-9443-8ECE-24C8B3A0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DIC = diseminovaná intravaskulární koagulace</a:t>
            </a:r>
          </a:p>
          <a:p>
            <a:r>
              <a:rPr lang="cs-CZ" sz="1800" dirty="0"/>
              <a:t>- </a:t>
            </a:r>
            <a:r>
              <a:rPr lang="cs-CZ" sz="1800" i="1" dirty="0"/>
              <a:t>nelokalizovaná intravaskulární aktivace hemostázy</a:t>
            </a:r>
          </a:p>
          <a:p>
            <a:r>
              <a:rPr lang="cs-CZ" sz="1800" dirty="0"/>
              <a:t>- vždy je získaná = sekundární při: sepsi, porodnické či gynekologické komplikace, poúrazově, po podání inkompatibilní krve, nádory, otravy, hadi…</a:t>
            </a:r>
          </a:p>
          <a:p>
            <a:r>
              <a:rPr lang="cs-CZ" sz="1800" dirty="0"/>
              <a:t>- </a:t>
            </a:r>
            <a:r>
              <a:rPr lang="cs-CZ" sz="1800" b="1" dirty="0">
                <a:sym typeface="Wingdings" pitchFamily="2" charset="2"/>
              </a:rPr>
              <a:t>koagulační </a:t>
            </a:r>
            <a:r>
              <a:rPr lang="cs-CZ" sz="1800" b="1" dirty="0" err="1">
                <a:sym typeface="Wingdings" pitchFamily="2" charset="2"/>
              </a:rPr>
              <a:t>disbalance</a:t>
            </a:r>
            <a:r>
              <a:rPr lang="cs-CZ" sz="1800" b="1" dirty="0">
                <a:sym typeface="Wingdings" pitchFamily="2" charset="2"/>
              </a:rPr>
              <a:t> mezi </a:t>
            </a:r>
            <a:r>
              <a:rPr lang="cs-CZ" sz="1800" b="1" dirty="0" err="1">
                <a:sym typeface="Wingdings" pitchFamily="2" charset="2"/>
              </a:rPr>
              <a:t>prokoagulační</a:t>
            </a:r>
            <a:r>
              <a:rPr lang="cs-CZ" sz="1800" b="1" dirty="0">
                <a:sym typeface="Wingdings" pitchFamily="2" charset="2"/>
              </a:rPr>
              <a:t> aktivitou trombinu a fibrinolytickou aktivitou </a:t>
            </a:r>
            <a:r>
              <a:rPr lang="cs-CZ" sz="1800" b="1" dirty="0" err="1">
                <a:sym typeface="Wingdings" pitchFamily="2" charset="2"/>
              </a:rPr>
              <a:t>plasminu</a:t>
            </a:r>
            <a:r>
              <a:rPr lang="cs-CZ" sz="1800" b="1" dirty="0">
                <a:sym typeface="Wingdings" pitchFamily="2" charset="2"/>
              </a:rPr>
              <a:t>  </a:t>
            </a:r>
            <a:r>
              <a:rPr lang="cs-CZ" sz="1800" dirty="0"/>
              <a:t>aktivace hemostázy </a:t>
            </a:r>
            <a:r>
              <a:rPr lang="cs-CZ" sz="1800" dirty="0">
                <a:sym typeface="Wingdings" pitchFamily="2" charset="2"/>
              </a:rPr>
              <a:t> fibrinová depozita v mikrocirkulaci: </a:t>
            </a:r>
            <a:r>
              <a:rPr lang="cs-CZ" sz="1800" dirty="0" err="1">
                <a:sym typeface="Wingdings" pitchFamily="2" charset="2"/>
              </a:rPr>
              <a:t>poszižení</a:t>
            </a:r>
            <a:r>
              <a:rPr lang="cs-CZ" sz="1800" dirty="0">
                <a:sym typeface="Wingdings" pitchFamily="2" charset="2"/>
              </a:rPr>
              <a:t> jednotlivých orgánů, může dojít až k multiorgánovému selhání  spotřebování srážecích faktorů  </a:t>
            </a:r>
            <a:r>
              <a:rPr lang="cs-CZ" sz="1800" b="1" dirty="0">
                <a:sym typeface="Wingdings" pitchFamily="2" charset="2"/>
              </a:rPr>
              <a:t>krvácení vs. </a:t>
            </a:r>
            <a:r>
              <a:rPr lang="cs-CZ" sz="1800" b="1" dirty="0" err="1">
                <a:sym typeface="Wingdings" pitchFamily="2" charset="2"/>
              </a:rPr>
              <a:t>mikrotrombotizace</a:t>
            </a:r>
            <a:endParaRPr lang="cs-CZ" sz="1800" b="1" dirty="0">
              <a:sym typeface="Wingdings" pitchFamily="2" charset="2"/>
            </a:endParaRPr>
          </a:p>
          <a:p>
            <a:r>
              <a:rPr lang="cs-CZ" sz="1800" b="1" dirty="0">
                <a:sym typeface="Wingdings" pitchFamily="2" charset="2"/>
              </a:rPr>
              <a:t>- </a:t>
            </a:r>
            <a:r>
              <a:rPr lang="cs-CZ" sz="1800" dirty="0">
                <a:sym typeface="Wingdings" pitchFamily="2" charset="2"/>
              </a:rPr>
              <a:t>terapie: není to samostatné onemocnění, ale</a:t>
            </a:r>
            <a:r>
              <a:rPr lang="cs-CZ" sz="1800" u="sng" dirty="0">
                <a:sym typeface="Wingdings" pitchFamily="2" charset="2"/>
              </a:rPr>
              <a:t> syndrom </a:t>
            </a:r>
            <a:r>
              <a:rPr lang="cs-CZ" sz="1800" dirty="0">
                <a:sym typeface="Wingdings" pitchFamily="2" charset="2"/>
              </a:rPr>
              <a:t>– hlavní je terapie příčiny + zajištění vitálních funkcí, transfuzní přípravky, krevní deriváty (plasmatické faktory)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53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86C82-4D78-5C4A-841C-80CA4490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DIC - patofyziologie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2963B-3258-0F44-86E8-4B5A5700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C3B14A-B234-F44A-A1D9-9959E0EF9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505" t="26239" r="8010" b="10818"/>
          <a:stretch/>
        </p:blipFill>
        <p:spPr bwMode="auto">
          <a:xfrm>
            <a:off x="388963" y="1845734"/>
            <a:ext cx="8411791" cy="44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503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6A2987D-B4E5-0D48-ADAF-8B720074B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41791"/>
              </p:ext>
            </p:extLst>
          </p:nvPr>
        </p:nvGraphicFramePr>
        <p:xfrm>
          <a:off x="526407" y="2234208"/>
          <a:ext cx="8136903" cy="288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3346212195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3117149704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25359244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orgán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mikrotrombotizace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krvácení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4702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cs-CZ" b="1" dirty="0"/>
                        <a:t>CNS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multifokální postižení, CMP, </a:t>
                      </a:r>
                      <a:r>
                        <a:rPr lang="cs-CZ" sz="1600" dirty="0" err="1"/>
                        <a:t>koma</a:t>
                      </a:r>
                      <a:r>
                        <a:rPr lang="cs-CZ" sz="1600" dirty="0"/>
                        <a:t>, delirium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intracerebrální</a:t>
                      </a:r>
                      <a:r>
                        <a:rPr lang="cs-CZ" sz="1600" dirty="0"/>
                        <a:t> krvácení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9129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cs-CZ" b="1" dirty="0"/>
                        <a:t>ledviny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oligurie, azotemie, </a:t>
                      </a:r>
                      <a:r>
                        <a:rPr lang="cs-CZ" sz="1600" dirty="0" err="1"/>
                        <a:t>nekrozy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hematurie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7749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cs-CZ" b="1" dirty="0"/>
                        <a:t>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akutní ulcerace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masivní krvácení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6919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cs-CZ" b="1" dirty="0"/>
                        <a:t>plíce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intersticiální krvácení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25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cs-CZ" b="1" dirty="0"/>
                        <a:t>kůže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ischemizace</a:t>
                      </a:r>
                      <a:r>
                        <a:rPr lang="cs-CZ" sz="1600" dirty="0"/>
                        <a:t> a nekrózy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krvácení z vpichů, petechie, ekchymózy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93051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E28A2C99-A472-CB43-B906-61BA98D0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DIC – orgánové postižení</a:t>
            </a:r>
          </a:p>
        </p:txBody>
      </p:sp>
    </p:spTree>
    <p:extLst>
      <p:ext uri="{BB962C8B-B14F-4D97-AF65-F5344CB8AC3E}">
        <p14:creationId xmlns:p14="http://schemas.microsoft.com/office/powerpoint/2010/main" val="5255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720EC-9344-C442-B234-0FD75314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ANTITROMBOTIKA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2BB345-7D52-CC47-8E4F-B6B5BBA8C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4023360"/>
          </a:xfrm>
        </p:spPr>
        <p:txBody>
          <a:bodyPr/>
          <a:lstStyle/>
          <a:p>
            <a:r>
              <a:rPr lang="cs-CZ" dirty="0"/>
              <a:t>= léky upravující rovnováhu mezi </a:t>
            </a:r>
            <a:r>
              <a:rPr lang="cs-CZ" dirty="0" err="1"/>
              <a:t>prokoagulačními</a:t>
            </a:r>
            <a:r>
              <a:rPr lang="cs-CZ" dirty="0"/>
              <a:t> a antikoagulačními reakcemi v organismu</a:t>
            </a:r>
          </a:p>
          <a:p>
            <a:r>
              <a:rPr lang="cs-CZ" dirty="0"/>
              <a:t>- protisrážlivé léky</a:t>
            </a:r>
          </a:p>
          <a:p>
            <a:r>
              <a:rPr lang="cs-CZ" dirty="0"/>
              <a:t>- reparační a koagulační procesy probíhají na povrchu poškozené cévy</a:t>
            </a:r>
          </a:p>
          <a:p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antiagregancia</a:t>
            </a:r>
            <a:r>
              <a:rPr lang="cs-CZ" dirty="0"/>
              <a:t> = </a:t>
            </a:r>
            <a:r>
              <a:rPr lang="cs-CZ" dirty="0" err="1"/>
              <a:t>protidestičkové</a:t>
            </a:r>
            <a:r>
              <a:rPr lang="cs-CZ" dirty="0"/>
              <a:t> léky, brání vzniku trombu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antikoagulancia</a:t>
            </a:r>
            <a:r>
              <a:rPr lang="cs-CZ" dirty="0"/>
              <a:t> – ovlivňují tvorbu a účinky koagulačních faktorů, snižují krevní srážlivost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trombolytika</a:t>
            </a:r>
            <a:r>
              <a:rPr lang="cs-CZ" dirty="0"/>
              <a:t> – rozpouštějí vtvořené tromby a </a:t>
            </a:r>
            <a:r>
              <a:rPr lang="cs-CZ" b="1" dirty="0"/>
              <a:t>hemostatika</a:t>
            </a:r>
            <a:r>
              <a:rPr lang="cs-CZ" dirty="0"/>
              <a:t> – zabraňují krvácení</a:t>
            </a:r>
          </a:p>
        </p:txBody>
      </p:sp>
    </p:spTree>
    <p:extLst>
      <p:ext uri="{BB962C8B-B14F-4D97-AF65-F5344CB8AC3E}">
        <p14:creationId xmlns:p14="http://schemas.microsoft.com/office/powerpoint/2010/main" val="342728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75BB2-FF87-1440-9AE0-8042C2CF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ANTIAGREGANCIA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998E3-0576-4B4A-BC60-BD701CED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725662"/>
          </a:xfrm>
        </p:spPr>
        <p:txBody>
          <a:bodyPr/>
          <a:lstStyle/>
          <a:p>
            <a:r>
              <a:rPr lang="cs-CZ" dirty="0"/>
              <a:t>- skupina léků snižujících shlukování a </a:t>
            </a:r>
            <a:r>
              <a:rPr lang="cs-CZ" dirty="0" err="1"/>
              <a:t>adhezivitu</a:t>
            </a:r>
            <a:r>
              <a:rPr lang="cs-CZ" dirty="0"/>
              <a:t> krevních destiček = </a:t>
            </a:r>
            <a:r>
              <a:rPr lang="cs-CZ" dirty="0" err="1"/>
              <a:t>protidestičkové</a:t>
            </a:r>
            <a:r>
              <a:rPr lang="cs-CZ" dirty="0"/>
              <a:t> léky </a:t>
            </a:r>
          </a:p>
          <a:p>
            <a:r>
              <a:rPr lang="cs-CZ" dirty="0"/>
              <a:t>- primární a sekundární prevence u kardiovaskulárních či </a:t>
            </a:r>
            <a:r>
              <a:rPr lang="cs-CZ" dirty="0" err="1"/>
              <a:t>cerebráních</a:t>
            </a:r>
            <a:r>
              <a:rPr lang="cs-CZ" dirty="0"/>
              <a:t> onemocnění (IM, angina pectoris, CMP..)</a:t>
            </a:r>
          </a:p>
          <a:p>
            <a:r>
              <a:rPr lang="cs-CZ" b="1" dirty="0"/>
              <a:t>kyselina acetylsalicylová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patří do skupiny nesteroidních antiflogistik – v dávce 100mg/den působí </a:t>
            </a:r>
            <a:r>
              <a:rPr lang="cs-CZ" sz="1600" dirty="0" err="1"/>
              <a:t>antiagregačně</a:t>
            </a:r>
            <a:r>
              <a:rPr lang="cs-CZ" sz="16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ireverzibilní blokátor cyklooxygenázy-1 (COX-1) </a:t>
            </a:r>
            <a:r>
              <a:rPr lang="cs-CZ" sz="1600" dirty="0">
                <a:sym typeface="Wingdings" pitchFamily="2" charset="2"/>
              </a:rPr>
              <a:t> snížení </a:t>
            </a:r>
            <a:r>
              <a:rPr lang="cs-CZ" sz="1600" dirty="0" err="1">
                <a:sym typeface="Wingdings" pitchFamily="2" charset="2"/>
              </a:rPr>
              <a:t>tromboxanu</a:t>
            </a:r>
            <a:r>
              <a:rPr lang="cs-CZ" sz="1600" dirty="0">
                <a:sym typeface="Wingdings" pitchFamily="2" charset="2"/>
              </a:rPr>
              <a:t> A, který zvyšuje </a:t>
            </a:r>
            <a:r>
              <a:rPr lang="cs-CZ" sz="1600" dirty="0" err="1">
                <a:sym typeface="Wingdings" pitchFamily="2" charset="2"/>
              </a:rPr>
              <a:t>adhezivitu</a:t>
            </a:r>
            <a:r>
              <a:rPr lang="cs-CZ" sz="1600" dirty="0">
                <a:sym typeface="Wingdings" pitchFamily="2" charset="2"/>
              </a:rPr>
              <a:t> trombocytů a působí </a:t>
            </a:r>
            <a:r>
              <a:rPr lang="cs-CZ" sz="1600" dirty="0" err="1">
                <a:sym typeface="Wingdings" pitchFamily="2" charset="2"/>
              </a:rPr>
              <a:t>vazokonstrikčně</a:t>
            </a:r>
            <a:endParaRPr lang="cs-CZ" sz="1600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ym typeface="Wingdings" pitchFamily="2" charset="2"/>
              </a:rPr>
              <a:t>plná obnova funkce destiček za 7-10 dní po vysazení (= životnost destiček) = vysazení před velkými operacemi, stomatochirurgické výkony NE – krvácení </a:t>
            </a:r>
            <a:r>
              <a:rPr lang="cs-CZ" sz="1600" dirty="0" err="1">
                <a:sym typeface="Wingdings" pitchFamily="2" charset="2"/>
              </a:rPr>
              <a:t>býcvá</a:t>
            </a:r>
            <a:r>
              <a:rPr lang="cs-CZ" sz="1600" dirty="0">
                <a:sym typeface="Wingdings" pitchFamily="2" charset="2"/>
              </a:rPr>
              <a:t> dobře zvládnutelné lokálními hemostatiky!</a:t>
            </a:r>
          </a:p>
          <a:p>
            <a:r>
              <a:rPr lang="cs-CZ" b="1" dirty="0">
                <a:sym typeface="Wingdings" pitchFamily="2" charset="2"/>
              </a:rPr>
              <a:t>inhibitory P2Y12 receptoru - </a:t>
            </a:r>
            <a:r>
              <a:rPr lang="cs-CZ" b="1" dirty="0" err="1">
                <a:sym typeface="Wingdings" pitchFamily="2" charset="2"/>
              </a:rPr>
              <a:t>klopidogrel</a:t>
            </a:r>
            <a:r>
              <a:rPr lang="cs-CZ" b="1" dirty="0">
                <a:sym typeface="Wingdings" pitchFamily="2" charset="2"/>
              </a:rPr>
              <a:t>, </a:t>
            </a:r>
            <a:r>
              <a:rPr lang="cs-CZ" b="1" dirty="0" err="1">
                <a:sym typeface="Wingdings" pitchFamily="2" charset="2"/>
              </a:rPr>
              <a:t>tikagrelor</a:t>
            </a:r>
            <a:r>
              <a:rPr lang="cs-CZ" b="1" dirty="0">
                <a:sym typeface="Wingdings" pitchFamily="2" charset="2"/>
              </a:rPr>
              <a:t>, </a:t>
            </a:r>
            <a:r>
              <a:rPr lang="cs-CZ" b="1" dirty="0" err="1">
                <a:sym typeface="Wingdings" pitchFamily="2" charset="2"/>
              </a:rPr>
              <a:t>tiklopidin</a:t>
            </a:r>
            <a:endParaRPr lang="cs-CZ" b="1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ym typeface="Wingdings" pitchFamily="2" charset="2"/>
              </a:rPr>
              <a:t>použití při alergii na ASA, při zavedeném stentu do cévy (po IM), dražší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044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93193-0D78-1D4A-B480-BE9460EA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ANTIKOAGULANCIA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87D928-5766-1E4D-B295-7C7EA020A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10" y="2276872"/>
            <a:ext cx="5956300" cy="38608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BFDC526-E83F-CE4B-9871-B491AB40316F}"/>
              </a:ext>
            </a:extLst>
          </p:cNvPr>
          <p:cNvSpPr txBox="1"/>
          <p:nvPr/>
        </p:nvSpPr>
        <p:spPr>
          <a:xfrm>
            <a:off x="7020272" y="2924944"/>
            <a:ext cx="1984839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KUMARINY </a:t>
            </a:r>
          </a:p>
          <a:p>
            <a:r>
              <a:rPr lang="cs-CZ" dirty="0"/>
              <a:t>= nepřímo působící</a:t>
            </a:r>
          </a:p>
          <a:p>
            <a:r>
              <a:rPr lang="cs-CZ" dirty="0"/>
              <a:t>antikoagulancia</a:t>
            </a:r>
          </a:p>
          <a:p>
            <a:r>
              <a:rPr lang="cs-CZ" dirty="0"/>
              <a:t>- </a:t>
            </a:r>
            <a:r>
              <a:rPr lang="cs-CZ" b="1" dirty="0" err="1"/>
              <a:t>warfarin</a:t>
            </a:r>
            <a:endParaRPr lang="cs-CZ" b="1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A12048-D13D-3B41-B4E6-33F80EDDB9E1}"/>
              </a:ext>
            </a:extLst>
          </p:cNvPr>
          <p:cNvSpPr txBox="1"/>
          <p:nvPr/>
        </p:nvSpPr>
        <p:spPr>
          <a:xfrm>
            <a:off x="210169" y="3337901"/>
            <a:ext cx="2160240" cy="135421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/>
              <a:t>přímá antikoagulancia perorální </a:t>
            </a:r>
          </a:p>
          <a:p>
            <a:pPr marL="285750" indent="-285750">
              <a:buFontTx/>
              <a:buChar char="-"/>
            </a:pPr>
            <a:r>
              <a:rPr lang="cs-CZ" sz="1600" dirty="0" err="1"/>
              <a:t>apixaban</a:t>
            </a:r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dirty="0" err="1"/>
              <a:t>rivaroxaban</a:t>
            </a:r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dirty="0" err="1"/>
              <a:t>dabigatran</a:t>
            </a: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5CA1DE1-40E6-BE49-BF27-A6BB948EE503}"/>
              </a:ext>
            </a:extLst>
          </p:cNvPr>
          <p:cNvSpPr txBox="1"/>
          <p:nvPr/>
        </p:nvSpPr>
        <p:spPr>
          <a:xfrm>
            <a:off x="210169" y="5815409"/>
            <a:ext cx="3053144" cy="861774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přímá antikoagulancia injekční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UHF (nefrakcionovaný heparin)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LMWH (nízkomolekulární)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7BB478-30EE-3745-AACB-2C64FFE15BAE}"/>
              </a:ext>
            </a:extLst>
          </p:cNvPr>
          <p:cNvSpPr txBox="1"/>
          <p:nvPr/>
        </p:nvSpPr>
        <p:spPr>
          <a:xfrm>
            <a:off x="764474" y="1845279"/>
            <a:ext cx="677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ovlivňují tvorbu a účinky koagulačních faktorů, snižují krevní srážlivost</a:t>
            </a:r>
          </a:p>
        </p:txBody>
      </p:sp>
    </p:spTree>
    <p:extLst>
      <p:ext uri="{BB962C8B-B14F-4D97-AF65-F5344CB8AC3E}">
        <p14:creationId xmlns:p14="http://schemas.microsoft.com/office/powerpoint/2010/main" val="1829975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7EE07-0D1D-2849-82E1-C8594EC5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WARFARIN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8074AA-2C0B-F346-942A-7A1A43CD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49040"/>
            <a:ext cx="2806328" cy="19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973B1-7425-C94F-A70E-9D8342277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- nepřímé </a:t>
            </a:r>
            <a:r>
              <a:rPr lang="cs-CZ" dirty="0" err="1"/>
              <a:t>antikoagulans</a:t>
            </a:r>
            <a:r>
              <a:rPr lang="cs-CZ" dirty="0"/>
              <a:t> – blokuje syntézu vitamin K dependentních koagulačních faktorů (II, VII, IX, X) a proteinu C a S</a:t>
            </a:r>
          </a:p>
          <a:p>
            <a:r>
              <a:rPr lang="cs-CZ" dirty="0"/>
              <a:t>- </a:t>
            </a:r>
            <a:r>
              <a:rPr lang="cs-CZ" b="1" dirty="0"/>
              <a:t>perorální podávání </a:t>
            </a:r>
            <a:r>
              <a:rPr lang="cs-CZ" dirty="0"/>
              <a:t>– nutné nastavení tzv. titrace dávky individuálně (kvůli vysoké variabilitě – polymorfismu v cytochromu CYP2C9)</a:t>
            </a:r>
          </a:p>
          <a:p>
            <a:r>
              <a:rPr lang="cs-CZ" dirty="0"/>
              <a:t>- účinnost detekujeme pomocí </a:t>
            </a:r>
            <a:r>
              <a:rPr lang="cs-CZ" b="1" dirty="0"/>
              <a:t>INR</a:t>
            </a:r>
            <a:r>
              <a:rPr lang="cs-CZ" dirty="0"/>
              <a:t> – v terapii v rozmezí 2-3 </a:t>
            </a:r>
            <a:r>
              <a:rPr lang="cs-CZ" sz="1800" dirty="0"/>
              <a:t>(kolikrát se pacientovi sráží krev méně, než normálně), </a:t>
            </a:r>
            <a:r>
              <a:rPr lang="cs-CZ" dirty="0"/>
              <a:t>předávkování – vitamin K </a:t>
            </a:r>
          </a:p>
          <a:p>
            <a:r>
              <a:rPr lang="cs-CZ" dirty="0"/>
              <a:t>- předoperačně (dle velikosti výkonu) ideálně INR do 1,5 = tj. vysazení 4-5 dní za monitorace INR a překrytí LMWH při INR pod 2</a:t>
            </a:r>
          </a:p>
          <a:p>
            <a:r>
              <a:rPr lang="cs-CZ" dirty="0"/>
              <a:t>- </a:t>
            </a:r>
            <a:r>
              <a:rPr lang="cs-CZ" b="1" dirty="0"/>
              <a:t>časté interakce </a:t>
            </a:r>
            <a:r>
              <a:rPr lang="cs-CZ" dirty="0"/>
              <a:t>mezi ostatními léčivy (ATB, </a:t>
            </a:r>
            <a:r>
              <a:rPr lang="cs-CZ" dirty="0" err="1"/>
              <a:t>kontraceptiva</a:t>
            </a:r>
            <a:r>
              <a:rPr lang="cs-CZ" dirty="0"/>
              <a:t>, ASA, kortikoidy, </a:t>
            </a:r>
            <a:r>
              <a:rPr lang="cs-CZ" dirty="0" err="1"/>
              <a:t>omeprazol</a:t>
            </a:r>
            <a:r>
              <a:rPr lang="cs-CZ" dirty="0"/>
              <a:t>) ale i alkoholem, „</a:t>
            </a:r>
            <a:r>
              <a:rPr lang="cs-CZ" b="1" dirty="0"/>
              <a:t>dieta“</a:t>
            </a:r>
            <a:r>
              <a:rPr lang="cs-CZ" dirty="0"/>
              <a:t> s regulovaným přísunem vitaminu K (v zelené zelenině)</a:t>
            </a:r>
          </a:p>
          <a:p>
            <a:r>
              <a:rPr lang="cs-CZ" dirty="0"/>
              <a:t>- </a:t>
            </a:r>
            <a:r>
              <a:rPr lang="cs-CZ" dirty="0" err="1"/>
              <a:t>tp</a:t>
            </a:r>
            <a:r>
              <a:rPr lang="cs-CZ" dirty="0"/>
              <a:t>: prevence/terapie žilní trombózy, </a:t>
            </a:r>
            <a:r>
              <a:rPr lang="cs-CZ" dirty="0" err="1"/>
              <a:t>retrombózy</a:t>
            </a:r>
            <a:r>
              <a:rPr lang="cs-CZ" dirty="0"/>
              <a:t> či embolie, pacienti s umělou chlopní, po operacích na srdci, při fibrilaci síní</a:t>
            </a:r>
          </a:p>
        </p:txBody>
      </p:sp>
      <p:pic>
        <p:nvPicPr>
          <p:cNvPr id="5" name="Grafický objekt 4" descr="Krysa se souvislou výplní">
            <a:extLst>
              <a:ext uri="{FF2B5EF4-FFF2-40B4-BE49-F238E27FC236}">
                <a16:creationId xmlns:a16="http://schemas.microsoft.com/office/drawing/2014/main" id="{76A46964-6B69-D54B-8773-AEE350D19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0112" y="59862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1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A6429-5A44-3049-B62C-DB03B3AF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F0FEA-953C-794F-B3E2-1FB49229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4823"/>
            <a:ext cx="7543801" cy="4396987"/>
          </a:xfrm>
        </p:spPr>
        <p:txBody>
          <a:bodyPr/>
          <a:lstStyle/>
          <a:p>
            <a:r>
              <a:rPr lang="cs-CZ" dirty="0"/>
              <a:t>- neprůhledná tekutina červené barvy proudící v uzavřeném krevním oběhu v cévách…</a:t>
            </a:r>
          </a:p>
          <a:p>
            <a:r>
              <a:rPr lang="cs-CZ" dirty="0"/>
              <a:t>- složení: suspenze krevních elementů v krevní plazmě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/>
              <a:t>tekutá složka = plasma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/>
              <a:t>krevní elementy </a:t>
            </a:r>
            <a:r>
              <a:rPr lang="cs-CZ" dirty="0"/>
              <a:t>– červené krvinky, bílé krvinky, destičky</a:t>
            </a:r>
          </a:p>
          <a:p>
            <a:r>
              <a:rPr lang="cs-CZ" dirty="0"/>
              <a:t>- funkce krve: </a:t>
            </a:r>
            <a:r>
              <a:rPr lang="cs-CZ" b="1" dirty="0"/>
              <a:t>HOMEOSTÁZA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transport (dýchacích plynů, živin, </a:t>
            </a:r>
          </a:p>
          <a:p>
            <a:pPr marL="384048" lvl="2" indent="0">
              <a:buNone/>
            </a:pPr>
            <a:r>
              <a:rPr lang="cs-CZ" dirty="0"/>
              <a:t>hormonů, vitaminů, zplodin metabolizmu)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termoregulace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udržování stálého vnitřního objemu a </a:t>
            </a:r>
          </a:p>
          <a:p>
            <a:pPr marL="384048" lvl="2" indent="0">
              <a:buNone/>
            </a:pPr>
            <a:r>
              <a:rPr lang="cs-CZ" dirty="0" err="1"/>
              <a:t>onkotického</a:t>
            </a:r>
            <a:r>
              <a:rPr lang="cs-CZ" dirty="0"/>
              <a:t> tlaku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udržování acidobazické rovnováhy - pH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účast na imunitních reakcích,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zástava krvácení a srážení krve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6" name="Picture 4" descr="Krevní plazma jaké má složení? A co dárcovství plazmy? | Rehabilitace.info">
            <a:extLst>
              <a:ext uri="{FF2B5EF4-FFF2-40B4-BE49-F238E27FC236}">
                <a16:creationId xmlns:a16="http://schemas.microsoft.com/office/drawing/2014/main" id="{0CFA7F8A-FFA3-BB46-83F7-6F20EE48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51" y="3717032"/>
            <a:ext cx="4165352" cy="21292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F2B1D13-74B3-044F-AE54-A3D2088A13C8}"/>
              </a:ext>
            </a:extLst>
          </p:cNvPr>
          <p:cNvSpPr/>
          <p:nvPr/>
        </p:nvSpPr>
        <p:spPr>
          <a:xfrm>
            <a:off x="0" y="6440591"/>
            <a:ext cx="7840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hlinkClick r:id="rId3"/>
              </a:rPr>
              <a:t>https://www.wikiskripta.eu/w/Krev</a:t>
            </a:r>
            <a:r>
              <a:rPr lang="cs-CZ" sz="1100" dirty="0"/>
              <a:t> </a:t>
            </a:r>
            <a:r>
              <a:rPr lang="cs-CZ" sz="1100" dirty="0">
                <a:hlinkClick r:id="rId4"/>
              </a:rPr>
              <a:t>https://www.rehabilitace.info/lidske-telo/krevni-plazma-jake-ma-slozeni-a-co-darcovstvi-plazmy/</a:t>
            </a:r>
            <a:r>
              <a:rPr lang="cs-CZ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009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5BA9992-AA2D-5F45-A4B8-1A06108F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AK. INJEKČNÍ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1CD9DB7-5EBE-474A-AF54-A3743929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69521" cy="431957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HEPARIN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účinkuje skrz ovlivnění antitrombinu III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s.c</a:t>
            </a:r>
            <a:r>
              <a:rPr lang="cs-CZ" dirty="0"/>
              <a:t>. či </a:t>
            </a:r>
            <a:r>
              <a:rPr lang="cs-CZ" dirty="0" err="1"/>
              <a:t>i.v</a:t>
            </a:r>
            <a:r>
              <a:rPr lang="cs-CZ" dirty="0"/>
              <a:t>. podání (preferujeme </a:t>
            </a:r>
            <a:r>
              <a:rPr lang="cs-CZ" dirty="0" err="1"/>
              <a:t>i.v</a:t>
            </a:r>
            <a:r>
              <a:rPr lang="cs-CZ" dirty="0"/>
              <a:t>. kontinuální aplikaci) – aplikace na nemocničním lůžku za monitorace, nutná kontrola účinnosti heparinu = </a:t>
            </a:r>
            <a:r>
              <a:rPr lang="cs-CZ" b="1" dirty="0" err="1"/>
              <a:t>aPTT</a:t>
            </a:r>
            <a:endParaRPr 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předávkování neutralizuje protamin</a:t>
            </a:r>
          </a:p>
          <a:p>
            <a:r>
              <a:rPr lang="cs-CZ" b="1" dirty="0"/>
              <a:t>LMWH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blokují aktivovaný faktor X, efekt je závislý na antitrombinu III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s.c</a:t>
            </a:r>
            <a:r>
              <a:rPr lang="cs-CZ" dirty="0"/>
              <a:t>. aplikace bez nutnosti monitorace účinnosti (lze -- anti-</a:t>
            </a:r>
            <a:r>
              <a:rPr lang="cs-CZ" dirty="0" err="1"/>
              <a:t>Xa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dávkování 0,1 ml na každých 10 kg váhy co 12 hodin, snížení u renální insuficience a těhotných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rychlý nástup účinku a nízké riziko předávkování – s výhodou před operacemi a zákroky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např. </a:t>
            </a:r>
            <a:r>
              <a:rPr lang="cs-CZ" dirty="0" err="1"/>
              <a:t>Clexane</a:t>
            </a:r>
            <a:r>
              <a:rPr lang="cs-CZ" dirty="0"/>
              <a:t>, </a:t>
            </a:r>
            <a:r>
              <a:rPr lang="cs-CZ" dirty="0" err="1"/>
              <a:t>Fraxiparine</a:t>
            </a:r>
            <a:r>
              <a:rPr lang="cs-CZ" dirty="0"/>
              <a:t>, </a:t>
            </a:r>
            <a:r>
              <a:rPr lang="cs-CZ" dirty="0" err="1"/>
              <a:t>Zibor</a:t>
            </a:r>
            <a:r>
              <a:rPr lang="cs-CZ" dirty="0"/>
              <a:t>, </a:t>
            </a:r>
            <a:r>
              <a:rPr lang="cs-CZ" dirty="0" err="1"/>
              <a:t>Fragmin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201168" lvl="1" indent="0">
              <a:buNone/>
            </a:pPr>
            <a:r>
              <a:rPr lang="cs-CZ" b="1" dirty="0"/>
              <a:t>terapie</a:t>
            </a:r>
            <a:r>
              <a:rPr lang="cs-CZ" dirty="0"/>
              <a:t>: plicní embolie, hluboká žilní trombóza, </a:t>
            </a:r>
          </a:p>
          <a:p>
            <a:pPr marL="201168" lvl="1" indent="0">
              <a:buNone/>
            </a:pPr>
            <a:r>
              <a:rPr lang="cs-CZ" dirty="0"/>
              <a:t>po IM, prevence TEN při hospitalizaci</a:t>
            </a:r>
          </a:p>
        </p:txBody>
      </p:sp>
      <p:pic>
        <p:nvPicPr>
          <p:cNvPr id="1026" name="Picture 2" descr="Clexane Inj 40mg 2PFSx0.4ml">
            <a:extLst>
              <a:ext uri="{FF2B5EF4-FFF2-40B4-BE49-F238E27FC236}">
                <a16:creationId xmlns:a16="http://schemas.microsoft.com/office/drawing/2014/main" id="{422EF04D-C286-494C-BF46-1CBDBE84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13176"/>
            <a:ext cx="3721776" cy="17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08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F5C5F-863C-9644-9C02-BBA28449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AK. PERORÁLNÍ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D6B664-BDEE-3045-A1A0-E5242FDF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141529" cy="417555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NOAC = “nová“ antikoagulancia</a:t>
            </a:r>
          </a:p>
          <a:p>
            <a:r>
              <a:rPr lang="cs-CZ" dirty="0"/>
              <a:t>- inhibují koagulační faktory X anebo trombin </a:t>
            </a:r>
            <a:r>
              <a:rPr lang="cs-CZ" u="sng" dirty="0"/>
              <a:t>přímo</a:t>
            </a:r>
            <a:r>
              <a:rPr lang="cs-CZ" dirty="0"/>
              <a:t>, užití perorálně 1x (</a:t>
            </a:r>
            <a:r>
              <a:rPr lang="cs-CZ" dirty="0" err="1"/>
              <a:t>Xarelto</a:t>
            </a:r>
            <a:r>
              <a:rPr lang="cs-CZ" dirty="0"/>
              <a:t>) anebo 2x denně (</a:t>
            </a:r>
            <a:r>
              <a:rPr lang="cs-CZ" dirty="0" err="1"/>
              <a:t>Pradaxa</a:t>
            </a:r>
            <a:r>
              <a:rPr lang="cs-CZ" dirty="0"/>
              <a:t> a </a:t>
            </a:r>
            <a:r>
              <a:rPr lang="cs-CZ" dirty="0" err="1"/>
              <a:t>Eliquis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dirty="0" err="1"/>
              <a:t>tp</a:t>
            </a:r>
            <a:r>
              <a:rPr lang="cs-CZ" dirty="0"/>
              <a:t>: prevence/terapie žilní trombózy, </a:t>
            </a:r>
            <a:r>
              <a:rPr lang="cs-CZ" dirty="0" err="1"/>
              <a:t>retrombózy</a:t>
            </a:r>
            <a:r>
              <a:rPr lang="cs-CZ" dirty="0"/>
              <a:t> či embolie, při fibrilaci síní </a:t>
            </a:r>
          </a:p>
          <a:p>
            <a:endParaRPr lang="cs-CZ" dirty="0"/>
          </a:p>
          <a:p>
            <a:r>
              <a:rPr lang="cs-CZ" b="1" dirty="0" err="1"/>
              <a:t>dabigatran</a:t>
            </a:r>
            <a:r>
              <a:rPr lang="cs-CZ" b="1" dirty="0"/>
              <a:t> = PRADAXA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inhibce</a:t>
            </a:r>
            <a:r>
              <a:rPr lang="cs-CZ" dirty="0"/>
              <a:t> faktoru II = trombinu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inhibice účinku </a:t>
            </a:r>
            <a:r>
              <a:rPr lang="cs-CZ" dirty="0" err="1"/>
              <a:t>dabigatranu</a:t>
            </a:r>
            <a:r>
              <a:rPr lang="cs-CZ" dirty="0"/>
              <a:t> – lék </a:t>
            </a:r>
            <a:r>
              <a:rPr lang="cs-CZ" dirty="0" err="1"/>
              <a:t>Praxbind</a:t>
            </a:r>
            <a:r>
              <a:rPr lang="cs-CZ" dirty="0"/>
              <a:t> (</a:t>
            </a:r>
            <a:r>
              <a:rPr lang="cs-CZ" dirty="0" err="1"/>
              <a:t>idarucizumab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předoperačně vysazení min. 24 hodin</a:t>
            </a:r>
          </a:p>
          <a:p>
            <a:r>
              <a:rPr lang="cs-CZ" b="1" dirty="0" err="1"/>
              <a:t>rivaroxaban</a:t>
            </a:r>
            <a:r>
              <a:rPr lang="cs-CZ" b="1" dirty="0"/>
              <a:t> = XARELTO, </a:t>
            </a:r>
            <a:r>
              <a:rPr lang="cs-CZ" b="1" dirty="0" err="1"/>
              <a:t>apixaban</a:t>
            </a:r>
            <a:r>
              <a:rPr lang="cs-CZ" b="1" dirty="0"/>
              <a:t> = ELIQUIS, </a:t>
            </a:r>
            <a:r>
              <a:rPr lang="cs-CZ" b="1" dirty="0" err="1"/>
              <a:t>edoxaban</a:t>
            </a:r>
            <a:r>
              <a:rPr lang="cs-CZ" b="1" dirty="0"/>
              <a:t> = LIXIANA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blokace faktoru </a:t>
            </a:r>
            <a:r>
              <a:rPr lang="cs-CZ" dirty="0" err="1"/>
              <a:t>Xa</a:t>
            </a:r>
            <a:r>
              <a:rPr lang="cs-CZ" dirty="0"/>
              <a:t> = společně vnitřní i vnější koagulační kaskády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předoperačně vysazení 24-48 hodin </a:t>
            </a:r>
          </a:p>
        </p:txBody>
      </p:sp>
    </p:spTree>
    <p:extLst>
      <p:ext uri="{BB962C8B-B14F-4D97-AF65-F5344CB8AC3E}">
        <p14:creationId xmlns:p14="http://schemas.microsoft.com/office/powerpoint/2010/main" val="4187104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9833D-77BA-8D49-AA22-958E3E67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/>
              <a:t>ANTITROMBOTIKA </a:t>
            </a:r>
            <a:r>
              <a:rPr lang="cs-CZ" sz="4400" b="1" dirty="0"/>
              <a:t>NA STOMATOLOGICKÉM KŘESLE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80D4A-9093-5645-A651-FD934A60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16832"/>
            <a:ext cx="8149541" cy="39522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</a:t>
            </a:r>
            <a:r>
              <a:rPr lang="cs-CZ" b="1" dirty="0"/>
              <a:t>extrakce 1-3 zubů = </a:t>
            </a:r>
            <a:r>
              <a:rPr lang="cs-CZ" dirty="0"/>
              <a:t>malý chirurgický výkon </a:t>
            </a:r>
          </a:p>
          <a:p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dirty="0" err="1"/>
              <a:t>antitrombotika</a:t>
            </a:r>
            <a:r>
              <a:rPr lang="cs-CZ" sz="1900" dirty="0"/>
              <a:t> nejlépe nevysazovat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dirty="0"/>
              <a:t>individuální posouzení pacienta (risk/benefit)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dirty="0"/>
              <a:t>pokud vysadit, tak nejlépe výkon provést při/po konci účinnosti předchozí dávky před užitím dávky následující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dirty="0"/>
              <a:t>krvácení stavět lokálně hemostaticky</a:t>
            </a:r>
          </a:p>
          <a:p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komprese extrakčního lůžka tampónem (s hemostyptikem)</a:t>
            </a:r>
          </a:p>
          <a:p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lokální hemostatika (želatinové houby – </a:t>
            </a:r>
            <a:r>
              <a:rPr lang="cs-CZ" dirty="0" err="1"/>
              <a:t>Gelaspon</a:t>
            </a:r>
            <a:r>
              <a:rPr lang="cs-CZ" dirty="0"/>
              <a:t>, </a:t>
            </a:r>
            <a:r>
              <a:rPr lang="cs-CZ" dirty="0" err="1"/>
              <a:t>Spongostan</a:t>
            </a:r>
            <a:r>
              <a:rPr lang="cs-CZ" dirty="0"/>
              <a:t>.., </a:t>
            </a:r>
            <a:r>
              <a:rPr lang="cs-CZ" dirty="0" err="1"/>
              <a:t>Traumacel</a:t>
            </a:r>
            <a:r>
              <a:rPr lang="cs-CZ" dirty="0"/>
              <a:t>)</a:t>
            </a:r>
          </a:p>
          <a:p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sutura rány, tkáňové lepidlo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D439C08-B963-6442-9180-FC0309E44A63}"/>
              </a:ext>
            </a:extLst>
          </p:cNvPr>
          <p:cNvSpPr/>
          <p:nvPr/>
        </p:nvSpPr>
        <p:spPr>
          <a:xfrm>
            <a:off x="19416" y="6564116"/>
            <a:ext cx="81495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www.wikiskripta.eu</a:t>
            </a:r>
            <a:r>
              <a:rPr lang="cs-CZ" sz="1200" dirty="0"/>
              <a:t>/</a:t>
            </a:r>
            <a:r>
              <a:rPr lang="cs-CZ" sz="1200" dirty="0" err="1"/>
              <a:t>w</a:t>
            </a:r>
            <a:r>
              <a:rPr lang="cs-CZ" sz="1200" dirty="0"/>
              <a:t>/Pacient_s_poruchou_krv%C3%A1civosti_v_ordinaci_zubn%C3%ADho_l%C3%A9ka%C5%99e</a:t>
            </a:r>
          </a:p>
        </p:txBody>
      </p:sp>
    </p:spTree>
    <p:extLst>
      <p:ext uri="{BB962C8B-B14F-4D97-AF65-F5344CB8AC3E}">
        <p14:creationId xmlns:p14="http://schemas.microsoft.com/office/powerpoint/2010/main" val="1869599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A9AED61D-47B1-1944-8FFD-2B3783BE9D5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7" name="Obrázek 16" descr="Červené krevní buňky pozastavené v polovině vzduchu">
            <a:extLst>
              <a:ext uri="{FF2B5EF4-FFF2-40B4-BE49-F238E27FC236}">
                <a16:creationId xmlns:a16="http://schemas.microsoft.com/office/drawing/2014/main" id="{F47B8FAA-CBAD-4247-857B-A1DB3CE90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2612"/>
            <a:ext cx="9682634" cy="727433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A8799-8B82-614A-99A9-26B63C409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3608" y="4617896"/>
            <a:ext cx="7589520" cy="594360"/>
          </a:xfrm>
        </p:spPr>
        <p:txBody>
          <a:bodyPr>
            <a:normAutofit lnSpcReduction="1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Děkuji za pozornost!</a:t>
            </a:r>
          </a:p>
          <a:p>
            <a:endParaRPr lang="cs-CZ" sz="1600" dirty="0">
              <a:solidFill>
                <a:srgbClr val="FFFFFF"/>
              </a:solidFill>
            </a:endParaRPr>
          </a:p>
          <a:p>
            <a:endParaRPr lang="cs-CZ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44F1A-8045-F842-B60D-09861EB9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05703-4765-4C42-A1DA-00E4FBF7D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023360"/>
          </a:xfrm>
        </p:spPr>
        <p:txBody>
          <a:bodyPr/>
          <a:lstStyle/>
          <a:p>
            <a:r>
              <a:rPr lang="cs-CZ" dirty="0"/>
              <a:t>- </a:t>
            </a:r>
            <a:r>
              <a:rPr lang="cs-CZ" dirty="0" err="1"/>
              <a:t>kvetvorba</a:t>
            </a:r>
            <a:r>
              <a:rPr lang="cs-CZ" dirty="0"/>
              <a:t> (hematopoéza)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v embryonálním vývoji </a:t>
            </a:r>
            <a:r>
              <a:rPr lang="cs-CZ" dirty="0"/>
              <a:t>lokalizovaná v primitivních krevních ostrůvcích ve žloutkovém váčku, poté v játrech a slezině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v dospělosti: </a:t>
            </a:r>
            <a:r>
              <a:rPr lang="cs-CZ" dirty="0"/>
              <a:t>kostní dřeň plochých kostí – lebka, sternum, žebra obratle, pánev, proximální konce dlouhých kostí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patologicky v dospělosti </a:t>
            </a:r>
            <a:r>
              <a:rPr lang="cs-CZ" dirty="0"/>
              <a:t>– při myeloproliferativních onemocněních v játrech a slezině</a:t>
            </a:r>
          </a:p>
          <a:p>
            <a:r>
              <a:rPr lang="cs-CZ" dirty="0"/>
              <a:t>- hematopoetické </a:t>
            </a:r>
            <a:r>
              <a:rPr lang="cs-CZ" dirty="0" err="1"/>
              <a:t>pluripotentní</a:t>
            </a:r>
            <a:r>
              <a:rPr lang="cs-CZ" dirty="0"/>
              <a:t> kmenové buňky </a:t>
            </a:r>
            <a:r>
              <a:rPr lang="cs-CZ" dirty="0">
                <a:sym typeface="Wingdings" pitchFamily="2" charset="2"/>
              </a:rPr>
              <a:t> diferenciace na specializované buňky (viz obrázek dále)</a:t>
            </a:r>
          </a:p>
          <a:p>
            <a:r>
              <a:rPr lang="cs-CZ" dirty="0">
                <a:sym typeface="Wingdings" pitchFamily="2" charset="2"/>
              </a:rPr>
              <a:t>- vyzrávání T-lymfocytů v </a:t>
            </a:r>
            <a:r>
              <a:rPr lang="cs-CZ" dirty="0" err="1">
                <a:sym typeface="Wingdings" pitchFamily="2" charset="2"/>
              </a:rPr>
              <a:t>thymu</a:t>
            </a:r>
            <a:r>
              <a:rPr lang="cs-CZ" dirty="0">
                <a:sym typeface="Wingdings" pitchFamily="2" charset="2"/>
              </a:rPr>
              <a:t> (brzlík)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81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DA042C-E66E-0447-B434-DF3D8BE9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" y="1239043"/>
            <a:ext cx="9144000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7B2C54D-66A2-D043-8AE4-83E1612374C2}"/>
              </a:ext>
            </a:extLst>
          </p:cNvPr>
          <p:cNvSpPr/>
          <p:nvPr/>
        </p:nvSpPr>
        <p:spPr>
          <a:xfrm>
            <a:off x="51820" y="6476216"/>
            <a:ext cx="79765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cs.wikipedia.org</a:t>
            </a:r>
            <a:r>
              <a:rPr lang="cs-CZ" sz="1100" dirty="0"/>
              <a:t>/wiki/Krvetvorba#/media/</a:t>
            </a:r>
            <a:r>
              <a:rPr lang="cs-CZ" sz="1100" dirty="0" err="1"/>
              <a:t>Soubor:Hematopoesis_EN.svg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31535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B2D6A-124E-0E41-AFAC-9E4150259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DD6341-E51C-5C47-B83C-3E436510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16632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66A51E2-53B2-3E41-9362-E055A8F2E67C}"/>
              </a:ext>
            </a:extLst>
          </p:cNvPr>
          <p:cNvSpPr/>
          <p:nvPr/>
        </p:nvSpPr>
        <p:spPr>
          <a:xfrm>
            <a:off x="22858" y="6433513"/>
            <a:ext cx="77895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cs.wikipedia.org</a:t>
            </a:r>
            <a:r>
              <a:rPr lang="cs-CZ" sz="1100" dirty="0"/>
              <a:t>/wiki/Krvetvorba#/media/</a:t>
            </a:r>
            <a:r>
              <a:rPr lang="cs-CZ" sz="1100" dirty="0" err="1"/>
              <a:t>Soubor:Hematopoeza.png</a:t>
            </a:r>
            <a:endParaRPr lang="cs-CZ" sz="11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371E8D-DC5B-B644-940F-2D148CC08108}"/>
              </a:ext>
            </a:extLst>
          </p:cNvPr>
          <p:cNvSpPr txBox="1"/>
          <p:nvPr/>
        </p:nvSpPr>
        <p:spPr>
          <a:xfrm>
            <a:off x="6084168" y="4149080"/>
            <a:ext cx="185223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/>
              <a:t>VYZRÁVÁNÍ V BRZLÍKU</a:t>
            </a:r>
          </a:p>
        </p:txBody>
      </p:sp>
    </p:spTree>
    <p:extLst>
      <p:ext uri="{BB962C8B-B14F-4D97-AF65-F5344CB8AC3E}">
        <p14:creationId xmlns:p14="http://schemas.microsoft.com/office/powerpoint/2010/main" val="21782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51A50-0E6A-CB4D-91D3-88795E22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VYŠETŘENÍ V HEMATOLOGII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2F8A7C-AE1C-F54F-AF17-EF033B8E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b="1" dirty="0"/>
              <a:t>laboratorní vyšetření: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krevní obraz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krevní srážlivost (</a:t>
            </a:r>
            <a:r>
              <a:rPr lang="cs-CZ" dirty="0" err="1"/>
              <a:t>hemokoagulace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vyšetření kostní dřeně – </a:t>
            </a:r>
            <a:r>
              <a:rPr lang="cs-CZ" sz="1400" dirty="0"/>
              <a:t>dg. krevních nádorových onemocnění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průtoková </a:t>
            </a:r>
            <a:r>
              <a:rPr lang="cs-CZ" dirty="0" err="1"/>
              <a:t>cytometrie</a:t>
            </a:r>
            <a:r>
              <a:rPr lang="cs-CZ" dirty="0"/>
              <a:t> (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cytometrie</a:t>
            </a:r>
            <a:r>
              <a:rPr lang="cs-CZ" dirty="0"/>
              <a:t>) </a:t>
            </a:r>
            <a:r>
              <a:rPr lang="cs-CZ" sz="1400" dirty="0"/>
              <a:t>– </a:t>
            </a:r>
            <a:r>
              <a:rPr lang="cs-CZ" sz="1400" dirty="0" err="1"/>
              <a:t>imunofenotypizace</a:t>
            </a:r>
            <a:r>
              <a:rPr lang="cs-CZ" sz="1400" dirty="0"/>
              <a:t> buněk (nádorová dg)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cytogenetické vyšetření </a:t>
            </a:r>
            <a:r>
              <a:rPr lang="cs-CZ" sz="1400" dirty="0"/>
              <a:t>– detekce chromozomálních odchylek v krevních buňkách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molekulárně biologické vyšetření – </a:t>
            </a:r>
            <a:r>
              <a:rPr lang="cs-CZ" sz="1400" dirty="0"/>
              <a:t>molekulárně-genetické změny krevních </a:t>
            </a:r>
            <a:r>
              <a:rPr lang="cs-CZ" sz="1400" dirty="0" err="1"/>
              <a:t>bb</a:t>
            </a:r>
            <a:endParaRPr lang="cs-CZ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elektroforéza bílkovin krve či moče – </a:t>
            </a:r>
            <a:r>
              <a:rPr lang="cs-CZ" sz="1400" dirty="0"/>
              <a:t>při podezření na přítomnost monoklonálního imunoglobulinu v krvi (monoklonální </a:t>
            </a:r>
            <a:r>
              <a:rPr lang="cs-CZ" sz="1400" dirty="0" err="1"/>
              <a:t>gamapatie</a:t>
            </a:r>
            <a:r>
              <a:rPr lang="cs-CZ" sz="1400" dirty="0"/>
              <a:t>)</a:t>
            </a:r>
          </a:p>
          <a:p>
            <a:r>
              <a:rPr lang="cs-CZ" dirty="0"/>
              <a:t>- </a:t>
            </a:r>
            <a:r>
              <a:rPr lang="cs-CZ" b="1" dirty="0"/>
              <a:t>zobrazovací vyšetření: </a:t>
            </a:r>
            <a:r>
              <a:rPr lang="cs-CZ" dirty="0"/>
              <a:t>RTG plic, UZ břicha (játra, slezina, střevo), CT, MR, PET, kombinace PET-CT/MR</a:t>
            </a:r>
          </a:p>
        </p:txBody>
      </p:sp>
    </p:spTree>
    <p:extLst>
      <p:ext uri="{BB962C8B-B14F-4D97-AF65-F5344CB8AC3E}">
        <p14:creationId xmlns:p14="http://schemas.microsoft.com/office/powerpoint/2010/main" val="270199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9E1A7-E43B-394A-8B46-38B27D7C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C961F-384C-8D40-B18E-DBECCBC6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i="1" dirty="0"/>
              <a:t>snížení koncentrace hemoglobinu pod normu </a:t>
            </a:r>
            <a:r>
              <a:rPr lang="cs-CZ" dirty="0"/>
              <a:t>(ženy 120-160 g/l, muži 135-175 g/l), často také hematokritu a počtu erytrocytů</a:t>
            </a:r>
          </a:p>
          <a:p>
            <a:r>
              <a:rPr lang="cs-CZ" dirty="0"/>
              <a:t>- </a:t>
            </a:r>
            <a:r>
              <a:rPr lang="cs-CZ" i="1" dirty="0"/>
              <a:t>porucha přenosu kyslíku do tkání </a:t>
            </a:r>
            <a:r>
              <a:rPr lang="cs-CZ" dirty="0"/>
              <a:t>– </a:t>
            </a:r>
            <a:r>
              <a:rPr lang="cs-CZ" dirty="0" err="1"/>
              <a:t>Hb</a:t>
            </a:r>
            <a:r>
              <a:rPr lang="cs-CZ" dirty="0"/>
              <a:t> přenáší kyslík</a:t>
            </a:r>
          </a:p>
          <a:p>
            <a:r>
              <a:rPr lang="cs-CZ" dirty="0"/>
              <a:t>- klinicky: dle tíže anémie, rozvoj kompenzačních mechanismů organismu pro adaptaci na snížené množství </a:t>
            </a:r>
            <a:r>
              <a:rPr lang="cs-CZ" dirty="0" err="1"/>
              <a:t>Hb</a:t>
            </a:r>
            <a:r>
              <a:rPr lang="cs-CZ" dirty="0"/>
              <a:t> 		             </a:t>
            </a:r>
            <a:r>
              <a:rPr lang="cs-CZ" sz="1600" dirty="0"/>
              <a:t>(↑TF, ↓TK, ↑DF, hyperkinetická cirkulace..)</a:t>
            </a:r>
            <a:endParaRPr lang="cs-CZ" dirty="0"/>
          </a:p>
          <a:p>
            <a:r>
              <a:rPr lang="cs-CZ" b="1" dirty="0"/>
              <a:t>- příznaky: se sníženého okysličení tkání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únava, slabost, nevýkonnost, pocity na </a:t>
            </a:r>
            <a:r>
              <a:rPr lang="cs-CZ" sz="1600" dirty="0" err="1"/>
              <a:t>ondlení</a:t>
            </a: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dušnost, palpitace, tachykardie, vznik srdečního šelestu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nechutenství, hučení v uších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křeče (DKK), mírné otoky DKK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bledost kůže, sliznic, spojivek</a:t>
            </a:r>
          </a:p>
        </p:txBody>
      </p:sp>
      <p:pic>
        <p:nvPicPr>
          <p:cNvPr id="4098" name="Picture 2" descr="Anémie – WikiSkripta">
            <a:extLst>
              <a:ext uri="{FF2B5EF4-FFF2-40B4-BE49-F238E27FC236}">
                <a16:creationId xmlns:a16="http://schemas.microsoft.com/office/drawing/2014/main" id="{61C459B2-6CD4-5A47-BCCB-925FD21E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4924"/>
            <a:ext cx="3076669" cy="290085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21A3D3B-EA56-3E4F-94ED-4D6E2719104A}"/>
              </a:ext>
            </a:extLst>
          </p:cNvPr>
          <p:cNvSpPr/>
          <p:nvPr/>
        </p:nvSpPr>
        <p:spPr>
          <a:xfrm>
            <a:off x="126363" y="6558825"/>
            <a:ext cx="27222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www.wikiskripta.eu</a:t>
            </a:r>
            <a:r>
              <a:rPr lang="cs-CZ" sz="1050" dirty="0"/>
              <a:t>/</a:t>
            </a:r>
            <a:r>
              <a:rPr lang="cs-CZ" sz="1050" dirty="0" err="1"/>
              <a:t>w</a:t>
            </a:r>
            <a:r>
              <a:rPr lang="cs-CZ" sz="1050" dirty="0"/>
              <a:t>/An%C3%A9mie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3006D0-9E92-DA47-A972-EC33164F75CF}"/>
              </a:ext>
            </a:extLst>
          </p:cNvPr>
          <p:cNvSpPr txBox="1"/>
          <p:nvPr/>
        </p:nvSpPr>
        <p:spPr>
          <a:xfrm>
            <a:off x="4030441" y="5445224"/>
            <a:ext cx="112883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anemický </a:t>
            </a:r>
          </a:p>
          <a:p>
            <a:r>
              <a:rPr lang="cs-CZ" dirty="0"/>
              <a:t>syndrom</a:t>
            </a:r>
          </a:p>
        </p:txBody>
      </p:sp>
    </p:spTree>
    <p:extLst>
      <p:ext uri="{BB962C8B-B14F-4D97-AF65-F5344CB8AC3E}">
        <p14:creationId xmlns:p14="http://schemas.microsoft.com/office/powerpoint/2010/main" val="80597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9A628-2185-9044-B27C-A048375C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ANÉMIE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E961D-FB71-7949-9B0A-031A53B31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/>
          <a:lstStyle/>
          <a:p>
            <a:r>
              <a:rPr lang="cs-CZ" u="sng" dirty="0"/>
              <a:t>anémie z poruchy krvetvorby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porucha proliferace a diferenciace (aplastické anémie, </a:t>
            </a:r>
            <a:r>
              <a:rPr lang="cs-CZ" dirty="0" err="1"/>
              <a:t>myelodysplastický</a:t>
            </a:r>
            <a:r>
              <a:rPr lang="cs-CZ" dirty="0"/>
              <a:t> syndrom..)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porucha syntézy hemu (</a:t>
            </a:r>
            <a:r>
              <a:rPr lang="cs-CZ" b="1" dirty="0" err="1"/>
              <a:t>sideropenická</a:t>
            </a:r>
            <a:r>
              <a:rPr lang="cs-CZ" b="1" dirty="0"/>
              <a:t> anémie – nedostatek železa)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porucha syntézy DNA (</a:t>
            </a:r>
            <a:r>
              <a:rPr lang="cs-CZ" b="1" dirty="0"/>
              <a:t>megaloblastová anémie </a:t>
            </a:r>
            <a:r>
              <a:rPr lang="cs-CZ" dirty="0"/>
              <a:t>při nedostatku vit.B12 nebo kyseliny listové,)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porucha syntézy hemoglobinu (</a:t>
            </a:r>
            <a:r>
              <a:rPr lang="cs-CZ" dirty="0" err="1"/>
              <a:t>thalasémie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u="sng" dirty="0"/>
              <a:t>anémie ze zvýšené destrukce erytrocytů </a:t>
            </a:r>
            <a:r>
              <a:rPr lang="cs-CZ" dirty="0"/>
              <a:t>(hemolytické anémie)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/>
              <a:t>korpuskulární hemolytické anémie </a:t>
            </a:r>
            <a:r>
              <a:rPr lang="cs-CZ" dirty="0"/>
              <a:t>(defektní membrány erytrocytů, defektní enzymová výbava, paroxysmální noční </a:t>
            </a:r>
            <a:r>
              <a:rPr lang="cs-CZ" dirty="0" err="1"/>
              <a:t>hemoglobinurie</a:t>
            </a:r>
            <a:r>
              <a:rPr lang="cs-CZ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 err="1"/>
              <a:t>extrakorpuskulární</a:t>
            </a:r>
            <a:r>
              <a:rPr lang="cs-CZ" b="1" dirty="0"/>
              <a:t> hemolytické anémie </a:t>
            </a:r>
            <a:r>
              <a:rPr lang="cs-CZ" dirty="0"/>
              <a:t>(autoimunitní – tepelné nebo chladové protilátky, posttransfuzní reakce, mechanické poškození erytrocytů např. při umělé chlopni, </a:t>
            </a:r>
            <a:r>
              <a:rPr lang="cs-CZ" dirty="0" err="1"/>
              <a:t>walking</a:t>
            </a:r>
            <a:r>
              <a:rPr lang="cs-CZ" dirty="0"/>
              <a:t> </a:t>
            </a:r>
            <a:r>
              <a:rPr lang="cs-CZ" dirty="0" err="1"/>
              <a:t>anemia</a:t>
            </a:r>
            <a:r>
              <a:rPr lang="cs-CZ" dirty="0"/>
              <a:t> – při dlouhých pochodech)</a:t>
            </a:r>
          </a:p>
          <a:p>
            <a:r>
              <a:rPr lang="cs-CZ" u="sng" dirty="0"/>
              <a:t>anémie z krevních ztrát </a:t>
            </a:r>
            <a:r>
              <a:rPr lang="cs-CZ" dirty="0"/>
              <a:t>(</a:t>
            </a:r>
            <a:r>
              <a:rPr lang="cs-CZ" dirty="0" err="1"/>
              <a:t>posthemoragické</a:t>
            </a:r>
            <a:r>
              <a:rPr lang="cs-CZ" dirty="0"/>
              <a:t>)</a:t>
            </a:r>
          </a:p>
          <a:p>
            <a:r>
              <a:rPr lang="cs-CZ" u="sng" dirty="0"/>
              <a:t>anémie multifaktoriální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anémie chronických chorob</a:t>
            </a:r>
          </a:p>
        </p:txBody>
      </p:sp>
    </p:spTree>
    <p:extLst>
      <p:ext uri="{BB962C8B-B14F-4D97-AF65-F5344CB8AC3E}">
        <p14:creationId xmlns:p14="http://schemas.microsoft.com/office/powerpoint/2010/main" val="41122099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6280</TotalTime>
  <Words>3219</Words>
  <Application>Microsoft Macintosh PowerPoint</Application>
  <PresentationFormat>Předvádění na obrazovce (4:3)</PresentationFormat>
  <Paragraphs>311</Paragraphs>
  <Slides>33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Retrospektiva</vt:lpstr>
      <vt:lpstr>Hematologie</vt:lpstr>
      <vt:lpstr>Prezentace aplikace PowerPoint</vt:lpstr>
      <vt:lpstr>KREV</vt:lpstr>
      <vt:lpstr>KREV</vt:lpstr>
      <vt:lpstr>Prezentace aplikace PowerPoint</vt:lpstr>
      <vt:lpstr>Prezentace aplikace PowerPoint</vt:lpstr>
      <vt:lpstr>VYŠETŘENÍ V HEMATOLOGII</vt:lpstr>
      <vt:lpstr>ANÉMIE</vt:lpstr>
      <vt:lpstr>ANÉMIE - dělení</vt:lpstr>
      <vt:lpstr>SIDEROPENICKÁ ANÉMIE</vt:lpstr>
      <vt:lpstr>MEGALOBLASTOVÁ ANÉMIE</vt:lpstr>
      <vt:lpstr>ANÉMIE CHRONICKÝCH CHOROB</vt:lpstr>
      <vt:lpstr>ANÉMIE POZTRÁTOVÁ</vt:lpstr>
      <vt:lpstr>HEMOSTÁZA </vt:lpstr>
      <vt:lpstr>HEMOSTÁZA - LABORATORNÍ TESTY</vt:lpstr>
      <vt:lpstr>KOAGULACE - LABORATORNÍ TESTY</vt:lpstr>
      <vt:lpstr>ANAMNÉZA A FYZIKÁLNÍ NÁLEZ U KRVÁCIVÝCH PORUCH</vt:lpstr>
      <vt:lpstr>ANAMNÉZA A FYZIKÁLNÍ NÁLEZ U KRVÁCIVÝCH PORUCH</vt:lpstr>
      <vt:lpstr>Prezentace aplikace PowerPoint</vt:lpstr>
      <vt:lpstr>ITP – IMUNITNÍ TROMBOCYTOPENIE</vt:lpstr>
      <vt:lpstr>KOAGULOPATIE - VROZENÉ</vt:lpstr>
      <vt:lpstr>Prezentace aplikace PowerPoint</vt:lpstr>
      <vt:lpstr>KOAGULOPATIE - ZÍSKANÉ</vt:lpstr>
      <vt:lpstr>DIC - patofyziologie</vt:lpstr>
      <vt:lpstr>DIC – orgánové postižení</vt:lpstr>
      <vt:lpstr>ANTITROMBOTIKA</vt:lpstr>
      <vt:lpstr>ANTIAGREGANCIA</vt:lpstr>
      <vt:lpstr>ANTIKOAGULANCIA</vt:lpstr>
      <vt:lpstr>WARFARIN</vt:lpstr>
      <vt:lpstr>PŘÍMÁ AK. INJEKČNÍ</vt:lpstr>
      <vt:lpstr>PŘÍMÁ AK. PERORÁLNÍ </vt:lpstr>
      <vt:lpstr>ANTITROMBOTIKA NA STOMATOLOGICKÉM KŘESLE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Hematologie 3.</dc:title>
  <dc:creator>Robert</dc:creator>
  <cp:lastModifiedBy>Nikola Nováková</cp:lastModifiedBy>
  <cp:revision>68</cp:revision>
  <dcterms:created xsi:type="dcterms:W3CDTF">2011-12-04T17:04:40Z</dcterms:created>
  <dcterms:modified xsi:type="dcterms:W3CDTF">2022-03-13T17:45:08Z</dcterms:modified>
</cp:coreProperties>
</file>