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4"/>
  </p:notesMasterIdLst>
  <p:sldIdLst>
    <p:sldId id="282" r:id="rId2"/>
    <p:sldId id="290" r:id="rId3"/>
    <p:sldId id="298" r:id="rId4"/>
    <p:sldId id="280" r:id="rId5"/>
    <p:sldId id="279" r:id="rId6"/>
    <p:sldId id="292" r:id="rId7"/>
    <p:sldId id="293" r:id="rId8"/>
    <p:sldId id="283" r:id="rId9"/>
    <p:sldId id="294" r:id="rId10"/>
    <p:sldId id="284" r:id="rId11"/>
    <p:sldId id="295" r:id="rId12"/>
    <p:sldId id="285" r:id="rId13"/>
    <p:sldId id="286" r:id="rId14"/>
    <p:sldId id="289" r:id="rId15"/>
    <p:sldId id="299" r:id="rId16"/>
    <p:sldId id="300" r:id="rId17"/>
    <p:sldId id="302" r:id="rId18"/>
    <p:sldId id="303" r:id="rId19"/>
    <p:sldId id="308" r:id="rId20"/>
    <p:sldId id="301" r:id="rId21"/>
    <p:sldId id="304" r:id="rId22"/>
    <p:sldId id="305" r:id="rId23"/>
    <p:sldId id="307" r:id="rId24"/>
    <p:sldId id="265" r:id="rId25"/>
    <p:sldId id="266" r:id="rId26"/>
    <p:sldId id="267" r:id="rId27"/>
    <p:sldId id="257" r:id="rId28"/>
    <p:sldId id="297" r:id="rId29"/>
    <p:sldId id="296" r:id="rId30"/>
    <p:sldId id="272" r:id="rId31"/>
    <p:sldId id="273" r:id="rId32"/>
    <p:sldId id="306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4"/>
    <p:restoredTop sz="81889"/>
  </p:normalViewPr>
  <p:slideViewPr>
    <p:cSldViewPr>
      <p:cViewPr varScale="1">
        <p:scale>
          <a:sx n="90" d="100"/>
          <a:sy n="90" d="100"/>
        </p:scale>
        <p:origin x="220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06746-822F-B44B-91EA-22959FA57089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B1DB0-AA96-AF4A-AAC0-F03B707AE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834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B1DB0-AA96-AF4A-AAC0-F03B707AE91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700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B1DB0-AA96-AF4A-AAC0-F03B707AE91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247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B1DB0-AA96-AF4A-AAC0-F03B707AE91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50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B1DB0-AA96-AF4A-AAC0-F03B707AE91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756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B1DB0-AA96-AF4A-AAC0-F03B707AE91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453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B1DB0-AA96-AF4A-AAC0-F03B707AE91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164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B1DB0-AA96-AF4A-AAC0-F03B707AE91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702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B1DB0-AA96-AF4A-AAC0-F03B707AE91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324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B1DB0-AA96-AF4A-AAC0-F03B707AE91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373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B1DB0-AA96-AF4A-AAC0-F03B707AE910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696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B1DB0-AA96-AF4A-AAC0-F03B707AE91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022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B1DB0-AA96-AF4A-AAC0-F03B707AE91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0542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B1DB0-AA96-AF4A-AAC0-F03B707AE91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0749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B1DB0-AA96-AF4A-AAC0-F03B707AE91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355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B1DB0-AA96-AF4A-AAC0-F03B707AE91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309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B1DB0-AA96-AF4A-AAC0-F03B707AE91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837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B1DB0-AA96-AF4A-AAC0-F03B707AE91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1880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B1DB0-AA96-AF4A-AAC0-F03B707AE91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366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B1DB0-AA96-AF4A-AAC0-F03B707AE91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917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B1DB0-AA96-AF4A-AAC0-F03B707AE91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746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B1DB0-AA96-AF4A-AAC0-F03B707AE91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262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1E64-95F0-47B5-8FE7-C5E00DE2BB44}" type="datetimeFigureOut">
              <a:rPr lang="cs-CZ" smtClean="0"/>
              <a:pPr/>
              <a:t>28.03.2022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4161-5D56-4D25-9545-96C67DC64551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5C10-2A23-4929-9824-9CCFF1B9FD29}" type="datetimeFigureOut">
              <a:rPr lang="cs-CZ" smtClean="0"/>
              <a:pPr/>
              <a:t>28.03.2022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642A-96C3-4C1C-B08F-53E8335583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5C10-2A23-4929-9824-9CCFF1B9FD29}" type="datetimeFigureOut">
              <a:rPr lang="cs-CZ" smtClean="0"/>
              <a:pPr/>
              <a:t>28.03.2022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642A-96C3-4C1C-B08F-53E8335583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1E64-95F0-47B5-8FE7-C5E00DE2BB44}" type="datetimeFigureOut">
              <a:rPr lang="cs-CZ" smtClean="0"/>
              <a:pPr/>
              <a:t>28.03.2022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4161-5D56-4D25-9545-96C67DC645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5C10-2A23-4929-9824-9CCFF1B9FD29}" type="datetimeFigureOut">
              <a:rPr lang="cs-CZ" smtClean="0"/>
              <a:pPr/>
              <a:t>28.03.2022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642A-96C3-4C1C-B08F-53E8335583A5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5C10-2A23-4929-9824-9CCFF1B9FD29}" type="datetimeFigureOut">
              <a:rPr lang="cs-CZ" smtClean="0"/>
              <a:pPr/>
              <a:t>28.03.2022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642A-96C3-4C1C-B08F-53E8335583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5C10-2A23-4929-9824-9CCFF1B9FD29}" type="datetimeFigureOut">
              <a:rPr lang="cs-CZ" smtClean="0"/>
              <a:pPr/>
              <a:t>28.03.2022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642A-96C3-4C1C-B08F-53E8335583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5C10-2A23-4929-9824-9CCFF1B9FD29}" type="datetimeFigureOut">
              <a:rPr lang="cs-CZ" smtClean="0"/>
              <a:pPr/>
              <a:t>28.03.2022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642A-96C3-4C1C-B08F-53E8335583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5C10-2A23-4929-9824-9CCFF1B9FD29}" type="datetimeFigureOut">
              <a:rPr lang="cs-CZ" smtClean="0"/>
              <a:pPr/>
              <a:t>28.03.2022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642A-96C3-4C1C-B08F-53E8335583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AD75C10-2A23-4929-9824-9CCFF1B9FD29}" type="datetimeFigureOut">
              <a:rPr lang="cs-CZ" smtClean="0"/>
              <a:pPr/>
              <a:t>28.03.2022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37642A-96C3-4C1C-B08F-53E8335583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5C10-2A23-4929-9824-9CCFF1B9FD29}" type="datetimeFigureOut">
              <a:rPr lang="cs-CZ" smtClean="0"/>
              <a:pPr/>
              <a:t>28.03.2022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642A-96C3-4C1C-B08F-53E8335583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AD75C10-2A23-4929-9824-9CCFF1B9FD29}" type="datetimeFigureOut">
              <a:rPr lang="cs-CZ" smtClean="0"/>
              <a:pPr/>
              <a:t>28.03.2022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637642A-96C3-4C1C-B08F-53E8335583A5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00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ternimedicina.cz/pdfs/int/2009/05/09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nimedicina.cz/pdfs/int/2011/11/09.pdf" TargetMode="External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zt.cz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top-koureni.cz/" TargetMode="External"/><Relationship Id="rId4" Type="http://schemas.openxmlformats.org/officeDocument/2006/relationships/hyperlink" Target="http://www.odvykanikoureni.cz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utne.cz/index.php?pg=vyukove-materialy--rozhodovaci-algoritmy&amp;tid=18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hyperlink" Target="https://www.internimedicina.cz/pdfs/int/2009/05/09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s.wikipedia.org/wiki/Ang%C3%ADna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Pneumologie</a:t>
            </a:r>
            <a:r>
              <a:rPr lang="cs-CZ" dirty="0"/>
              <a:t>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20562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KLINICKÁ MEDICÍNA – PŘEDNÁŠKA, </a:t>
            </a:r>
            <a:r>
              <a:rPr lang="cs-CZ"/>
              <a:t>JARO 2022</a:t>
            </a:r>
            <a:endParaRPr lang="cs-CZ" dirty="0"/>
          </a:p>
          <a:p>
            <a:r>
              <a:rPr lang="cs-CZ" dirty="0" err="1"/>
              <a:t>Mudr.</a:t>
            </a:r>
            <a:r>
              <a:rPr lang="cs-CZ" dirty="0"/>
              <a:t> Nikola </a:t>
            </a:r>
            <a:r>
              <a:rPr lang="cs-CZ" dirty="0" err="1"/>
              <a:t>nováková</a:t>
            </a:r>
            <a:r>
              <a:rPr lang="cs-CZ" dirty="0"/>
              <a:t> </a:t>
            </a:r>
          </a:p>
          <a:p>
            <a:r>
              <a:rPr lang="cs-CZ" sz="1700" dirty="0"/>
              <a:t>393832@mail.muni.cz</a:t>
            </a:r>
          </a:p>
        </p:txBody>
      </p:sp>
    </p:spTree>
    <p:extLst>
      <p:ext uri="{BB962C8B-B14F-4D97-AF65-F5344CB8AC3E}">
        <p14:creationId xmlns:p14="http://schemas.microsoft.com/office/powerpoint/2010/main" val="331952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Akutní záněty dolních DC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22959" y="1845734"/>
            <a:ext cx="7781489" cy="4319570"/>
          </a:xfrm>
        </p:spPr>
        <p:txBody>
          <a:bodyPr>
            <a:normAutofit lnSpcReduction="10000"/>
          </a:bodyPr>
          <a:lstStyle/>
          <a:p>
            <a:r>
              <a:rPr lang="cs-CZ" b="1" u="sng" dirty="0"/>
              <a:t>Akutní tracheitis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i="1" dirty="0"/>
              <a:t>– akutní zánět sliznice trachey (a bronchů), nejčastěji virový původ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i="1" dirty="0"/>
              <a:t>- </a:t>
            </a:r>
            <a:r>
              <a:rPr lang="cs-CZ" dirty="0"/>
              <a:t>klinicky typickými projevy jsou bolesti na hrudi zhoršující dýcháním chladného vzduchu, dráždivý kašel (až 21 dní), postupně zvlhčení a expektorace sputa + </a:t>
            </a:r>
            <a:r>
              <a:rPr lang="cs-CZ" dirty="0" err="1"/>
              <a:t>subfebrilie</a:t>
            </a:r>
            <a:r>
              <a:rPr lang="cs-CZ" dirty="0"/>
              <a:t>, bolesti svalů a kloubů, bolesti na hrudi..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dirty="0"/>
              <a:t>- TP: klid na lůžku, hydratace, antipyretika, otázka indikace ATB…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cs-CZ" dirty="0"/>
          </a:p>
          <a:p>
            <a:r>
              <a:rPr lang="cs-CZ" b="1" u="sng" dirty="0"/>
              <a:t>Akutní bronchitis </a:t>
            </a:r>
          </a:p>
          <a:p>
            <a:r>
              <a:rPr lang="cs-CZ" dirty="0"/>
              <a:t>- polymorfní projevy od drobných dechových potíží až po septické projevy při </a:t>
            </a:r>
            <a:r>
              <a:rPr lang="cs-CZ" dirty="0" err="1"/>
              <a:t>abscedující</a:t>
            </a:r>
            <a:r>
              <a:rPr lang="cs-CZ" dirty="0"/>
              <a:t> bronchitis. Běžně kašel suchý nebo s produktivní expektorací, spastický nález. </a:t>
            </a:r>
          </a:p>
          <a:p>
            <a:r>
              <a:rPr lang="cs-CZ" dirty="0"/>
              <a:t>- TP: ATB, </a:t>
            </a:r>
            <a:r>
              <a:rPr lang="cs-CZ" dirty="0" err="1"/>
              <a:t>mukolytika</a:t>
            </a:r>
            <a:r>
              <a:rPr lang="cs-CZ" dirty="0"/>
              <a:t>, při spastickém nálezu </a:t>
            </a:r>
            <a:r>
              <a:rPr lang="cs-CZ" dirty="0" err="1"/>
              <a:t>bronchodilatancia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2424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0100" y="692696"/>
            <a:ext cx="7543800" cy="1000425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Pneumonie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1744" y="1844824"/>
            <a:ext cx="7780511" cy="489563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/>
              <a:t> zánětlivé onemocnění postihující plicní alveoly, respirační bronchioly a plicní </a:t>
            </a:r>
            <a:r>
              <a:rPr lang="cs-CZ" dirty="0" err="1"/>
              <a:t>intersticium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 „zápal plic“ </a:t>
            </a:r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dirty="0"/>
              <a:t>epidemiologicky</a:t>
            </a:r>
            <a:r>
              <a:rPr lang="cs-CZ" dirty="0"/>
              <a:t>: v ČR ročně 80000-150000 obyvatel, mortalita je 20-25% </a:t>
            </a:r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dirty="0" err="1"/>
              <a:t>přiznaky</a:t>
            </a:r>
            <a:r>
              <a:rPr lang="cs-CZ" b="1" dirty="0"/>
              <a:t>: akutní infekční onemocnění</a:t>
            </a:r>
          </a:p>
          <a:p>
            <a:pPr lvl="1">
              <a:buFont typeface="Arial" charset="0"/>
              <a:buChar char="•"/>
            </a:pPr>
            <a:r>
              <a:rPr lang="cs-CZ" dirty="0"/>
              <a:t>teplota &gt; 38 </a:t>
            </a:r>
            <a:r>
              <a:rPr lang="cs-CZ" dirty="0" err="1"/>
              <a:t>stC</a:t>
            </a:r>
            <a:r>
              <a:rPr lang="cs-CZ" dirty="0"/>
              <a:t>, zimnice, třesavka</a:t>
            </a:r>
          </a:p>
          <a:p>
            <a:pPr lvl="1">
              <a:buFont typeface="Arial" charset="0"/>
              <a:buChar char="•"/>
            </a:pPr>
            <a:r>
              <a:rPr lang="cs-CZ" dirty="0"/>
              <a:t>kašel suchý nebo vlhký s produktivní expektorací, hnisavé sputum</a:t>
            </a:r>
          </a:p>
          <a:p>
            <a:pPr lvl="1">
              <a:buFont typeface="Arial" charset="0"/>
              <a:buChar char="•"/>
            </a:pPr>
            <a:r>
              <a:rPr lang="cs-CZ" dirty="0"/>
              <a:t>pleurální bolest, bolesti svalů a kloubů</a:t>
            </a:r>
          </a:p>
          <a:p>
            <a:pPr lvl="1">
              <a:buFont typeface="Arial" charset="0"/>
              <a:buChar char="•"/>
            </a:pPr>
            <a:r>
              <a:rPr lang="cs-CZ" dirty="0"/>
              <a:t>může probíhat i bez větších symptomů zvláště u starších nemocných</a:t>
            </a:r>
          </a:p>
          <a:p>
            <a:pPr lvl="1">
              <a:buFont typeface="Arial" charset="0"/>
              <a:buChar char="•"/>
            </a:pPr>
            <a:r>
              <a:rPr lang="cs-CZ" dirty="0"/>
              <a:t>klinicky - poslechový nález: přízvučné praskoty, tlumené dýchání při výpotku</a:t>
            </a:r>
          </a:p>
          <a:p>
            <a:pPr lvl="1">
              <a:buFont typeface="Arial" charset="0"/>
              <a:buChar char="•"/>
            </a:pPr>
            <a:r>
              <a:rPr lang="cs-CZ" dirty="0"/>
              <a:t>vzestup zánětlivých parametrů (leukocytóza, elevace CRP), positivní RTG nález</a:t>
            </a:r>
          </a:p>
          <a:p>
            <a:pPr lvl="1">
              <a:buFont typeface="Arial" charset="0"/>
              <a:buChar char="•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 typeface="Courier New" charset="0"/>
              <a:buChar char="o"/>
            </a:pPr>
            <a:endParaRPr lang="cs-CZ" dirty="0"/>
          </a:p>
          <a:p>
            <a:pPr lvl="2">
              <a:buFont typeface="Courier New" charset="0"/>
              <a:buChar char="o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1485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3" y="908720"/>
            <a:ext cx="4985771" cy="76874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Pneumonie - dělení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16235" y="1845734"/>
            <a:ext cx="5396885" cy="4895634"/>
          </a:xfrm>
        </p:spPr>
        <p:txBody>
          <a:bodyPr>
            <a:normAutofit/>
          </a:bodyPr>
          <a:lstStyle/>
          <a:p>
            <a:pPr>
              <a:buFont typeface="Courier New" charset="0"/>
              <a:buChar char="o"/>
            </a:pPr>
            <a:r>
              <a:rPr lang="cs-CZ" dirty="0"/>
              <a:t> </a:t>
            </a:r>
            <a:r>
              <a:rPr lang="cs-CZ" b="1" dirty="0"/>
              <a:t>Rozdělení podle anatomické lokalizace </a:t>
            </a:r>
          </a:p>
          <a:p>
            <a:pPr lvl="2">
              <a:buFont typeface="Courier New" charset="0"/>
              <a:buChar char="o"/>
            </a:pPr>
            <a:r>
              <a:rPr lang="cs-CZ" dirty="0"/>
              <a:t>Lobární pneumonie - postihuje celý lalok</a:t>
            </a:r>
          </a:p>
          <a:p>
            <a:pPr lvl="2">
              <a:buFont typeface="Courier New" charset="0"/>
              <a:buChar char="o"/>
            </a:pPr>
            <a:r>
              <a:rPr lang="cs-CZ" dirty="0"/>
              <a:t>Bronchopneumonie bez ostrého anatomického ohraničení</a:t>
            </a:r>
          </a:p>
          <a:p>
            <a:pPr lvl="2">
              <a:buFont typeface="Courier New" charset="0"/>
              <a:buChar char="o"/>
            </a:pPr>
            <a:r>
              <a:rPr lang="cs-CZ" dirty="0"/>
              <a:t>Intersticiální bronchopneumonie</a:t>
            </a:r>
          </a:p>
          <a:p>
            <a:pPr marL="9144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Courier New" charset="0"/>
              <a:buChar char="o"/>
            </a:pPr>
            <a:r>
              <a:rPr lang="cs-CZ" sz="2000" dirty="0"/>
              <a:t> </a:t>
            </a:r>
            <a:r>
              <a:rPr lang="cs-CZ" sz="2000" b="1" dirty="0"/>
              <a:t>Rozdělení podle agens</a:t>
            </a:r>
          </a:p>
          <a:p>
            <a:pPr marL="274320" lvl="3" indent="-91440">
              <a:spcBef>
                <a:spcPts val="1200"/>
              </a:spcBef>
              <a:spcAft>
                <a:spcPts val="200"/>
              </a:spcAft>
              <a:buSzPct val="100000"/>
              <a:buFont typeface="Courier New" charset="0"/>
              <a:buChar char="o"/>
            </a:pPr>
            <a:r>
              <a:rPr lang="cs-CZ" dirty="0"/>
              <a:t> </a:t>
            </a:r>
            <a:r>
              <a:rPr lang="cs-CZ" sz="1600" u="sng" dirty="0"/>
              <a:t>Typické bakterie:</a:t>
            </a:r>
          </a:p>
          <a:p>
            <a:pPr marL="761238" lvl="2" indent="-285750">
              <a:buFont typeface="Arial" charset="0"/>
              <a:buChar char="•"/>
            </a:pPr>
            <a:r>
              <a:rPr lang="cs-CZ" dirty="0"/>
              <a:t>G+ bakterie : Str. </a:t>
            </a:r>
            <a:r>
              <a:rPr lang="cs-CZ" dirty="0" err="1"/>
              <a:t>pneumoniae</a:t>
            </a:r>
            <a:r>
              <a:rPr lang="cs-CZ" dirty="0"/>
              <a:t>, </a:t>
            </a:r>
            <a:r>
              <a:rPr lang="cs-CZ" dirty="0" err="1"/>
              <a:t>Staf</a:t>
            </a:r>
            <a:r>
              <a:rPr lang="cs-CZ" dirty="0"/>
              <a:t>. Aureus, </a:t>
            </a:r>
            <a:r>
              <a:rPr lang="cs-CZ" dirty="0" err="1"/>
              <a:t>Eterococcus</a:t>
            </a:r>
            <a:endParaRPr lang="cs-CZ" dirty="0"/>
          </a:p>
          <a:p>
            <a:pPr marL="761238" lvl="2" indent="-285750">
              <a:buFont typeface="Arial" charset="0"/>
              <a:buChar char="•"/>
            </a:pPr>
            <a:r>
              <a:rPr lang="cs-CZ" dirty="0"/>
              <a:t>G- bakterie: </a:t>
            </a:r>
            <a:r>
              <a:rPr lang="cs-CZ" dirty="0" err="1"/>
              <a:t>Pseudomonas</a:t>
            </a:r>
            <a:r>
              <a:rPr lang="cs-CZ" dirty="0"/>
              <a:t> </a:t>
            </a:r>
            <a:r>
              <a:rPr lang="cs-CZ" dirty="0" err="1"/>
              <a:t>aeruginosa</a:t>
            </a:r>
            <a:r>
              <a:rPr lang="cs-CZ" dirty="0"/>
              <a:t>, </a:t>
            </a:r>
            <a:r>
              <a:rPr lang="cs-CZ" dirty="0" err="1"/>
              <a:t>Klebsiela</a:t>
            </a:r>
            <a:r>
              <a:rPr lang="cs-CZ" dirty="0"/>
              <a:t> </a:t>
            </a:r>
            <a:r>
              <a:rPr lang="cs-CZ" dirty="0" err="1"/>
              <a:t>pneumoniae</a:t>
            </a:r>
            <a:r>
              <a:rPr lang="cs-CZ" dirty="0"/>
              <a:t>, </a:t>
            </a:r>
            <a:r>
              <a:rPr lang="cs-CZ" dirty="0" err="1"/>
              <a:t>Hemophilus</a:t>
            </a:r>
            <a:r>
              <a:rPr lang="cs-CZ" dirty="0"/>
              <a:t> </a:t>
            </a:r>
            <a:r>
              <a:rPr lang="cs-CZ" dirty="0" err="1"/>
              <a:t>influenzae</a:t>
            </a:r>
            <a:r>
              <a:rPr lang="cs-CZ" dirty="0"/>
              <a:t>, E. coli, </a:t>
            </a:r>
            <a:r>
              <a:rPr lang="cs-CZ" dirty="0" err="1"/>
              <a:t>Moraxella</a:t>
            </a:r>
            <a:r>
              <a:rPr lang="cs-CZ" dirty="0"/>
              <a:t> </a:t>
            </a:r>
            <a:r>
              <a:rPr lang="cs-CZ" dirty="0" err="1"/>
              <a:t>catarhalis</a:t>
            </a:r>
            <a:endParaRPr lang="cs-CZ" dirty="0"/>
          </a:p>
          <a:p>
            <a:pPr lvl="1">
              <a:buFont typeface="Courier New" charset="0"/>
              <a:buChar char="o"/>
            </a:pPr>
            <a:r>
              <a:rPr lang="cs-CZ" sz="1600" u="sng" dirty="0"/>
              <a:t>Atypické bakterie: </a:t>
            </a:r>
          </a:p>
          <a:p>
            <a:pPr lvl="3">
              <a:buFont typeface="Courier New" charset="0"/>
              <a:buChar char="o"/>
            </a:pPr>
            <a:r>
              <a:rPr lang="cs-CZ" dirty="0" err="1"/>
              <a:t>Mycoplasma</a:t>
            </a:r>
            <a:r>
              <a:rPr lang="cs-CZ" dirty="0"/>
              <a:t> </a:t>
            </a:r>
            <a:r>
              <a:rPr lang="cs-CZ" dirty="0" err="1"/>
              <a:t>pneumoniae</a:t>
            </a:r>
            <a:r>
              <a:rPr lang="cs-CZ" dirty="0"/>
              <a:t>, </a:t>
            </a:r>
          </a:p>
          <a:p>
            <a:pPr lvl="3">
              <a:buFont typeface="Courier New" charset="0"/>
              <a:buChar char="o"/>
            </a:pPr>
            <a:r>
              <a:rPr lang="cs-CZ" dirty="0" err="1"/>
              <a:t>Chlamydia</a:t>
            </a:r>
            <a:r>
              <a:rPr lang="cs-CZ" dirty="0"/>
              <a:t> pneumonie, </a:t>
            </a:r>
            <a:r>
              <a:rPr lang="cs-CZ" dirty="0" err="1"/>
              <a:t>psitaci</a:t>
            </a:r>
            <a:r>
              <a:rPr lang="cs-CZ" dirty="0"/>
              <a:t> (papouščí nemoc), </a:t>
            </a:r>
          </a:p>
          <a:p>
            <a:pPr lvl="3">
              <a:buFont typeface="Courier New" charset="0"/>
              <a:buChar char="o"/>
            </a:pPr>
            <a:r>
              <a:rPr lang="cs-CZ" dirty="0" err="1"/>
              <a:t>Legionella</a:t>
            </a:r>
            <a:r>
              <a:rPr lang="cs-CZ" dirty="0"/>
              <a:t> (legionářská nemoc)</a:t>
            </a:r>
          </a:p>
          <a:p>
            <a:pPr>
              <a:buFont typeface="Courier New" charset="0"/>
              <a:buChar char="o"/>
            </a:pPr>
            <a:endParaRPr lang="cs-CZ" dirty="0"/>
          </a:p>
          <a:p>
            <a:pPr>
              <a:buFont typeface="Courier New" charset="0"/>
              <a:buChar char="o"/>
            </a:pPr>
            <a:endParaRPr lang="cs-CZ" dirty="0"/>
          </a:p>
          <a:p>
            <a:pPr lvl="2">
              <a:buFont typeface="Courier New" charset="0"/>
              <a:buChar char="o"/>
            </a:pP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92420" y="647019"/>
            <a:ext cx="3102231" cy="235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3355" y="3429000"/>
            <a:ext cx="3060360" cy="255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A2FB3655-84C6-2C45-8A2F-59D4A8716D1D}"/>
              </a:ext>
            </a:extLst>
          </p:cNvPr>
          <p:cNvSpPr/>
          <p:nvPr/>
        </p:nvSpPr>
        <p:spPr>
          <a:xfrm>
            <a:off x="5561591" y="6414119"/>
            <a:ext cx="3563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https://</a:t>
            </a:r>
            <a:r>
              <a:rPr lang="cs-CZ" sz="1400" dirty="0" err="1"/>
              <a:t>www.wikiskripta.eu</a:t>
            </a:r>
            <a:r>
              <a:rPr lang="cs-CZ" sz="1400" dirty="0"/>
              <a:t>/</a:t>
            </a:r>
            <a:r>
              <a:rPr lang="cs-CZ" sz="1400" dirty="0" err="1"/>
              <a:t>w</a:t>
            </a:r>
            <a:r>
              <a:rPr lang="cs-CZ" sz="1400" dirty="0"/>
              <a:t>/</a:t>
            </a:r>
            <a:r>
              <a:rPr lang="cs-CZ" sz="1400" dirty="0" err="1"/>
              <a:t>Pneumonie.jpg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586932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8640" y="1845734"/>
            <a:ext cx="3847336" cy="1511258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sz="1900" b="1" u="sng" dirty="0"/>
              <a:t>Komunitní pneumonie</a:t>
            </a:r>
          </a:p>
          <a:p>
            <a:pPr>
              <a:buFont typeface="Arial" charset="0"/>
              <a:buChar char="•"/>
            </a:pPr>
            <a:r>
              <a:rPr lang="cs-CZ" sz="1900" dirty="0"/>
              <a:t> běžná populace mimo nemocnici</a:t>
            </a:r>
          </a:p>
          <a:p>
            <a:pPr>
              <a:buFont typeface="Arial" charset="0"/>
              <a:buChar char="•"/>
            </a:pPr>
            <a:r>
              <a:rPr lang="cs-CZ" sz="1900" dirty="0"/>
              <a:t> 80-90 % pneumonií</a:t>
            </a:r>
          </a:p>
          <a:p>
            <a:pPr>
              <a:buFont typeface="Arial" charset="0"/>
              <a:buChar char="•"/>
            </a:pPr>
            <a:r>
              <a:rPr lang="cs-CZ" sz="1900" dirty="0"/>
              <a:t> terapie: ATB, </a:t>
            </a:r>
            <a:r>
              <a:rPr lang="cs-CZ" sz="1900" dirty="0" err="1"/>
              <a:t>mukolytika</a:t>
            </a:r>
            <a:r>
              <a:rPr lang="cs-CZ" sz="1900" dirty="0"/>
              <a:t>, ambulantně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94860" y="1845735"/>
            <a:ext cx="4154800" cy="4413071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sz="1800" b="1" u="sng" dirty="0" err="1"/>
              <a:t>Nosokomiální</a:t>
            </a:r>
            <a:r>
              <a:rPr lang="cs-CZ" sz="1800" b="1" u="sng" dirty="0"/>
              <a:t> </a:t>
            </a:r>
            <a:r>
              <a:rPr lang="cs-CZ" sz="1800" dirty="0"/>
              <a:t>(</a:t>
            </a:r>
            <a:r>
              <a:rPr lang="cs-CZ" sz="1800" dirty="0" err="1"/>
              <a:t>hospital</a:t>
            </a:r>
            <a:r>
              <a:rPr lang="cs-CZ" sz="1800" dirty="0"/>
              <a:t> </a:t>
            </a:r>
            <a:r>
              <a:rPr lang="cs-CZ" sz="1800" dirty="0" err="1"/>
              <a:t>acquired</a:t>
            </a:r>
            <a:r>
              <a:rPr lang="cs-CZ" sz="1800" dirty="0"/>
              <a:t> </a:t>
            </a:r>
            <a:r>
              <a:rPr lang="cs-CZ" sz="1800" dirty="0" err="1"/>
              <a:t>pn</a:t>
            </a:r>
            <a:r>
              <a:rPr lang="cs-CZ" sz="1800" dirty="0"/>
              <a:t>.)</a:t>
            </a:r>
            <a:endParaRPr lang="cs-CZ" sz="1800" b="1" u="sng" dirty="0"/>
          </a:p>
          <a:p>
            <a:pPr>
              <a:buFont typeface="Arial" charset="0"/>
              <a:buChar char="•"/>
            </a:pPr>
            <a:r>
              <a:rPr lang="cs-CZ" sz="1800" dirty="0"/>
              <a:t> vznik po 72 hodinách od přijetí do nemocnice nebo do 48h po propuštění</a:t>
            </a:r>
          </a:p>
          <a:p>
            <a:pPr>
              <a:buFont typeface="Arial" charset="0"/>
              <a:buChar char="•"/>
            </a:pPr>
            <a:r>
              <a:rPr lang="cs-CZ" sz="1800" dirty="0"/>
              <a:t> vysoká frekvence </a:t>
            </a:r>
            <a:r>
              <a:rPr lang="cs-CZ" sz="1800" u="sng" dirty="0"/>
              <a:t>rezistentních nemocničních kmenů bakterií</a:t>
            </a:r>
          </a:p>
          <a:p>
            <a:pPr>
              <a:buFont typeface="Arial" charset="0"/>
              <a:buChar char="•"/>
            </a:pPr>
            <a:r>
              <a:rPr lang="cs-CZ" sz="1800" dirty="0"/>
              <a:t> terminální bronchopneumonie u </a:t>
            </a:r>
            <a:r>
              <a:rPr lang="cs-CZ" sz="1800" dirty="0" err="1"/>
              <a:t>nevylečitelně</a:t>
            </a:r>
            <a:r>
              <a:rPr lang="cs-CZ" sz="1800" dirty="0"/>
              <a:t> nemocných</a:t>
            </a:r>
          </a:p>
          <a:p>
            <a:pPr>
              <a:buFont typeface="Arial" charset="0"/>
              <a:buChar char="•"/>
            </a:pPr>
            <a:r>
              <a:rPr lang="cs-CZ" sz="1800" dirty="0"/>
              <a:t> </a:t>
            </a:r>
            <a:r>
              <a:rPr lang="cs-CZ" sz="1800" dirty="0" err="1"/>
              <a:t>imunokompromitovaní</a:t>
            </a:r>
            <a:r>
              <a:rPr lang="cs-CZ" sz="1800" dirty="0"/>
              <a:t> pacienti (</a:t>
            </a:r>
            <a:r>
              <a:rPr lang="cs-CZ" sz="1800" dirty="0" err="1"/>
              <a:t>pneumocystis</a:t>
            </a:r>
            <a:r>
              <a:rPr lang="cs-CZ" sz="1800" dirty="0"/>
              <a:t> </a:t>
            </a:r>
            <a:r>
              <a:rPr lang="cs-CZ" sz="1800" dirty="0" err="1"/>
              <a:t>jiroveci</a:t>
            </a:r>
            <a:r>
              <a:rPr lang="cs-CZ" sz="1800" dirty="0"/>
              <a:t>)</a:t>
            </a:r>
          </a:p>
          <a:p>
            <a:pPr>
              <a:buFont typeface="Arial" charset="0"/>
              <a:buChar char="•"/>
            </a:pPr>
            <a:r>
              <a:rPr lang="cs-CZ" sz="1800" dirty="0"/>
              <a:t> ventilátorová pneumonie u pacientů s nutností užití plicní ventilace </a:t>
            </a:r>
          </a:p>
          <a:p>
            <a:pPr>
              <a:buFont typeface="Arial" charset="0"/>
              <a:buChar char="•"/>
            </a:pPr>
            <a:r>
              <a:rPr lang="cs-CZ" sz="1800" dirty="0"/>
              <a:t> terapie vždy ATB, podpůrná </a:t>
            </a:r>
            <a:r>
              <a:rPr lang="cs-CZ" sz="1800" dirty="0" err="1"/>
              <a:t>tp</a:t>
            </a:r>
            <a:r>
              <a:rPr lang="cs-CZ" sz="1800" dirty="0"/>
              <a:t> dle stavu (inhalace, </a:t>
            </a:r>
            <a:r>
              <a:rPr lang="cs-CZ" sz="1800" dirty="0" err="1"/>
              <a:t>bronchodilatancia</a:t>
            </a:r>
            <a:r>
              <a:rPr lang="cs-CZ" sz="1800" dirty="0"/>
              <a:t>, </a:t>
            </a:r>
            <a:r>
              <a:rPr lang="cs-CZ" sz="1800" dirty="0" err="1"/>
              <a:t>mukolytika</a:t>
            </a:r>
            <a:r>
              <a:rPr lang="cs-CZ" sz="1800" dirty="0"/>
              <a:t>, infuze, výživa, dechová rehabilitace...)</a:t>
            </a:r>
          </a:p>
        </p:txBody>
      </p:sp>
      <p:sp>
        <p:nvSpPr>
          <p:cNvPr id="5" name="Zástupný symbol pro obsah 5"/>
          <p:cNvSpPr txBox="1">
            <a:spLocks/>
          </p:cNvSpPr>
          <p:nvPr/>
        </p:nvSpPr>
        <p:spPr>
          <a:xfrm>
            <a:off x="508640" y="3509605"/>
            <a:ext cx="3847336" cy="2749201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u="sng" dirty="0"/>
              <a:t>Aspirační pneumonie</a:t>
            </a:r>
          </a:p>
          <a:p>
            <a:pPr>
              <a:buFont typeface="Arial" charset="0"/>
              <a:buChar char="•"/>
            </a:pPr>
            <a:r>
              <a:rPr lang="cs-CZ" sz="1800" dirty="0"/>
              <a:t> vznik při aspiraci žaludečního obsahu</a:t>
            </a:r>
          </a:p>
          <a:p>
            <a:pPr>
              <a:buFont typeface="Arial" charset="0"/>
              <a:buChar char="•"/>
            </a:pPr>
            <a:r>
              <a:rPr lang="cs-CZ" sz="1800" dirty="0"/>
              <a:t> pokud není léčena časně je riziko abscesů a rozsáhlého postižení plic (</a:t>
            </a:r>
            <a:r>
              <a:rPr lang="cs-CZ" sz="1800" dirty="0" err="1"/>
              <a:t>HCl</a:t>
            </a:r>
            <a:r>
              <a:rPr lang="cs-CZ" sz="1800" dirty="0"/>
              <a:t>)</a:t>
            </a:r>
          </a:p>
          <a:p>
            <a:pPr>
              <a:buFont typeface="Arial" charset="0"/>
              <a:buChar char="•"/>
            </a:pPr>
            <a:r>
              <a:rPr lang="cs-CZ" sz="1800" dirty="0"/>
              <a:t> pacienti v celkové anestézii, bezvědomí, alkoholici, pacient s </a:t>
            </a:r>
            <a:r>
              <a:rPr lang="cs-CZ" sz="1800" dirty="0" err="1"/>
              <a:t>gastroesophageálním</a:t>
            </a:r>
            <a:r>
              <a:rPr lang="cs-CZ" sz="1800" dirty="0"/>
              <a:t> refluxem, staří pacienti, problémy s polykáním</a:t>
            </a:r>
          </a:p>
          <a:p>
            <a:pPr>
              <a:buFont typeface="Arial" charset="0"/>
              <a:buChar char="•"/>
            </a:pPr>
            <a:r>
              <a:rPr lang="cs-CZ" sz="1800" dirty="0"/>
              <a:t>terapie: ATB, bronchoalveolární </a:t>
            </a:r>
            <a:r>
              <a:rPr lang="cs-CZ" sz="1800" dirty="0" err="1"/>
              <a:t>laváž</a:t>
            </a:r>
            <a:endParaRPr lang="cs-CZ" sz="1800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578E0556-B500-934E-8EA6-CA6F2C7C8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92696"/>
            <a:ext cx="8164388" cy="100042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Pneumonie – dělení podle vzniku</a:t>
            </a:r>
          </a:p>
        </p:txBody>
      </p:sp>
    </p:spTree>
    <p:extLst>
      <p:ext uri="{BB962C8B-B14F-4D97-AF65-F5344CB8AC3E}">
        <p14:creationId xmlns:p14="http://schemas.microsoft.com/office/powerpoint/2010/main" val="1548073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925504" cy="1450757"/>
          </a:xfrm>
        </p:spPr>
        <p:txBody>
          <a:bodyPr>
            <a:normAutofit/>
          </a:bodyPr>
          <a:lstStyle/>
          <a:p>
            <a:r>
              <a:rPr lang="cs-CZ" sz="4400" dirty="0"/>
              <a:t>Rozhodnutí o hospitalizaci pacienta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1367242"/>
          </a:xfrm>
        </p:spPr>
        <p:txBody>
          <a:bodyPr numCol="2"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cs-CZ" dirty="0"/>
              <a:t> věk nad 60 let 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dechová frekvence nad 30 dechů/min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tachykardie nad 140/min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hypotenze 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respirační insuficience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rozsah postižení dle RTG snímku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17F0AFDA-B829-EE48-A9A5-2E0CD9C62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4" y="3215942"/>
            <a:ext cx="6914449" cy="352345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F3BAA6B6-9626-5746-95E3-AF92C81AAC52}"/>
              </a:ext>
            </a:extLst>
          </p:cNvPr>
          <p:cNvSpPr/>
          <p:nvPr/>
        </p:nvSpPr>
        <p:spPr>
          <a:xfrm>
            <a:off x="5396720" y="6508568"/>
            <a:ext cx="3747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4"/>
              </a:rPr>
              <a:t>https://www.internimedicina.cz/pdfs/int/2009/05/09.pdf</a:t>
            </a:r>
            <a:r>
              <a:rPr lang="cs-CZ" sz="1200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22687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ADDED9-5EC6-A74F-A6DA-ECFF056FE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Chrnonická</a:t>
            </a:r>
            <a:r>
              <a:rPr lang="cs-CZ" b="1" dirty="0"/>
              <a:t> bronchitida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EEC297-DD00-A841-B140-86669B130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chronické neinfekční onemocnění způsobené </a:t>
            </a:r>
            <a:r>
              <a:rPr lang="cs-CZ" b="1" dirty="0"/>
              <a:t>trvalým </a:t>
            </a:r>
            <a:r>
              <a:rPr lang="cs-CZ" b="1" dirty="0" err="1"/>
              <a:t>vysvavení</a:t>
            </a:r>
            <a:r>
              <a:rPr lang="cs-CZ" b="1" dirty="0"/>
              <a:t> dýchacích cest dráždivým látkám z vnějšího prostředí – KOUŘENÍ</a:t>
            </a:r>
          </a:p>
          <a:p>
            <a:r>
              <a:rPr lang="cs-CZ" dirty="0"/>
              <a:t>- sliznice – trvale drážděná </a:t>
            </a:r>
            <a:r>
              <a:rPr lang="cs-CZ" dirty="0">
                <a:sym typeface="Wingdings" pitchFamily="2" charset="2"/>
              </a:rPr>
              <a:t> ztluštění a produkce hlenu </a:t>
            </a:r>
          </a:p>
          <a:p>
            <a:r>
              <a:rPr lang="cs-CZ" dirty="0">
                <a:sym typeface="Wingdings" pitchFamily="2" charset="2"/>
              </a:rPr>
              <a:t>- projevy: kašel s vykašláváním hlenu („chronicky alespoň 3 měsíce ve 2 po sobě jdoucích letech“)  obstrukce  CHOPN</a:t>
            </a:r>
          </a:p>
          <a:p>
            <a:r>
              <a:rPr lang="cs-CZ" dirty="0">
                <a:sym typeface="Wingdings" pitchFamily="2" charset="2"/>
              </a:rPr>
              <a:t>- hodnocení funkce plic – </a:t>
            </a:r>
            <a:r>
              <a:rPr lang="cs-CZ" b="1" dirty="0">
                <a:sym typeface="Wingdings" pitchFamily="2" charset="2"/>
              </a:rPr>
              <a:t>spirometrie</a:t>
            </a:r>
            <a:r>
              <a:rPr lang="cs-CZ" dirty="0">
                <a:sym typeface="Wingdings" pitchFamily="2" charset="2"/>
              </a:rPr>
              <a:t>: při CHB normální nález</a:t>
            </a:r>
          </a:p>
          <a:p>
            <a:r>
              <a:rPr lang="cs-CZ" dirty="0">
                <a:sym typeface="Wingdings" pitchFamily="2" charset="2"/>
              </a:rPr>
              <a:t>- terapie: přestat kouřit!!!</a:t>
            </a:r>
            <a:endParaRPr lang="cs-CZ" dirty="0"/>
          </a:p>
        </p:txBody>
      </p:sp>
      <p:pic>
        <p:nvPicPr>
          <p:cNvPr id="13314" name="Picture 2" descr="Zanet prudusek - schema">
            <a:extLst>
              <a:ext uri="{FF2B5EF4-FFF2-40B4-BE49-F238E27FC236}">
                <a16:creationId xmlns:a16="http://schemas.microsoft.com/office/drawing/2014/main" id="{CD1E5EE4-DDFB-5240-9D50-FA7EF0A8F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2825"/>
            <a:ext cx="4369680" cy="250674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8D4D410E-33AF-EA47-92B5-03C0A7110BE4}"/>
              </a:ext>
            </a:extLst>
          </p:cNvPr>
          <p:cNvSpPr/>
          <p:nvPr/>
        </p:nvSpPr>
        <p:spPr>
          <a:xfrm>
            <a:off x="193950" y="647806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www.stefajir.cz</a:t>
            </a:r>
            <a:r>
              <a:rPr lang="cs-CZ" sz="1200" dirty="0"/>
              <a:t>/</a:t>
            </a:r>
            <a:r>
              <a:rPr lang="cs-CZ" sz="1200" dirty="0" err="1"/>
              <a:t>zanet</a:t>
            </a:r>
            <a:r>
              <a:rPr lang="cs-CZ" sz="1200" dirty="0"/>
              <a:t>-</a:t>
            </a:r>
            <a:r>
              <a:rPr lang="cs-CZ" sz="1200" dirty="0" err="1"/>
              <a:t>prudusek</a:t>
            </a:r>
            <a:r>
              <a:rPr lang="cs-CZ" sz="1200" dirty="0"/>
              <a:t>-bronchitida</a:t>
            </a:r>
          </a:p>
        </p:txBody>
      </p:sp>
    </p:spTree>
    <p:extLst>
      <p:ext uri="{BB962C8B-B14F-4D97-AF65-F5344CB8AC3E}">
        <p14:creationId xmlns:p14="http://schemas.microsoft.com/office/powerpoint/2010/main" val="1162724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ADDED9-5EC6-A74F-A6DA-ECFF056FE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CHOPN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EEC297-DD00-A841-B140-86669B130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781489" cy="424756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= chronická obstrukční plicní nemoc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- omezení průtoku vzduchu v průduškách (</a:t>
            </a:r>
            <a:r>
              <a:rPr lang="cs-CZ" b="1" dirty="0"/>
              <a:t>bronchiální obstrukce</a:t>
            </a:r>
            <a:r>
              <a:rPr lang="cs-CZ" dirty="0"/>
              <a:t>), která není zcela reverzibilní, </a:t>
            </a:r>
            <a:r>
              <a:rPr lang="cs-CZ" b="1" dirty="0"/>
              <a:t>postupně a pomalu progreduje </a:t>
            </a:r>
            <a:r>
              <a:rPr lang="cs-CZ" dirty="0"/>
              <a:t>a je spojena s </a:t>
            </a:r>
            <a:r>
              <a:rPr lang="cs-CZ" b="1" dirty="0"/>
              <a:t>abnormální zánětlivou </a:t>
            </a:r>
            <a:r>
              <a:rPr lang="cs-CZ" dirty="0"/>
              <a:t>odpovědí plic na škodlivé částice a plyny</a:t>
            </a:r>
          </a:p>
          <a:p>
            <a:r>
              <a:rPr lang="cs-CZ" dirty="0"/>
              <a:t>- rizikový faktor: </a:t>
            </a:r>
            <a:r>
              <a:rPr lang="cs-CZ" u="sng" dirty="0"/>
              <a:t>KOUŘENÍ</a:t>
            </a:r>
          </a:p>
          <a:p>
            <a:r>
              <a:rPr lang="cs-CZ" dirty="0"/>
              <a:t>- </a:t>
            </a:r>
            <a:r>
              <a:rPr lang="cs-CZ" dirty="0" err="1"/>
              <a:t>epi</a:t>
            </a:r>
            <a:r>
              <a:rPr lang="cs-CZ" dirty="0"/>
              <a:t>: 4.místo příčiny úmrtí v ČR, 20% kuřáků </a:t>
            </a:r>
          </a:p>
          <a:p>
            <a:r>
              <a:rPr lang="cs-CZ" dirty="0"/>
              <a:t>- příznaky: </a:t>
            </a:r>
            <a:r>
              <a:rPr lang="cs-CZ" b="1" dirty="0"/>
              <a:t>chronický kašel</a:t>
            </a:r>
            <a:r>
              <a:rPr lang="cs-CZ" dirty="0"/>
              <a:t>, </a:t>
            </a:r>
            <a:r>
              <a:rPr lang="cs-CZ" b="1" dirty="0"/>
              <a:t>expektorace sputa, </a:t>
            </a:r>
            <a:r>
              <a:rPr lang="cs-CZ" b="1" dirty="0" err="1"/>
              <a:t>progredující</a:t>
            </a:r>
            <a:r>
              <a:rPr lang="cs-CZ" b="1" dirty="0"/>
              <a:t> dušnost</a:t>
            </a:r>
            <a:r>
              <a:rPr lang="cs-CZ" dirty="0"/>
              <a:t>, snížení tolerance námahy (positivní spirometrie)</a:t>
            </a:r>
          </a:p>
          <a:p>
            <a:r>
              <a:rPr lang="cs-CZ" dirty="0"/>
              <a:t>- exacerbace = náhlé zhoršení – často nutnost hospitalizace</a:t>
            </a:r>
          </a:p>
          <a:p>
            <a:r>
              <a:rPr lang="cs-CZ" dirty="0"/>
              <a:t>- plíživý rozvoj, postupné zhoršování několik let – není brzké zaléčení</a:t>
            </a:r>
          </a:p>
          <a:p>
            <a:r>
              <a:rPr lang="cs-CZ" dirty="0"/>
              <a:t>- terapie: eliminace rizik – hlavně přestat kouřit!!!, </a:t>
            </a:r>
            <a:r>
              <a:rPr lang="cs-CZ" dirty="0" err="1"/>
              <a:t>bronchodilatancia</a:t>
            </a:r>
            <a:r>
              <a:rPr lang="cs-CZ" dirty="0"/>
              <a:t> (inhalátory), </a:t>
            </a:r>
            <a:r>
              <a:rPr lang="cs-CZ" dirty="0" err="1"/>
              <a:t>oxygenoterapie</a:t>
            </a:r>
            <a:r>
              <a:rPr lang="cs-CZ" dirty="0"/>
              <a:t>, dechová rehabilitace..</a:t>
            </a:r>
          </a:p>
          <a:p>
            <a:endParaRPr lang="cs-CZ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0C568CAA-B807-0B44-8BE9-2F81DB193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6631"/>
            <a:ext cx="4013168" cy="248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97B54668-EC6A-644F-A36C-5E9ED9F2A649}"/>
              </a:ext>
            </a:extLst>
          </p:cNvPr>
          <p:cNvSpPr/>
          <p:nvPr/>
        </p:nvSpPr>
        <p:spPr>
          <a:xfrm>
            <a:off x="0" y="6488668"/>
            <a:ext cx="2980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https://</a:t>
            </a:r>
            <a:r>
              <a:rPr lang="cs-CZ" sz="1400" dirty="0" err="1"/>
              <a:t>www.wikiskripta.eu</a:t>
            </a:r>
            <a:r>
              <a:rPr lang="cs-CZ" sz="1400" dirty="0"/>
              <a:t>/</a:t>
            </a:r>
            <a:r>
              <a:rPr lang="cs-CZ" sz="1400" dirty="0" err="1"/>
              <a:t>w</a:t>
            </a:r>
            <a:r>
              <a:rPr lang="cs-CZ" sz="1400" dirty="0"/>
              <a:t>/CHOPN</a:t>
            </a:r>
          </a:p>
        </p:txBody>
      </p:sp>
      <p:pic>
        <p:nvPicPr>
          <p:cNvPr id="6" name="Grafický objekt 5" descr="Kouřím obrys">
            <a:extLst>
              <a:ext uri="{FF2B5EF4-FFF2-40B4-BE49-F238E27FC236}">
                <a16:creationId xmlns:a16="http://schemas.microsoft.com/office/drawing/2014/main" id="{647906EC-8421-734D-9760-07A999DD2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574282">
            <a:off x="7434273" y="4754754"/>
            <a:ext cx="1435183" cy="1435183"/>
          </a:xfrm>
          <a:prstGeom prst="rect">
            <a:avLst/>
          </a:prstGeom>
        </p:spPr>
      </p:pic>
      <p:sp>
        <p:nvSpPr>
          <p:cNvPr id="7" name="Kříž 6">
            <a:extLst>
              <a:ext uri="{FF2B5EF4-FFF2-40B4-BE49-F238E27FC236}">
                <a16:creationId xmlns:a16="http://schemas.microsoft.com/office/drawing/2014/main" id="{939482E1-16D5-534F-AA65-50BF22D0BC82}"/>
              </a:ext>
            </a:extLst>
          </p:cNvPr>
          <p:cNvSpPr/>
          <p:nvPr/>
        </p:nvSpPr>
        <p:spPr>
          <a:xfrm rot="18885703">
            <a:off x="7754693" y="5167402"/>
            <a:ext cx="1224136" cy="1224136"/>
          </a:xfrm>
          <a:prstGeom prst="plus">
            <a:avLst>
              <a:gd name="adj" fmla="val 458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788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D6C54F-01A4-834F-9924-3E54B3503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Závislost na tabáku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7416DC7-A009-4D41-B221-4F7A801DF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9" y="1845734"/>
            <a:ext cx="7848872" cy="4391578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cs-CZ" dirty="0"/>
              <a:t>„Závislosti na tabáku není snadné se zbavit, nikotin je návykovější než heroin a psychosociální vazby bývají také silné. Většina kuřáků začíná s cigaretami v dětském věku a v dospělosti toho lituje – sedm z deseti dospělých kuřáků by raději nekouřilo. </a:t>
            </a:r>
          </a:p>
          <a:p>
            <a:r>
              <a:rPr lang="cs-CZ" dirty="0"/>
              <a:t>Pokus bez jakékoli asistence však mívá úspěšnost (= roční abstinence) jen kolem 3–5 %, krátká intervence lékaře či sestry kolem 8–10 % a intenzivní léčba s farmakoterapií 25–35 %. </a:t>
            </a:r>
          </a:p>
          <a:p>
            <a:r>
              <a:rPr lang="cs-CZ" dirty="0"/>
              <a:t>Obecně zahrnuje léčba intervenci (dle časových možností zdravotníka) a případně farmakoterapii. Intenzivní léčba je u nás možná ve více než 30 centrech pro závislé na tabáku. </a:t>
            </a:r>
          </a:p>
          <a:p>
            <a:r>
              <a:rPr lang="cs-CZ" dirty="0"/>
              <a:t>Většina kuřáků se však nikdy intenzivně léčit nebude, zatímco naopak během kalendářního roku navštíví některého lékaře. Jakýkoli klinický kontakt s kuřákem by měl být příležitostí ke krátké intervenci, která tak i při menší úspěšnosti může mít větší celkový dopad než léčba intenzivní.“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760B7D4-E14F-C745-8F65-4A708B190E75}"/>
              </a:ext>
            </a:extLst>
          </p:cNvPr>
          <p:cNvSpPr/>
          <p:nvPr/>
        </p:nvSpPr>
        <p:spPr>
          <a:xfrm>
            <a:off x="13610" y="6386730"/>
            <a:ext cx="58344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hlinkClick r:id="rId3"/>
              </a:rPr>
              <a:t>https://www.internimedicina.cz/pdfs/int/2011/11/09.pdf</a:t>
            </a:r>
            <a:r>
              <a:rPr lang="cs-CZ" sz="1600" dirty="0"/>
              <a:t> </a:t>
            </a:r>
          </a:p>
        </p:txBody>
      </p:sp>
      <p:pic>
        <p:nvPicPr>
          <p:cNvPr id="8" name="Grafický objekt 7" descr="Kouřím se souvislou výplní">
            <a:extLst>
              <a:ext uri="{FF2B5EF4-FFF2-40B4-BE49-F238E27FC236}">
                <a16:creationId xmlns:a16="http://schemas.microsoft.com/office/drawing/2014/main" id="{B619C32D-6641-5D44-82AA-4C91CA36E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28184" y="724383"/>
            <a:ext cx="914400" cy="914400"/>
          </a:xfrm>
          <a:prstGeom prst="rect">
            <a:avLst/>
          </a:prstGeom>
        </p:spPr>
      </p:pic>
      <p:pic>
        <p:nvPicPr>
          <p:cNvPr id="10" name="Grafický objekt 9" descr="Kouřím obrys">
            <a:extLst>
              <a:ext uri="{FF2B5EF4-FFF2-40B4-BE49-F238E27FC236}">
                <a16:creationId xmlns:a16="http://schemas.microsoft.com/office/drawing/2014/main" id="{452C185E-2C1D-4848-B3C7-B4E1195B74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06640" y="72438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08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D6C54F-01A4-834F-9924-3E54B3503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Závislost na tabáku – „5A/3A“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7416DC7-A009-4D41-B221-4F7A801DF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316744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sz="1800" b="1" dirty="0"/>
              <a:t>ASK – PTEJ SE </a:t>
            </a:r>
            <a:r>
              <a:rPr lang="cs-CZ" sz="1800" dirty="0"/>
              <a:t>na kouření, zaznamenej do dokumentace.</a:t>
            </a:r>
          </a:p>
          <a:p>
            <a:pPr>
              <a:buFont typeface="Wingdings" pitchFamily="2" charset="2"/>
              <a:buChar char="Ø"/>
            </a:pPr>
            <a:r>
              <a:rPr lang="cs-CZ" sz="1800" dirty="0"/>
              <a:t> </a:t>
            </a:r>
            <a:r>
              <a:rPr lang="cs-CZ" sz="1800" b="1" dirty="0"/>
              <a:t>ADVICE TO STOP – PORAĎ PŘESTAT, </a:t>
            </a:r>
            <a:r>
              <a:rPr lang="cs-CZ" sz="1800" dirty="0"/>
              <a:t>jasné doporučení, například: „Pro vaše zdraví… je nutné přestat kouřit.“</a:t>
            </a:r>
          </a:p>
          <a:p>
            <a:pPr>
              <a:buFont typeface="Wingdings" pitchFamily="2" charset="2"/>
              <a:buChar char="Ø"/>
            </a:pPr>
            <a:r>
              <a:rPr lang="cs-CZ" sz="1800" dirty="0"/>
              <a:t> ASSESS – POSUĎ OCHOTU PŘESTAT, pokud pacient přestat nechce, motivuj (viz 5R), jinak intervence končí. Pokud přestat chce, následuje další bod.</a:t>
            </a:r>
          </a:p>
          <a:p>
            <a:pPr>
              <a:buFont typeface="Wingdings" pitchFamily="2" charset="2"/>
              <a:buChar char="Ø"/>
            </a:pPr>
            <a:r>
              <a:rPr lang="cs-CZ" sz="1800" dirty="0"/>
              <a:t> </a:t>
            </a:r>
            <a:r>
              <a:rPr lang="cs-CZ" sz="1800" b="1" dirty="0"/>
              <a:t>ASSIST – POMOZ PŘESTAT, </a:t>
            </a:r>
            <a:r>
              <a:rPr lang="cs-CZ" sz="1800" dirty="0"/>
              <a:t>odkázat na centrum proti kouření, léčba</a:t>
            </a:r>
          </a:p>
          <a:p>
            <a:pPr>
              <a:buFont typeface="Wingdings" pitchFamily="2" charset="2"/>
              <a:buChar char="Ø"/>
            </a:pPr>
            <a:r>
              <a:rPr lang="cs-CZ" sz="1800" dirty="0"/>
              <a:t> ARRANGE CONTROLS – PLÁNUJ KONTROLY, zvýší se tak úspěšnost..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E346494-44B5-E94A-A448-2FA2F4D797E5}"/>
              </a:ext>
            </a:extLst>
          </p:cNvPr>
          <p:cNvSpPr txBox="1"/>
          <p:nvPr/>
        </p:nvSpPr>
        <p:spPr>
          <a:xfrm>
            <a:off x="935596" y="4869160"/>
            <a:ext cx="727280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v ČR je 30 center pro závislé na tabáku</a:t>
            </a:r>
          </a:p>
          <a:p>
            <a:pPr marL="285750" indent="-285750">
              <a:buFontTx/>
              <a:buChar char="-"/>
            </a:pPr>
            <a:r>
              <a:rPr lang="cs-CZ" dirty="0"/>
              <a:t>seznam a kontakty: Společnost pro léčbu závislosti na tabáku </a:t>
            </a:r>
            <a:r>
              <a:rPr lang="cs-CZ" dirty="0">
                <a:hlinkClick r:id="rId3"/>
              </a:rPr>
              <a:t>www.slzt.cz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poradny: </a:t>
            </a:r>
            <a:r>
              <a:rPr lang="cs-CZ" dirty="0">
                <a:hlinkClick r:id="rId4"/>
              </a:rPr>
              <a:t>www.odvykanikoureni.cz</a:t>
            </a:r>
            <a:r>
              <a:rPr lang="cs-CZ" dirty="0"/>
              <a:t> nebo </a:t>
            </a:r>
            <a:r>
              <a:rPr lang="cs-CZ" dirty="0">
                <a:hlinkClick r:id="rId5"/>
              </a:rPr>
              <a:t>www.stop-koureni.cz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linka pro odvykání kouření: </a:t>
            </a:r>
            <a:r>
              <a:rPr lang="cs-CZ" u="sng" dirty="0"/>
              <a:t>844600500</a:t>
            </a:r>
            <a:r>
              <a:rPr lang="cs-CZ" dirty="0"/>
              <a:t> od 14 do 18 hodin</a:t>
            </a:r>
          </a:p>
        </p:txBody>
      </p:sp>
    </p:spTree>
    <p:extLst>
      <p:ext uri="{BB962C8B-B14F-4D97-AF65-F5344CB8AC3E}">
        <p14:creationId xmlns:p14="http://schemas.microsoft.com/office/powerpoint/2010/main" val="3208348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8F92D6-ECB4-1243-996B-A7D1B76A0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KOUŘENÍ a dutina ústní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1C348A-3528-C448-B02E-A09C67BA5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- nikotin je </a:t>
            </a:r>
            <a:r>
              <a:rPr lang="cs-CZ" b="1" dirty="0" err="1"/>
              <a:t>vazokonstrikční</a:t>
            </a:r>
            <a:r>
              <a:rPr lang="cs-CZ" b="1" dirty="0"/>
              <a:t> látka a kouř dutinu vysušuje…</a:t>
            </a:r>
          </a:p>
          <a:p>
            <a:pPr lvl="1"/>
            <a:r>
              <a:rPr lang="cs-CZ" dirty="0"/>
              <a:t>↓ krvácení z dásní – maskování symptomů gingivitidy, </a:t>
            </a:r>
          </a:p>
          <a:p>
            <a:pPr lvl="1"/>
            <a:r>
              <a:rPr lang="cs-CZ" dirty="0"/>
              <a:t>↓ produkce slin </a:t>
            </a:r>
            <a:r>
              <a:rPr lang="cs-CZ" dirty="0">
                <a:sym typeface="Wingdings" pitchFamily="2" charset="2"/>
              </a:rPr>
              <a:t> zápach z úst, změna mikroflóry, větší kazivost</a:t>
            </a:r>
          </a:p>
          <a:p>
            <a:pPr lvl="1"/>
            <a:r>
              <a:rPr lang="cs-CZ" dirty="0"/>
              <a:t>↓ hojení ran (alveolární ostitida), odhojení zubních implantátů</a:t>
            </a:r>
            <a:endParaRPr lang="cs-CZ" b="1" dirty="0"/>
          </a:p>
          <a:p>
            <a:r>
              <a:rPr lang="cs-CZ" dirty="0"/>
              <a:t>- ↑ riziko a horší průběh </a:t>
            </a:r>
            <a:r>
              <a:rPr lang="cs-CZ" b="1" dirty="0" err="1"/>
              <a:t>parodontitidy</a:t>
            </a:r>
            <a:r>
              <a:rPr lang="cs-CZ" dirty="0"/>
              <a:t>, recesů a krčkových kazů </a:t>
            </a:r>
          </a:p>
          <a:p>
            <a:r>
              <a:rPr lang="cs-CZ" dirty="0"/>
              <a:t>- ↑ riziko </a:t>
            </a:r>
            <a:r>
              <a:rPr lang="cs-CZ" b="1" dirty="0"/>
              <a:t>novotvarů</a:t>
            </a:r>
            <a:r>
              <a:rPr lang="cs-CZ" dirty="0"/>
              <a:t> (kouření + alkohol riziko násobí) – syndrom bílé plochy na bukálních sliznicích, na patře</a:t>
            </a:r>
          </a:p>
          <a:p>
            <a:pPr lvl="1"/>
            <a:r>
              <a:rPr lang="cs-CZ" dirty="0"/>
              <a:t>palatinální </a:t>
            </a:r>
            <a:r>
              <a:rPr lang="cs-CZ" dirty="0" err="1"/>
              <a:t>leukokeratóza</a:t>
            </a:r>
            <a:endParaRPr lang="cs-CZ" dirty="0"/>
          </a:p>
          <a:p>
            <a:pPr lvl="1"/>
            <a:r>
              <a:rPr lang="cs-CZ" dirty="0"/>
              <a:t>orální leukoplakie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dirty="0" err="1">
                <a:sym typeface="Wingdings" pitchFamily="2" charset="2"/>
              </a:rPr>
              <a:t>dlaždicobuněčný</a:t>
            </a:r>
            <a:r>
              <a:rPr lang="cs-CZ" dirty="0">
                <a:sym typeface="Wingdings" pitchFamily="2" charset="2"/>
              </a:rPr>
              <a:t> karcinom</a:t>
            </a:r>
            <a:endParaRPr lang="cs-CZ" dirty="0"/>
          </a:p>
          <a:p>
            <a:r>
              <a:rPr lang="cs-CZ" dirty="0"/>
              <a:t>- ↑ </a:t>
            </a:r>
            <a:r>
              <a:rPr lang="cs-CZ" b="1" dirty="0"/>
              <a:t>pigmentace</a:t>
            </a:r>
            <a:r>
              <a:rPr lang="cs-CZ" dirty="0"/>
              <a:t> a skvrny na zubech</a:t>
            </a:r>
          </a:p>
          <a:p>
            <a:r>
              <a:rPr lang="cs-CZ" dirty="0"/>
              <a:t>- kouření dýmek – </a:t>
            </a:r>
            <a:r>
              <a:rPr lang="cs-CZ" b="1" dirty="0"/>
              <a:t>abraze zubní skloviny </a:t>
            </a:r>
          </a:p>
        </p:txBody>
      </p:sp>
    </p:spTree>
    <p:extLst>
      <p:ext uri="{BB962C8B-B14F-4D97-AF65-F5344CB8AC3E}">
        <p14:creationId xmlns:p14="http://schemas.microsoft.com/office/powerpoint/2010/main" val="1781430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207E69B-0F6F-4D15-A988-616519F6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113C24-A97F-448E-BE2B-73E74A61D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9E95832-FE68-464D-88A1-16C9D51A8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84" y="551800"/>
            <a:ext cx="5482441" cy="1666501"/>
          </a:xfrm>
        </p:spPr>
        <p:txBody>
          <a:bodyPr>
            <a:normAutofit/>
          </a:bodyPr>
          <a:lstStyle/>
          <a:p>
            <a:r>
              <a:rPr lang="cs-CZ" sz="3600" b="1" u="sng" dirty="0">
                <a:solidFill>
                  <a:srgbClr val="FFFFFF"/>
                </a:solidFill>
              </a:rPr>
              <a:t>Nemoci plic a dýchacích cest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7CB59D-7792-3D4E-93E8-9D1F7ACF1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977" y="2465541"/>
            <a:ext cx="4483453" cy="365266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FFFFFF"/>
                </a:solidFill>
              </a:rPr>
              <a:t> </a:t>
            </a:r>
            <a:r>
              <a:rPr lang="cs-CZ" dirty="0">
                <a:solidFill>
                  <a:srgbClr val="FFFFFF"/>
                </a:solidFill>
              </a:rPr>
              <a:t>urgentní stavy v </a:t>
            </a:r>
            <a:r>
              <a:rPr lang="cs-CZ" dirty="0" err="1">
                <a:solidFill>
                  <a:srgbClr val="FFFFFF"/>
                </a:solidFill>
              </a:rPr>
              <a:t>pneumologii</a:t>
            </a:r>
            <a:r>
              <a:rPr lang="cs-CZ" dirty="0">
                <a:solidFill>
                  <a:srgbClr val="FFFFFF"/>
                </a:solidFill>
              </a:rPr>
              <a:t>: hemoptýza, </a:t>
            </a:r>
            <a:r>
              <a:rPr lang="cs-CZ" dirty="0" err="1">
                <a:solidFill>
                  <a:srgbClr val="FFFFFF"/>
                </a:solidFill>
              </a:rPr>
              <a:t>pneumothorax</a:t>
            </a:r>
            <a:r>
              <a:rPr lang="cs-CZ" dirty="0">
                <a:solidFill>
                  <a:srgbClr val="FFFFFF"/>
                </a:solidFill>
              </a:rPr>
              <a:t>, obstrukce DC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FFFF"/>
                </a:solidFill>
              </a:rPr>
              <a:t> akutní záněty dýchacích cest, pneumonie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FFFF"/>
                </a:solidFill>
              </a:rPr>
              <a:t> chronická bronchitida, CHOPN, astma </a:t>
            </a:r>
            <a:r>
              <a:rPr lang="cs-CZ" dirty="0" err="1">
                <a:solidFill>
                  <a:srgbClr val="FFFFFF"/>
                </a:solidFill>
              </a:rPr>
              <a:t>bronchiale</a:t>
            </a:r>
            <a:endParaRPr lang="cs-CZ" dirty="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FFFF"/>
                </a:solidFill>
              </a:rPr>
              <a:t> nádory plic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FFFF"/>
                </a:solidFill>
              </a:rPr>
              <a:t>intersticiální plicní procesy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FFFF"/>
                </a:solidFill>
              </a:rPr>
              <a:t>TBC</a:t>
            </a:r>
          </a:p>
          <a:p>
            <a:pPr marL="0" indent="0">
              <a:buNone/>
            </a:pPr>
            <a:endParaRPr lang="cs-CZ" sz="1600" dirty="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EA43E2-C9E1-4415-824D-FC15F7E61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Grafický objekt 4" descr="Plíce s virem obrys">
            <a:extLst>
              <a:ext uri="{FF2B5EF4-FFF2-40B4-BE49-F238E27FC236}">
                <a16:creationId xmlns:a16="http://schemas.microsoft.com/office/drawing/2014/main" id="{C63C2E60-F924-0044-A942-F15024756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8986" y="757962"/>
            <a:ext cx="2470690" cy="2470690"/>
          </a:xfrm>
          <a:prstGeom prst="rect">
            <a:avLst/>
          </a:prstGeom>
        </p:spPr>
      </p:pic>
      <p:pic>
        <p:nvPicPr>
          <p:cNvPr id="7" name="Grafický objekt 6" descr="Plíce s virem se souvislou výplní">
            <a:extLst>
              <a:ext uri="{FF2B5EF4-FFF2-40B4-BE49-F238E27FC236}">
                <a16:creationId xmlns:a16="http://schemas.microsoft.com/office/drawing/2014/main" id="{29FF7713-63A1-704B-BD89-D3CC3CFC7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79488" y="3638020"/>
            <a:ext cx="2480188" cy="248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33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ADDED9-5EC6-A74F-A6DA-ECFF056FE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Astma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EEC297-DD00-A841-B140-86669B130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309680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- chronické nevyléčitelné zánětlivé onemocnění dýchacích cest</a:t>
            </a:r>
          </a:p>
          <a:p>
            <a:r>
              <a:rPr lang="cs-CZ" dirty="0"/>
              <a:t>- </a:t>
            </a:r>
            <a:r>
              <a:rPr lang="cs-CZ" b="1" dirty="0"/>
              <a:t>chronický zánět </a:t>
            </a:r>
            <a:r>
              <a:rPr lang="cs-CZ" b="1" dirty="0">
                <a:sym typeface="Wingdings" pitchFamily="2" charset="2"/>
              </a:rPr>
              <a:t> zvýšení průduškové reaktivity  hyperreaktivita, obstrukce (edém sliznice), spasmus svalů, sekrece hlenu  obstrukce</a:t>
            </a:r>
          </a:p>
          <a:p>
            <a:r>
              <a:rPr lang="cs-CZ" dirty="0">
                <a:sym typeface="Wingdings" pitchFamily="2" charset="2"/>
              </a:rPr>
              <a:t>- klinicky: opakované stavu pískotů a vrzotů při dýchání, záchvaty dušnosti, tlak na hrudi, kašel (v noci či ráno) – zhoršení po námaze</a:t>
            </a:r>
          </a:p>
          <a:p>
            <a:r>
              <a:rPr lang="cs-CZ" dirty="0">
                <a:sym typeface="Wingdings" pitchFamily="2" charset="2"/>
              </a:rPr>
              <a:t>- </a:t>
            </a:r>
            <a:r>
              <a:rPr lang="cs-CZ" dirty="0" err="1">
                <a:sym typeface="Wingdings" pitchFamily="2" charset="2"/>
              </a:rPr>
              <a:t>epi</a:t>
            </a:r>
            <a:r>
              <a:rPr lang="cs-CZ" dirty="0">
                <a:sym typeface="Wingdings" pitchFamily="2" charset="2"/>
              </a:rPr>
              <a:t>: v Evropě asi 5%, v ČR nyní 8%, až 63% vzniká před 5.rokem života</a:t>
            </a:r>
          </a:p>
          <a:p>
            <a:r>
              <a:rPr lang="cs-CZ" dirty="0">
                <a:sym typeface="Wingdings" pitchFamily="2" charset="2"/>
              </a:rPr>
              <a:t>- dědičné astma, alergické astma, pracovní astma..</a:t>
            </a:r>
          </a:p>
          <a:p>
            <a:r>
              <a:rPr lang="cs-CZ" dirty="0">
                <a:sym typeface="Wingdings" pitchFamily="2" charset="2"/>
              </a:rPr>
              <a:t>- dg: funkční vyšetření plic – spirometrie, bronchokonstrikční testy, alergologické vyšetření, vyš. pracovní, vyloučení komorbidit </a:t>
            </a:r>
            <a:endParaRPr lang="cs-CZ" dirty="0"/>
          </a:p>
        </p:txBody>
      </p:sp>
      <p:pic>
        <p:nvPicPr>
          <p:cNvPr id="17410" name="Picture 2" descr="Jak poznat astma | BENU.cz">
            <a:extLst>
              <a:ext uri="{FF2B5EF4-FFF2-40B4-BE49-F238E27FC236}">
                <a16:creationId xmlns:a16="http://schemas.microsoft.com/office/drawing/2014/main" id="{5299396D-1224-3B48-895C-450B7400E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0640"/>
            <a:ext cx="914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DBC5664-AEC0-704C-8B30-E683C0611850}"/>
              </a:ext>
            </a:extLst>
          </p:cNvPr>
          <p:cNvSpPr txBox="1"/>
          <p:nvPr/>
        </p:nvSpPr>
        <p:spPr>
          <a:xfrm>
            <a:off x="7872856" y="6539762"/>
            <a:ext cx="1168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/>
              <a:t>www.benu.cz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193924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ADDED9-5EC6-A74F-A6DA-ECFF056FE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Astma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EEC297-DD00-A841-B140-86669B130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3959530"/>
          </a:xfrm>
        </p:spPr>
        <p:txBody>
          <a:bodyPr>
            <a:normAutofit/>
          </a:bodyPr>
          <a:lstStyle/>
          <a:p>
            <a:r>
              <a:rPr lang="cs-CZ" dirty="0"/>
              <a:t>- </a:t>
            </a:r>
            <a:r>
              <a:rPr lang="cs-CZ" dirty="0" err="1"/>
              <a:t>tp</a:t>
            </a:r>
            <a:r>
              <a:rPr lang="cs-CZ" dirty="0"/>
              <a:t>: hlavním cílem je dostat astma pod kontrolu: </a:t>
            </a:r>
          </a:p>
          <a:p>
            <a:r>
              <a:rPr lang="cs-CZ" dirty="0"/>
              <a:t>- farmaka, režimová opatření</a:t>
            </a:r>
          </a:p>
          <a:p>
            <a:pPr lvl="1"/>
            <a:r>
              <a:rPr lang="cs-CZ" b="1" dirty="0"/>
              <a:t>rychle účinná úlevová </a:t>
            </a:r>
            <a:r>
              <a:rPr lang="cs-CZ" b="1" dirty="0" err="1"/>
              <a:t>antiastmatika</a:t>
            </a:r>
            <a:r>
              <a:rPr lang="cs-CZ" b="1" dirty="0"/>
              <a:t> </a:t>
            </a:r>
            <a:r>
              <a:rPr lang="cs-CZ" dirty="0"/>
              <a:t>– SABA, SAMA (</a:t>
            </a:r>
            <a:r>
              <a:rPr lang="cs-CZ" dirty="0" err="1"/>
              <a:t>short</a:t>
            </a:r>
            <a:r>
              <a:rPr lang="cs-CZ" dirty="0"/>
              <a:t> </a:t>
            </a:r>
            <a:r>
              <a:rPr lang="cs-CZ" dirty="0" err="1"/>
              <a:t>acting</a:t>
            </a:r>
            <a:r>
              <a:rPr lang="cs-CZ" dirty="0"/>
              <a:t>…)</a:t>
            </a:r>
          </a:p>
          <a:p>
            <a:pPr lvl="1"/>
            <a:r>
              <a:rPr lang="cs-CZ" b="1" dirty="0"/>
              <a:t>preventivní </a:t>
            </a:r>
            <a:r>
              <a:rPr lang="cs-CZ" b="1" dirty="0" err="1"/>
              <a:t>antiastmatická</a:t>
            </a:r>
            <a:r>
              <a:rPr lang="cs-CZ" b="1" dirty="0"/>
              <a:t> medikace </a:t>
            </a:r>
            <a:r>
              <a:rPr lang="cs-CZ" dirty="0"/>
              <a:t>– LABA, LAMA, protizánětlivá </a:t>
            </a:r>
            <a:r>
              <a:rPr lang="cs-CZ" dirty="0" err="1"/>
              <a:t>tp</a:t>
            </a:r>
            <a:r>
              <a:rPr lang="cs-CZ" dirty="0"/>
              <a:t>, kortikoidy, </a:t>
            </a:r>
            <a:r>
              <a:rPr lang="cs-CZ" dirty="0" err="1"/>
              <a:t>antileukotrieny</a:t>
            </a:r>
            <a:endParaRPr lang="cs-CZ" dirty="0"/>
          </a:p>
          <a:p>
            <a:pPr lvl="1"/>
            <a:r>
              <a:rPr lang="cs-CZ" dirty="0"/>
              <a:t>biologická terapie – při rezistentním astmatu, </a:t>
            </a:r>
            <a:r>
              <a:rPr lang="cs-CZ" dirty="0" err="1"/>
              <a:t>centrová</a:t>
            </a:r>
            <a:r>
              <a:rPr lang="cs-CZ" dirty="0"/>
              <a:t> léčba</a:t>
            </a:r>
          </a:p>
          <a:p>
            <a:pPr lvl="1"/>
            <a:endParaRPr lang="cs-CZ" dirty="0"/>
          </a:p>
          <a:p>
            <a:pPr lvl="1">
              <a:buFontTx/>
              <a:buChar char="-"/>
            </a:pPr>
            <a:r>
              <a:rPr lang="cs-CZ" u="sng" dirty="0"/>
              <a:t>inhalační podávání </a:t>
            </a:r>
          </a:p>
          <a:p>
            <a:pPr marL="201168" lvl="1" indent="0">
              <a:buNone/>
            </a:pPr>
            <a:r>
              <a:rPr lang="cs-CZ" dirty="0"/>
              <a:t>= nejvyšší účinnost v plicích </a:t>
            </a:r>
          </a:p>
          <a:p>
            <a:pPr lvl="1">
              <a:buFontTx/>
              <a:buChar char="-"/>
            </a:pPr>
            <a:r>
              <a:rPr lang="cs-CZ" u="sng" dirty="0"/>
              <a:t>pacienti v těžkém stavu </a:t>
            </a:r>
          </a:p>
          <a:p>
            <a:pPr marL="201168" lvl="1" indent="0">
              <a:buNone/>
            </a:pPr>
            <a:r>
              <a:rPr lang="cs-CZ" dirty="0" err="1"/>
              <a:t>i.v</a:t>
            </a:r>
            <a:r>
              <a:rPr lang="cs-CZ" dirty="0"/>
              <a:t>., infuze, nebulizace</a:t>
            </a:r>
          </a:p>
          <a:p>
            <a:pPr lvl="1"/>
            <a:endParaRPr lang="cs-CZ" dirty="0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AE77C097-8338-F24B-9530-0A433A76A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69625"/>
            <a:ext cx="3131840" cy="210203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8C360E97-7A10-0540-BC0F-C63B82AF58EA}"/>
              </a:ext>
            </a:extLst>
          </p:cNvPr>
          <p:cNvSpPr/>
          <p:nvPr/>
        </p:nvSpPr>
        <p:spPr>
          <a:xfrm>
            <a:off x="3599384" y="6417507"/>
            <a:ext cx="5544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https://</a:t>
            </a:r>
            <a:r>
              <a:rPr lang="cs-CZ" sz="1400" dirty="0" err="1"/>
              <a:t>www.wikiskripta.eu</a:t>
            </a:r>
            <a:r>
              <a:rPr lang="cs-CZ" sz="1400" dirty="0"/>
              <a:t>/</a:t>
            </a:r>
            <a:r>
              <a:rPr lang="cs-CZ" sz="1400" dirty="0" err="1"/>
              <a:t>w</a:t>
            </a:r>
            <a:r>
              <a:rPr lang="cs-CZ" sz="1400" dirty="0"/>
              <a:t>/Astma#/media/</a:t>
            </a:r>
            <a:r>
              <a:rPr lang="cs-CZ" sz="1400" dirty="0" err="1"/>
              <a:t>File:Astma-medication.png</a:t>
            </a:r>
            <a:endParaRPr lang="cs-CZ" sz="1400" dirty="0"/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2E390A05-BE2E-C44D-BE66-941849C7E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69925"/>
            <a:ext cx="1787212" cy="210203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312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ADDED9-5EC6-A74F-A6DA-ECFF056FE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Astmatický záchvat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EEC297-DD00-A841-B140-86669B130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845734"/>
            <a:ext cx="8033517" cy="3716619"/>
          </a:xfrm>
        </p:spPr>
        <p:txBody>
          <a:bodyPr>
            <a:normAutofit lnSpcReduction="10000"/>
          </a:bodyPr>
          <a:lstStyle/>
          <a:p>
            <a:pPr lvl="1">
              <a:buFontTx/>
              <a:buChar char="-"/>
            </a:pPr>
            <a:r>
              <a:rPr lang="cs-CZ" dirty="0"/>
              <a:t>progresivní zhoršení dušnosti, kašle, pískotů při dýchání, talku na hrudi nebo kombinace těchto příznaků</a:t>
            </a:r>
          </a:p>
          <a:p>
            <a:pPr lvl="1">
              <a:buFontTx/>
              <a:buChar char="-"/>
            </a:pPr>
            <a:r>
              <a:rPr lang="cs-CZ" dirty="0"/>
              <a:t>nemocný vyhledá polohu v sedě, mluví v kratších větách, namáhavě oddechuje, zhoršení při pohybu</a:t>
            </a:r>
          </a:p>
          <a:p>
            <a:pPr lvl="1">
              <a:buFontTx/>
              <a:buChar char="-"/>
            </a:pPr>
            <a:r>
              <a:rPr lang="cs-CZ" dirty="0"/>
              <a:t> těžký stav – celková alterace stavu, neklid, dýchání s pískoty se mění v trhané dýchání…</a:t>
            </a:r>
          </a:p>
          <a:p>
            <a:pPr marL="201168" lvl="1" indent="0">
              <a:buNone/>
            </a:pPr>
            <a:endParaRPr lang="cs-CZ" dirty="0"/>
          </a:p>
          <a:p>
            <a:pPr lvl="1">
              <a:buFontTx/>
              <a:buChar char="-"/>
            </a:pPr>
            <a:r>
              <a:rPr lang="cs-CZ" dirty="0"/>
              <a:t>léčba: </a:t>
            </a:r>
          </a:p>
          <a:p>
            <a:pPr lvl="2">
              <a:buFontTx/>
              <a:buChar char="-"/>
            </a:pPr>
            <a:r>
              <a:rPr lang="cs-CZ" sz="1600" b="1" dirty="0"/>
              <a:t>Inhalace beta-2-agonistů s rychlým účinkem (</a:t>
            </a:r>
            <a:r>
              <a:rPr lang="cs-CZ" sz="1600" b="1" dirty="0" err="1"/>
              <a:t>Ventolin</a:t>
            </a:r>
            <a:r>
              <a:rPr lang="cs-CZ" sz="1600" b="1" dirty="0"/>
              <a:t>, </a:t>
            </a:r>
            <a:r>
              <a:rPr lang="cs-CZ" sz="1600" b="1" dirty="0" err="1"/>
              <a:t>Salbutamol</a:t>
            </a:r>
            <a:r>
              <a:rPr lang="cs-CZ" sz="1600" b="1" dirty="0"/>
              <a:t>, </a:t>
            </a:r>
            <a:r>
              <a:rPr lang="cs-CZ" sz="1600" b="1" dirty="0" err="1"/>
              <a:t>Berodual</a:t>
            </a:r>
            <a:r>
              <a:rPr lang="cs-CZ" sz="1600" b="1" dirty="0"/>
              <a:t>, </a:t>
            </a:r>
            <a:r>
              <a:rPr lang="cs-CZ" sz="1600" b="1" dirty="0" err="1"/>
              <a:t>Atrovent</a:t>
            </a:r>
            <a:r>
              <a:rPr lang="cs-CZ" sz="1600" b="1" dirty="0"/>
              <a:t>)</a:t>
            </a:r>
          </a:p>
          <a:p>
            <a:pPr lvl="2">
              <a:buFontTx/>
              <a:buChar char="-"/>
            </a:pPr>
            <a:r>
              <a:rPr lang="cs-CZ" sz="1600" b="1" dirty="0"/>
              <a:t>Perorální kortikosteroidy (</a:t>
            </a:r>
            <a:r>
              <a:rPr lang="cs-CZ" sz="1600" b="1" dirty="0" err="1"/>
              <a:t>Prednison</a:t>
            </a:r>
            <a:r>
              <a:rPr lang="cs-CZ" sz="1600" b="1" dirty="0"/>
              <a:t>, </a:t>
            </a:r>
            <a:r>
              <a:rPr lang="cs-CZ" sz="1600" b="1" dirty="0" err="1"/>
              <a:t>Dexamed</a:t>
            </a:r>
            <a:r>
              <a:rPr lang="cs-CZ" sz="1600" b="1" dirty="0"/>
              <a:t>..) - (záchranný balíček)</a:t>
            </a:r>
          </a:p>
          <a:p>
            <a:pPr lvl="2">
              <a:buFontTx/>
              <a:buChar char="-"/>
            </a:pPr>
            <a:r>
              <a:rPr lang="cs-CZ" sz="1600" b="1" dirty="0"/>
              <a:t>Inhalace kyslíku při hypoxii</a:t>
            </a:r>
          </a:p>
          <a:p>
            <a:pPr lvl="2">
              <a:buFontTx/>
              <a:buChar char="-"/>
            </a:pPr>
            <a:r>
              <a:rPr lang="cs-CZ" sz="1800" b="1" dirty="0"/>
              <a:t>155 - </a:t>
            </a:r>
          </a:p>
          <a:p>
            <a:pPr lvl="2">
              <a:buFontTx/>
              <a:buChar char="-"/>
            </a:pPr>
            <a:r>
              <a:rPr lang="cs-CZ" sz="1600" dirty="0"/>
              <a:t>NE! Inhalační kortikosteroidy, antihistaminika, sedativa, </a:t>
            </a:r>
            <a:r>
              <a:rPr lang="cs-CZ" sz="1600" dirty="0" err="1"/>
              <a:t>mukolytika</a:t>
            </a:r>
            <a:r>
              <a:rPr lang="cs-CZ" sz="1600" dirty="0"/>
              <a:t>, ATB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C360E97-7A10-0540-BC0F-C63B82AF58EA}"/>
              </a:ext>
            </a:extLst>
          </p:cNvPr>
          <p:cNvSpPr/>
          <p:nvPr/>
        </p:nvSpPr>
        <p:spPr>
          <a:xfrm>
            <a:off x="5987143" y="6417507"/>
            <a:ext cx="31328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https://</a:t>
            </a:r>
            <a:r>
              <a:rPr lang="cs-CZ" sz="1400" dirty="0" err="1"/>
              <a:t>www.wikiskripta.eu</a:t>
            </a:r>
            <a:r>
              <a:rPr lang="cs-CZ" sz="1400" dirty="0"/>
              <a:t>/</a:t>
            </a:r>
            <a:r>
              <a:rPr lang="cs-CZ" sz="1400" dirty="0" err="1"/>
              <a:t>w</a:t>
            </a:r>
            <a:r>
              <a:rPr lang="cs-CZ" sz="1400" dirty="0"/>
              <a:t>/Astma#/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62DBF1A-1689-C541-B9A8-DF437947CEC8}"/>
              </a:ext>
            </a:extLst>
          </p:cNvPr>
          <p:cNvSpPr/>
          <p:nvPr/>
        </p:nvSpPr>
        <p:spPr>
          <a:xfrm>
            <a:off x="310384" y="5689787"/>
            <a:ext cx="856895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https://www.akutne.cz/index.php?pg=vyukove-materialy--rozhodovaci-algoritmy&amp;tid=181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7363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8F92D6-ECB4-1243-996B-A7D1B76A0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Inhalační kortikoidy a dutina ústní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1C348A-3528-C448-B02E-A09C67BA5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853497" cy="4247562"/>
          </a:xfrm>
        </p:spPr>
        <p:txBody>
          <a:bodyPr>
            <a:normAutofit fontScale="92500"/>
          </a:bodyPr>
          <a:lstStyle/>
          <a:p>
            <a:r>
              <a:rPr lang="cs-CZ" dirty="0"/>
              <a:t>- lokální nežádoucí účinky IKS závisí na: konkrétním léku, dávce, inhalačním systému a aplikační technice</a:t>
            </a:r>
          </a:p>
          <a:p>
            <a:r>
              <a:rPr lang="cs-CZ" dirty="0"/>
              <a:t>- </a:t>
            </a:r>
            <a:r>
              <a:rPr lang="cs-CZ" u="sng" dirty="0"/>
              <a:t>nejčastěji: </a:t>
            </a:r>
          </a:p>
          <a:p>
            <a:pPr lvl="1"/>
            <a:r>
              <a:rPr lang="cs-CZ" dirty="0" err="1"/>
              <a:t>orofaryngeální</a:t>
            </a:r>
            <a:r>
              <a:rPr lang="cs-CZ" dirty="0"/>
              <a:t> kandidóza - </a:t>
            </a:r>
          </a:p>
          <a:p>
            <a:pPr lvl="1"/>
            <a:r>
              <a:rPr lang="cs-CZ" dirty="0"/>
              <a:t>dysfonie – lokální myopatie hlasivek</a:t>
            </a:r>
          </a:p>
          <a:p>
            <a:pPr lvl="1"/>
            <a:r>
              <a:rPr lang="cs-CZ" dirty="0"/>
              <a:t>kašel z iritace dýchacích cest</a:t>
            </a:r>
          </a:p>
          <a:p>
            <a:pPr marL="201168" lvl="1" indent="0">
              <a:buNone/>
            </a:pPr>
            <a:r>
              <a:rPr lang="cs-CZ" dirty="0"/>
              <a:t>- </a:t>
            </a:r>
            <a:r>
              <a:rPr lang="cs-CZ" u="sng" dirty="0"/>
              <a:t>málo často: </a:t>
            </a:r>
          </a:p>
          <a:p>
            <a:pPr lvl="2"/>
            <a:r>
              <a:rPr lang="cs-CZ" dirty="0"/>
              <a:t>kandidóza </a:t>
            </a:r>
            <a:r>
              <a:rPr lang="cs-CZ" dirty="0" err="1"/>
              <a:t>laryngeální</a:t>
            </a:r>
            <a:r>
              <a:rPr lang="cs-CZ" dirty="0"/>
              <a:t> a </a:t>
            </a:r>
            <a:r>
              <a:rPr lang="cs-CZ" dirty="0" err="1"/>
              <a:t>ezofageální</a:t>
            </a:r>
            <a:endParaRPr lang="cs-CZ" dirty="0"/>
          </a:p>
          <a:p>
            <a:pPr lvl="2"/>
            <a:r>
              <a:rPr lang="cs-CZ" dirty="0"/>
              <a:t>kontaktní atopická dermatitida</a:t>
            </a:r>
          </a:p>
          <a:p>
            <a:pPr lvl="2"/>
            <a:r>
              <a:rPr lang="cs-CZ" dirty="0"/>
              <a:t>hypertrofie jazyka</a:t>
            </a:r>
          </a:p>
          <a:p>
            <a:pPr lvl="2"/>
            <a:r>
              <a:rPr lang="cs-CZ" dirty="0"/>
              <a:t>zvýšená žízeň</a:t>
            </a:r>
          </a:p>
          <a:p>
            <a:r>
              <a:rPr lang="cs-CZ" dirty="0"/>
              <a:t>- dávkovač MDI (</a:t>
            </a:r>
            <a:r>
              <a:rPr lang="cs-CZ" dirty="0" err="1"/>
              <a:t>metered</a:t>
            </a:r>
            <a:r>
              <a:rPr lang="cs-CZ" dirty="0"/>
              <a:t> dose </a:t>
            </a:r>
            <a:r>
              <a:rPr lang="cs-CZ" dirty="0" err="1"/>
              <a:t>inhaler</a:t>
            </a:r>
            <a:r>
              <a:rPr lang="cs-CZ" dirty="0"/>
              <a:t>) s inhalačním </a:t>
            </a:r>
            <a:r>
              <a:rPr lang="cs-CZ" dirty="0" err="1"/>
              <a:t>nádstavcem</a:t>
            </a:r>
            <a:r>
              <a:rPr lang="cs-CZ" dirty="0"/>
              <a:t> – nejvíce NÚ</a:t>
            </a:r>
          </a:p>
          <a:p>
            <a:r>
              <a:rPr lang="cs-CZ" dirty="0"/>
              <a:t>- výplach úst či vykloktání vodou = prevence kandidózy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131243D-9CC4-9741-BB50-AB87F44A857C}"/>
              </a:ext>
            </a:extLst>
          </p:cNvPr>
          <p:cNvSpPr/>
          <p:nvPr/>
        </p:nvSpPr>
        <p:spPr>
          <a:xfrm>
            <a:off x="35182" y="6381328"/>
            <a:ext cx="6553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</a:t>
            </a:r>
            <a:r>
              <a:rPr lang="cs-CZ" dirty="0" err="1"/>
              <a:t>www.klinickafarmakologie.cz</a:t>
            </a:r>
            <a:r>
              <a:rPr lang="cs-CZ" dirty="0"/>
              <a:t>/</a:t>
            </a:r>
            <a:r>
              <a:rPr lang="cs-CZ" dirty="0" err="1"/>
              <a:t>pdfs</a:t>
            </a:r>
            <a:r>
              <a:rPr lang="cs-CZ" dirty="0"/>
              <a:t>/far/2015/03/05.pdf</a:t>
            </a:r>
          </a:p>
        </p:txBody>
      </p:sp>
      <p:pic>
        <p:nvPicPr>
          <p:cNvPr id="20482" name="Picture 2" descr="Using a Metered Dose Inhaler (MDI) with a Spacer - YouTube">
            <a:extLst>
              <a:ext uri="{FF2B5EF4-FFF2-40B4-BE49-F238E27FC236}">
                <a16:creationId xmlns:a16="http://schemas.microsoft.com/office/drawing/2014/main" id="{2EEC1A08-387D-2347-A1C1-217335E71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00026"/>
            <a:ext cx="4467820" cy="251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687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cs-CZ" b="1" dirty="0"/>
              <a:t>Nádory plic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22959" y="1845734"/>
            <a:ext cx="4469121" cy="4023360"/>
          </a:xfrm>
        </p:spPr>
        <p:txBody>
          <a:bodyPr>
            <a:normAutofit/>
          </a:bodyPr>
          <a:lstStyle/>
          <a:p>
            <a:r>
              <a:rPr lang="cs-CZ" sz="1700" b="1" u="sng" dirty="0"/>
              <a:t>Benigní</a:t>
            </a:r>
            <a:r>
              <a:rPr lang="cs-CZ" sz="1700" dirty="0"/>
              <a:t> – pouze 5-10% všech nádorů, např. </a:t>
            </a:r>
            <a:r>
              <a:rPr lang="cs-CZ" sz="1700" dirty="0" err="1"/>
              <a:t>chondrohamartom</a:t>
            </a:r>
            <a:endParaRPr lang="cs-CZ" sz="1700" dirty="0"/>
          </a:p>
          <a:p>
            <a:r>
              <a:rPr lang="cs-CZ" sz="1700" b="1" u="sng" dirty="0"/>
              <a:t>Maligní</a:t>
            </a:r>
            <a:r>
              <a:rPr lang="cs-CZ" sz="1700" dirty="0"/>
              <a:t> – bronchogenní karcinom (z 90%), plicní mezenchymové zhoubné nádory</a:t>
            </a:r>
          </a:p>
          <a:p>
            <a:r>
              <a:rPr lang="cs-CZ" sz="1700" b="1" u="sng" dirty="0"/>
              <a:t>Sekundární plicní nádory </a:t>
            </a:r>
            <a:r>
              <a:rPr lang="cs-CZ" sz="1700" dirty="0"/>
              <a:t>(plicní metastázy)  </a:t>
            </a:r>
          </a:p>
          <a:p>
            <a:endParaRPr lang="cs-CZ" sz="1700" dirty="0"/>
          </a:p>
          <a:p>
            <a:r>
              <a:rPr lang="cs-CZ" sz="1700" u="sng" dirty="0"/>
              <a:t>Klinický obraz: </a:t>
            </a:r>
          </a:p>
          <a:p>
            <a:r>
              <a:rPr lang="cs-CZ" sz="1700" dirty="0"/>
              <a:t>- kašel, bolest na hrudníku, dušnost, hemoptýza, </a:t>
            </a:r>
            <a:r>
              <a:rPr lang="cs-CZ" sz="1700" dirty="0" err="1"/>
              <a:t>paraneoplastický</a:t>
            </a:r>
            <a:r>
              <a:rPr lang="cs-CZ" sz="1700" dirty="0"/>
              <a:t> </a:t>
            </a:r>
            <a:r>
              <a:rPr lang="cs-CZ" sz="1700" dirty="0" err="1"/>
              <a:t>sy</a:t>
            </a:r>
            <a:endParaRPr lang="cs-CZ" sz="1700" dirty="0"/>
          </a:p>
          <a:p>
            <a:r>
              <a:rPr lang="cs-CZ" sz="1700" dirty="0"/>
              <a:t>- méně časté: </a:t>
            </a:r>
            <a:r>
              <a:rPr lang="cs-CZ" sz="1700" dirty="0" err="1"/>
              <a:t>stridor</a:t>
            </a:r>
            <a:r>
              <a:rPr lang="cs-CZ" sz="1700" dirty="0"/>
              <a:t>, syndrom HDŽ (otok krku, obličeje, </a:t>
            </a:r>
            <a:r>
              <a:rPr lang="cs-CZ" sz="1700" dirty="0" err="1"/>
              <a:t>cyanózoa</a:t>
            </a:r>
            <a:r>
              <a:rPr lang="cs-CZ" sz="1700" dirty="0"/>
              <a:t>..), polykací potíže</a:t>
            </a:r>
          </a:p>
          <a:p>
            <a:endParaRPr lang="cs-CZ" sz="17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B54D799-A16A-F042-9D45-83FC2A9EB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667"/>
            <a:ext cx="3404569" cy="3261796"/>
          </a:xfrm>
          <a:prstGeom prst="rect">
            <a:avLst/>
          </a:prstGeom>
        </p:spPr>
      </p:pic>
      <p:pic>
        <p:nvPicPr>
          <p:cNvPr id="7" name="Obrázek 6" descr="Obsah obrázku text, rentgenový snímek&#10;&#10;Popis byl vytvořen automaticky">
            <a:extLst>
              <a:ext uri="{FF2B5EF4-FFF2-40B4-BE49-F238E27FC236}">
                <a16:creationId xmlns:a16="http://schemas.microsoft.com/office/drawing/2014/main" id="{8E175705-48A8-EC4A-9D5C-FE01A84BF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62674"/>
            <a:ext cx="3404568" cy="31159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0FDB7FDC-4BF7-C34C-A698-219028BB8726}"/>
              </a:ext>
            </a:extLst>
          </p:cNvPr>
          <p:cNvSpPr/>
          <p:nvPr/>
        </p:nvSpPr>
        <p:spPr>
          <a:xfrm>
            <a:off x="24371" y="6488668"/>
            <a:ext cx="3379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https://</a:t>
            </a:r>
            <a:r>
              <a:rPr lang="cs-CZ" sz="1400" dirty="0" err="1"/>
              <a:t>cs.wikipedia.org</a:t>
            </a:r>
            <a:r>
              <a:rPr lang="cs-CZ" sz="1400" dirty="0"/>
              <a:t>/wiki/</a:t>
            </a:r>
            <a:r>
              <a:rPr lang="cs-CZ" sz="1400" dirty="0" err="1"/>
              <a:t>Karcinom_plic</a:t>
            </a:r>
            <a:endParaRPr lang="cs-CZ"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06399"/>
            <a:ext cx="3384376" cy="1450757"/>
          </a:xfrm>
        </p:spPr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dirty="0"/>
              <a:t>Bronchogenní karcinom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2668921" cy="4023360"/>
          </a:xfrm>
        </p:spPr>
        <p:txBody>
          <a:bodyPr/>
          <a:lstStyle/>
          <a:p>
            <a:r>
              <a:rPr lang="cs-CZ" dirty="0"/>
              <a:t>- 90% všech plicních nádorů, </a:t>
            </a:r>
          </a:p>
          <a:p>
            <a:r>
              <a:rPr lang="cs-CZ" dirty="0"/>
              <a:t>- v ČR nejčastějším zhoubným nádorem u mužů</a:t>
            </a:r>
          </a:p>
          <a:p>
            <a:r>
              <a:rPr lang="cs-CZ" dirty="0"/>
              <a:t>- Etiopatogeneze – </a:t>
            </a:r>
            <a:r>
              <a:rPr lang="cs-CZ" b="1" dirty="0"/>
              <a:t>kouření cigaret </a:t>
            </a:r>
            <a:r>
              <a:rPr lang="cs-CZ" dirty="0"/>
              <a:t>aktivní i pasivní, znečištění životního prostředí, expozice radonu, azbestu, ionizující záření, kumulace rizik</a:t>
            </a:r>
          </a:p>
        </p:txBody>
      </p:sp>
      <p:pic>
        <p:nvPicPr>
          <p:cNvPr id="2050" name="Picture 2" descr="Figure1">
            <a:extLst>
              <a:ext uri="{FF2B5EF4-FFF2-40B4-BE49-F238E27FC236}">
                <a16:creationId xmlns:a16="http://schemas.microsoft.com/office/drawing/2014/main" id="{DB1B79B4-3DC8-6541-A518-5DAA63813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172" y="188640"/>
            <a:ext cx="5174828" cy="603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052D8B4A-4ABE-5044-8408-8D5A7656C073}"/>
              </a:ext>
            </a:extLst>
          </p:cNvPr>
          <p:cNvSpPr/>
          <p:nvPr/>
        </p:nvSpPr>
        <p:spPr>
          <a:xfrm>
            <a:off x="5488631" y="6396186"/>
            <a:ext cx="35863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https://</a:t>
            </a:r>
            <a:r>
              <a:rPr lang="cs-CZ" sz="1400" dirty="0" err="1"/>
              <a:t>www.narayanahealth.org</a:t>
            </a:r>
            <a:r>
              <a:rPr lang="cs-CZ" sz="1400" dirty="0"/>
              <a:t>/</a:t>
            </a:r>
            <a:r>
              <a:rPr lang="cs-CZ" sz="1400" dirty="0" err="1"/>
              <a:t>lung-cancer</a:t>
            </a:r>
            <a:r>
              <a:rPr lang="cs-CZ" sz="1400" dirty="0"/>
              <a:t>/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992888" cy="1450757"/>
          </a:xfrm>
        </p:spPr>
        <p:txBody>
          <a:bodyPr>
            <a:normAutofit fontScale="90000"/>
          </a:bodyPr>
          <a:lstStyle/>
          <a:p>
            <a:br>
              <a:rPr lang="cs-CZ" sz="4400" b="1" dirty="0"/>
            </a:br>
            <a:r>
              <a:rPr lang="cs-CZ" sz="4400" dirty="0"/>
              <a:t>Bronchogenní karcinom </a:t>
            </a:r>
            <a:br>
              <a:rPr lang="cs-CZ" sz="4400" dirty="0"/>
            </a:br>
            <a:r>
              <a:rPr lang="cs-CZ" sz="4400" dirty="0"/>
              <a:t>– klasifikace dle biologických vlastností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8141529" cy="323945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Nemalobuněčný bronchogenní karcinom (NSCLC)</a:t>
            </a:r>
          </a:p>
          <a:p>
            <a:pPr lvl="1"/>
            <a:r>
              <a:rPr lang="cs-CZ" dirty="0"/>
              <a:t> 75 - 80%</a:t>
            </a:r>
          </a:p>
          <a:p>
            <a:pPr lvl="1"/>
            <a:r>
              <a:rPr lang="cs-CZ" dirty="0"/>
              <a:t>pomalý růst, pozdější metastazování</a:t>
            </a:r>
          </a:p>
          <a:p>
            <a:pPr lvl="1"/>
            <a:r>
              <a:rPr lang="cs-CZ" dirty="0"/>
              <a:t>ALE! malá citlivost k radioterapii a chemoterapii</a:t>
            </a:r>
          </a:p>
          <a:p>
            <a:pPr lvl="1"/>
            <a:r>
              <a:rPr lang="cs-CZ" dirty="0"/>
              <a:t>k určení rozsahu onemocnění slouží klasifikace TNM, dle této klinické stadium I.-IV.</a:t>
            </a:r>
          </a:p>
          <a:p>
            <a:r>
              <a:rPr lang="cs-CZ" dirty="0">
                <a:solidFill>
                  <a:srgbClr val="C00000"/>
                </a:solidFill>
              </a:rPr>
              <a:t>Malobuněčný bronchogenní karcinom (SCLC)     </a:t>
            </a:r>
          </a:p>
          <a:p>
            <a:pPr lvl="1"/>
            <a:r>
              <a:rPr lang="cs-CZ" dirty="0"/>
              <a:t> 20-25%</a:t>
            </a:r>
          </a:p>
          <a:p>
            <a:pPr lvl="1"/>
            <a:r>
              <a:rPr lang="cs-CZ" dirty="0"/>
              <a:t> rychlý růst, agresivnější, výrazný sklon k metastazování</a:t>
            </a:r>
          </a:p>
          <a:p>
            <a:pPr lvl="1"/>
            <a:r>
              <a:rPr lang="cs-CZ" dirty="0"/>
              <a:t> ALE! citlivý  k radioterapii i chemoterapii </a:t>
            </a:r>
            <a:r>
              <a:rPr lang="mr-IN" dirty="0"/>
              <a:t>–</a:t>
            </a:r>
            <a:r>
              <a:rPr lang="cs-CZ" dirty="0"/>
              <a:t> lepší odezva na terapii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14B3714-03C7-C544-AF77-BD194E22FA84}"/>
              </a:ext>
            </a:extLst>
          </p:cNvPr>
          <p:cNvSpPr txBox="1"/>
          <p:nvPr/>
        </p:nvSpPr>
        <p:spPr>
          <a:xfrm>
            <a:off x="1013397" y="5225527"/>
            <a:ext cx="7117205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/>
              <a:t>TERAPIE</a:t>
            </a:r>
            <a:r>
              <a:rPr lang="cs-CZ" dirty="0"/>
              <a:t>: chemoterapie, radioterapie, chirurgická léčba, paliativní terapie, </a:t>
            </a:r>
          </a:p>
          <a:p>
            <a:r>
              <a:rPr lang="cs-CZ" dirty="0"/>
              <a:t>dle typu nádoru, stádia a celkového stavu nemocného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Intersticiální plicní procesy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781489" cy="446358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imunopatologické procesy na úrovni </a:t>
            </a:r>
            <a:r>
              <a:rPr lang="cs-CZ" dirty="0" err="1"/>
              <a:t>intersticia</a:t>
            </a:r>
            <a:r>
              <a:rPr lang="cs-CZ" dirty="0"/>
              <a:t> plic, které zabraňují účinné výměně plynů na alveolo-kapilární membráně a vedou k respirační insuficienci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skupina chorob různé etiologie, pro které je typická různá míra zánětlivého a/nebo </a:t>
            </a:r>
            <a:r>
              <a:rPr lang="cs-CZ" dirty="0" err="1"/>
              <a:t>fibrotického</a:t>
            </a:r>
            <a:r>
              <a:rPr lang="cs-CZ" dirty="0"/>
              <a:t> postižení plicního parenchymu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postižení plic se obvykle projevuje námahovou dušností, váhovým úbytkem, </a:t>
            </a:r>
            <a:r>
              <a:rPr lang="cs-CZ" dirty="0" err="1"/>
              <a:t>subfebriliemi</a:t>
            </a:r>
            <a:r>
              <a:rPr lang="cs-CZ" dirty="0"/>
              <a:t> a četnějšímu respiračními </a:t>
            </a:r>
            <a:r>
              <a:rPr lang="cs-CZ" dirty="0" err="1"/>
              <a:t>infekty</a:t>
            </a:r>
            <a:r>
              <a:rPr lang="cs-CZ" dirty="0"/>
              <a:t>, v pozdních stadiích se rozvíjí </a:t>
            </a:r>
            <a:r>
              <a:rPr lang="cs-CZ" dirty="0" err="1"/>
              <a:t>cor</a:t>
            </a:r>
            <a:r>
              <a:rPr lang="cs-CZ" dirty="0"/>
              <a:t> </a:t>
            </a:r>
            <a:r>
              <a:rPr lang="cs-CZ" dirty="0" err="1"/>
              <a:t>pulmonale</a:t>
            </a:r>
            <a:r>
              <a:rPr lang="cs-CZ" dirty="0"/>
              <a:t> se známkami pravostranné srdeční dekompenzace</a:t>
            </a:r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Intersticiální plicní procesy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781489" cy="446358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b="1" dirty="0"/>
              <a:t>difuzní plicní procesy ze známých příčin</a:t>
            </a:r>
            <a:r>
              <a:rPr lang="cs-CZ" dirty="0"/>
              <a:t>: alergické alveolitidy, profesní pneumokoniózy (silikóza, azbestóza, uhlokopská pneumokonióza), </a:t>
            </a:r>
            <a:r>
              <a:rPr lang="cs-CZ" dirty="0" err="1"/>
              <a:t>postradiační</a:t>
            </a:r>
            <a:r>
              <a:rPr lang="cs-CZ" dirty="0"/>
              <a:t> pneumonie, polékové poškození plic (např. u </a:t>
            </a:r>
            <a:r>
              <a:rPr lang="cs-CZ" dirty="0" err="1"/>
              <a:t>amiodaronu</a:t>
            </a:r>
            <a:r>
              <a:rPr lang="cs-CZ" dirty="0"/>
              <a:t> a </a:t>
            </a:r>
            <a:r>
              <a:rPr lang="cs-CZ" dirty="0" err="1"/>
              <a:t>metotrexátu</a:t>
            </a:r>
            <a:r>
              <a:rPr lang="cs-CZ" dirty="0"/>
              <a:t>); </a:t>
            </a:r>
          </a:p>
          <a:p>
            <a:pPr>
              <a:buFont typeface="Wingdings" charset="2"/>
              <a:buChar char="Ø"/>
            </a:pPr>
            <a:r>
              <a:rPr lang="cs-CZ" b="1" dirty="0"/>
              <a:t> idiopatické intersticiální pneumonie</a:t>
            </a:r>
            <a:r>
              <a:rPr lang="cs-CZ" dirty="0"/>
              <a:t>: idiopatická plicní fibróza (IPF); intersticiální plicní nemoc sdružená s respirační bronchiolitidou; akutní intersticiální pneumonitida…</a:t>
            </a:r>
          </a:p>
          <a:p>
            <a:pPr>
              <a:buFont typeface="Wingdings" charset="2"/>
              <a:buChar char="Ø"/>
            </a:pPr>
            <a:r>
              <a:rPr lang="cs-CZ" b="1" dirty="0"/>
              <a:t> granulomatózy</a:t>
            </a:r>
            <a:r>
              <a:rPr lang="cs-CZ" dirty="0"/>
              <a:t> − sarkoidóza, plicní </a:t>
            </a:r>
            <a:r>
              <a:rPr lang="cs-CZ" dirty="0" err="1"/>
              <a:t>histiocytóza</a:t>
            </a:r>
            <a:r>
              <a:rPr lang="cs-CZ" dirty="0"/>
              <a:t> z Langerhansových buněk, granulomatóza s </a:t>
            </a:r>
            <a:r>
              <a:rPr lang="cs-CZ" dirty="0" err="1"/>
              <a:t>polyangiitidou</a:t>
            </a:r>
            <a:r>
              <a:rPr lang="cs-CZ" dirty="0"/>
              <a:t> aj. vaskulitidy atd.</a:t>
            </a:r>
          </a:p>
          <a:p>
            <a:pPr>
              <a:buFont typeface="Wingdings" charset="2"/>
              <a:buChar char="Ø"/>
            </a:pPr>
            <a:r>
              <a:rPr lang="cs-CZ" b="1" dirty="0"/>
              <a:t> plicní projevy systémových onemocnění pojiva – </a:t>
            </a:r>
            <a:r>
              <a:rPr lang="cs-CZ" dirty="0"/>
              <a:t>systémový lupus </a:t>
            </a:r>
            <a:r>
              <a:rPr lang="cs-CZ" dirty="0" err="1"/>
              <a:t>erythematodes</a:t>
            </a:r>
            <a:r>
              <a:rPr lang="cs-CZ" dirty="0"/>
              <a:t> (SLE), revmatoidní artritida, m. </a:t>
            </a:r>
            <a:r>
              <a:rPr lang="cs-CZ" dirty="0" err="1"/>
              <a:t>Bechtěrev</a:t>
            </a:r>
            <a:r>
              <a:rPr lang="cs-CZ" dirty="0"/>
              <a:t>, </a:t>
            </a:r>
            <a:r>
              <a:rPr lang="cs-CZ" dirty="0" err="1"/>
              <a:t>Sjogrenův</a:t>
            </a:r>
            <a:r>
              <a:rPr lang="cs-CZ" dirty="0"/>
              <a:t> syndrom, m. Crohn, </a:t>
            </a:r>
            <a:r>
              <a:rPr lang="cs-CZ" dirty="0" err="1"/>
              <a:t>polymiositida</a:t>
            </a:r>
            <a:r>
              <a:rPr lang="cs-CZ" dirty="0"/>
              <a:t> a další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739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B0086DD-027B-0C46-B65E-C8260A25CB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9117"/>
            <a:ext cx="4968552" cy="309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Obsah obrázku text, keramické nádobí, porcelán&#10;&#10;Popis byl vytvořen automaticky">
            <a:extLst>
              <a:ext uri="{FF2B5EF4-FFF2-40B4-BE49-F238E27FC236}">
                <a16:creationId xmlns:a16="http://schemas.microsoft.com/office/drawing/2014/main" id="{A31395C0-DFBA-394E-B3F0-D7AC447426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6494"/>
            <a:ext cx="3721100" cy="3048000"/>
          </a:xfrm>
          <a:prstGeom prst="rect">
            <a:avLst/>
          </a:prstGeom>
        </p:spPr>
      </p:pic>
      <p:pic>
        <p:nvPicPr>
          <p:cNvPr id="7" name="Obrázek 6" descr="Obsah obrázku text, příroda, rentgenový snímek, pramen&#10;&#10;Popis byl vytvořen automaticky">
            <a:extLst>
              <a:ext uri="{FF2B5EF4-FFF2-40B4-BE49-F238E27FC236}">
                <a16:creationId xmlns:a16="http://schemas.microsoft.com/office/drawing/2014/main" id="{2E2E88DB-7F40-784E-92BE-ACEF1B7E7B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3"/>
          <a:stretch/>
        </p:blipFill>
        <p:spPr>
          <a:xfrm>
            <a:off x="5315798" y="2787358"/>
            <a:ext cx="3733800" cy="348171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24F8BBD-1C45-2B43-AB92-0C1E5B88D7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620" y="104003"/>
            <a:ext cx="5090252" cy="266429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0879F48-F619-714E-93DF-F144920B1C09}"/>
              </a:ext>
            </a:extLst>
          </p:cNvPr>
          <p:cNvSpPr txBox="1"/>
          <p:nvPr/>
        </p:nvSpPr>
        <p:spPr>
          <a:xfrm>
            <a:off x="1166893" y="2583633"/>
            <a:ext cx="186294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dirty="0">
                <a:sym typeface="Wingdings" pitchFamily="2" charset="2"/>
              </a:rPr>
              <a:t> </a:t>
            </a:r>
            <a:r>
              <a:rPr lang="cs-CZ" dirty="0"/>
              <a:t>Zdravá plíce – CT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6D3E7D9-480B-1142-B3E1-0930F83031C6}"/>
              </a:ext>
            </a:extLst>
          </p:cNvPr>
          <p:cNvSpPr txBox="1"/>
          <p:nvPr/>
        </p:nvSpPr>
        <p:spPr>
          <a:xfrm>
            <a:off x="796293" y="5733256"/>
            <a:ext cx="304468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Intersticiální plicní fibróza - CT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DCA44029-B456-B745-9BAC-582F3A14C460}"/>
              </a:ext>
            </a:extLst>
          </p:cNvPr>
          <p:cNvSpPr txBox="1"/>
          <p:nvPr/>
        </p:nvSpPr>
        <p:spPr>
          <a:xfrm>
            <a:off x="6287004" y="5747878"/>
            <a:ext cx="179138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Silikóza plic - RTG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C0B735E-6130-8648-B580-6BC9683D5FC7}"/>
              </a:ext>
            </a:extLst>
          </p:cNvPr>
          <p:cNvSpPr txBox="1"/>
          <p:nvPr/>
        </p:nvSpPr>
        <p:spPr>
          <a:xfrm>
            <a:off x="5525163" y="193935"/>
            <a:ext cx="198259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Sarkoidóza plic - CT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7DD3FA84-257E-7945-86C1-A8AC75CD90EA}"/>
              </a:ext>
            </a:extLst>
          </p:cNvPr>
          <p:cNvSpPr/>
          <p:nvPr/>
        </p:nvSpPr>
        <p:spPr>
          <a:xfrm>
            <a:off x="32632" y="6430831"/>
            <a:ext cx="90302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7"/>
              </a:rPr>
              <a:t>https://www.internimedicina.cz/pdfs/int/2009/05/09.pdf</a:t>
            </a:r>
            <a:r>
              <a:rPr lang="cs-CZ" sz="1200" dirty="0"/>
              <a:t>, https://</a:t>
            </a:r>
            <a:r>
              <a:rPr lang="cs-CZ" sz="1200" dirty="0" err="1"/>
              <a:t>upload.wikimedia.org</a:t>
            </a:r>
            <a:r>
              <a:rPr lang="cs-CZ" sz="1200" dirty="0"/>
              <a:t>/</a:t>
            </a:r>
            <a:r>
              <a:rPr lang="cs-CZ" sz="1200" dirty="0" err="1"/>
              <a:t>wikipedia</a:t>
            </a:r>
            <a:r>
              <a:rPr lang="cs-CZ" sz="1200" dirty="0"/>
              <a:t>/</a:t>
            </a:r>
            <a:r>
              <a:rPr lang="cs-CZ" sz="1200" dirty="0" err="1"/>
              <a:t>commons</a:t>
            </a:r>
            <a:r>
              <a:rPr lang="cs-CZ" sz="1200" dirty="0"/>
              <a:t>/8/81/</a:t>
            </a:r>
            <a:r>
              <a:rPr lang="cs-CZ" sz="1200" dirty="0" err="1"/>
              <a:t>Pulmon_fibrosis.PNG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637423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Hemoptýza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925505" cy="4319570"/>
          </a:xfrm>
        </p:spPr>
        <p:txBody>
          <a:bodyPr>
            <a:normAutofit/>
          </a:bodyPr>
          <a:lstStyle/>
          <a:p>
            <a:r>
              <a:rPr lang="cs-CZ" dirty="0"/>
              <a:t>- </a:t>
            </a:r>
            <a:r>
              <a:rPr lang="cs-CZ" b="1" dirty="0"/>
              <a:t>vykašlávání krve z dolních cest dýchacích či plic, nespecifický </a:t>
            </a:r>
            <a:r>
              <a:rPr lang="cs-CZ" b="1" u="sng" dirty="0"/>
              <a:t>příznak</a:t>
            </a:r>
          </a:p>
          <a:p>
            <a:r>
              <a:rPr lang="cs-CZ" dirty="0"/>
              <a:t>- rizikem pro pacienta je především </a:t>
            </a:r>
            <a:r>
              <a:rPr lang="cs-CZ" u="sng" dirty="0"/>
              <a:t>dušení při zalití dechových cest krví</a:t>
            </a:r>
          </a:p>
          <a:p>
            <a:r>
              <a:rPr lang="cs-CZ" dirty="0"/>
              <a:t>- odlišení vykašlávání krve z horních dýchacích cest nebo zvracení krve z GIT</a:t>
            </a:r>
          </a:p>
          <a:p>
            <a:r>
              <a:rPr lang="cs-CZ" dirty="0"/>
              <a:t>- </a:t>
            </a:r>
            <a:r>
              <a:rPr lang="cs-CZ" b="1" dirty="0"/>
              <a:t>etiologie</a:t>
            </a:r>
            <a:r>
              <a:rPr lang="cs-CZ" dirty="0"/>
              <a:t>:  nádory, TBC, bronchiektázie, záněty – chronická bronchitida, pneumonie, postižení cév, plicní infarkt, plicní embolie, trauma, systémové choroby, kardiální příčiny (postižení chlopně, levostranné selhání srdce)</a:t>
            </a:r>
          </a:p>
          <a:p>
            <a:r>
              <a:rPr lang="cs-CZ" dirty="0"/>
              <a:t>- u dětí hlavně aspirace cizího tělesa!!</a:t>
            </a:r>
          </a:p>
          <a:p>
            <a:r>
              <a:rPr lang="cs-CZ" dirty="0"/>
              <a:t>- </a:t>
            </a:r>
            <a:r>
              <a:rPr lang="cs-CZ" b="1" dirty="0"/>
              <a:t>diagnostika</a:t>
            </a:r>
            <a:r>
              <a:rPr lang="cs-CZ" dirty="0"/>
              <a:t>: RTG  a CT plic, bronchoskopie s možností  odsátí, koagulace laserem, tamponády a zástava krvácení</a:t>
            </a:r>
          </a:p>
          <a:p>
            <a:r>
              <a:rPr lang="cs-CZ" dirty="0"/>
              <a:t>- </a:t>
            </a:r>
            <a:r>
              <a:rPr lang="cs-CZ" b="1" dirty="0"/>
              <a:t>terapie</a:t>
            </a:r>
            <a:r>
              <a:rPr lang="cs-CZ" dirty="0"/>
              <a:t>: hrazení krevních ztrát, </a:t>
            </a:r>
            <a:r>
              <a:rPr lang="cs-CZ" dirty="0" err="1"/>
              <a:t>oxygenoterapie</a:t>
            </a:r>
            <a:r>
              <a:rPr lang="cs-CZ" dirty="0"/>
              <a:t>, hemostyptika, antitusika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59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476672"/>
            <a:ext cx="7543800" cy="1260689"/>
          </a:xfrm>
        </p:spPr>
        <p:txBody>
          <a:bodyPr/>
          <a:lstStyle/>
          <a:p>
            <a:r>
              <a:rPr lang="cs-CZ" b="1" dirty="0"/>
              <a:t>Tuberkulosa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/>
              <a:t> onemocnění vyvolané </a:t>
            </a:r>
            <a:r>
              <a:rPr lang="cs-CZ" u="sng" dirty="0" err="1"/>
              <a:t>mykobakterium</a:t>
            </a:r>
            <a:r>
              <a:rPr lang="cs-CZ" u="sng" dirty="0"/>
              <a:t> </a:t>
            </a:r>
            <a:r>
              <a:rPr lang="cs-CZ" u="sng" dirty="0" err="1"/>
              <a:t>tuberkulosis</a:t>
            </a:r>
            <a:r>
              <a:rPr lang="cs-CZ" u="sng" dirty="0"/>
              <a:t> </a:t>
            </a:r>
            <a:r>
              <a:rPr lang="cs-CZ" dirty="0"/>
              <a:t>(Kochův bacil)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u="sng" dirty="0"/>
              <a:t>může postihnout jakýkoliv orgán </a:t>
            </a:r>
            <a:r>
              <a:rPr lang="cs-CZ" dirty="0"/>
              <a:t>nejčastěji jsou však postiženy plíce 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incidence je 10.8 případů na 100 000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rizikové skupiny: </a:t>
            </a:r>
            <a:r>
              <a:rPr lang="cs-CZ" dirty="0"/>
              <a:t>bezdomovci, intravenózní narkomani, imigranti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klinické příznaky: </a:t>
            </a:r>
            <a:r>
              <a:rPr lang="cs-CZ" dirty="0"/>
              <a:t>únavnost, </a:t>
            </a:r>
            <a:r>
              <a:rPr lang="cs-CZ" dirty="0" err="1"/>
              <a:t>subfebrilie</a:t>
            </a:r>
            <a:r>
              <a:rPr lang="cs-CZ" dirty="0"/>
              <a:t>, hubnutí, kašel, pocení zvl. v noci, hemoptýza – dle stádia onemocnění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terapie</a:t>
            </a:r>
            <a:r>
              <a:rPr lang="cs-CZ" dirty="0"/>
              <a:t>: kombinace antibiotik terapie (5 přípravků </a:t>
            </a:r>
            <a:r>
              <a:rPr lang="mr-IN" dirty="0"/>
              <a:t>–</a:t>
            </a:r>
            <a:r>
              <a:rPr lang="cs-CZ" dirty="0"/>
              <a:t> kombinace 2-3 a střídání pro zamezení vzniku rezistence)</a:t>
            </a:r>
          </a:p>
          <a:p>
            <a:pPr>
              <a:buFont typeface="Arial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Tuberkulosa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853497" cy="1450757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sz="1800" b="1" dirty="0"/>
              <a:t>Primární TBC </a:t>
            </a:r>
            <a:r>
              <a:rPr lang="cs-CZ" sz="1800" dirty="0"/>
              <a:t>vzniká při prvním kontaktu s </a:t>
            </a:r>
            <a:r>
              <a:rPr lang="cs-CZ" sz="1800" dirty="0" err="1"/>
              <a:t>mykobakteriem</a:t>
            </a:r>
            <a:r>
              <a:rPr lang="cs-CZ" sz="1800" dirty="0"/>
              <a:t> dochází k </a:t>
            </a:r>
            <a:r>
              <a:rPr lang="cs-CZ" sz="1800" dirty="0" err="1"/>
              <a:t>infektu</a:t>
            </a:r>
            <a:r>
              <a:rPr lang="cs-CZ" sz="1800" dirty="0"/>
              <a:t> tkáně a přilehlé lymfatické uzliny, vzniká tzv. </a:t>
            </a:r>
            <a:r>
              <a:rPr lang="cs-CZ" sz="1800" b="1" u="sng" dirty="0"/>
              <a:t>primární komplex</a:t>
            </a:r>
          </a:p>
          <a:p>
            <a:pPr>
              <a:buFont typeface="Arial" pitchFamily="34" charset="0"/>
              <a:buChar char="•"/>
            </a:pPr>
            <a:r>
              <a:rPr lang="cs-CZ" sz="1800" dirty="0"/>
              <a:t> </a:t>
            </a:r>
            <a:r>
              <a:rPr lang="cs-CZ" sz="1800" b="1" dirty="0" err="1"/>
              <a:t>Postprimární</a:t>
            </a:r>
            <a:r>
              <a:rPr lang="cs-CZ" sz="1800" b="1" dirty="0"/>
              <a:t> TBC </a:t>
            </a:r>
            <a:r>
              <a:rPr lang="cs-CZ" sz="1800" dirty="0"/>
              <a:t>vzniká již u osob, které primární infekci prodělaly buďto novou infekcí nebo reaktivací primární TBC </a:t>
            </a:r>
            <a:r>
              <a:rPr lang="cs-CZ" sz="1800" dirty="0">
                <a:sym typeface="Wingdings" pitchFamily="2" charset="2"/>
              </a:rPr>
              <a:t> </a:t>
            </a:r>
            <a:r>
              <a:rPr lang="cs-CZ" sz="1800" i="1" dirty="0">
                <a:sym typeface="Wingdings" pitchFamily="2" charset="2"/>
              </a:rPr>
              <a:t>miliární rozsev, kaverny, TBC mozku, ledvin..</a:t>
            </a:r>
            <a:endParaRPr lang="cs-CZ" sz="1800" i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AB85F52-BE86-0B41-88AF-796C4CEC41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" t="14542" b="4838"/>
          <a:stretch/>
        </p:blipFill>
        <p:spPr bwMode="auto">
          <a:xfrm>
            <a:off x="3946918" y="3167500"/>
            <a:ext cx="5220072" cy="370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ntgenový snímek plíce člověka s tuberkulózou">
            <a:extLst>
              <a:ext uri="{FF2B5EF4-FFF2-40B4-BE49-F238E27FC236}">
                <a16:creationId xmlns:a16="http://schemas.microsoft.com/office/drawing/2014/main" id="{CB63916D-CD8F-6643-8804-3133E6B0B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6490"/>
            <a:ext cx="3946918" cy="356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B64882D1-4511-BF47-8866-BD4621F6166C}"/>
              </a:ext>
            </a:extLst>
          </p:cNvPr>
          <p:cNvSpPr/>
          <p:nvPr/>
        </p:nvSpPr>
        <p:spPr>
          <a:xfrm>
            <a:off x="98939" y="653483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>
                <a:solidFill>
                  <a:schemeClr val="accent1">
                    <a:lumMod val="75000"/>
                  </a:schemeClr>
                </a:solidFill>
              </a:rPr>
              <a:t>https://</a:t>
            </a:r>
            <a:r>
              <a:rPr lang="cs-CZ" sz="1200" dirty="0" err="1">
                <a:solidFill>
                  <a:schemeClr val="accent1">
                    <a:lumMod val="75000"/>
                  </a:schemeClr>
                </a:solidFill>
              </a:rPr>
              <a:t>cs.wikipedia.org</a:t>
            </a:r>
            <a:r>
              <a:rPr lang="cs-CZ" sz="1200" dirty="0">
                <a:solidFill>
                  <a:schemeClr val="accent1">
                    <a:lumMod val="75000"/>
                  </a:schemeClr>
                </a:solidFill>
              </a:rPr>
              <a:t>/wiki/Tuberkul%C3%B3za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0F35747-2822-4D06-BE10-CD33AC6B0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8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2C4466-5B1B-4361-B9D9-39ED9A8A3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9A8799-8B82-614A-99A9-26B63C409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236304"/>
            <a:ext cx="4483453" cy="3652667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Děkuji za pozornost!</a:t>
            </a:r>
          </a:p>
          <a:p>
            <a:endParaRPr lang="cs-CZ" sz="1600" dirty="0">
              <a:solidFill>
                <a:srgbClr val="FFFFFF"/>
              </a:solidFill>
            </a:endParaRPr>
          </a:p>
          <a:p>
            <a:endParaRPr lang="cs-CZ" sz="1600" dirty="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745DAE-5A8A-44FA-937C-CD65CF7AE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Grafický objekt 6" descr="Plíce obrys">
            <a:extLst>
              <a:ext uri="{FF2B5EF4-FFF2-40B4-BE49-F238E27FC236}">
                <a16:creationId xmlns:a16="http://schemas.microsoft.com/office/drawing/2014/main" id="{07FC153C-A9D3-8945-9466-36605AADB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1602" y="484631"/>
            <a:ext cx="2590634" cy="259063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7696AA1-B1DD-4C75-9AC1-69EE9F65F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3396996"/>
            <a:ext cx="34819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cký objekt 4" descr="Plíce se souvislou výplní">
            <a:extLst>
              <a:ext uri="{FF2B5EF4-FFF2-40B4-BE49-F238E27FC236}">
                <a16:creationId xmlns:a16="http://schemas.microsoft.com/office/drawing/2014/main" id="{3BDFB852-F9B7-2844-BF90-349868207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21603" y="3782735"/>
            <a:ext cx="2590632" cy="2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90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Pneumothorax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cs-CZ" sz="2300" b="1" dirty="0"/>
              <a:t>nahromadění vzduchu či jiného plynu v pleurální dutině </a:t>
            </a:r>
          </a:p>
          <a:p>
            <a:pPr marL="0" indent="0">
              <a:buNone/>
            </a:pPr>
            <a:r>
              <a:rPr lang="cs-CZ" sz="2300" b="1" dirty="0"/>
              <a:t>s částečným nebo úplným kolapsem plíce  </a:t>
            </a:r>
          </a:p>
          <a:p>
            <a:pPr>
              <a:buFont typeface="Courier New" charset="0"/>
              <a:buChar char="o"/>
            </a:pPr>
            <a:endParaRPr lang="cs-CZ" dirty="0"/>
          </a:p>
          <a:p>
            <a:pPr>
              <a:buFont typeface="Courier New" charset="0"/>
              <a:buChar char="o"/>
            </a:pPr>
            <a:r>
              <a:rPr lang="cs-CZ" dirty="0"/>
              <a:t> </a:t>
            </a:r>
            <a:r>
              <a:rPr lang="cs-CZ" b="1" dirty="0" err="1"/>
              <a:t>Spontální</a:t>
            </a:r>
            <a:r>
              <a:rPr lang="cs-CZ" dirty="0"/>
              <a:t> PNO - bez jasné příčiny</a:t>
            </a:r>
          </a:p>
          <a:p>
            <a:pPr>
              <a:buFont typeface="Courier New" charset="0"/>
              <a:buChar char="o"/>
            </a:pPr>
            <a:r>
              <a:rPr lang="cs-CZ" dirty="0"/>
              <a:t> </a:t>
            </a:r>
            <a:r>
              <a:rPr lang="cs-CZ" b="1" dirty="0"/>
              <a:t>Traumatický</a:t>
            </a:r>
            <a:r>
              <a:rPr lang="cs-CZ" dirty="0"/>
              <a:t> PNO – po traumatu</a:t>
            </a:r>
          </a:p>
          <a:p>
            <a:pPr>
              <a:buFont typeface="Courier New" charset="0"/>
              <a:buChar char="o"/>
            </a:pPr>
            <a:r>
              <a:rPr lang="cs-CZ" dirty="0"/>
              <a:t> </a:t>
            </a:r>
            <a:r>
              <a:rPr lang="cs-CZ" b="1" dirty="0" err="1"/>
              <a:t>Iatrogenní</a:t>
            </a:r>
            <a:r>
              <a:rPr lang="cs-CZ" dirty="0"/>
              <a:t> PNO – po instrumentálních zákrocích</a:t>
            </a:r>
          </a:p>
          <a:p>
            <a:pPr>
              <a:buFont typeface="Courier New" charset="0"/>
              <a:buChar char="o"/>
            </a:pPr>
            <a:r>
              <a:rPr lang="cs-CZ" dirty="0"/>
              <a:t> </a:t>
            </a:r>
            <a:r>
              <a:rPr lang="cs-CZ" b="1" dirty="0"/>
              <a:t>Kurativní</a:t>
            </a:r>
            <a:r>
              <a:rPr lang="cs-CZ" dirty="0"/>
              <a:t> PNO  - v minulosti při léčbě TBC</a:t>
            </a:r>
          </a:p>
          <a:p>
            <a:pPr>
              <a:buFont typeface="Courier New" charset="0"/>
              <a:buChar char="o"/>
            </a:pPr>
            <a:r>
              <a:rPr lang="cs-CZ" dirty="0"/>
              <a:t> </a:t>
            </a:r>
            <a:r>
              <a:rPr lang="cs-CZ" b="1" dirty="0"/>
              <a:t>Tenzní</a:t>
            </a:r>
            <a:r>
              <a:rPr lang="cs-CZ" dirty="0"/>
              <a:t> PNO – </a:t>
            </a:r>
            <a:r>
              <a:rPr lang="cs-CZ" dirty="0" err="1"/>
              <a:t>ventylovitým</a:t>
            </a:r>
            <a:r>
              <a:rPr lang="cs-CZ" dirty="0"/>
              <a:t> mechanismem vzniká přetlak v hrudní dutině</a:t>
            </a:r>
          </a:p>
          <a:p>
            <a:endParaRPr lang="cs-CZ" dirty="0"/>
          </a:p>
          <a:p>
            <a:r>
              <a:rPr lang="cs-CZ" dirty="0"/>
              <a:t>- </a:t>
            </a:r>
            <a:r>
              <a:rPr lang="cs-CZ" b="1" dirty="0"/>
              <a:t>Klinicky:</a:t>
            </a:r>
            <a:r>
              <a:rPr lang="cs-CZ" dirty="0"/>
              <a:t> dušnost, </a:t>
            </a:r>
            <a:r>
              <a:rPr lang="cs-CZ" dirty="0" err="1"/>
              <a:t>hypersonorní</a:t>
            </a:r>
            <a:r>
              <a:rPr lang="cs-CZ" dirty="0"/>
              <a:t> poklep, neslyšné dýchání nad plící</a:t>
            </a:r>
          </a:p>
          <a:p>
            <a:r>
              <a:rPr lang="cs-CZ" dirty="0"/>
              <a:t>- </a:t>
            </a:r>
            <a:r>
              <a:rPr lang="cs-CZ" b="1" dirty="0"/>
              <a:t>Diagnostika</a:t>
            </a:r>
            <a:r>
              <a:rPr lang="cs-CZ" dirty="0"/>
              <a:t>: RTG plic, event. CT k objasnění příčiny pokud není zřejmá</a:t>
            </a:r>
          </a:p>
          <a:p>
            <a:r>
              <a:rPr lang="cs-CZ" dirty="0"/>
              <a:t>- </a:t>
            </a:r>
            <a:r>
              <a:rPr lang="cs-CZ" b="1" dirty="0"/>
              <a:t>Terapie</a:t>
            </a:r>
            <a:r>
              <a:rPr lang="cs-CZ" dirty="0"/>
              <a:t> : dle tíže - klid, jednorázové odsátí, hrudní drenáž a sání 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241796C-855A-8542-9FD2-5161CCE77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069" y="157845"/>
            <a:ext cx="3149151" cy="357444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F520E56A-6AAC-DB47-8A31-B7A86179183C}"/>
              </a:ext>
            </a:extLst>
          </p:cNvPr>
          <p:cNvSpPr/>
          <p:nvPr/>
        </p:nvSpPr>
        <p:spPr>
          <a:xfrm>
            <a:off x="0" y="6417507"/>
            <a:ext cx="85700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https://</a:t>
            </a:r>
            <a:r>
              <a:rPr lang="cs-CZ" sz="1400" dirty="0" err="1"/>
              <a:t>www.wikiskripta.eu</a:t>
            </a:r>
            <a:r>
              <a:rPr lang="cs-CZ" sz="1400" dirty="0"/>
              <a:t>/</a:t>
            </a:r>
            <a:r>
              <a:rPr lang="cs-CZ" sz="1400" dirty="0" err="1"/>
              <a:t>w</a:t>
            </a:r>
            <a:r>
              <a:rPr lang="cs-CZ" sz="1400" dirty="0"/>
              <a:t>/Pneumotorax#/media/File:Pneumothorax_001_cs.jpg</a:t>
            </a:r>
          </a:p>
        </p:txBody>
      </p:sp>
      <p:pic>
        <p:nvPicPr>
          <p:cNvPr id="6" name="Obrázek 5" descr="Obsah obrázku rentgenový snímek, zelená&#10;&#10;Popis byl vytvořen automaticky">
            <a:extLst>
              <a:ext uri="{FF2B5EF4-FFF2-40B4-BE49-F238E27FC236}">
                <a16:creationId xmlns:a16="http://schemas.microsoft.com/office/drawing/2014/main" id="{1CF907FC-7DE5-044D-A6FF-C6657AF3A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088" y="3861048"/>
            <a:ext cx="2577132" cy="271034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55512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Obstrukce velkých dýchacích cest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781489" cy="402336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- hlavním příznakem je inspirační </a:t>
            </a:r>
            <a:r>
              <a:rPr lang="cs-CZ" dirty="0" err="1"/>
              <a:t>stridor</a:t>
            </a:r>
            <a:r>
              <a:rPr lang="cs-CZ" dirty="0"/>
              <a:t>, dušnost, nemoci se nadechnout..</a:t>
            </a:r>
          </a:p>
          <a:p>
            <a:r>
              <a:rPr lang="cs-CZ" dirty="0"/>
              <a:t>- příčina: vdechnutí velkého tělesa, aspirace jídla, rychle vzniklý nádor s dislokací, hematom</a:t>
            </a:r>
            <a:r>
              <a:rPr lang="mr-IN" dirty="0"/>
              <a:t>…</a:t>
            </a:r>
            <a:endParaRPr lang="cs-CZ" dirty="0"/>
          </a:p>
          <a:p>
            <a:endParaRPr lang="cs-CZ" dirty="0"/>
          </a:p>
          <a:p>
            <a:r>
              <a:rPr lang="cs-CZ" b="1" u="sng" dirty="0"/>
              <a:t>Přednemocniční fáze rychlé pomoci:</a:t>
            </a:r>
          </a:p>
          <a:p>
            <a:pPr>
              <a:buFont typeface="Arial" charset="0"/>
              <a:buChar char="•"/>
            </a:pPr>
            <a:r>
              <a:rPr lang="cs-CZ" dirty="0"/>
              <a:t> Pokus o vykašlání cizího tělesa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Heimrichův</a:t>
            </a:r>
            <a:r>
              <a:rPr lang="cs-CZ" dirty="0"/>
              <a:t> manévr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Koniotomie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b="1" u="sng" dirty="0"/>
              <a:t>Nemocniční fáze :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Bronchoskopie rigidním instrumentáriem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Tracheotomie </a:t>
            </a:r>
          </a:p>
          <a:p>
            <a:pPr>
              <a:buFont typeface="Arial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pic>
        <p:nvPicPr>
          <p:cNvPr id="5126" name="Picture 6" descr="Překážka v dýchacích cestách u dětí a dospělých: správná první pomoc  (Heimlichův manévr) | WorkMed">
            <a:extLst>
              <a:ext uri="{FF2B5EF4-FFF2-40B4-BE49-F238E27FC236}">
                <a16:creationId xmlns:a16="http://schemas.microsoft.com/office/drawing/2014/main" id="{76FF5F35-5C31-F643-8D32-11F2FAD86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74346"/>
            <a:ext cx="1957309" cy="187220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řekážka v dýchacích cestách u dětí a dospělých: správná první pomoc  (Heimlichův manévr) | WorkMed">
            <a:extLst>
              <a:ext uri="{FF2B5EF4-FFF2-40B4-BE49-F238E27FC236}">
                <a16:creationId xmlns:a16="http://schemas.microsoft.com/office/drawing/2014/main" id="{34E45A4F-5963-8A40-A4C9-A67497C72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055" y="2674346"/>
            <a:ext cx="1957308" cy="187220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3C8F8B9B-BC93-5A47-9D53-45D79DDCE678}"/>
              </a:ext>
            </a:extLst>
          </p:cNvPr>
          <p:cNvSpPr/>
          <p:nvPr/>
        </p:nvSpPr>
        <p:spPr>
          <a:xfrm>
            <a:off x="3131840" y="6562110"/>
            <a:ext cx="61561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skoleniprvnipomoci.cz</a:t>
            </a:r>
            <a:r>
              <a:rPr lang="cs-CZ" sz="1200" dirty="0"/>
              <a:t>/</a:t>
            </a:r>
            <a:r>
              <a:rPr lang="cs-CZ" sz="1200" dirty="0" err="1"/>
              <a:t>vyukovy-portal</a:t>
            </a:r>
            <a:r>
              <a:rPr lang="cs-CZ" sz="1200" dirty="0"/>
              <a:t>/obstrukce-</a:t>
            </a:r>
            <a:r>
              <a:rPr lang="cs-CZ" sz="1200" dirty="0" err="1"/>
              <a:t>dychacich</a:t>
            </a:r>
            <a:r>
              <a:rPr lang="cs-CZ" sz="1200" dirty="0"/>
              <a:t>-cest-</a:t>
            </a:r>
            <a:r>
              <a:rPr lang="cs-CZ" sz="1200" dirty="0" err="1"/>
              <a:t>spravna</a:t>
            </a:r>
            <a:r>
              <a:rPr lang="cs-CZ" sz="1200" dirty="0"/>
              <a:t>-</a:t>
            </a:r>
            <a:r>
              <a:rPr lang="cs-CZ" sz="1200" dirty="0" err="1"/>
              <a:t>prvni</a:t>
            </a:r>
            <a:r>
              <a:rPr lang="cs-CZ" sz="1200" dirty="0"/>
              <a:t>-pomoc/</a:t>
            </a:r>
          </a:p>
        </p:txBody>
      </p:sp>
      <p:pic>
        <p:nvPicPr>
          <p:cNvPr id="10" name="Picture 2" descr="Tracheotomy and tracheostomy tube: How they help your child">
            <a:extLst>
              <a:ext uri="{FF2B5EF4-FFF2-40B4-BE49-F238E27FC236}">
                <a16:creationId xmlns:a16="http://schemas.microsoft.com/office/drawing/2014/main" id="{DDDF2791-5D65-F64A-8613-1D09A45B0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278" y="4634120"/>
            <a:ext cx="3645554" cy="189624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399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Akutní záněty horních DC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552" y="1845735"/>
            <a:ext cx="8352928" cy="173508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cs-CZ" b="1" dirty="0"/>
              <a:t>-  </a:t>
            </a:r>
            <a:r>
              <a:rPr lang="cs-CZ" dirty="0">
                <a:solidFill>
                  <a:schemeClr val="tx1"/>
                </a:solidFill>
              </a:rPr>
              <a:t>patří mezi nejčastější příčiny nemocnosti dětí ve všech věkových skupinách a nejčastější infekční onemocnění i u dospělých</a:t>
            </a:r>
            <a:endParaRPr lang="cs-CZ" dirty="0">
              <a:solidFill>
                <a:schemeClr val="tx1"/>
              </a:solidFill>
              <a:sym typeface="Wingdings" pitchFamily="2" charset="2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cs-CZ" b="1" dirty="0">
                <a:solidFill>
                  <a:schemeClr val="tx1"/>
                </a:solidFill>
                <a:sym typeface="Wingdings" pitchFamily="2" charset="2"/>
              </a:rPr>
              <a:t>etiologie</a:t>
            </a:r>
            <a:r>
              <a:rPr lang="cs-CZ" dirty="0">
                <a:solidFill>
                  <a:schemeClr val="tx1"/>
                </a:solidFill>
                <a:sym typeface="Wingdings" pitchFamily="2" charset="2"/>
              </a:rPr>
              <a:t> z 80% virová, zbylých 20% bakteriální -- většinou superinfekce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cs-CZ" b="1" dirty="0">
                <a:solidFill>
                  <a:schemeClr val="tx1"/>
                </a:solidFill>
                <a:sym typeface="Wingdings" pitchFamily="2" charset="2"/>
              </a:rPr>
              <a:t>incidence</a:t>
            </a:r>
            <a:r>
              <a:rPr lang="cs-CZ" dirty="0">
                <a:solidFill>
                  <a:schemeClr val="tx1"/>
                </a:solidFill>
                <a:sym typeface="Wingdings" pitchFamily="2" charset="2"/>
              </a:rPr>
              <a:t> je největší v podzimních a zimních měsících, malé epidemie, kolektivní výskyt, </a:t>
            </a:r>
            <a:r>
              <a:rPr lang="cs-CZ" dirty="0">
                <a:solidFill>
                  <a:schemeClr val="tx1"/>
                </a:solidFill>
              </a:rPr>
              <a:t>velmi snadný přenos kapénkami. Ochrana pro okolí je rouška nemocného </a:t>
            </a:r>
            <a:r>
              <a:rPr lang="cs-CZ" dirty="0">
                <a:solidFill>
                  <a:schemeClr val="tx1"/>
                </a:solidFill>
                <a:sym typeface="Wingdings" pitchFamily="2" charset="2"/>
              </a:rPr>
              <a:t> 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endParaRPr lang="cs-CZ" sz="1600" i="1" dirty="0">
              <a:solidFill>
                <a:schemeClr val="tx1"/>
              </a:solidFill>
            </a:endParaRPr>
          </a:p>
        </p:txBody>
      </p:sp>
      <p:pic>
        <p:nvPicPr>
          <p:cNvPr id="8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3D67FED6-F757-2145-8B61-70FAF47D0E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3" t="42173" r="11042" b="24517"/>
          <a:stretch/>
        </p:blipFill>
        <p:spPr>
          <a:xfrm>
            <a:off x="2270522" y="3489939"/>
            <a:ext cx="6873478" cy="273630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CA568CD-3AF8-3043-BE30-C7D56E2F606C}"/>
              </a:ext>
            </a:extLst>
          </p:cNvPr>
          <p:cNvSpPr txBox="1"/>
          <p:nvPr/>
        </p:nvSpPr>
        <p:spPr>
          <a:xfrm>
            <a:off x="146794" y="3580818"/>
            <a:ext cx="2163001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cs-CZ" sz="1600" b="1" u="sng" dirty="0"/>
              <a:t>VIRY</a:t>
            </a:r>
            <a:r>
              <a:rPr lang="cs-CZ" sz="1600" dirty="0"/>
              <a:t>: </a:t>
            </a:r>
            <a:r>
              <a:rPr lang="cs-CZ" sz="1600" i="1" dirty="0"/>
              <a:t>adenoviry</a:t>
            </a:r>
            <a:r>
              <a:rPr lang="cs-CZ" sz="1600" dirty="0"/>
              <a:t>, </a:t>
            </a:r>
            <a:r>
              <a:rPr lang="cs-CZ" sz="1600" i="1" dirty="0" err="1"/>
              <a:t>rhinoviry</a:t>
            </a:r>
            <a:r>
              <a:rPr lang="cs-CZ" sz="1600" i="1" dirty="0"/>
              <a:t>, </a:t>
            </a:r>
            <a:r>
              <a:rPr lang="cs-CZ" sz="1600" i="1" dirty="0" err="1"/>
              <a:t>coronaviry</a:t>
            </a:r>
            <a:r>
              <a:rPr lang="cs-CZ" sz="1600" i="1" dirty="0"/>
              <a:t>, virus </a:t>
            </a:r>
            <a:r>
              <a:rPr lang="cs-CZ" sz="1600" i="1" dirty="0" err="1"/>
              <a:t>influenzae</a:t>
            </a:r>
            <a:r>
              <a:rPr lang="cs-CZ" sz="1600" i="1" dirty="0"/>
              <a:t> A a B, </a:t>
            </a:r>
            <a:r>
              <a:rPr lang="cs-CZ" sz="1600" i="1" dirty="0" err="1"/>
              <a:t>parainfluenza</a:t>
            </a:r>
            <a:r>
              <a:rPr lang="cs-CZ" sz="1600" dirty="0" err="1"/>
              <a:t>e</a:t>
            </a:r>
            <a:r>
              <a:rPr lang="cs-CZ" sz="1600" dirty="0"/>
              <a:t>)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cs-CZ" sz="1600" b="1" u="sng" dirty="0"/>
              <a:t>BAKTERIE</a:t>
            </a:r>
            <a:r>
              <a:rPr lang="cs-CZ" sz="1600" dirty="0"/>
              <a:t>: </a:t>
            </a:r>
            <a:r>
              <a:rPr lang="cs-CZ" sz="1600" i="1" dirty="0" err="1"/>
              <a:t>Haemophilus</a:t>
            </a:r>
            <a:r>
              <a:rPr lang="cs-CZ" sz="1600" i="1" dirty="0"/>
              <a:t> </a:t>
            </a:r>
            <a:r>
              <a:rPr lang="cs-CZ" sz="1600" i="1" dirty="0" err="1"/>
              <a:t>influenzae</a:t>
            </a:r>
            <a:r>
              <a:rPr lang="cs-CZ" sz="1600" i="1" dirty="0"/>
              <a:t>, </a:t>
            </a:r>
            <a:r>
              <a:rPr lang="cs-CZ" sz="1600" i="1" dirty="0" err="1"/>
              <a:t>Staphyl</a:t>
            </a:r>
            <a:r>
              <a:rPr lang="cs-CZ" sz="1600" i="1" dirty="0"/>
              <a:t>. aureus, </a:t>
            </a:r>
            <a:r>
              <a:rPr lang="cs-CZ" sz="1600" i="1" dirty="0" err="1"/>
              <a:t>Streptococcus</a:t>
            </a:r>
            <a:r>
              <a:rPr lang="cs-CZ" sz="1600" i="1" dirty="0"/>
              <a:t> </a:t>
            </a:r>
            <a:r>
              <a:rPr lang="cs-CZ" sz="1600" i="1" dirty="0" err="1"/>
              <a:t>pyogenes</a:t>
            </a:r>
            <a:r>
              <a:rPr lang="cs-CZ" sz="1600" i="1" dirty="0"/>
              <a:t>, </a:t>
            </a:r>
            <a:r>
              <a:rPr lang="cs-CZ" sz="1600" i="1" dirty="0" err="1"/>
              <a:t>Moraxella</a:t>
            </a:r>
            <a:r>
              <a:rPr lang="cs-CZ" sz="1600" i="1" dirty="0"/>
              <a:t> </a:t>
            </a:r>
            <a:r>
              <a:rPr lang="cs-CZ" sz="1600" i="1" dirty="0" err="1"/>
              <a:t>catarrhalis</a:t>
            </a:r>
            <a:endParaRPr lang="cs-CZ" sz="16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9524309-EAC5-B345-A363-F9D026B6CBF6}"/>
              </a:ext>
            </a:extLst>
          </p:cNvPr>
          <p:cNvSpPr txBox="1"/>
          <p:nvPr/>
        </p:nvSpPr>
        <p:spPr>
          <a:xfrm>
            <a:off x="5707261" y="6417507"/>
            <a:ext cx="3258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http://</a:t>
            </a:r>
            <a:r>
              <a:rPr lang="cs-CZ" sz="1400" dirty="0" err="1"/>
              <a:t>solen.cz</a:t>
            </a:r>
            <a:r>
              <a:rPr lang="cs-CZ" sz="1400" dirty="0"/>
              <a:t>/</a:t>
            </a:r>
            <a:r>
              <a:rPr lang="cs-CZ" sz="1400" dirty="0" err="1"/>
              <a:t>pdfs</a:t>
            </a:r>
            <a:r>
              <a:rPr lang="cs-CZ" sz="1400" dirty="0"/>
              <a:t>/med/2004/01/10.pdf</a:t>
            </a:r>
          </a:p>
        </p:txBody>
      </p:sp>
    </p:spTree>
    <p:extLst>
      <p:ext uri="{BB962C8B-B14F-4D97-AF65-F5344CB8AC3E}">
        <p14:creationId xmlns:p14="http://schemas.microsoft.com/office/powerpoint/2010/main" val="1277993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Akutní záněty horních DC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7925504" cy="4391578"/>
          </a:xfrm>
        </p:spPr>
        <p:txBody>
          <a:bodyPr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cs-CZ" b="1" dirty="0">
                <a:solidFill>
                  <a:schemeClr val="tx1"/>
                </a:solidFill>
              </a:rPr>
              <a:t>léčba: </a:t>
            </a:r>
            <a:r>
              <a:rPr lang="cs-CZ" dirty="0">
                <a:solidFill>
                  <a:schemeClr val="tx1"/>
                </a:solidFill>
              </a:rPr>
              <a:t>veškerá dostupná léčiva pouze usnadňují průběh onemocnění, urychlují hojení a zabraňují možným komplikacím…</a:t>
            </a:r>
            <a:endParaRPr lang="cs-CZ" b="1" dirty="0">
              <a:solidFill>
                <a:schemeClr val="tx1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cs-CZ" i="1" dirty="0">
                <a:solidFill>
                  <a:schemeClr val="tx1"/>
                </a:solidFill>
              </a:rPr>
              <a:t>VIROVÁ etiologie </a:t>
            </a:r>
            <a:r>
              <a:rPr lang="cs-CZ" dirty="0">
                <a:solidFill>
                  <a:schemeClr val="tx1"/>
                </a:solidFill>
              </a:rPr>
              <a:t>- neexistuje kauzální </a:t>
            </a:r>
            <a:r>
              <a:rPr lang="cs-CZ" dirty="0" err="1">
                <a:solidFill>
                  <a:schemeClr val="tx1"/>
                </a:solidFill>
              </a:rPr>
              <a:t>tp</a:t>
            </a:r>
            <a:r>
              <a:rPr lang="cs-CZ" dirty="0">
                <a:solidFill>
                  <a:schemeClr val="tx1"/>
                </a:solidFill>
              </a:rPr>
              <a:t>. </a:t>
            </a:r>
            <a:r>
              <a:rPr lang="cs-CZ" u="sng" dirty="0">
                <a:solidFill>
                  <a:schemeClr val="tx1"/>
                </a:solidFill>
              </a:rPr>
              <a:t>– jen terapie podpůrná </a:t>
            </a:r>
            <a:r>
              <a:rPr lang="cs-CZ" dirty="0">
                <a:solidFill>
                  <a:schemeClr val="tx1"/>
                </a:solidFill>
              </a:rPr>
              <a:t>(vitamíny, inhalace, dostatečný pitný režim, </a:t>
            </a:r>
            <a:r>
              <a:rPr lang="cs-CZ" dirty="0" err="1">
                <a:solidFill>
                  <a:schemeClr val="tx1"/>
                </a:solidFill>
              </a:rPr>
              <a:t>desinficiencia</a:t>
            </a:r>
            <a:r>
              <a:rPr lang="cs-CZ" dirty="0">
                <a:solidFill>
                  <a:schemeClr val="tx1"/>
                </a:solidFill>
              </a:rPr>
              <a:t>, symptomatická terapie – antipyretika, antitusika, </a:t>
            </a:r>
            <a:r>
              <a:rPr lang="cs-CZ" dirty="0" err="1">
                <a:solidFill>
                  <a:schemeClr val="tx1"/>
                </a:solidFill>
              </a:rPr>
              <a:t>mukolytika</a:t>
            </a:r>
            <a:r>
              <a:rPr lang="cs-CZ" dirty="0">
                <a:solidFill>
                  <a:schemeClr val="tx1"/>
                </a:solidFill>
              </a:rPr>
              <a:t>…) 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cs-CZ" i="1" dirty="0">
                <a:solidFill>
                  <a:schemeClr val="tx1"/>
                </a:solidFill>
              </a:rPr>
              <a:t>BAKTERÁLNÍ etiologie </a:t>
            </a:r>
            <a:r>
              <a:rPr lang="cs-CZ" dirty="0">
                <a:solidFill>
                  <a:schemeClr val="tx1"/>
                </a:solidFill>
              </a:rPr>
              <a:t>- potřebná </a:t>
            </a:r>
            <a:r>
              <a:rPr lang="cs-CZ" u="sng" dirty="0">
                <a:solidFill>
                  <a:schemeClr val="tx1"/>
                </a:solidFill>
              </a:rPr>
              <a:t>ANTIBIOTIKA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cs-CZ" b="1" dirty="0">
                <a:solidFill>
                  <a:schemeClr val="tx1"/>
                </a:solidFill>
              </a:rPr>
              <a:t>klinicky různé příznaky</a:t>
            </a:r>
            <a:r>
              <a:rPr lang="cs-CZ" dirty="0">
                <a:solidFill>
                  <a:schemeClr val="tx1"/>
                </a:solidFill>
              </a:rPr>
              <a:t>: horečka, kašel, produkce hlenu či sekretu, zvětšení krčních uzlin, </a:t>
            </a:r>
            <a:r>
              <a:rPr lang="cs-CZ" dirty="0" err="1">
                <a:solidFill>
                  <a:schemeClr val="tx1"/>
                </a:solidFill>
              </a:rPr>
              <a:t>rinolálie</a:t>
            </a:r>
            <a:r>
              <a:rPr lang="cs-CZ" dirty="0">
                <a:solidFill>
                  <a:schemeClr val="tx1"/>
                </a:solidFill>
              </a:rPr>
              <a:t>…..</a:t>
            </a:r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46BDF6-D958-4D41-BCC3-AC8DE4CA8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3371" y="4782765"/>
            <a:ext cx="2408453" cy="179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0DB5EAB-DE81-304F-A0ED-FE19DD87F78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 bwMode="auto">
          <a:xfrm>
            <a:off x="3804078" y="4745041"/>
            <a:ext cx="2408453" cy="18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9CE87A12-428C-174F-A2BA-766C87584CCF}"/>
              </a:ext>
            </a:extLst>
          </p:cNvPr>
          <p:cNvSpPr/>
          <p:nvPr/>
        </p:nvSpPr>
        <p:spPr>
          <a:xfrm>
            <a:off x="27582" y="6571396"/>
            <a:ext cx="90888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hlinkClick r:id="rId5"/>
              </a:rPr>
              <a:t>https://cs.wikipedia.org/wiki/Ang%C3%ADna</a:t>
            </a:r>
            <a:r>
              <a:rPr lang="cs-CZ" sz="1200" dirty="0"/>
              <a:t>, https://</a:t>
            </a:r>
            <a:r>
              <a:rPr lang="cs-CZ" sz="1200" dirty="0" err="1"/>
              <a:t>pregnanti.ru</a:t>
            </a:r>
            <a:r>
              <a:rPr lang="cs-CZ" sz="1200" dirty="0"/>
              <a:t>/</a:t>
            </a:r>
            <a:r>
              <a:rPr lang="cs-CZ" sz="1200" dirty="0" err="1"/>
              <a:t>cs</a:t>
            </a:r>
            <a:r>
              <a:rPr lang="cs-CZ" sz="1200" dirty="0"/>
              <a:t>/</a:t>
            </a:r>
            <a:r>
              <a:rPr lang="cs-CZ" sz="1200" dirty="0" err="1"/>
              <a:t>planning</a:t>
            </a:r>
            <a:r>
              <a:rPr lang="cs-CZ" sz="1200" dirty="0"/>
              <a:t>/</a:t>
            </a:r>
            <a:r>
              <a:rPr lang="cs-CZ" sz="1200" dirty="0" err="1"/>
              <a:t>hronicheskii</a:t>
            </a:r>
            <a:r>
              <a:rPr lang="cs-CZ" sz="1200" dirty="0"/>
              <a:t>-</a:t>
            </a:r>
            <a:r>
              <a:rPr lang="cs-CZ" sz="1200" dirty="0" err="1"/>
              <a:t>faringit</a:t>
            </a:r>
            <a:r>
              <a:rPr lang="cs-CZ" sz="1200" dirty="0"/>
              <a:t>-formy-</a:t>
            </a:r>
            <a:r>
              <a:rPr lang="cs-CZ" sz="1200" dirty="0" err="1"/>
              <a:t>lechenie</a:t>
            </a:r>
            <a:r>
              <a:rPr lang="cs-CZ" sz="1200" dirty="0"/>
              <a:t>-</a:t>
            </a:r>
            <a:r>
              <a:rPr lang="cs-CZ" sz="1200" dirty="0" err="1"/>
              <a:t>hronicheskogo</a:t>
            </a:r>
            <a:r>
              <a:rPr lang="cs-CZ" sz="1200" dirty="0"/>
              <a:t>-</a:t>
            </a:r>
            <a:r>
              <a:rPr lang="cs-CZ" sz="1200" dirty="0" err="1"/>
              <a:t>faringita</a:t>
            </a:r>
            <a:r>
              <a:rPr lang="cs-CZ" sz="1200" dirty="0"/>
              <a:t>-u/</a:t>
            </a:r>
          </a:p>
        </p:txBody>
      </p:sp>
    </p:spTree>
    <p:extLst>
      <p:ext uri="{BB962C8B-B14F-4D97-AF65-F5344CB8AC3E}">
        <p14:creationId xmlns:p14="http://schemas.microsoft.com/office/powerpoint/2010/main" val="3082871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Akutní záněty horních DC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4757152" cy="4023360"/>
          </a:xfrm>
        </p:spPr>
        <p:txBody>
          <a:bodyPr>
            <a:normAutofit fontScale="92500" lnSpcReduction="10000"/>
          </a:bodyPr>
          <a:lstStyle/>
          <a:p>
            <a:r>
              <a:rPr lang="cs-CZ" b="1" u="sng" dirty="0"/>
              <a:t>Akutní rhinitis  </a:t>
            </a:r>
            <a:r>
              <a:rPr lang="cs-CZ" dirty="0"/>
              <a:t>nejběžnější infekční onemocnění =  </a:t>
            </a:r>
            <a:r>
              <a:rPr lang="cs-CZ" b="1" i="1" dirty="0"/>
              <a:t>rýma</a:t>
            </a:r>
            <a:r>
              <a:rPr lang="cs-CZ" dirty="0"/>
              <a:t>, katar HDC, většinou virové etiologie, trvá 7 dní, terapie </a:t>
            </a:r>
            <a:r>
              <a:rPr lang="cs-CZ" dirty="0" err="1"/>
              <a:t>dekongestiva</a:t>
            </a:r>
            <a:r>
              <a:rPr lang="cs-CZ" dirty="0"/>
              <a:t>, </a:t>
            </a:r>
            <a:r>
              <a:rPr lang="el-GR" dirty="0"/>
              <a:t>α</a:t>
            </a:r>
            <a:r>
              <a:rPr lang="cs-CZ" baseline="-25000" dirty="0"/>
              <a:t>1</a:t>
            </a:r>
            <a:r>
              <a:rPr lang="cs-CZ" dirty="0"/>
              <a:t> –</a:t>
            </a:r>
            <a:r>
              <a:rPr lang="cs-CZ" dirty="0" err="1"/>
              <a:t>mimetika</a:t>
            </a:r>
            <a:r>
              <a:rPr lang="cs-CZ" dirty="0"/>
              <a:t> (maximálně 7 dní/závislosti!!!</a:t>
            </a:r>
          </a:p>
          <a:p>
            <a:r>
              <a:rPr lang="cs-CZ" b="1" u="sng" dirty="0"/>
              <a:t>Akutní tonsilitis </a:t>
            </a:r>
            <a:r>
              <a:rPr lang="cs-CZ" dirty="0"/>
              <a:t>– lidově </a:t>
            </a:r>
            <a:r>
              <a:rPr lang="cs-CZ" b="1" i="1" dirty="0"/>
              <a:t>angína</a:t>
            </a:r>
            <a:r>
              <a:rPr lang="cs-CZ" dirty="0"/>
              <a:t>, zánět lymfatické tkáně </a:t>
            </a:r>
            <a:r>
              <a:rPr lang="cs-CZ" dirty="0" err="1"/>
              <a:t>Waldeyrova</a:t>
            </a:r>
            <a:r>
              <a:rPr lang="cs-CZ" dirty="0"/>
              <a:t> okruhu, etiologicky nejčastěji </a:t>
            </a:r>
            <a:r>
              <a:rPr lang="cs-CZ" dirty="0" err="1"/>
              <a:t>Streptococcus</a:t>
            </a:r>
            <a:r>
              <a:rPr lang="cs-CZ" dirty="0"/>
              <a:t> </a:t>
            </a:r>
            <a:r>
              <a:rPr lang="cs-CZ" dirty="0" err="1"/>
              <a:t>pneumoniae</a:t>
            </a:r>
            <a:r>
              <a:rPr lang="cs-CZ" dirty="0"/>
              <a:t>, </a:t>
            </a:r>
            <a:r>
              <a:rPr lang="cs-CZ" dirty="0" err="1"/>
              <a:t>Stafylococcus</a:t>
            </a:r>
            <a:r>
              <a:rPr lang="cs-CZ" dirty="0"/>
              <a:t> aureus, </a:t>
            </a:r>
            <a:r>
              <a:rPr lang="cs-CZ" u="sng" dirty="0"/>
              <a:t>terapie ATB, </a:t>
            </a:r>
            <a:r>
              <a:rPr lang="cs-CZ" dirty="0" err="1"/>
              <a:t>Cave</a:t>
            </a:r>
            <a:r>
              <a:rPr lang="cs-CZ" dirty="0"/>
              <a:t> komplikace </a:t>
            </a:r>
            <a:r>
              <a:rPr lang="cs-CZ" dirty="0" err="1"/>
              <a:t>paratonsilární</a:t>
            </a:r>
            <a:r>
              <a:rPr lang="cs-CZ" dirty="0"/>
              <a:t> absces</a:t>
            </a:r>
          </a:p>
          <a:p>
            <a:r>
              <a:rPr lang="cs-CZ" b="1" u="sng" dirty="0"/>
              <a:t>Akutní </a:t>
            </a:r>
            <a:r>
              <a:rPr lang="cs-CZ" b="1" u="sng" dirty="0" err="1"/>
              <a:t>sinusitis</a:t>
            </a:r>
            <a:r>
              <a:rPr lang="cs-CZ" b="1" u="sng" dirty="0"/>
              <a:t> </a:t>
            </a:r>
            <a:r>
              <a:rPr lang="cs-CZ" dirty="0"/>
              <a:t>–  infekce </a:t>
            </a:r>
            <a:r>
              <a:rPr lang="cs-CZ" dirty="0" err="1"/>
              <a:t>paranazálních</a:t>
            </a:r>
            <a:r>
              <a:rPr lang="cs-CZ" dirty="0"/>
              <a:t> dutin, 2 hlavní příznaky: nosní obstrukce a sekrece a bolest v obličejové krajině, často při obstrukci sekretu bakteriální superinfekce, CAVE – přechod do chronicity</a:t>
            </a:r>
          </a:p>
        </p:txBody>
      </p:sp>
      <p:pic>
        <p:nvPicPr>
          <p:cNvPr id="8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485AE867-946B-A047-BBD9-483CEAA646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6" t="21543" r="59316" b="24253"/>
          <a:stretch/>
        </p:blipFill>
        <p:spPr>
          <a:xfrm>
            <a:off x="5436096" y="1556792"/>
            <a:ext cx="3600400" cy="475252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57A58F9-47C1-B142-B784-EDB80D746C70}"/>
              </a:ext>
            </a:extLst>
          </p:cNvPr>
          <p:cNvSpPr txBox="1"/>
          <p:nvPr/>
        </p:nvSpPr>
        <p:spPr>
          <a:xfrm>
            <a:off x="5707261" y="6417507"/>
            <a:ext cx="3258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http://</a:t>
            </a:r>
            <a:r>
              <a:rPr lang="cs-CZ" sz="1400" dirty="0" err="1"/>
              <a:t>solen.cz</a:t>
            </a:r>
            <a:r>
              <a:rPr lang="cs-CZ" sz="1400" dirty="0"/>
              <a:t>/</a:t>
            </a:r>
            <a:r>
              <a:rPr lang="cs-CZ" sz="1400" dirty="0" err="1"/>
              <a:t>pdfs</a:t>
            </a:r>
            <a:r>
              <a:rPr lang="cs-CZ" sz="1400" dirty="0"/>
              <a:t>/med/2004/01/10.pdf</a:t>
            </a:r>
          </a:p>
        </p:txBody>
      </p:sp>
    </p:spTree>
    <p:extLst>
      <p:ext uri="{BB962C8B-B14F-4D97-AF65-F5344CB8AC3E}">
        <p14:creationId xmlns:p14="http://schemas.microsoft.com/office/powerpoint/2010/main" val="476032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Akutní záněty horních DC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7543800" cy="4023360"/>
          </a:xfrm>
        </p:spPr>
        <p:txBody>
          <a:bodyPr>
            <a:normAutofit fontScale="92500" lnSpcReduction="10000"/>
          </a:bodyPr>
          <a:lstStyle/>
          <a:p>
            <a:r>
              <a:rPr lang="cs-CZ" b="1" u="sng" dirty="0"/>
              <a:t>Laryngitis </a:t>
            </a:r>
            <a:r>
              <a:rPr lang="cs-CZ" dirty="0"/>
              <a:t>– nejvíce u dětí, katar horních cest dýchacích spojený s kašlem, rýmou. V noci náhle záchvatovitá </a:t>
            </a:r>
            <a:r>
              <a:rPr lang="cs-CZ" i="1" dirty="0"/>
              <a:t>inspirační dušnost, </a:t>
            </a:r>
            <a:r>
              <a:rPr lang="cs-CZ" i="1" dirty="0" err="1"/>
              <a:t>stridor</a:t>
            </a:r>
            <a:r>
              <a:rPr lang="cs-CZ" i="1" dirty="0"/>
              <a:t> při nádechu, alterace celkového stavu a úzkost</a:t>
            </a:r>
            <a:r>
              <a:rPr lang="cs-CZ" dirty="0"/>
              <a:t>. Kašel má </a:t>
            </a:r>
            <a:r>
              <a:rPr lang="cs-CZ" b="1" i="1" dirty="0"/>
              <a:t>štěkavý</a:t>
            </a:r>
            <a:r>
              <a:rPr lang="cs-CZ" dirty="0"/>
              <a:t> charakter, hlas je hrubý, drsný. V pokročilém stadiu se dostaví cyanóza, zatahování </a:t>
            </a:r>
            <a:r>
              <a:rPr lang="cs-CZ" dirty="0" err="1"/>
              <a:t>jugula</a:t>
            </a:r>
            <a:r>
              <a:rPr lang="cs-CZ" dirty="0"/>
              <a:t> při </a:t>
            </a:r>
            <a:r>
              <a:rPr lang="cs-CZ" dirty="0" err="1"/>
              <a:t>inspiriu</a:t>
            </a:r>
            <a:r>
              <a:rPr lang="cs-CZ" dirty="0"/>
              <a:t> a auxiliární dýchání. Vlivem zánětlivých změn dochází k zúžení </a:t>
            </a:r>
            <a:r>
              <a:rPr lang="cs-CZ" dirty="0" err="1"/>
              <a:t>subglotického</a:t>
            </a:r>
            <a:r>
              <a:rPr lang="cs-CZ" dirty="0"/>
              <a:t> prostoru. TP: chladný vzduch, kortikoidy..</a:t>
            </a:r>
            <a:endParaRPr lang="cs-CZ" b="1" u="sng" dirty="0"/>
          </a:p>
          <a:p>
            <a:r>
              <a:rPr lang="cs-CZ" b="1" u="sng" dirty="0" err="1"/>
              <a:t>Epiglotitis</a:t>
            </a:r>
            <a:r>
              <a:rPr lang="cs-CZ" dirty="0"/>
              <a:t> - </a:t>
            </a:r>
            <a:r>
              <a:rPr lang="cs-CZ" dirty="0" err="1"/>
              <a:t>perakutní</a:t>
            </a:r>
            <a:r>
              <a:rPr lang="cs-CZ" dirty="0"/>
              <a:t> zánět s </a:t>
            </a:r>
            <a:r>
              <a:rPr lang="cs-CZ" u="sng" dirty="0"/>
              <a:t>extrémním otokem příklopky hrtanové</a:t>
            </a:r>
            <a:r>
              <a:rPr lang="cs-CZ" dirty="0"/>
              <a:t>, častější u dětí než u dospělých, může mít velmi závažný průběh až s ohrožením života dítěte..</a:t>
            </a:r>
          </a:p>
          <a:p>
            <a:r>
              <a:rPr lang="cs-CZ" dirty="0"/>
              <a:t>Dítě nikdy nenutíme do polohy vleže, ale transportujeme ho urychleně vždy v sedě do nemocnice. TP: intravenózně ATB, kortikoidy a další </a:t>
            </a:r>
            <a:r>
              <a:rPr lang="cs-CZ" dirty="0" err="1"/>
              <a:t>antiedema-tózní</a:t>
            </a:r>
            <a:r>
              <a:rPr lang="cs-CZ" dirty="0"/>
              <a:t> léčba. V případě ohrožení vitálních funkci je nutná intubace event. provedení tracheostomie. Akutní </a:t>
            </a:r>
            <a:r>
              <a:rPr lang="cs-CZ" dirty="0" err="1"/>
              <a:t>epiglotitida</a:t>
            </a:r>
            <a:r>
              <a:rPr lang="cs-CZ" dirty="0"/>
              <a:t> je život ohrožujícím onemocněním s možnou smrtelnou komplikací vzniklou z úplné obstrukce dýchacích cest zejména v dětském věku !! </a:t>
            </a:r>
          </a:p>
        </p:txBody>
      </p:sp>
    </p:spTree>
    <p:extLst>
      <p:ext uri="{BB962C8B-B14F-4D97-AF65-F5344CB8AC3E}">
        <p14:creationId xmlns:p14="http://schemas.microsoft.com/office/powerpoint/2010/main" val="411039294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4923</TotalTime>
  <Words>3042</Words>
  <Application>Microsoft Macintosh PowerPoint</Application>
  <PresentationFormat>Předvádění na obrazovce (4:3)</PresentationFormat>
  <Paragraphs>296</Paragraphs>
  <Slides>32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Wingdings</vt:lpstr>
      <vt:lpstr>Retrospektiva</vt:lpstr>
      <vt:lpstr>Pneumologie </vt:lpstr>
      <vt:lpstr>Nemoci plic a dýchacích cest</vt:lpstr>
      <vt:lpstr>Hemoptýza </vt:lpstr>
      <vt:lpstr>Pneumothorax</vt:lpstr>
      <vt:lpstr>Obstrukce velkých dýchacích cest</vt:lpstr>
      <vt:lpstr>Akutní záněty horních DC</vt:lpstr>
      <vt:lpstr>Akutní záněty horních DC</vt:lpstr>
      <vt:lpstr>Akutní záněty horních DC</vt:lpstr>
      <vt:lpstr>Akutní záněty horních DC</vt:lpstr>
      <vt:lpstr>Akutní záněty dolních DC</vt:lpstr>
      <vt:lpstr>Pneumonie</vt:lpstr>
      <vt:lpstr>Pneumonie - dělení</vt:lpstr>
      <vt:lpstr>Pneumonie – dělení podle vzniku</vt:lpstr>
      <vt:lpstr>Rozhodnutí o hospitalizaci pacienta</vt:lpstr>
      <vt:lpstr>Chrnonická bronchitida</vt:lpstr>
      <vt:lpstr>CHOPN</vt:lpstr>
      <vt:lpstr>Závislost na tabáku</vt:lpstr>
      <vt:lpstr>Závislost na tabáku – „5A/3A“</vt:lpstr>
      <vt:lpstr>KOUŘENÍ a dutina ústní</vt:lpstr>
      <vt:lpstr>Astma</vt:lpstr>
      <vt:lpstr>Astma</vt:lpstr>
      <vt:lpstr>Astmatický záchvat</vt:lpstr>
      <vt:lpstr>Inhalační kortikoidy a dutina ústní</vt:lpstr>
      <vt:lpstr>Nádory plic</vt:lpstr>
      <vt:lpstr> Bronchogenní karcinom</vt:lpstr>
      <vt:lpstr> Bronchogenní karcinom  – klasifikace dle biologických vlastností </vt:lpstr>
      <vt:lpstr>Intersticiální plicní procesy</vt:lpstr>
      <vt:lpstr>Intersticiální plicní procesy</vt:lpstr>
      <vt:lpstr>Prezentace aplikace PowerPoint</vt:lpstr>
      <vt:lpstr>Tuberkulosa</vt:lpstr>
      <vt:lpstr>Tuberkulosa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Pneumologie II.</dc:title>
  <dc:creator>Robert</dc:creator>
  <cp:lastModifiedBy>Nikola Nováková</cp:lastModifiedBy>
  <cp:revision>96</cp:revision>
  <dcterms:created xsi:type="dcterms:W3CDTF">2009-09-28T16:27:10Z</dcterms:created>
  <dcterms:modified xsi:type="dcterms:W3CDTF">2022-03-28T09:37:32Z</dcterms:modified>
</cp:coreProperties>
</file>