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70" r:id="rId3"/>
    <p:sldId id="271" r:id="rId4"/>
    <p:sldId id="257" r:id="rId5"/>
    <p:sldId id="258" r:id="rId6"/>
    <p:sldId id="259" r:id="rId7"/>
    <p:sldId id="262" r:id="rId8"/>
    <p:sldId id="261" r:id="rId9"/>
    <p:sldId id="268" r:id="rId10"/>
    <p:sldId id="265" r:id="rId11"/>
    <p:sldId id="266" r:id="rId12"/>
    <p:sldId id="272" r:id="rId13"/>
    <p:sldId id="264" r:id="rId14"/>
    <p:sldId id="273" r:id="rId15"/>
    <p:sldId id="313" r:id="rId16"/>
    <p:sldId id="314" r:id="rId17"/>
    <p:sldId id="275" r:id="rId18"/>
    <p:sldId id="315" r:id="rId19"/>
    <p:sldId id="316" r:id="rId20"/>
    <p:sldId id="325" r:id="rId21"/>
    <p:sldId id="318" r:id="rId22"/>
    <p:sldId id="326" r:id="rId23"/>
    <p:sldId id="317" r:id="rId24"/>
    <p:sldId id="320" r:id="rId25"/>
    <p:sldId id="321" r:id="rId26"/>
    <p:sldId id="274" r:id="rId27"/>
    <p:sldId id="323" r:id="rId28"/>
    <p:sldId id="322" r:id="rId29"/>
    <p:sldId id="32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982"/>
  </p:normalViewPr>
  <p:slideViewPr>
    <p:cSldViewPr>
      <p:cViewPr varScale="1">
        <p:scale>
          <a:sx n="98" d="100"/>
          <a:sy n="98" d="100"/>
        </p:scale>
        <p:origin x="20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6C5C-005B-1442-B02C-7C6623D30FB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9BC49-82CB-C849-BFCA-68724BFB0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97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sympatikus – bojuj nebo uteč – potřeba zvýšení glykémie = dostatek cukru = energie pro akci </a:t>
            </a:r>
          </a:p>
          <a:p>
            <a:r>
              <a:rPr lang="cs-CZ" dirty="0"/>
              <a:t>parasympatikus – </a:t>
            </a:r>
            <a:r>
              <a:rPr lang="cs-CZ" dirty="0" err="1"/>
              <a:t>klídeček</a:t>
            </a:r>
            <a:r>
              <a:rPr lang="cs-CZ" dirty="0"/>
              <a:t> – </a:t>
            </a:r>
            <a:r>
              <a:rPr lang="cs-CZ" dirty="0" err="1"/>
              <a:t>glukoza</a:t>
            </a:r>
            <a:r>
              <a:rPr lang="cs-CZ" dirty="0"/>
              <a:t> se ukládá na „horší časy“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9BC49-82CB-C849-BFCA-68724BFB0C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97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9BC49-82CB-C849-BFCA-68724BFB0CD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76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oGTT</a:t>
            </a:r>
            <a:r>
              <a:rPr lang="cs-CZ" dirty="0"/>
              <a:t> </a:t>
            </a:r>
          </a:p>
          <a:p>
            <a:r>
              <a:rPr lang="cs-CZ" dirty="0"/>
              <a:t>– zátěžový test, nalačno vypití 75g </a:t>
            </a:r>
            <a:r>
              <a:rPr lang="cs-CZ" dirty="0" err="1"/>
              <a:t>glukozy</a:t>
            </a:r>
            <a:r>
              <a:rPr lang="cs-CZ" dirty="0"/>
              <a:t> ve 200ml vodného roztoku (předpřipravený roztok)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indikace při dg rozpacích (lačná </a:t>
            </a:r>
            <a:r>
              <a:rPr lang="cs-CZ" dirty="0" err="1"/>
              <a:t>gylkémie</a:t>
            </a:r>
            <a:r>
              <a:rPr lang="cs-CZ" dirty="0"/>
              <a:t> vyjde mezi 5,7 a 7 mm/l) a vždy v těhotenství (24-28 týden)</a:t>
            </a:r>
          </a:p>
          <a:p>
            <a:r>
              <a:rPr lang="cs-CZ" dirty="0"/>
              <a:t>– měření glykémie á 1h 3x, vyhodnocení je nejdůležitější ve 2. hodině testu a sice: </a:t>
            </a:r>
          </a:p>
          <a:p>
            <a:endParaRPr lang="cs-CZ" dirty="0"/>
          </a:p>
          <a:p>
            <a:r>
              <a:rPr lang="cs-CZ" dirty="0"/>
              <a:t>--- norma u zdravého člověka je ve 2.hodině testu glykémie do 7,8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--- porucha </a:t>
            </a:r>
            <a:r>
              <a:rPr lang="cs-CZ" dirty="0" err="1"/>
              <a:t>glukozove</a:t>
            </a:r>
            <a:r>
              <a:rPr lang="cs-CZ" dirty="0"/>
              <a:t> tolerance – ve 2.hodině testu </a:t>
            </a:r>
            <a:r>
              <a:rPr lang="cs-CZ" dirty="0" err="1"/>
              <a:t>gylkémie</a:t>
            </a:r>
            <a:r>
              <a:rPr lang="cs-CZ" dirty="0"/>
              <a:t> mezi 7,8 a 11.0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--- diabetes </a:t>
            </a:r>
            <a:r>
              <a:rPr lang="cs-CZ" dirty="0" err="1"/>
              <a:t>mellitus</a:t>
            </a:r>
            <a:r>
              <a:rPr lang="cs-CZ" dirty="0"/>
              <a:t> – ve 2. hodině testu </a:t>
            </a:r>
            <a:r>
              <a:rPr lang="cs-CZ" dirty="0" err="1"/>
              <a:t>gylkémie</a:t>
            </a:r>
            <a:r>
              <a:rPr lang="cs-CZ" dirty="0"/>
              <a:t> nad 11,0 </a:t>
            </a:r>
            <a:r>
              <a:rPr lang="cs-CZ" dirty="0" err="1"/>
              <a:t>mmol</a:t>
            </a:r>
            <a:r>
              <a:rPr lang="cs-CZ" dirty="0"/>
              <a:t>/l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9BC49-82CB-C849-BFCA-68724BFB0C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79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49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err="1"/>
              <a:t>ikem.cz</a:t>
            </a:r>
            <a:r>
              <a:rPr lang="cs-CZ" dirty="0"/>
              <a:t>: 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r>
              <a:rPr lang="cs-CZ" b="1" u="sng" dirty="0">
                <a:effectLst/>
              </a:rPr>
              <a:t>Zásady měření a  vyhodnocení TK v domácím prostředí: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Pokud si měříte tlak doma, je důležité dodržovat několik zásad, aby měření mělo výpovědní hodnoty:</a:t>
            </a:r>
          </a:p>
          <a:p>
            <a:r>
              <a:rPr lang="cs-CZ" dirty="0">
                <a:effectLst/>
              </a:rPr>
              <a:t>- používejte jen validovaný a pravidelně kalibrovaný tlakoměr s manžetou na paži,</a:t>
            </a:r>
          </a:p>
          <a:p>
            <a:r>
              <a:rPr lang="cs-CZ" dirty="0">
                <a:effectLst/>
              </a:rPr>
              <a:t>- řádně dodržujte pravidla techniky měření TK, viz. níže,</a:t>
            </a:r>
          </a:p>
          <a:p>
            <a:r>
              <a:rPr lang="cs-CZ" dirty="0">
                <a:effectLst/>
              </a:rPr>
              <a:t>- měřte se na paži s vyšším tlakem krve - při prvním měření změřte tlak na obou pažích, poté měřte vždy na té paži, na které byl naměřen vyšší TK (rozdíl TK mezi pažemi do 10 mm </a:t>
            </a:r>
            <a:r>
              <a:rPr lang="cs-CZ" dirty="0" err="1">
                <a:effectLst/>
              </a:rPr>
              <a:t>Hg</a:t>
            </a:r>
            <a:r>
              <a:rPr lang="cs-CZ" dirty="0">
                <a:effectLst/>
              </a:rPr>
              <a:t> je považován za normální),</a:t>
            </a:r>
          </a:p>
          <a:p>
            <a:r>
              <a:rPr lang="cs-CZ" dirty="0">
                <a:effectLst/>
              </a:rPr>
              <a:t>- měření provádějte pravidelně po dobu 7 dní a to 2 - 3 měření ráno (před snídaní mezi 6 - 9 hod) a 2 - 3 měření večer (po večeři mezi 18 – 21 hod), neměly by být započítávány výsledky z měření provedených v prvním dni (obvyklá počáteční úzkost pacienta při použití nového přístroje),</a:t>
            </a:r>
          </a:p>
          <a:p>
            <a:r>
              <a:rPr lang="cs-CZ" dirty="0">
                <a:effectLst/>
              </a:rPr>
              <a:t>- poté již stačí měřit TK buď čtvrtletně po dobu 1 týdne (2-3x ráno, 2-3x večer) před návštěvou lékaře, nebo 1x týdně (opět v den měření ráno i večer). Na frekvenci měření se dohodněte se svým ošetřujícím lékařem.</a:t>
            </a:r>
          </a:p>
          <a:p>
            <a:endParaRPr lang="cs-CZ" b="1" u="sng" dirty="0">
              <a:effectLst/>
            </a:endParaRPr>
          </a:p>
          <a:p>
            <a:r>
              <a:rPr lang="cs-CZ" b="1" u="sng" dirty="0">
                <a:effectLst/>
              </a:rPr>
              <a:t>Technika měření TK  v domácím prostředí: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- měření provádějte v klidné místnosti s optimální teplotou, při měření nemluvte – při hovoru se TK zvyšuje</a:t>
            </a:r>
          </a:p>
          <a:p>
            <a:r>
              <a:rPr lang="cs-CZ" dirty="0">
                <a:effectLst/>
              </a:rPr>
              <a:t>- před měřením se posaďte - používejte židli s opěradlem, o kterou se opřete; obě nohy mějte nepřekřížené pevně na zemi; zůstaňte 5 - 10 minut v klidu</a:t>
            </a:r>
          </a:p>
          <a:p>
            <a:r>
              <a:rPr lang="cs-CZ" dirty="0">
                <a:effectLst/>
              </a:rPr>
              <a:t>- měření neprovádějte v blízkosti silného elektrického pole (televizor, mikrovlnná trouba)</a:t>
            </a:r>
          </a:p>
          <a:p>
            <a:r>
              <a:rPr lang="cs-CZ" dirty="0">
                <a:effectLst/>
              </a:rPr>
              <a:t>- nekuřte, necvičte, nepijte kávu a alkohol minimálně 30 minut před měřením anebo udělejte záznam o této skutečnosti do tabulky</a:t>
            </a:r>
          </a:p>
          <a:p>
            <a:r>
              <a:rPr lang="cs-CZ" dirty="0">
                <a:effectLst/>
              </a:rPr>
              <a:t>- manžetu nasaďte hadičkou směrem dolů cca 2 cm nad loketní jamku na odhalenou paži</a:t>
            </a:r>
          </a:p>
          <a:p>
            <a:r>
              <a:rPr lang="cs-CZ" dirty="0">
                <a:effectLst/>
              </a:rPr>
              <a:t>- paže nesmí být zaškrcená, těsný oděv je nutné sundat</a:t>
            </a:r>
          </a:p>
          <a:p>
            <a:r>
              <a:rPr lang="cs-CZ" dirty="0">
                <a:effectLst/>
              </a:rPr>
              <a:t>- velikost manžety zvolte dle velikosti obvodu Vaší paže:</a:t>
            </a:r>
          </a:p>
          <a:p>
            <a:r>
              <a:rPr lang="cs-CZ" dirty="0">
                <a:effectLst/>
              </a:rPr>
              <a:t>▪ obvod paže do 33 cm - manžeta šíře 12 cm</a:t>
            </a:r>
          </a:p>
          <a:p>
            <a:r>
              <a:rPr lang="cs-CZ" dirty="0">
                <a:effectLst/>
              </a:rPr>
              <a:t>▪ obvod paže 33 – 42 cm - manžeta šíře 15 cm</a:t>
            </a:r>
          </a:p>
          <a:p>
            <a:r>
              <a:rPr lang="cs-CZ" dirty="0">
                <a:effectLst/>
              </a:rPr>
              <a:t>▪ obvod paže nad 42 - 50 cm - manžeta šíře 20 cm</a:t>
            </a:r>
          </a:p>
          <a:p>
            <a:r>
              <a:rPr lang="cs-CZ" dirty="0">
                <a:effectLst/>
              </a:rPr>
              <a:t>některé tonometry jsou opatřené univerzální manžetou pro normální i silnou paži 22-42 cm</a:t>
            </a:r>
          </a:p>
          <a:p>
            <a:r>
              <a:rPr lang="cs-CZ" dirty="0">
                <a:effectLst/>
              </a:rPr>
              <a:t>- paži mějte volně opřenou o podložku v úrovni srdce, dlaní nahoru</a:t>
            </a:r>
          </a:p>
          <a:p>
            <a:r>
              <a:rPr lang="cs-CZ" dirty="0">
                <a:effectLst/>
              </a:rPr>
              <a:t>- u dialyzovaných pacientů se doporučuje měřit TK na opačné paži než je zavedený „</a:t>
            </a:r>
            <a:r>
              <a:rPr lang="cs-CZ" dirty="0" err="1">
                <a:effectLst/>
              </a:rPr>
              <a:t>shunt</a:t>
            </a:r>
            <a:r>
              <a:rPr lang="cs-CZ" dirty="0">
                <a:effectLst/>
              </a:rPr>
              <a:t>“</a:t>
            </a:r>
          </a:p>
          <a:p>
            <a:r>
              <a:rPr lang="cs-CZ" dirty="0">
                <a:effectLst/>
              </a:rPr>
              <a:t>- TK se obvykle měří 2-3krát, počítá se průměr z 2. a 3. měření; mezi jednotlivými měřeními dodržet pauzu 1-2 minuty (není nutné manžetu sundávat); zaznamenávejte výsledky měření do tabulky</a:t>
            </a:r>
          </a:p>
          <a:p>
            <a:r>
              <a:rPr lang="cs-CZ" dirty="0">
                <a:effectLst/>
              </a:rPr>
              <a:t>- TK se doporučuje měřit ráno i večer před užitím léků, dále při novém léku v terapii či při zdravotních obtížích, ale pozor! </a:t>
            </a:r>
            <a:r>
              <a:rPr lang="cs-CZ" b="1" dirty="0">
                <a:effectLst/>
              </a:rPr>
              <a:t>Nikdy si sami neměňte dávky léků</a:t>
            </a:r>
            <a:r>
              <a:rPr lang="cs-CZ" dirty="0">
                <a:effectLst/>
              </a:rPr>
              <a:t> na základě naměřených hodnot bez porady s lékařem</a:t>
            </a:r>
          </a:p>
          <a:p>
            <a:r>
              <a:rPr lang="cs-CZ" dirty="0">
                <a:effectLst/>
              </a:rPr>
              <a:t>- pokud déle tonometr nepoužíváte, vyndejte baterie</a:t>
            </a:r>
          </a:p>
          <a:p>
            <a:r>
              <a:rPr lang="cs-CZ" dirty="0">
                <a:effectLst/>
              </a:rPr>
              <a:t>- poraďte se s lékařem, při jaké hodnotě tlaku krve ho budete </a:t>
            </a:r>
            <a:r>
              <a:rPr lang="cs-CZ" dirty="0" err="1">
                <a:effectLst/>
              </a:rPr>
              <a:t>kontaktova</a:t>
            </a:r>
            <a:endParaRPr lang="cs-CZ" dirty="0">
              <a:effectLst/>
            </a:endParaRP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9BC49-82CB-C849-BFCA-68724BFB0CD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36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9BC49-82CB-C849-BFCA-68724BFB0C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0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9BC49-82CB-C849-BFCA-68724BFB0CD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72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9BC49-82CB-C849-BFCA-68724BFB0CD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07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9BC49-82CB-C849-BFCA-68724BFB0CD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6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9BC49-82CB-C849-BFCA-68724BFB0CD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1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187473-AFB0-4B57-A6F9-DB8DA3A8CE57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Obezit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rnimedicina.cz/pdfs/int/2012/11/03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imedicina.cz/pdfs/int/2012/11/03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853496" cy="3566160"/>
          </a:xfrm>
        </p:spPr>
        <p:txBody>
          <a:bodyPr>
            <a:noAutofit/>
          </a:bodyPr>
          <a:lstStyle/>
          <a:p>
            <a:r>
              <a:rPr lang="cs-CZ" sz="6600" dirty="0"/>
              <a:t>Diabetes </a:t>
            </a:r>
            <a:r>
              <a:rPr lang="cs-CZ" sz="6600" dirty="0" err="1"/>
              <a:t>mellitus</a:t>
            </a:r>
            <a:br>
              <a:rPr lang="cs-CZ" sz="6600" dirty="0"/>
            </a:br>
            <a:r>
              <a:rPr lang="cs-CZ" sz="6600" dirty="0"/>
              <a:t>Hypertenze</a:t>
            </a:r>
            <a:br>
              <a:rPr lang="cs-CZ" sz="6600" dirty="0"/>
            </a:br>
            <a:r>
              <a:rPr lang="cs-CZ" sz="6600" dirty="0"/>
              <a:t>Obezita</a:t>
            </a:r>
            <a:br>
              <a:rPr lang="cs-CZ" sz="6600" dirty="0"/>
            </a:br>
            <a:r>
              <a:rPr lang="cs-CZ" sz="6600" dirty="0"/>
              <a:t>Metabolický syndrom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KLINICKÁ MEDICÍNA – PŘEDNÁŠKA, JARO 2022</a:t>
            </a:r>
          </a:p>
          <a:p>
            <a:r>
              <a:rPr lang="cs-CZ" dirty="0" err="1"/>
              <a:t>Mudr.</a:t>
            </a:r>
            <a:r>
              <a:rPr lang="cs-CZ" dirty="0"/>
              <a:t> Nikola </a:t>
            </a:r>
            <a:r>
              <a:rPr lang="cs-CZ" dirty="0" err="1"/>
              <a:t>nováková</a:t>
            </a:r>
            <a:r>
              <a:rPr lang="cs-CZ" dirty="0"/>
              <a:t> </a:t>
            </a:r>
          </a:p>
          <a:p>
            <a:r>
              <a:rPr lang="cs-CZ" sz="1700" dirty="0"/>
              <a:t>393832@mail.muni.cz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</a:t>
            </a:r>
            <a:r>
              <a:rPr lang="cs-CZ" b="1" dirty="0"/>
              <a:t>akutní</a:t>
            </a:r>
            <a:r>
              <a:rPr lang="cs-CZ" dirty="0"/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24756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sz="3000" b="1" u="sng" dirty="0"/>
              <a:t>Hypoglykémie</a:t>
            </a:r>
            <a:r>
              <a:rPr lang="cs-CZ" sz="3000" b="1" dirty="0"/>
              <a:t> </a:t>
            </a:r>
          </a:p>
          <a:p>
            <a:r>
              <a:rPr lang="cs-CZ" dirty="0"/>
              <a:t>Pokles pod 3.3 </a:t>
            </a:r>
            <a:r>
              <a:rPr lang="cs-CZ" dirty="0" err="1"/>
              <a:t>mmol</a:t>
            </a:r>
            <a:r>
              <a:rPr lang="cs-CZ" dirty="0"/>
              <a:t>/l </a:t>
            </a:r>
            <a:r>
              <a:rPr lang="cs-CZ" sz="1600" dirty="0"/>
              <a:t>(pro pacienty s dlouhodobě vysokými hodnotami glykémií i vyšší hodnoty mohou být hypoglykémií)</a:t>
            </a:r>
          </a:p>
          <a:p>
            <a:r>
              <a:rPr lang="cs-CZ" dirty="0"/>
              <a:t>Projevy :  třes, pocení, tachykardie, nervozita, hlad, zmatenost, útlum nebo naopak agresivita, hrozí úmrtí v důsledku mozkové hypoglykémie =&gt; selhání řízení životně důležitých procesů = </a:t>
            </a:r>
            <a:r>
              <a:rPr lang="cs-CZ" b="1" i="1" dirty="0"/>
              <a:t>hypoglykemické </a:t>
            </a:r>
            <a:r>
              <a:rPr lang="cs-CZ" b="1" i="1" dirty="0" err="1"/>
              <a:t>koma</a:t>
            </a:r>
            <a:endParaRPr lang="cs-CZ" b="1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800" b="1" dirty="0"/>
              <a:t>VŽDY PODAT CUKR!!!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24756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sz="3000" b="1" u="sng" dirty="0"/>
              <a:t>Hyperglykémie</a:t>
            </a:r>
          </a:p>
          <a:p>
            <a:r>
              <a:rPr lang="cs-CZ" sz="2200" b="1" i="1" dirty="0"/>
              <a:t>Diabetická </a:t>
            </a:r>
            <a:r>
              <a:rPr lang="cs-CZ" sz="2200" b="1" i="1" dirty="0" err="1"/>
              <a:t>ketoacidosa</a:t>
            </a:r>
            <a:r>
              <a:rPr lang="cs-CZ" sz="2200" b="1" i="1" dirty="0"/>
              <a:t>: </a:t>
            </a:r>
          </a:p>
          <a:p>
            <a:r>
              <a:rPr lang="cs-CZ" dirty="0"/>
              <a:t>= nedostatek inzulinu většinou při zátěži. Nedochází k dostatečnému přesunu glukosy do buněk – hromadí se v krvi. Jako alternativní zdroj energie jsou využívány ketolátky = ACETON</a:t>
            </a:r>
          </a:p>
          <a:p>
            <a:r>
              <a:rPr lang="cs-CZ" dirty="0"/>
              <a:t>Klinicky dominují projevy hyperglykémie: žízeň, polyurie, polydipsie, hypotenze, až poruchy vědomí + přidává se </a:t>
            </a:r>
            <a:r>
              <a:rPr lang="cs-CZ" dirty="0" err="1"/>
              <a:t>acidotické</a:t>
            </a:r>
            <a:r>
              <a:rPr lang="cs-CZ" dirty="0"/>
              <a:t> </a:t>
            </a:r>
            <a:r>
              <a:rPr lang="cs-CZ" dirty="0" err="1"/>
              <a:t>Kussmaulova</a:t>
            </a:r>
            <a:r>
              <a:rPr lang="cs-CZ" dirty="0"/>
              <a:t> dýchání, dech páchnoucí po acetonu</a:t>
            </a:r>
          </a:p>
          <a:p>
            <a:r>
              <a:rPr lang="cs-CZ" b="1" i="1" dirty="0"/>
              <a:t>Hyperglykemické (</a:t>
            </a:r>
            <a:r>
              <a:rPr lang="cs-CZ" b="1" i="1" dirty="0" err="1"/>
              <a:t>hyperosmolární</a:t>
            </a:r>
            <a:r>
              <a:rPr lang="cs-CZ" b="1" i="1" dirty="0"/>
              <a:t>) koma:  </a:t>
            </a:r>
            <a:r>
              <a:rPr lang="cs-CZ" dirty="0"/>
              <a:t>extrémní hyperglykémie </a:t>
            </a:r>
            <a:r>
              <a:rPr lang="cs-CZ" dirty="0" err="1"/>
              <a:t>stěžkou</a:t>
            </a:r>
            <a:r>
              <a:rPr lang="cs-CZ" dirty="0"/>
              <a:t> dehydratací, renální insuficience, poruchy vědomí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97512" cy="1450757"/>
          </a:xfrm>
        </p:spPr>
        <p:txBody>
          <a:bodyPr>
            <a:normAutofit/>
          </a:bodyPr>
          <a:lstStyle/>
          <a:p>
            <a:r>
              <a:rPr lang="cs-CZ" dirty="0"/>
              <a:t>Komplikace </a:t>
            </a:r>
            <a:r>
              <a:rPr lang="cs-CZ" b="1" dirty="0"/>
              <a:t>chronické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i="1" u="sng" dirty="0" err="1"/>
              <a:t>Mikrovaskulární</a:t>
            </a:r>
            <a:endParaRPr lang="cs-CZ" b="1" i="1" u="sng" dirty="0"/>
          </a:p>
          <a:p>
            <a:pPr>
              <a:buNone/>
            </a:pPr>
            <a:r>
              <a:rPr lang="cs-CZ" dirty="0"/>
              <a:t> = poškození drobných cév v orgánech: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DM </a:t>
            </a:r>
            <a:r>
              <a:rPr lang="cs-CZ" b="1" dirty="0" err="1"/>
              <a:t>nefropathie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proteinúrie</a:t>
            </a:r>
            <a:r>
              <a:rPr lang="cs-CZ" dirty="0"/>
              <a:t>, nefrotický syndrom)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DM </a:t>
            </a:r>
            <a:r>
              <a:rPr lang="cs-CZ" b="1" dirty="0" err="1"/>
              <a:t>retinopathie</a:t>
            </a:r>
            <a:r>
              <a:rPr lang="cs-CZ" dirty="0"/>
              <a:t> (porucha zraku, </a:t>
            </a:r>
            <a:r>
              <a:rPr lang="cs-CZ" dirty="0" err="1"/>
              <a:t>neproliferativní</a:t>
            </a:r>
            <a:r>
              <a:rPr lang="cs-CZ" dirty="0"/>
              <a:t>, </a:t>
            </a:r>
            <a:r>
              <a:rPr lang="cs-CZ" dirty="0" err="1"/>
              <a:t>proliferativní</a:t>
            </a:r>
            <a:r>
              <a:rPr lang="cs-CZ" dirty="0"/>
              <a:t>, krvácení do sítnice)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DM </a:t>
            </a:r>
            <a:r>
              <a:rPr lang="cs-CZ" b="1" dirty="0" err="1"/>
              <a:t>polyneuropathie</a:t>
            </a:r>
            <a:r>
              <a:rPr lang="cs-CZ" dirty="0"/>
              <a:t> (typicky postižení DKK s poruchou cítivosti a parestéziemi, snadné zranění a špatné hojení – nedostatek živin </a:t>
            </a:r>
            <a:r>
              <a:rPr lang="cs-CZ" dirty="0">
                <a:sym typeface="Wingdings" pitchFamily="2" charset="2"/>
              </a:rPr>
              <a:t> diabetická noha</a:t>
            </a:r>
            <a:r>
              <a:rPr lang="cs-CZ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i="1" u="sng" dirty="0" err="1"/>
              <a:t>Makrovaskulární</a:t>
            </a:r>
            <a:endParaRPr lang="cs-CZ" b="1" i="1" u="sng" dirty="0"/>
          </a:p>
          <a:p>
            <a:pPr>
              <a:buNone/>
            </a:pPr>
            <a:r>
              <a:rPr lang="cs-CZ" sz="1900" dirty="0"/>
              <a:t> = akcelerace </a:t>
            </a:r>
            <a:r>
              <a:rPr lang="cs-CZ" sz="1900" dirty="0" err="1"/>
              <a:t>atrosklerotických</a:t>
            </a:r>
            <a:r>
              <a:rPr lang="cs-CZ" sz="1900" dirty="0"/>
              <a:t> komplikací v typických lokalitách: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AS karotid s rizikem CMP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AS koronárních tepen s rizikem 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AS tepen DKK s </a:t>
            </a:r>
            <a:r>
              <a:rPr lang="cs-CZ" dirty="0" err="1"/>
              <a:t>rizkem</a:t>
            </a:r>
            <a:r>
              <a:rPr lang="cs-CZ" dirty="0"/>
              <a:t> amputace končetiny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7765C71-5E7F-984A-B00E-614604D4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kontroly diabetika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9F6227-480E-4B41-8208-235438AD3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v režii praktického lékaře, diabetologa anebo internisty sledujeme: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lačnou </a:t>
            </a:r>
            <a:r>
              <a:rPr lang="cs-CZ" dirty="0" err="1"/>
              <a:t>gylkémii</a:t>
            </a:r>
            <a:r>
              <a:rPr lang="cs-CZ" dirty="0"/>
              <a:t>, glykovaný hemoglobin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ketolátky v moči, proteinurie - </a:t>
            </a:r>
            <a:r>
              <a:rPr lang="cs-CZ" dirty="0" err="1"/>
              <a:t>mikroalbuminurie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sérové lipidy – riziko aterosklerózy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hmotnost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krevní tlak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farmakoterapie, dávka inzulinu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vyšetření očního pozadí (</a:t>
            </a:r>
            <a:r>
              <a:rPr lang="cs-CZ" dirty="0" err="1"/>
              <a:t>mikroangiopatie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neurologické vyšetření (</a:t>
            </a:r>
            <a:r>
              <a:rPr lang="cs-CZ" dirty="0" err="1"/>
              <a:t>polymeuropatie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cévní vyšetření (ateroskleróza)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 další – dle komplikací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49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léčby a kontroly DM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cs-CZ" sz="2000" dirty="0"/>
              <a:t>= zabránit vzniku komplikací jak </a:t>
            </a:r>
            <a:r>
              <a:rPr lang="cs-CZ" sz="2000" dirty="0" err="1"/>
              <a:t>mikrovaskulárním</a:t>
            </a:r>
            <a:r>
              <a:rPr lang="cs-CZ" sz="2000" dirty="0"/>
              <a:t>, tak </a:t>
            </a:r>
            <a:r>
              <a:rPr lang="cs-CZ" sz="2000" dirty="0" err="1"/>
              <a:t>makrovaskulárním</a:t>
            </a:r>
            <a:endParaRPr lang="cs-CZ" sz="2000" dirty="0"/>
          </a:p>
          <a:p>
            <a:pPr marL="201168" lvl="1" indent="0">
              <a:buNone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diabetická dieta – omezení příjmu cukru, pravidelnost…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pravidelný pohyb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edukace pacienta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hladina glykémie stabilně a bez výkyvů co nejblíže zdravé populaci – </a:t>
            </a:r>
            <a:r>
              <a:rPr lang="cs-CZ" dirty="0" err="1"/>
              <a:t>selfmonitoring</a:t>
            </a:r>
            <a:r>
              <a:rPr lang="cs-CZ" dirty="0"/>
              <a:t>, domácí glukometry, senzory, inzulinové pumpy…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terapie hypertenze - TK méně než 130/80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léčba </a:t>
            </a:r>
            <a:r>
              <a:rPr lang="cs-CZ" dirty="0" err="1"/>
              <a:t>dyslipidémie</a:t>
            </a:r>
            <a:r>
              <a:rPr lang="cs-CZ" dirty="0"/>
              <a:t>, prevence rychlé progrese aterosklerózy – STATINY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prevence poranění (špatné hojení) a infekce (hygiena)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HYPERTENZE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- opakované zvýšení krevního tlaku &gt; 140/90 </a:t>
            </a:r>
            <a:r>
              <a:rPr lang="cs-CZ" b="1" dirty="0" err="1"/>
              <a:t>mmHg</a:t>
            </a:r>
            <a:r>
              <a:rPr lang="cs-CZ" b="1" dirty="0"/>
              <a:t> naměřené při dvou různých návštěvách lékaře</a:t>
            </a:r>
          </a:p>
          <a:p>
            <a:r>
              <a:rPr lang="cs-CZ" dirty="0"/>
              <a:t>- v dospělé populaci ČR prevalence 20-60%, mezi 25-64 lety 40% -- roste s věkem</a:t>
            </a:r>
          </a:p>
          <a:p>
            <a:r>
              <a:rPr lang="cs-CZ" dirty="0"/>
              <a:t>- </a:t>
            </a:r>
            <a:r>
              <a:rPr lang="cs-CZ" b="1" dirty="0"/>
              <a:t>významný rizikový faktor kardiovaskulárního rizika </a:t>
            </a:r>
            <a:r>
              <a:rPr lang="cs-CZ" dirty="0"/>
              <a:t>(vznik ICHS, CMP a poškození ledvin, cév) - spolu s kouřením, cukrovkou, </a:t>
            </a:r>
            <a:r>
              <a:rPr lang="cs-CZ" dirty="0" err="1"/>
              <a:t>dyslipidémií</a:t>
            </a:r>
            <a:r>
              <a:rPr lang="cs-CZ" dirty="0"/>
              <a:t> a obezitou, faktor věku a pohlaví</a:t>
            </a:r>
          </a:p>
          <a:p>
            <a:r>
              <a:rPr lang="cs-CZ" dirty="0"/>
              <a:t>- tabulka (nomogram) </a:t>
            </a:r>
            <a:r>
              <a:rPr lang="cs-CZ" b="1" dirty="0"/>
              <a:t>SCORE </a:t>
            </a:r>
            <a:r>
              <a:rPr lang="cs-CZ" dirty="0"/>
              <a:t>– procentuální odhad desetiletého rizika fatálních kardiovaskulárních příhod</a:t>
            </a:r>
          </a:p>
          <a:p>
            <a:r>
              <a:rPr lang="cs-CZ" b="1" dirty="0">
                <a:sym typeface="Wingdings" pitchFamily="2" charset="2"/>
              </a:rPr>
              <a:t> </a:t>
            </a:r>
            <a:r>
              <a:rPr lang="cs-CZ" dirty="0">
                <a:sym typeface="Wingdings" pitchFamily="2" charset="2"/>
              </a:rPr>
              <a:t>odhad KV rizika umožňuje lépe stanovit prognózu onemocnění a určuje rychlost zahájení léčby a cílové hodnoty TK, použití kombinační terapie HT a přidružených 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75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644A-A7D1-2046-ADB5-65C28DED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05CE56-EB3C-884C-8D78-8116D12EE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80" y="233587"/>
            <a:ext cx="8640960" cy="13232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b="1" dirty="0"/>
              <a:t>SCORE</a:t>
            </a:r>
            <a:r>
              <a:rPr lang="cs-CZ" dirty="0"/>
              <a:t> – odhad rizika úmrtí v důsledku srdečně-cévního onemocnění v následujících deseti letech na základě 5 faktorů: </a:t>
            </a:r>
          </a:p>
          <a:p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VĚK, POHLAVÍ, KOUŘENÍ, hodnota SYSTOLICKÉHO TLAKU (tzv. "horního") a hodnota celkového CHOLESTEROLU. </a:t>
            </a:r>
          </a:p>
        </p:txBody>
      </p:sp>
      <p:pic>
        <p:nvPicPr>
          <p:cNvPr id="6146" name="Picture 2" descr="ATEROSKLERÓZA Pavel Kraml II. interní klinika 3. lékařské fakulty UK - ppt  stáhnout">
            <a:extLst>
              <a:ext uri="{FF2B5EF4-FFF2-40B4-BE49-F238E27FC236}">
                <a16:creationId xmlns:a16="http://schemas.microsoft.com/office/drawing/2014/main" id="{AD5D1898-A377-8449-870C-4192FAA47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12742" r="-313" b="12201"/>
          <a:stretch/>
        </p:blipFill>
        <p:spPr bwMode="auto">
          <a:xfrm>
            <a:off x="-2878" y="1737361"/>
            <a:ext cx="9255398" cy="51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FE9BB25-5F57-9340-A804-D1BB23AEAECB}"/>
              </a:ext>
            </a:extLst>
          </p:cNvPr>
          <p:cNvSpPr/>
          <p:nvPr/>
        </p:nvSpPr>
        <p:spPr>
          <a:xfrm>
            <a:off x="6419526" y="6599117"/>
            <a:ext cx="2846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</a:t>
            </a:r>
            <a:r>
              <a:rPr lang="cs-CZ" sz="1200" dirty="0" err="1"/>
              <a:t>www.szu.cz</a:t>
            </a:r>
            <a:r>
              <a:rPr lang="cs-CZ" sz="1200" dirty="0"/>
              <a:t>/</a:t>
            </a:r>
            <a:r>
              <a:rPr lang="cs-CZ" sz="1200" dirty="0" err="1"/>
              <a:t>tema</a:t>
            </a:r>
            <a:r>
              <a:rPr lang="cs-CZ" sz="1200" dirty="0"/>
              <a:t>/prevence/</a:t>
            </a:r>
            <a:r>
              <a:rPr lang="cs-CZ" sz="1200" dirty="0" err="1"/>
              <a:t>score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91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HYPERTENZE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- etiologie: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primární </a:t>
            </a:r>
            <a:r>
              <a:rPr lang="cs-CZ" dirty="0"/>
              <a:t>(esenciální) – neznáme vyvolávající příčinu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sekundární</a:t>
            </a:r>
            <a:r>
              <a:rPr lang="cs-CZ" dirty="0"/>
              <a:t> – známe příčinu – renální, endokrinní, </a:t>
            </a:r>
            <a:r>
              <a:rPr lang="cs-CZ" dirty="0" err="1"/>
              <a:t>angiolog</a:t>
            </a:r>
            <a:r>
              <a:rPr lang="cs-CZ" dirty="0"/>
              <a:t>., léky…</a:t>
            </a:r>
          </a:p>
          <a:p>
            <a:pPr marL="201168" lvl="1" indent="0">
              <a:buNone/>
            </a:pPr>
            <a:endParaRPr lang="cs-CZ" dirty="0"/>
          </a:p>
          <a:p>
            <a:r>
              <a:rPr lang="cs-CZ" dirty="0"/>
              <a:t>- diagnostika: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měření TK v ambulanci (nemocnici) </a:t>
            </a:r>
          </a:p>
          <a:p>
            <a:pPr marL="201168" lvl="1" indent="0">
              <a:buNone/>
            </a:pPr>
            <a:r>
              <a:rPr lang="cs-CZ" dirty="0"/>
              <a:t>– CAVE HT bílého pláště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24 hodinové měření HT </a:t>
            </a:r>
            <a:r>
              <a:rPr lang="cs-CZ" b="1" dirty="0" err="1"/>
              <a:t>Holter</a:t>
            </a:r>
            <a:endParaRPr 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měření TK v domácích podmínkách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6FE3FA1-C31D-FA45-BCA0-F7D4B8B5D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2607816" cy="36832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1BF9DFE-0E6A-2847-A5F9-C4001AC2D97A}"/>
              </a:ext>
            </a:extLst>
          </p:cNvPr>
          <p:cNvSpPr txBox="1"/>
          <p:nvPr/>
        </p:nvSpPr>
        <p:spPr>
          <a:xfrm>
            <a:off x="164682" y="6545952"/>
            <a:ext cx="5719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www.fnol.cz</a:t>
            </a:r>
            <a:r>
              <a:rPr lang="cs-CZ" sz="1100" dirty="0"/>
              <a:t>/</a:t>
            </a:r>
            <a:r>
              <a:rPr lang="cs-CZ" sz="1100" dirty="0" err="1"/>
              <a:t>pdf</a:t>
            </a:r>
            <a:r>
              <a:rPr lang="cs-CZ" sz="1100" dirty="0"/>
              <a:t>/</a:t>
            </a:r>
            <a:r>
              <a:rPr lang="cs-CZ" sz="1100" dirty="0" err="1"/>
              <a:t>pacientske_brozurky</a:t>
            </a:r>
            <a:r>
              <a:rPr lang="cs-CZ" sz="1100" dirty="0"/>
              <a:t>/1IK_Domaci%20mereni%20krevniho%20tlaku.pdf</a:t>
            </a:r>
          </a:p>
        </p:txBody>
      </p:sp>
    </p:spTree>
    <p:extLst>
      <p:ext uri="{BB962C8B-B14F-4D97-AF65-F5344CB8AC3E}">
        <p14:creationId xmlns:p14="http://schemas.microsoft.com/office/powerpoint/2010/main" val="22562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HYPERTENZE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AC97A4A-2816-5B4E-B7B7-EECAD694C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14727" r="8812" b="10559"/>
          <a:stretch/>
        </p:blipFill>
        <p:spPr>
          <a:xfrm>
            <a:off x="98633" y="188640"/>
            <a:ext cx="8946734" cy="6221935"/>
          </a:xfrm>
          <a:ln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39E7684-0ADE-014C-9B01-40C3BE026826}"/>
              </a:ext>
            </a:extLst>
          </p:cNvPr>
          <p:cNvSpPr txBox="1"/>
          <p:nvPr/>
        </p:nvSpPr>
        <p:spPr>
          <a:xfrm>
            <a:off x="93832" y="6530860"/>
            <a:ext cx="3221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Vnitřní lékařství v kostce, </a:t>
            </a:r>
            <a:r>
              <a:rPr lang="cs-CZ" sz="1200" dirty="0" err="1"/>
              <a:t>M.Souček</a:t>
            </a:r>
            <a:r>
              <a:rPr lang="cs-CZ" sz="1200" dirty="0"/>
              <a:t> et al. str. 155</a:t>
            </a:r>
          </a:p>
        </p:txBody>
      </p:sp>
    </p:spTree>
    <p:extLst>
      <p:ext uri="{BB962C8B-B14F-4D97-AF65-F5344CB8AC3E}">
        <p14:creationId xmlns:p14="http://schemas.microsoft.com/office/powerpoint/2010/main" val="2751072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HYPERTENZE - TERAPIE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709481" cy="42475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- </a:t>
            </a:r>
            <a:r>
              <a:rPr lang="cs-CZ" b="1" dirty="0"/>
              <a:t>cíle terapie: </a:t>
            </a:r>
            <a:r>
              <a:rPr lang="cs-CZ" dirty="0"/>
              <a:t>snížení TK pod 140/90 </a:t>
            </a:r>
            <a:r>
              <a:rPr lang="cs-CZ" dirty="0" err="1"/>
              <a:t>mmHg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zpomalení rozvoje poškození orgánových změn </a:t>
            </a:r>
          </a:p>
          <a:p>
            <a:r>
              <a:rPr lang="cs-CZ" dirty="0"/>
              <a:t>- </a:t>
            </a:r>
            <a:r>
              <a:rPr lang="cs-CZ" b="1" dirty="0"/>
              <a:t>zlepšení adherence k léčbě: </a:t>
            </a:r>
            <a:r>
              <a:rPr lang="cs-CZ" dirty="0"/>
              <a:t>edukace, domácí měření TK, medikace 1xD, fixní kombinace léků, pravidelné kontroly, důvěra v lékaře…</a:t>
            </a:r>
          </a:p>
          <a:p>
            <a:r>
              <a:rPr lang="cs-CZ" dirty="0"/>
              <a:t>- </a:t>
            </a:r>
            <a:r>
              <a:rPr lang="cs-CZ" b="1" dirty="0"/>
              <a:t>nefarmakologická léčba: </a:t>
            </a:r>
            <a:r>
              <a:rPr lang="cs-CZ" dirty="0"/>
              <a:t>zanechat kouření, snížit hmotnost u obézních, konzumace alkoholu, příjem soli do 5g/den, dietní opatření (ovoce a zelenina, tuky, fast food…), hormonální antikoncepce, pravidelná fyzická aktivita</a:t>
            </a:r>
          </a:p>
          <a:p>
            <a:r>
              <a:rPr lang="cs-CZ" dirty="0"/>
              <a:t>- </a:t>
            </a:r>
            <a:r>
              <a:rPr lang="cs-CZ" b="1" dirty="0"/>
              <a:t>farmakologické léčba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inhibitory ACE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dlouhodobě působící blokátory kalciových kanálů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AT1 blokátory – antagonisté </a:t>
            </a:r>
            <a:r>
              <a:rPr lang="cs-CZ" dirty="0" err="1"/>
              <a:t>rcp</a:t>
            </a:r>
            <a:r>
              <a:rPr lang="cs-CZ" dirty="0"/>
              <a:t> angiotensinu 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diuretika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betablokátory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další: alfablokátory, přímé </a:t>
            </a:r>
            <a:r>
              <a:rPr lang="cs-CZ" dirty="0" err="1"/>
              <a:t>vazodilatancia</a:t>
            </a:r>
            <a:r>
              <a:rPr lang="cs-CZ" dirty="0"/>
              <a:t>, centrálně působící medikace</a:t>
            </a:r>
          </a:p>
        </p:txBody>
      </p:sp>
    </p:spTree>
    <p:extLst>
      <p:ext uri="{BB962C8B-B14F-4D97-AF65-F5344CB8AC3E}">
        <p14:creationId xmlns:p14="http://schemas.microsoft.com/office/powerpoint/2010/main" val="36850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OBEZITA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5505" cy="439157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- chronické onemocnění charakterizované zmnožením tukové tkáně (u žen o 25%, u mužů o 30%) v organismu v důsledku positivní energetické bilance a metabolické nerovnováhy mezi </a:t>
            </a:r>
            <a:r>
              <a:rPr lang="cs-CZ" dirty="0" err="1"/>
              <a:t>lipogenezí</a:t>
            </a:r>
            <a:r>
              <a:rPr lang="cs-CZ" dirty="0"/>
              <a:t> a lipolýzou a nepoměrem tělesné hmotnosti a tělesné výšky</a:t>
            </a:r>
          </a:p>
          <a:p>
            <a:r>
              <a:rPr lang="cs-CZ" dirty="0"/>
              <a:t>- úmrtnost na komplikace obezity = 2.místo v nejčastějších příčinách smrti</a:t>
            </a:r>
          </a:p>
          <a:p>
            <a:r>
              <a:rPr lang="cs-CZ" dirty="0"/>
              <a:t>- prevalence: globální pandemie, explozivní nárůst od konce 20.století,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 ČR a Evropě O: 20% žen a 22% mužů, N+O: 51% žen a 75% mužů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 USA O: 40% žen a 35% mužů, N+O: nad 75%  </a:t>
            </a:r>
          </a:p>
          <a:p>
            <a:r>
              <a:rPr lang="cs-CZ" dirty="0"/>
              <a:t>- etiopatogeneze: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genetické (</a:t>
            </a:r>
            <a:r>
              <a:rPr lang="cs-CZ" b="1" dirty="0" err="1"/>
              <a:t>nemetabolické</a:t>
            </a:r>
            <a:r>
              <a:rPr lang="cs-CZ" b="1" dirty="0"/>
              <a:t> faktory) </a:t>
            </a:r>
            <a:r>
              <a:rPr lang="cs-CZ" dirty="0"/>
              <a:t>40%: </a:t>
            </a:r>
            <a:r>
              <a:rPr lang="cs-CZ" dirty="0" err="1"/>
              <a:t>leptogenní</a:t>
            </a:r>
            <a:r>
              <a:rPr lang="cs-CZ" dirty="0"/>
              <a:t> vs. </a:t>
            </a:r>
            <a:r>
              <a:rPr lang="cs-CZ" dirty="0" err="1"/>
              <a:t>obezitogenní</a:t>
            </a:r>
            <a:r>
              <a:rPr lang="cs-CZ" dirty="0"/>
              <a:t> geny (klidový a </a:t>
            </a:r>
            <a:r>
              <a:rPr lang="cs-CZ" dirty="0" err="1"/>
              <a:t>postprandiální</a:t>
            </a:r>
            <a:r>
              <a:rPr lang="cs-CZ" dirty="0"/>
              <a:t> energetický výdej, aktivita lipoproteinové lipázy, schopnost spalovat tuky a cukry)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vnější faktory </a:t>
            </a:r>
            <a:r>
              <a:rPr lang="cs-CZ" dirty="0"/>
              <a:t>60% - positivní energetická bilance, rodinné, pracovně-sociální zázemí, vzdělání, psychologická vyspělost, riziková období života (puberta, gravidita, menopauza, odchod do důchodu, ukončení sportovní činnosti…), stres, kouření, medikace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běžná obezita = 90%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vzácné = endokrinologicky podmíněné, </a:t>
            </a:r>
            <a:r>
              <a:rPr lang="cs-CZ" dirty="0" err="1"/>
              <a:t>monogenní</a:t>
            </a:r>
            <a:r>
              <a:rPr lang="cs-CZ" dirty="0"/>
              <a:t> (mutace genů), hereditární </a:t>
            </a:r>
            <a:r>
              <a:rPr lang="cs-CZ" dirty="0" err="1"/>
              <a:t>sy</a:t>
            </a:r>
            <a:r>
              <a:rPr lang="cs-CZ" dirty="0"/>
              <a:t>, </a:t>
            </a:r>
            <a:r>
              <a:rPr lang="cs-CZ" dirty="0" err="1"/>
              <a:t>mediakce</a:t>
            </a:r>
            <a:r>
              <a:rPr lang="cs-CZ" dirty="0"/>
              <a:t> (HAK, antipsychotika, glukokortikoidy..)</a:t>
            </a:r>
          </a:p>
        </p:txBody>
      </p:sp>
    </p:spTree>
    <p:extLst>
      <p:ext uri="{BB962C8B-B14F-4D97-AF65-F5344CB8AC3E}">
        <p14:creationId xmlns:p14="http://schemas.microsoft.com/office/powerpoint/2010/main" val="97642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Košíček s cukrovým jednorožcem">
            <a:extLst>
              <a:ext uri="{FF2B5EF4-FFF2-40B4-BE49-F238E27FC236}">
                <a16:creationId xmlns:a16="http://schemas.microsoft.com/office/drawing/2014/main" id="{498753DF-A584-5A4C-8562-4EBC67692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5708" cy="6858000"/>
          </a:xfrm>
          <a:ln>
            <a:noFill/>
          </a:ln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A53427-460E-354B-96D6-2F427DF18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4088" y="404664"/>
            <a:ext cx="3240360" cy="4032448"/>
          </a:xfrm>
          <a:ln>
            <a:noFill/>
          </a:ln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0"/>
            <a:r>
              <a:rPr lang="cs-CZ" sz="2000" b="1" dirty="0"/>
              <a:t>OBSAH: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Diabetes </a:t>
            </a:r>
            <a:r>
              <a:rPr lang="cs-CZ" sz="2000" dirty="0" err="1"/>
              <a:t>mellitus</a:t>
            </a:r>
            <a:r>
              <a:rPr lang="cs-CZ" sz="2000" dirty="0"/>
              <a:t> -  symptomatologie, diagnostika, typy diabetu, komplikace diabetu, zásady léčby, dietní problematika,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Hypertenze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Obezita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Metabolický syndrom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54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2897C-D164-754C-9451-6D6612AE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OBEZITA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BFE435-ECF5-6543-A3F7-3CBAB69FD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PORUCHA VÝŽIVY ZE ZVÝŠENÉHO PŘÍJMU POTRAVY V DŮSLEDKU NEVHODNÝCH NÁVYKŮ PŘI JÍDLE: </a:t>
            </a:r>
          </a:p>
          <a:p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jednorázová konzumace větších kvant potravy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vynechávání snídaně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err="1"/>
              <a:t>nibbling</a:t>
            </a:r>
            <a:r>
              <a:rPr lang="cs-CZ" altLang="cs-CZ" dirty="0"/>
              <a:t> („uždibování“ nevědomá konzumace např. při sledování TV)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příjem potravy při stressu (na uklidnění)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syndrom nočního přejídání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zvýšená rychlost konzumace potravy</a:t>
            </a:r>
          </a:p>
          <a:p>
            <a:pPr marL="201168" lvl="1" indent="0">
              <a:buNone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56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OBEZITA – 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5505" cy="439157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antropometrie</a:t>
            </a:r>
            <a:r>
              <a:rPr lang="cs-CZ" dirty="0"/>
              <a:t> – měření tloušťky kožních řas </a:t>
            </a:r>
            <a:r>
              <a:rPr lang="cs-CZ" b="1" dirty="0" err="1"/>
              <a:t>kaliperem</a:t>
            </a:r>
            <a:r>
              <a:rPr lang="cs-CZ" dirty="0"/>
              <a:t>, </a:t>
            </a:r>
            <a:r>
              <a:rPr lang="cs-CZ" b="1" dirty="0"/>
              <a:t>obvod pasu </a:t>
            </a:r>
            <a:r>
              <a:rPr lang="cs-CZ" dirty="0"/>
              <a:t>- posouzení rizika metabolických a KVS komplikací – vysoké riziko u mužů nad 102 cm, u žen nad 88 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BMI </a:t>
            </a:r>
            <a:r>
              <a:rPr lang="cs-CZ" dirty="0"/>
              <a:t>(Body </a:t>
            </a:r>
            <a:r>
              <a:rPr lang="cs-CZ" dirty="0" err="1"/>
              <a:t>mass</a:t>
            </a:r>
            <a:r>
              <a:rPr lang="cs-CZ" dirty="0"/>
              <a:t> index): poměr hmotnosti (v kg) a druhé mocniny výšky jedince (v metrech)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Deurenbergerova</a:t>
            </a:r>
            <a:r>
              <a:rPr lang="cs-CZ" b="1" dirty="0"/>
              <a:t> rovnice </a:t>
            </a:r>
            <a:r>
              <a:rPr lang="cs-CZ" dirty="0"/>
              <a:t>1,2 </a:t>
            </a:r>
            <a:r>
              <a:rPr lang="cs-CZ" dirty="0" err="1"/>
              <a:t>x</a:t>
            </a:r>
            <a:r>
              <a:rPr lang="cs-CZ" dirty="0"/>
              <a:t> BMI + 0,23 </a:t>
            </a:r>
            <a:r>
              <a:rPr lang="cs-CZ" dirty="0" err="1"/>
              <a:t>x</a:t>
            </a:r>
            <a:r>
              <a:rPr lang="cs-CZ" dirty="0"/>
              <a:t> věk – 10,8 </a:t>
            </a:r>
            <a:r>
              <a:rPr lang="cs-CZ" dirty="0" err="1"/>
              <a:t>x</a:t>
            </a:r>
            <a:r>
              <a:rPr lang="cs-CZ" dirty="0"/>
              <a:t> pohlaví – 5,4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bioelektrická impedance </a:t>
            </a:r>
            <a:r>
              <a:rPr lang="cs-CZ" dirty="0"/>
              <a:t>– měření složení těla: stanovení obsahu tukové tkáně, </a:t>
            </a:r>
            <a:r>
              <a:rPr lang="cs-CZ" dirty="0" err="1"/>
              <a:t>beztukové</a:t>
            </a:r>
            <a:r>
              <a:rPr lang="cs-CZ" dirty="0"/>
              <a:t> hmoty a hydratace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stanovení energetického výdeje </a:t>
            </a:r>
            <a:r>
              <a:rPr lang="cs-CZ" dirty="0"/>
              <a:t>(kalorimetrie), dotazníky na příjem stravy…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další</a:t>
            </a:r>
            <a:r>
              <a:rPr lang="cs-CZ" dirty="0"/>
              <a:t>: zobrazovací metody (UZ, CT, MR), denzitometrie a další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98DF96A-02E7-044B-89B3-62179FAB8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201895"/>
              </p:ext>
            </p:extLst>
          </p:nvPr>
        </p:nvGraphicFramePr>
        <p:xfrm>
          <a:off x="408194" y="4905086"/>
          <a:ext cx="3384378" cy="16699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92189">
                  <a:extLst>
                    <a:ext uri="{9D8B030D-6E8A-4147-A177-3AD203B41FA5}">
                      <a16:colId xmlns:a16="http://schemas.microsoft.com/office/drawing/2014/main" val="532891084"/>
                    </a:ext>
                  </a:extLst>
                </a:gridCol>
                <a:gridCol w="1692189">
                  <a:extLst>
                    <a:ext uri="{9D8B030D-6E8A-4147-A177-3AD203B41FA5}">
                      <a16:colId xmlns:a16="http://schemas.microsoft.com/office/drawing/2014/main" val="62564609"/>
                    </a:ext>
                  </a:extLst>
                </a:gridCol>
              </a:tblGrid>
              <a:tr h="278320">
                <a:tc>
                  <a:txBody>
                    <a:bodyPr/>
                    <a:lstStyle/>
                    <a:p>
                      <a:r>
                        <a:rPr lang="cs-CZ" sz="1200"/>
                        <a:t>podvýživa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1"/>
                        <a:t>&lt; 18,5</a:t>
                      </a:r>
                      <a:r>
                        <a:rPr lang="cs-CZ" sz="12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367638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cs-CZ" sz="1200"/>
                        <a:t>normální hmotnost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18,6–24,9</a:t>
                      </a:r>
                      <a:r>
                        <a:rPr lang="cs-CZ" sz="12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539820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cs-CZ" sz="1200"/>
                        <a:t>nadváha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1"/>
                        <a:t>25–29,9</a:t>
                      </a:r>
                      <a:r>
                        <a:rPr lang="cs-CZ" sz="12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028173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cs-CZ" sz="1200"/>
                        <a:t>1. st. obezity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30–34,9</a:t>
                      </a:r>
                      <a:r>
                        <a:rPr lang="cs-CZ" sz="12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778605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cs-CZ" sz="1200"/>
                        <a:t>2. st. obezity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1"/>
                        <a:t>35–39,9</a:t>
                      </a:r>
                      <a:r>
                        <a:rPr lang="cs-CZ" sz="12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147725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cs-CZ" sz="1200"/>
                        <a:t>3. st. obezity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&gt; 40</a:t>
                      </a:r>
                      <a:endParaRPr lang="cs-CZ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027797"/>
                  </a:ext>
                </a:extLst>
              </a:tr>
            </a:tbl>
          </a:graphicData>
        </a:graphic>
      </p:graphicFrame>
      <p:sp>
        <p:nvSpPr>
          <p:cNvPr id="5" name="Zahnutá šipka vpravo 4">
            <a:extLst>
              <a:ext uri="{FF2B5EF4-FFF2-40B4-BE49-F238E27FC236}">
                <a16:creationId xmlns:a16="http://schemas.microsoft.com/office/drawing/2014/main" id="{F5BC4874-1BFE-884D-9EB1-D80B7817BBC7}"/>
              </a:ext>
            </a:extLst>
          </p:cNvPr>
          <p:cNvSpPr/>
          <p:nvPr/>
        </p:nvSpPr>
        <p:spPr>
          <a:xfrm rot="1226174">
            <a:off x="264977" y="2769362"/>
            <a:ext cx="544983" cy="2064565"/>
          </a:xfrm>
          <a:prstGeom prst="curvedRightArrow">
            <a:avLst>
              <a:gd name="adj1" fmla="val 25000"/>
              <a:gd name="adj2" fmla="val 50000"/>
              <a:gd name="adj3" fmla="val 30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8022346-A5B3-1F4D-A0E2-5311A3DFABED}"/>
              </a:ext>
            </a:extLst>
          </p:cNvPr>
          <p:cNvSpPr txBox="1"/>
          <p:nvPr/>
        </p:nvSpPr>
        <p:spPr>
          <a:xfrm>
            <a:off x="408193" y="6615991"/>
            <a:ext cx="85858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hlinkClick r:id="rId3"/>
              </a:rPr>
              <a:t>https://www.wikiskripta.eu/w/Obezita</a:t>
            </a:r>
            <a:r>
              <a:rPr lang="cs-CZ" sz="1050" dirty="0"/>
              <a:t>, https://</a:t>
            </a:r>
            <a:r>
              <a:rPr lang="cs-CZ" sz="1050" dirty="0" err="1"/>
              <a:t>www.myprotein.cz</a:t>
            </a:r>
            <a:r>
              <a:rPr lang="cs-CZ" sz="1050" dirty="0"/>
              <a:t>/protein-</a:t>
            </a:r>
            <a:r>
              <a:rPr lang="cs-CZ" sz="1050" dirty="0" err="1"/>
              <a:t>accessories</a:t>
            </a:r>
            <a:r>
              <a:rPr lang="cs-CZ" sz="1050" dirty="0"/>
              <a:t>/</a:t>
            </a:r>
            <a:r>
              <a:rPr lang="cs-CZ" sz="1050" dirty="0" err="1"/>
              <a:t>kaliperacni</a:t>
            </a:r>
            <a:r>
              <a:rPr lang="cs-CZ" sz="1050" dirty="0"/>
              <a:t>-kleste/11023726.html?affil=</a:t>
            </a:r>
            <a:r>
              <a:rPr lang="cs-CZ" sz="1050" dirty="0" err="1"/>
              <a:t>thggpsad&amp;switchcurrency</a:t>
            </a:r>
            <a:r>
              <a:rPr lang="cs-CZ" sz="1050" dirty="0"/>
              <a:t>=</a:t>
            </a:r>
            <a:r>
              <a:rPr lang="cs-CZ" sz="1050" dirty="0" err="1"/>
              <a:t>CZK&amp;shippingcountry</a:t>
            </a:r>
            <a:r>
              <a:rPr lang="cs-CZ" sz="1050" dirty="0"/>
              <a:t>=</a:t>
            </a:r>
            <a:r>
              <a:rPr lang="cs-CZ" sz="1050" dirty="0" err="1"/>
              <a:t>CZ&amp;thg_ppc_campaign</a:t>
            </a:r>
            <a:r>
              <a:rPr lang="cs-CZ" sz="1050" dirty="0"/>
              <a:t>=71700000048514123&amp;product_id=11023726&amp;gclid=CjwKCAjwu5CDBhB9EiwA0w6sLYolxauZ_RDBaOMtBPugpXAA7jGxAUrfuhqsYSX9DuD4yMNZGLCVTBoCzuMQAvD_BwE&amp;gclsrc=</a:t>
            </a:r>
            <a:r>
              <a:rPr lang="cs-CZ" sz="1050" dirty="0" err="1"/>
              <a:t>aw.ds</a:t>
            </a:r>
            <a:endParaRPr lang="cs-CZ" sz="1050" dirty="0"/>
          </a:p>
        </p:txBody>
      </p:sp>
      <p:pic>
        <p:nvPicPr>
          <p:cNvPr id="1026" name="Picture 2" descr="Osobní digitální váha bc 602 - 2">
            <a:extLst>
              <a:ext uri="{FF2B5EF4-FFF2-40B4-BE49-F238E27FC236}">
                <a16:creationId xmlns:a16="http://schemas.microsoft.com/office/drawing/2014/main" id="{FD60BA96-4C3A-1444-9A47-7BF4F675D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" b="202"/>
          <a:stretch/>
        </p:blipFill>
        <p:spPr bwMode="auto">
          <a:xfrm>
            <a:off x="6948264" y="4626156"/>
            <a:ext cx="2045745" cy="2120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E34E024-0117-FA4B-A39A-2F16CBAA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50" y="4819098"/>
            <a:ext cx="1916832" cy="19168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9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854F2-D207-EB43-95C9-EC531080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OBEZITA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E2B593-9396-F747-B08A-A140560B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949449"/>
            <a:ext cx="2376264" cy="4023360"/>
          </a:xfrm>
        </p:spPr>
        <p:txBody>
          <a:bodyPr/>
          <a:lstStyle/>
          <a:p>
            <a:r>
              <a:rPr lang="cs-CZ" b="1" u="sng" dirty="0"/>
              <a:t>PARADOX BMI</a:t>
            </a:r>
          </a:p>
          <a:p>
            <a:r>
              <a:rPr lang="cs-CZ" dirty="0"/>
              <a:t>- stejná výška</a:t>
            </a:r>
          </a:p>
          <a:p>
            <a:r>
              <a:rPr lang="cs-CZ" dirty="0"/>
              <a:t>- stejná váha</a:t>
            </a:r>
          </a:p>
          <a:p>
            <a:r>
              <a:rPr lang="cs-CZ" dirty="0"/>
              <a:t>- stejné BMI</a:t>
            </a:r>
          </a:p>
          <a:p>
            <a:r>
              <a:rPr lang="cs-CZ" b="1" dirty="0"/>
              <a:t>- různé složení těla a životní styl !!! </a:t>
            </a:r>
          </a:p>
        </p:txBody>
      </p:sp>
      <p:pic>
        <p:nvPicPr>
          <p:cNvPr id="1026" name="Picture 2" descr="BODY MASS INDEX-BMI">
            <a:extLst>
              <a:ext uri="{FF2B5EF4-FFF2-40B4-BE49-F238E27FC236}">
                <a16:creationId xmlns:a16="http://schemas.microsoft.com/office/drawing/2014/main" id="{67269FDE-0067-B74A-BD0B-842EF088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6604"/>
            <a:ext cx="5834285" cy="59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AFBA4ED-2B9A-3443-AA31-EC994B68FD7C}"/>
              </a:ext>
            </a:extLst>
          </p:cNvPr>
          <p:cNvSpPr/>
          <p:nvPr/>
        </p:nvSpPr>
        <p:spPr>
          <a:xfrm>
            <a:off x="5145162" y="6518989"/>
            <a:ext cx="59402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www.modernghana.com</a:t>
            </a:r>
            <a:r>
              <a:rPr lang="cs-CZ" sz="1000" dirty="0"/>
              <a:t>/</a:t>
            </a:r>
            <a:r>
              <a:rPr lang="cs-CZ" sz="1000" dirty="0" err="1"/>
              <a:t>news</a:t>
            </a:r>
            <a:r>
              <a:rPr lang="cs-CZ" sz="1000" dirty="0"/>
              <a:t>/483337/body-</a:t>
            </a:r>
            <a:r>
              <a:rPr lang="cs-CZ" sz="1000" dirty="0" err="1"/>
              <a:t>mass</a:t>
            </a:r>
            <a:r>
              <a:rPr lang="cs-CZ" sz="1000" dirty="0"/>
              <a:t>-</a:t>
            </a:r>
            <a:r>
              <a:rPr lang="cs-CZ" sz="1000" dirty="0" err="1"/>
              <a:t>index.html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7581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09"/>
    </mc:Choice>
    <mc:Fallback xmlns="">
      <p:transition spd="slow" advTm="8160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OBEZITA - klinika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androidní</a:t>
            </a:r>
            <a:r>
              <a:rPr lang="cs-CZ" dirty="0"/>
              <a:t> (viscerální, abdominální, centripetální) – vyšší riziko KVS a metabolických komplikací, převážně u mužů „jablko“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gynoidní</a:t>
            </a:r>
            <a:r>
              <a:rPr lang="cs-CZ" dirty="0"/>
              <a:t> – převažuje u žen „hruška“</a:t>
            </a:r>
          </a:p>
          <a:p>
            <a:endParaRPr lang="cs-CZ" dirty="0"/>
          </a:p>
        </p:txBody>
      </p:sp>
      <p:pic>
        <p:nvPicPr>
          <p:cNvPr id="3074" name="Picture 2" descr="Jablko, nebo hruška? Typy obezit, jejich rizika a možná řešení | Vím, co jím">
            <a:extLst>
              <a:ext uri="{FF2B5EF4-FFF2-40B4-BE49-F238E27FC236}">
                <a16:creationId xmlns:a16="http://schemas.microsoft.com/office/drawing/2014/main" id="{D61C2DA0-7990-A64B-A62A-6F72903E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73079"/>
            <a:ext cx="5407285" cy="318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16B3F33-3F00-A542-88CA-A40D6AC841D5}"/>
              </a:ext>
            </a:extLst>
          </p:cNvPr>
          <p:cNvSpPr txBox="1"/>
          <p:nvPr/>
        </p:nvSpPr>
        <p:spPr>
          <a:xfrm>
            <a:off x="323528" y="6455980"/>
            <a:ext cx="65405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https://</a:t>
            </a:r>
            <a:r>
              <a:rPr lang="cs-CZ" sz="900" dirty="0" err="1"/>
              <a:t>www.vimcojim.cz</a:t>
            </a:r>
            <a:r>
              <a:rPr lang="cs-CZ" sz="900" dirty="0"/>
              <a:t>/</a:t>
            </a:r>
            <a:r>
              <a:rPr lang="cs-CZ" sz="900" dirty="0" err="1"/>
              <a:t>magazin</a:t>
            </a:r>
            <a:r>
              <a:rPr lang="cs-CZ" sz="900" dirty="0"/>
              <a:t>/</a:t>
            </a:r>
            <a:r>
              <a:rPr lang="cs-CZ" sz="900" dirty="0" err="1"/>
              <a:t>clanky</a:t>
            </a:r>
            <a:r>
              <a:rPr lang="cs-CZ" sz="900" dirty="0"/>
              <a:t>/o-</a:t>
            </a:r>
            <a:r>
              <a:rPr lang="cs-CZ" sz="900" dirty="0" err="1"/>
              <a:t>zdravi</a:t>
            </a:r>
            <a:r>
              <a:rPr lang="cs-CZ" sz="900" dirty="0"/>
              <a:t>/Jablko,-nebo-hruska-Typy-obezit,-jejich-rizika-a-mozna-reseni__s10012x10936.html</a:t>
            </a:r>
          </a:p>
        </p:txBody>
      </p:sp>
    </p:spTree>
    <p:extLst>
      <p:ext uri="{BB962C8B-B14F-4D97-AF65-F5344CB8AC3E}">
        <p14:creationId xmlns:p14="http://schemas.microsoft.com/office/powerpoint/2010/main" val="2785601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OBEZITA - komplikace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175554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metabolické</a:t>
            </a:r>
            <a:r>
              <a:rPr lang="cs-CZ" dirty="0"/>
              <a:t> – inzulinová rezistence, DM, </a:t>
            </a:r>
            <a:r>
              <a:rPr lang="cs-CZ" dirty="0" err="1"/>
              <a:t>hyperlipoproteinémie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kardiovaskulární</a:t>
            </a:r>
            <a:r>
              <a:rPr lang="cs-CZ" dirty="0"/>
              <a:t> choroby – hypertenze, ICHS, arytmie, CMP, TEN;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respirační</a:t>
            </a:r>
            <a:r>
              <a:rPr lang="cs-CZ" dirty="0"/>
              <a:t> – hypoventilace u </a:t>
            </a:r>
            <a:r>
              <a:rPr lang="cs-CZ" dirty="0" err="1"/>
              <a:t>Pickwickova</a:t>
            </a:r>
            <a:r>
              <a:rPr lang="cs-CZ" dirty="0"/>
              <a:t> syndromu, spánková apnoe; COVID!!!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GIT</a:t>
            </a:r>
            <a:r>
              <a:rPr lang="cs-CZ" dirty="0"/>
              <a:t> – jaterní steatóza, cholelitiáza, pankreatitida, GER,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gynekologické</a:t>
            </a:r>
            <a:r>
              <a:rPr lang="cs-CZ" dirty="0"/>
              <a:t> - poruchy cyklu, neplodnost, </a:t>
            </a:r>
            <a:r>
              <a:rPr lang="cs-CZ" dirty="0" err="1"/>
              <a:t>sy</a:t>
            </a:r>
            <a:r>
              <a:rPr lang="cs-CZ" dirty="0"/>
              <a:t>. </a:t>
            </a:r>
            <a:r>
              <a:rPr lang="cs-CZ" dirty="0" err="1"/>
              <a:t>polycystických</a:t>
            </a:r>
            <a:r>
              <a:rPr lang="cs-CZ" dirty="0"/>
              <a:t> ovarií, inkontinence moči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ortopedické - </a:t>
            </a:r>
            <a:r>
              <a:rPr lang="cs-CZ" dirty="0"/>
              <a:t>artrózy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kožní</a:t>
            </a:r>
            <a:r>
              <a:rPr lang="cs-CZ" dirty="0"/>
              <a:t> – mykózy, ekzémy, </a:t>
            </a:r>
            <a:r>
              <a:rPr lang="cs-CZ" dirty="0" err="1"/>
              <a:t>celulitis</a:t>
            </a:r>
            <a:r>
              <a:rPr lang="cs-CZ" dirty="0"/>
              <a:t>, hirsutismus;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psychosociální poruchy</a:t>
            </a:r>
            <a:r>
              <a:rPr lang="cs-CZ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zvýšený výskyt nádorů- </a:t>
            </a:r>
            <a:r>
              <a:rPr lang="cs-CZ" dirty="0"/>
              <a:t>GIT, urogenitální.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chirurgická a anesteziologické rizika, omezenost zobrazovacích metod, </a:t>
            </a:r>
            <a:r>
              <a:rPr lang="cs-CZ" b="1" dirty="0" err="1"/>
              <a:t>iatrogenní</a:t>
            </a:r>
            <a:r>
              <a:rPr lang="cs-CZ" b="1" dirty="0"/>
              <a:t> poškození </a:t>
            </a:r>
            <a:r>
              <a:rPr lang="cs-CZ" dirty="0"/>
              <a:t>(nedostatečná/nadměrná medikace </a:t>
            </a:r>
            <a:r>
              <a:rPr lang="cs-CZ" dirty="0" err="1"/>
              <a:t>inadekvátní</a:t>
            </a:r>
            <a:r>
              <a:rPr lang="cs-CZ" dirty="0"/>
              <a:t> diety…)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974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OBEZITA -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4175554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cs-CZ" b="1" dirty="0"/>
              <a:t> </a:t>
            </a:r>
            <a:r>
              <a:rPr lang="cs-CZ" b="1" dirty="0" err="1"/>
              <a:t>dietoterapie</a:t>
            </a:r>
            <a:r>
              <a:rPr lang="cs-CZ" dirty="0"/>
              <a:t> (bílkoviny : tuky : sacharidy = 15 : 30 : 55, snížení tučných jídel, zvýšení příjmu vlákniny), nutriční terapeut!!!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/>
              <a:t> zvýšení pohybové aktivity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/>
              <a:t> kognitivně - behaviorální terapie, modifikace návyků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/>
              <a:t> farmakoterapie</a:t>
            </a:r>
            <a:r>
              <a:rPr lang="cs-CZ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anorektika (snižují chuť k jídlu) – katecholaminy (</a:t>
            </a:r>
            <a:r>
              <a:rPr lang="cs-CZ" sz="1600" dirty="0" err="1"/>
              <a:t>Adipex</a:t>
            </a:r>
            <a:r>
              <a:rPr lang="cs-CZ" sz="1600" dirty="0"/>
              <a:t>), </a:t>
            </a:r>
            <a:r>
              <a:rPr lang="cs-CZ" sz="1600" dirty="0" err="1"/>
              <a:t>serotoninergní</a:t>
            </a:r>
            <a:r>
              <a:rPr lang="cs-CZ" sz="1600" dirty="0"/>
              <a:t>, kombinovaná (</a:t>
            </a:r>
            <a:r>
              <a:rPr lang="cs-CZ" sz="1600" dirty="0" err="1"/>
              <a:t>sibutramin</a:t>
            </a:r>
            <a:r>
              <a:rPr lang="cs-CZ" sz="16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 err="1"/>
              <a:t>termogenní</a:t>
            </a:r>
            <a:r>
              <a:rPr lang="cs-CZ" sz="1600" dirty="0"/>
              <a:t> farmaka (zvyšují energetický výdej) – </a:t>
            </a:r>
            <a:r>
              <a:rPr lang="cs-CZ" sz="1600" dirty="0" err="1"/>
              <a:t>Elsinorské</a:t>
            </a:r>
            <a:r>
              <a:rPr lang="cs-CZ" sz="1600" dirty="0"/>
              <a:t> prášky,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látky ovlivňující vstřebávání tuků ve střevě (inhibice lipáz) – </a:t>
            </a:r>
            <a:r>
              <a:rPr lang="cs-CZ" sz="1600" dirty="0" err="1"/>
              <a:t>orlistat</a:t>
            </a:r>
            <a:r>
              <a:rPr lang="cs-CZ" sz="1600" dirty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/>
              <a:t> chirurgická </a:t>
            </a:r>
            <a:r>
              <a:rPr lang="cs-CZ" b="1" dirty="0" err="1"/>
              <a:t>bariatrická</a:t>
            </a:r>
            <a:r>
              <a:rPr lang="cs-CZ" b="1" dirty="0"/>
              <a:t> terapie </a:t>
            </a:r>
            <a:r>
              <a:rPr lang="cs-CZ" dirty="0"/>
              <a:t>- bandáž žaludku (snížení </a:t>
            </a:r>
            <a:r>
              <a:rPr lang="cs-CZ" dirty="0" err="1"/>
              <a:t>rozepětí</a:t>
            </a:r>
            <a:r>
              <a:rPr lang="cs-CZ" dirty="0"/>
              <a:t> žaludečních stěn → útlum talamického centra)</a:t>
            </a:r>
          </a:p>
          <a:p>
            <a:pPr lvl="1">
              <a:buFont typeface="Wingdings" pitchFamily="2" charset="2"/>
              <a:buChar char="Ø"/>
            </a:pPr>
            <a:endParaRPr lang="cs-CZ" dirty="0"/>
          </a:p>
          <a:p>
            <a:pPr marL="201168" lvl="1" indent="0">
              <a:buNone/>
            </a:pPr>
            <a:r>
              <a:rPr lang="cs-CZ" dirty="0"/>
              <a:t>= </a:t>
            </a:r>
            <a:r>
              <a:rPr lang="cs-CZ" u="sng" dirty="0"/>
              <a:t>komplexní péče </a:t>
            </a:r>
            <a:r>
              <a:rPr lang="cs-CZ" dirty="0" err="1"/>
              <a:t>obezitologa</a:t>
            </a:r>
            <a:r>
              <a:rPr lang="cs-CZ" dirty="0"/>
              <a:t>, psychologa, nutričního terapeuta, fyzioterapeuta a dalších specialistů</a:t>
            </a: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169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METABOLICKÝ SYNDROM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= soubor typických nemocí a rizikových faktorů, které se často vyskytují společně, vedou k řadě zdravotních komplikací - souvisí s významně vyšším rizikem výskytu kardiovaskulárních onemocnění, diabetu </a:t>
            </a:r>
            <a:r>
              <a:rPr lang="cs-CZ" sz="1600" dirty="0" err="1"/>
              <a:t>mellitu</a:t>
            </a:r>
            <a:r>
              <a:rPr lang="cs-CZ" sz="1600" dirty="0"/>
              <a:t>, některých nádorových onemocnění a dalších onemocnění</a:t>
            </a:r>
          </a:p>
          <a:p>
            <a:r>
              <a:rPr lang="cs-CZ" sz="1600" dirty="0"/>
              <a:t>- rizikový stav, který patří mezi nejčastější příčiny úmrtí v naší populaci</a:t>
            </a:r>
          </a:p>
          <a:p>
            <a:r>
              <a:rPr lang="cs-CZ" sz="1800" dirty="0"/>
              <a:t>SMRTÍCÍ KVARTETO: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sz="1600" b="1" dirty="0"/>
              <a:t>obezita</a:t>
            </a:r>
          </a:p>
          <a:p>
            <a:pPr lvl="1">
              <a:buFont typeface="Wingdings" pitchFamily="2" charset="2"/>
              <a:buChar char="Ø"/>
            </a:pPr>
            <a:r>
              <a:rPr lang="cs-CZ" sz="1600" b="1" dirty="0"/>
              <a:t> </a:t>
            </a:r>
            <a:r>
              <a:rPr lang="cs-CZ" sz="1600" b="1" dirty="0" err="1"/>
              <a:t>dyslipidémie</a:t>
            </a:r>
            <a:r>
              <a:rPr lang="cs-CZ" sz="1600" b="1" dirty="0"/>
              <a:t> – </a:t>
            </a:r>
            <a:r>
              <a:rPr lang="cs-CZ" sz="1600" dirty="0"/>
              <a:t>snížení HDL a zvýšení LDL A TAG</a:t>
            </a:r>
            <a:endParaRPr lang="cs-CZ" sz="1600" b="1" dirty="0"/>
          </a:p>
          <a:p>
            <a:pPr lvl="1">
              <a:buFont typeface="Wingdings" pitchFamily="2" charset="2"/>
              <a:buChar char="Ø"/>
            </a:pPr>
            <a:r>
              <a:rPr lang="cs-CZ" sz="1600" b="1" dirty="0"/>
              <a:t> hypertenze</a:t>
            </a:r>
          </a:p>
          <a:p>
            <a:pPr lvl="1">
              <a:buFont typeface="Wingdings" pitchFamily="2" charset="2"/>
              <a:buChar char="Ø"/>
            </a:pPr>
            <a:r>
              <a:rPr lang="cs-CZ" sz="1600" b="1" dirty="0"/>
              <a:t> porucha</a:t>
            </a:r>
            <a:r>
              <a:rPr lang="cs-CZ" sz="1400" b="1" dirty="0"/>
              <a:t> m</a:t>
            </a:r>
            <a:r>
              <a:rPr lang="cs-CZ" sz="1600" b="1" dirty="0"/>
              <a:t>etabolismu glukózy </a:t>
            </a:r>
            <a:r>
              <a:rPr lang="cs-CZ" sz="1600" dirty="0"/>
              <a:t>- glukozové tolerance, </a:t>
            </a:r>
            <a:r>
              <a:rPr lang="cs-CZ" sz="1600" dirty="0" err="1"/>
              <a:t>hyperinzulinémie</a:t>
            </a:r>
            <a:endParaRPr lang="cs-CZ" sz="1600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1900DB41-E360-F24D-8AE1-058092766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04" y="5003028"/>
            <a:ext cx="6744991" cy="1732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F9722BB-BB94-9649-BB56-BA6908930A18}"/>
              </a:ext>
            </a:extLst>
          </p:cNvPr>
          <p:cNvSpPr txBox="1"/>
          <p:nvPr/>
        </p:nvSpPr>
        <p:spPr>
          <a:xfrm>
            <a:off x="5371671" y="6596660"/>
            <a:ext cx="377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hlinkClick r:id="rId4"/>
              </a:rPr>
              <a:t>https://www.internimedicina.cz/pdfs/int/2012/11/03.pdf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18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B34B-53E6-9545-B2F0-4B7FEF0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METABOLICKÝ SYNDROM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9AE6B-385F-1A4E-A742-1674EF2B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- prevalence – viz obezita</a:t>
            </a:r>
          </a:p>
          <a:p>
            <a:r>
              <a:rPr lang="cs-CZ" dirty="0"/>
              <a:t>- diagnostika – viz obezita, HT</a:t>
            </a:r>
          </a:p>
          <a:p>
            <a:r>
              <a:rPr lang="cs-CZ" dirty="0"/>
              <a:t>- komplikace – viz obezita, HT, DM, ateroskleróza</a:t>
            </a:r>
          </a:p>
          <a:p>
            <a:r>
              <a:rPr lang="cs-CZ" dirty="0"/>
              <a:t>- terapie - viz obezita, HT, DM, ateroskleróza, terapie přidružených onemocnění…</a:t>
            </a:r>
          </a:p>
          <a:p>
            <a:endParaRPr lang="cs-CZ" dirty="0"/>
          </a:p>
          <a:p>
            <a:r>
              <a:rPr lang="cs-CZ" sz="3600" b="1" dirty="0"/>
              <a:t>PREVENCE!!!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9722BB-BB94-9649-BB56-BA6908930A18}"/>
              </a:ext>
            </a:extLst>
          </p:cNvPr>
          <p:cNvSpPr txBox="1"/>
          <p:nvPr/>
        </p:nvSpPr>
        <p:spPr>
          <a:xfrm>
            <a:off x="5371671" y="6596660"/>
            <a:ext cx="377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hlinkClick r:id="rId3"/>
              </a:rPr>
              <a:t>https://www.internimedicina.cz/pdfs/int/2012/11/03.pdf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850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CFD44-A6FC-1044-BF99-B53A15C8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3260AC-393A-0648-86B9-A6AC8961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3D1698-F97A-D340-9777-5662A6F7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51" y="123531"/>
            <a:ext cx="9193651" cy="64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4F2D379-2257-E149-A1B6-DF815BFE3592}"/>
              </a:ext>
            </a:extLst>
          </p:cNvPr>
          <p:cNvSpPr txBox="1"/>
          <p:nvPr/>
        </p:nvSpPr>
        <p:spPr>
          <a:xfrm>
            <a:off x="131542" y="6604084"/>
            <a:ext cx="883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www.wikiskripta.eu</a:t>
            </a:r>
            <a:r>
              <a:rPr lang="cs-CZ" sz="1050" dirty="0"/>
              <a:t>/</a:t>
            </a:r>
            <a:r>
              <a:rPr lang="cs-CZ" sz="1050" dirty="0" err="1"/>
              <a:t>w</a:t>
            </a:r>
            <a:r>
              <a:rPr lang="cs-CZ" sz="1050" dirty="0"/>
              <a:t>/Metabolick%C3%BD_syndrom_a_inzul%C3%ADnov%C3%A1_rezistence#/media/</a:t>
            </a:r>
            <a:r>
              <a:rPr lang="cs-CZ" sz="1050" dirty="0" err="1"/>
              <a:t>File:Metabolicsyndromemindmapsum_cs.PNG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25919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obsah 7" descr="Čerstvá mrkev stanovená na dřevěných podlahách">
            <a:extLst>
              <a:ext uri="{FF2B5EF4-FFF2-40B4-BE49-F238E27FC236}">
                <a16:creationId xmlns:a16="http://schemas.microsoft.com/office/drawing/2014/main" id="{D8022BB5-F1B6-E34B-A70D-9B146A669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" b="14434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2F285-2F09-5148-8A65-6946624E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DĚKUJI VÁM ZA POZORNOST!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465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C1FD9-454E-6649-B7D4-5CE1529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DIABETES MELLITUS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50B02-416F-E042-A015-56A7AF316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skupina onemocnění, které jsou charakterizované </a:t>
            </a:r>
            <a:r>
              <a:rPr lang="cs-CZ" b="1" dirty="0"/>
              <a:t>hyperglykémií</a:t>
            </a:r>
          </a:p>
          <a:p>
            <a:r>
              <a:rPr lang="cs-CZ" dirty="0"/>
              <a:t>- absolutní nebo relativní nedostatek inzulinu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porucha metabolismu sacharidů, lipidů i proteinů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absolutní nedostatek = DM </a:t>
            </a:r>
            <a:r>
              <a:rPr lang="cs-CZ" dirty="0" err="1"/>
              <a:t>I.typu</a:t>
            </a:r>
            <a:r>
              <a:rPr lang="cs-CZ" dirty="0"/>
              <a:t> – autoimunitní onemocnění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relativní nedostatek = DM </a:t>
            </a:r>
            <a:r>
              <a:rPr lang="cs-CZ" dirty="0" err="1"/>
              <a:t>II.typu</a:t>
            </a:r>
            <a:r>
              <a:rPr lang="cs-CZ" dirty="0"/>
              <a:t> a další – rozvoj inzulinové rezistence, nadprodukce </a:t>
            </a:r>
            <a:r>
              <a:rPr lang="cs-CZ" dirty="0" err="1"/>
              <a:t>kontrainzulárně</a:t>
            </a:r>
            <a:r>
              <a:rPr lang="cs-CZ" dirty="0"/>
              <a:t> působících hormonů</a:t>
            </a:r>
          </a:p>
          <a:p>
            <a:r>
              <a:rPr lang="cs-CZ" dirty="0"/>
              <a:t>- chronické nevyléčitelné onemocnění s řadou komplikací, které snižují kvalitu a délku života (viz dále)</a:t>
            </a:r>
          </a:p>
          <a:p>
            <a:r>
              <a:rPr lang="cs-CZ" dirty="0"/>
              <a:t>- potřeba trvalé terapie – perorální přípravky (</a:t>
            </a:r>
            <a:r>
              <a:rPr lang="cs-CZ" dirty="0" err="1"/>
              <a:t>antidiabetika</a:t>
            </a:r>
            <a:r>
              <a:rPr lang="cs-CZ" dirty="0"/>
              <a:t>) anebo aplikace inzulinu</a:t>
            </a:r>
          </a:p>
        </p:txBody>
      </p:sp>
    </p:spTree>
    <p:extLst>
      <p:ext uri="{BB962C8B-B14F-4D97-AF65-F5344CB8AC3E}">
        <p14:creationId xmlns:p14="http://schemas.microsoft.com/office/powerpoint/2010/main" val="81264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glykémie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023360"/>
          </a:xfrm>
        </p:spPr>
        <p:txBody>
          <a:bodyPr>
            <a:normAutofit/>
          </a:bodyPr>
          <a:lstStyle/>
          <a:p>
            <a:r>
              <a:rPr lang="cs-CZ" b="1" dirty="0"/>
              <a:t>Inzulin</a:t>
            </a:r>
            <a:r>
              <a:rPr lang="cs-CZ" dirty="0"/>
              <a:t> je nejdůležitější hormon pro regulaci glykémie ovlivňuje transport glukosy do buněk a tím snižuje glykémii (hladina glukózy v krvi)</a:t>
            </a:r>
          </a:p>
          <a:p>
            <a:r>
              <a:rPr lang="cs-CZ" b="1" dirty="0" err="1"/>
              <a:t>Kontraregulační</a:t>
            </a:r>
            <a:r>
              <a:rPr lang="cs-CZ" b="1" dirty="0"/>
              <a:t> hormony </a:t>
            </a:r>
            <a:r>
              <a:rPr lang="cs-CZ" dirty="0"/>
              <a:t>jsou </a:t>
            </a:r>
            <a:r>
              <a:rPr lang="cs-CZ" dirty="0" err="1"/>
              <a:t>glukagon</a:t>
            </a:r>
            <a:r>
              <a:rPr lang="cs-CZ" dirty="0"/>
              <a:t>, adrenalin, růstový faktor a </a:t>
            </a:r>
            <a:r>
              <a:rPr lang="cs-CZ" dirty="0" err="1"/>
              <a:t>kortisol</a:t>
            </a:r>
            <a:r>
              <a:rPr lang="cs-CZ" dirty="0"/>
              <a:t> (tedy zvyšují hladinu glukózy v krvi)</a:t>
            </a:r>
          </a:p>
          <a:p>
            <a:r>
              <a:rPr lang="cs-CZ" b="1" dirty="0"/>
              <a:t>Nervové vlivy – autonomní nervový systém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Sympatikus má </a:t>
            </a:r>
            <a:r>
              <a:rPr lang="cs-CZ" dirty="0" err="1"/>
              <a:t>hyperglykemizující</a:t>
            </a:r>
            <a:r>
              <a:rPr lang="cs-CZ" dirty="0"/>
              <a:t> vliv</a:t>
            </a:r>
          </a:p>
          <a:p>
            <a:pPr lvl="1"/>
            <a:r>
              <a:rPr lang="cs-CZ" dirty="0"/>
              <a:t>Parasympatikus má </a:t>
            </a:r>
            <a:r>
              <a:rPr lang="cs-CZ" dirty="0" err="1"/>
              <a:t>hypoglykemizující</a:t>
            </a:r>
            <a:r>
              <a:rPr lang="cs-CZ" dirty="0"/>
              <a:t> vliv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INZULIN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023360"/>
          </a:xfrm>
        </p:spPr>
        <p:txBody>
          <a:bodyPr/>
          <a:lstStyle/>
          <a:p>
            <a:r>
              <a:rPr lang="cs-CZ" dirty="0"/>
              <a:t>- „hormon sytosti a nadbytku“</a:t>
            </a:r>
          </a:p>
          <a:p>
            <a:r>
              <a:rPr lang="cs-CZ" dirty="0"/>
              <a:t>- hormon snižující hladinu glukózy v krvi </a:t>
            </a:r>
          </a:p>
          <a:p>
            <a:r>
              <a:rPr lang="cs-CZ" dirty="0"/>
              <a:t>- fyziologicky je produkován </a:t>
            </a:r>
            <a:r>
              <a:rPr lang="cs-CZ" b="1" dirty="0"/>
              <a:t>v Langerhansových buňkách pankreatu </a:t>
            </a:r>
            <a:r>
              <a:rPr lang="cs-CZ" sz="1600" dirty="0"/>
              <a:t>jako </a:t>
            </a:r>
            <a:r>
              <a:rPr lang="cs-CZ" sz="1600" dirty="0" err="1"/>
              <a:t>pre-proinzulin</a:t>
            </a:r>
            <a:r>
              <a:rPr lang="cs-CZ" sz="1600" dirty="0"/>
              <a:t>, účinkem proteáz vzniká </a:t>
            </a:r>
            <a:r>
              <a:rPr lang="cs-CZ" sz="1600" dirty="0" err="1"/>
              <a:t>proinzulin</a:t>
            </a:r>
            <a:r>
              <a:rPr lang="cs-CZ" sz="1600" dirty="0"/>
              <a:t>, který je dále štěpen na aktivní inzulin a C-peptid (používáme k detekci produkce inzulinu)</a:t>
            </a:r>
          </a:p>
          <a:p>
            <a:r>
              <a:rPr lang="cs-CZ" dirty="0"/>
              <a:t>- celková denní produkce zdravého člověka je </a:t>
            </a:r>
            <a:r>
              <a:rPr lang="cs-CZ" dirty="0" err="1"/>
              <a:t>cc</a:t>
            </a:r>
            <a:r>
              <a:rPr lang="cs-CZ" dirty="0"/>
              <a:t> 20-40j</a:t>
            </a:r>
          </a:p>
          <a:p>
            <a:r>
              <a:rPr lang="cs-CZ" dirty="0"/>
              <a:t>- synteticky vyráběný inzulin se používá při léčbě cukrovky (zejména </a:t>
            </a:r>
            <a:r>
              <a:rPr lang="cs-CZ" dirty="0" err="1"/>
              <a:t>I.typu</a:t>
            </a:r>
            <a:r>
              <a:rPr lang="cs-CZ" dirty="0"/>
              <a:t>), jediné podání je nyní možno injekčně - subkutánně (</a:t>
            </a:r>
            <a:r>
              <a:rPr lang="cs-CZ" dirty="0" err="1"/>
              <a:t>s.c</a:t>
            </a:r>
            <a:r>
              <a:rPr lang="cs-CZ" dirty="0"/>
              <a:t>.)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50F33-7BCC-CA48-B17F-5B9EF1AF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60" y="0"/>
            <a:ext cx="4805040" cy="207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0581E49-B1CF-BD49-970A-2191E5B63615}"/>
              </a:ext>
            </a:extLst>
          </p:cNvPr>
          <p:cNvSpPr/>
          <p:nvPr/>
        </p:nvSpPr>
        <p:spPr>
          <a:xfrm>
            <a:off x="22860" y="6381328"/>
            <a:ext cx="69974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www.wikiskripta.eu</a:t>
            </a:r>
            <a:r>
              <a:rPr lang="cs-CZ" sz="1100" dirty="0"/>
              <a:t>/</a:t>
            </a:r>
            <a:r>
              <a:rPr lang="cs-CZ" sz="1100" dirty="0" err="1"/>
              <a:t>w</a:t>
            </a:r>
            <a:r>
              <a:rPr lang="cs-CZ" sz="1100" dirty="0"/>
              <a:t>/Inzulin#/media/</a:t>
            </a:r>
            <a:r>
              <a:rPr lang="cs-CZ" sz="1100" dirty="0" err="1"/>
              <a:t>File:Insulin.jpg</a:t>
            </a:r>
            <a:endParaRPr lang="cs-CZ" sz="11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22D46E-40B0-0140-972A-E9E16B8B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15654" b="23481"/>
          <a:stretch/>
        </p:blipFill>
        <p:spPr bwMode="auto">
          <a:xfrm>
            <a:off x="1242887" y="4778105"/>
            <a:ext cx="6941631" cy="14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Diagnostika DM a klinický obraz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16832"/>
            <a:ext cx="7543801" cy="3743506"/>
          </a:xfrm>
        </p:spPr>
        <p:txBody>
          <a:bodyPr>
            <a:normAutofit/>
          </a:bodyPr>
          <a:lstStyle/>
          <a:p>
            <a:r>
              <a:rPr lang="cs-CZ" b="1" dirty="0"/>
              <a:t>laboratorně: měření glykémie (hladina glukózy ve venózní krvi)</a:t>
            </a:r>
          </a:p>
          <a:p>
            <a:pPr lvl="1"/>
            <a:r>
              <a:rPr lang="cs-CZ" u="sng" dirty="0"/>
              <a:t>lačná glykémie &gt; 7 </a:t>
            </a:r>
            <a:r>
              <a:rPr lang="cs-CZ" u="sng" dirty="0" err="1"/>
              <a:t>mmol</a:t>
            </a:r>
            <a:r>
              <a:rPr lang="cs-CZ" u="sng" dirty="0"/>
              <a:t>/l 2x</a:t>
            </a:r>
            <a:r>
              <a:rPr lang="cs-CZ" dirty="0"/>
              <a:t>, nejméně 8 hodin od posledního příjmu potravy</a:t>
            </a:r>
            <a:endParaRPr lang="cs-CZ" u="sng" dirty="0"/>
          </a:p>
          <a:p>
            <a:pPr lvl="1"/>
            <a:r>
              <a:rPr lang="cs-CZ" u="sng" dirty="0"/>
              <a:t>náhodná glykémie &gt; 11 </a:t>
            </a:r>
            <a:r>
              <a:rPr lang="cs-CZ" u="sng" dirty="0" err="1"/>
              <a:t>mmol</a:t>
            </a:r>
            <a:r>
              <a:rPr lang="cs-CZ" u="sng" dirty="0"/>
              <a:t>/l </a:t>
            </a:r>
            <a:r>
              <a:rPr lang="cs-CZ" dirty="0"/>
              <a:t>kdykoliv v průběhu dne</a:t>
            </a:r>
          </a:p>
          <a:p>
            <a:pPr lvl="1"/>
            <a:r>
              <a:rPr lang="cs-CZ" u="sng" dirty="0" err="1"/>
              <a:t>pozátěžová</a:t>
            </a:r>
            <a:r>
              <a:rPr lang="cs-CZ" u="sng" dirty="0"/>
              <a:t> glykémie &gt; 11 </a:t>
            </a:r>
            <a:r>
              <a:rPr lang="cs-CZ" dirty="0"/>
              <a:t>za 2 hod při zátěžovém testu </a:t>
            </a:r>
            <a:r>
              <a:rPr lang="cs-CZ" dirty="0" err="1"/>
              <a:t>oGTT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klinické znaky počínajícího DM: </a:t>
            </a:r>
            <a:r>
              <a:rPr lang="cs-CZ" dirty="0"/>
              <a:t>polydipsie, polyurie, nykturie, váhový úbytek, únava, nevýkonnost, kolísání zrakové ostrosti, recidivující infekce (urogenitální), porucha kazivosti zubů, parodontóza, dech páchnoucí po acetonu, </a:t>
            </a:r>
            <a:r>
              <a:rPr lang="cs-CZ" dirty="0" err="1"/>
              <a:t>koma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DM I. 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47562"/>
          </a:xfrm>
        </p:spPr>
        <p:txBody>
          <a:bodyPr>
            <a:normAutofit/>
          </a:bodyPr>
          <a:lstStyle/>
          <a:p>
            <a:r>
              <a:rPr lang="cs-CZ" dirty="0"/>
              <a:t>= </a:t>
            </a:r>
            <a:r>
              <a:rPr lang="cs-CZ" b="1" dirty="0"/>
              <a:t>inzulin dependentní </a:t>
            </a:r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</a:t>
            </a:r>
          </a:p>
          <a:p>
            <a:r>
              <a:rPr lang="cs-CZ" dirty="0"/>
              <a:t>- podkladem je </a:t>
            </a:r>
            <a:r>
              <a:rPr lang="cs-CZ" b="1" dirty="0"/>
              <a:t>postupný zánik </a:t>
            </a:r>
            <a:r>
              <a:rPr lang="el-GR" b="1" dirty="0"/>
              <a:t>β</a:t>
            </a:r>
            <a:r>
              <a:rPr lang="cs-CZ" b="1" dirty="0"/>
              <a:t>-buněk pankreatu</a:t>
            </a:r>
            <a:r>
              <a:rPr lang="cs-CZ" dirty="0"/>
              <a:t>, které produkují inzulin a dochází k absolutnímu nedostatku inzulinu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autoimunitně (geneticky predisponovaní jedinci, protilátky proti B-buňkám)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idiopaticky (</a:t>
            </a:r>
            <a:r>
              <a:rPr lang="cs-CZ" dirty="0" err="1"/>
              <a:t>poinfekčně</a:t>
            </a:r>
            <a:r>
              <a:rPr lang="cs-CZ" dirty="0"/>
              <a:t>, toxické agens..?) </a:t>
            </a:r>
          </a:p>
          <a:p>
            <a:r>
              <a:rPr lang="cs-CZ" dirty="0"/>
              <a:t>- teprve po zániku více než 90% ostrůvků dochází ke klinické manifestaci, záleží dle věku rozvoje, dle úspěšnosti metabolické kompenzace a rozvoji komplikací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děti a dospívající – rychlý průběh se snadným vznikem </a:t>
            </a:r>
            <a:r>
              <a:rPr lang="cs-CZ" dirty="0" err="1"/>
              <a:t>ketoacidózy</a:t>
            </a:r>
            <a:r>
              <a:rPr lang="cs-CZ" dirty="0"/>
              <a:t> a </a:t>
            </a:r>
            <a:r>
              <a:rPr lang="cs-CZ" dirty="0" err="1"/>
              <a:t>komatu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dospělí – pomalý průběh, tzv. LADA typ diabetu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Tx/>
              <a:buChar char="-"/>
            </a:pPr>
            <a:r>
              <a:rPr lang="cs-CZ" sz="2000" b="1" dirty="0"/>
              <a:t>terapie: kauzálně jedině substitucí inzulinu + režimová opatření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DM II. 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= </a:t>
            </a:r>
            <a:r>
              <a:rPr lang="cs-CZ" b="1" dirty="0"/>
              <a:t>non-inzulin dependentní </a:t>
            </a:r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– nemocní nejsou závislí na dávce inzulinu</a:t>
            </a:r>
          </a:p>
          <a:p>
            <a:r>
              <a:rPr lang="cs-CZ" dirty="0"/>
              <a:t>- </a:t>
            </a:r>
            <a:r>
              <a:rPr lang="cs-CZ" b="1" dirty="0"/>
              <a:t>inzulinová rezistence </a:t>
            </a:r>
            <a:r>
              <a:rPr lang="cs-CZ" dirty="0"/>
              <a:t>= snížená biologická účinnost inzulinu v těle</a:t>
            </a:r>
          </a:p>
          <a:p>
            <a:r>
              <a:rPr lang="cs-CZ" dirty="0"/>
              <a:t>- manifestace v dospělosti – začátek je pozvolný, plný rozvoj trvá léta, </a:t>
            </a:r>
            <a:r>
              <a:rPr lang="cs-CZ" dirty="0" err="1"/>
              <a:t>asymptomaticita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cílené vyšetření rizikových osob (</a:t>
            </a:r>
            <a:r>
              <a:rPr lang="cs-CZ" dirty="0"/>
              <a:t>nejčastěji osoby s nadváhou či obezitou, </a:t>
            </a:r>
            <a:r>
              <a:rPr lang="cs-CZ" dirty="0" err="1"/>
              <a:t>dyslipidémie</a:t>
            </a:r>
            <a:r>
              <a:rPr lang="cs-CZ" dirty="0"/>
              <a:t>, gestační DM, nad 40 let, HT)</a:t>
            </a:r>
          </a:p>
          <a:p>
            <a:r>
              <a:rPr lang="cs-CZ" dirty="0"/>
              <a:t>- menší metabolická labilita – není sklon ke </a:t>
            </a:r>
            <a:r>
              <a:rPr lang="cs-CZ" dirty="0" err="1"/>
              <a:t>ketoacidóze</a:t>
            </a:r>
            <a:r>
              <a:rPr lang="cs-CZ" dirty="0"/>
              <a:t>, akutní komplikace je </a:t>
            </a:r>
            <a:r>
              <a:rPr lang="cs-CZ" b="1" dirty="0" err="1"/>
              <a:t>hyperosmolární</a:t>
            </a:r>
            <a:r>
              <a:rPr lang="cs-CZ" b="1" dirty="0"/>
              <a:t> hyperglykemické </a:t>
            </a:r>
            <a:r>
              <a:rPr lang="cs-CZ" b="1" dirty="0" err="1"/>
              <a:t>koma</a:t>
            </a:r>
            <a:r>
              <a:rPr lang="cs-CZ" b="1" dirty="0"/>
              <a:t> </a:t>
            </a:r>
          </a:p>
          <a:p>
            <a:r>
              <a:rPr lang="cs-CZ" dirty="0"/>
              <a:t>- </a:t>
            </a:r>
            <a:r>
              <a:rPr lang="cs-CZ" b="1" dirty="0"/>
              <a:t>nízkoenergetická dieta! pohyb!! edukace!!! </a:t>
            </a:r>
          </a:p>
          <a:p>
            <a:r>
              <a:rPr lang="cs-CZ" b="1" dirty="0"/>
              <a:t>- terapie: perorální </a:t>
            </a:r>
            <a:r>
              <a:rPr lang="cs-CZ" b="1" dirty="0" err="1"/>
              <a:t>antidiabetika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metformin</a:t>
            </a:r>
            <a:r>
              <a:rPr lang="cs-CZ" dirty="0"/>
              <a:t>, </a:t>
            </a:r>
            <a:r>
              <a:rPr lang="cs-CZ" dirty="0" err="1"/>
              <a:t>gylkosurika</a:t>
            </a:r>
            <a:r>
              <a:rPr lang="cs-CZ" dirty="0"/>
              <a:t> apod.), pokročilé stádium – inzulin do kombinace…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DM v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- rozvoj </a:t>
            </a:r>
            <a:r>
              <a:rPr lang="cs-CZ" b="1" dirty="0"/>
              <a:t>gestačního diabetu až u 5% těhotných</a:t>
            </a:r>
          </a:p>
          <a:p>
            <a:r>
              <a:rPr lang="cs-CZ" dirty="0"/>
              <a:t>- zvýšené metabolické nároky na organismus, zátěž slinivky, rizika…</a:t>
            </a:r>
          </a:p>
          <a:p>
            <a:r>
              <a:rPr lang="cs-CZ" dirty="0"/>
              <a:t>- diagnostika: odběr venózní glykémie nalačno v 1.trimestru a </a:t>
            </a:r>
            <a:r>
              <a:rPr lang="cs-CZ" dirty="0" err="1"/>
              <a:t>oGTT</a:t>
            </a:r>
            <a:r>
              <a:rPr lang="cs-CZ" dirty="0"/>
              <a:t> ve 24.- 28. týdnu těhotenství</a:t>
            </a:r>
          </a:p>
          <a:p>
            <a:r>
              <a:rPr lang="cs-CZ" dirty="0"/>
              <a:t>- vyšší hladina glykémie v těhotenství je rizikem pro vrozené vývojové vady dítěte</a:t>
            </a:r>
          </a:p>
          <a:p>
            <a:r>
              <a:rPr lang="cs-CZ" dirty="0"/>
              <a:t>- DM v těhotenství je zvýšeným rizikem pro vznik hypertenze v těhotenství a tím i pro </a:t>
            </a:r>
            <a:r>
              <a:rPr lang="cs-CZ" dirty="0" err="1"/>
              <a:t>preeklampsii</a:t>
            </a:r>
            <a:r>
              <a:rPr lang="cs-CZ" dirty="0"/>
              <a:t> a eklampsii</a:t>
            </a:r>
          </a:p>
          <a:p>
            <a:r>
              <a:rPr lang="cs-CZ" dirty="0"/>
              <a:t>- terapie: dle tíže stavu, vždy </a:t>
            </a:r>
            <a:r>
              <a:rPr lang="cs-CZ" dirty="0" err="1"/>
              <a:t>inzulinoterapie</a:t>
            </a:r>
            <a:r>
              <a:rPr lang="cs-CZ" dirty="0"/>
              <a:t>, co nejlepší kompenzace glykémie + režimová opatření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</TotalTime>
  <Words>3042</Words>
  <Application>Microsoft Macintosh PowerPoint</Application>
  <PresentationFormat>Předvádění na obrazovce (4:3)</PresentationFormat>
  <Paragraphs>280</Paragraphs>
  <Slides>29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Retrospektiva</vt:lpstr>
      <vt:lpstr>Diabetes mellitus Hypertenze Obezita Metabolický syndrom</vt:lpstr>
      <vt:lpstr>Prezentace aplikace PowerPoint</vt:lpstr>
      <vt:lpstr>DIABETES MELLITUS</vt:lpstr>
      <vt:lpstr>Regulace glykémie</vt:lpstr>
      <vt:lpstr>INZULIN</vt:lpstr>
      <vt:lpstr>Diagnostika DM a klinický obraz</vt:lpstr>
      <vt:lpstr>DM I. typu</vt:lpstr>
      <vt:lpstr>DM II. typu</vt:lpstr>
      <vt:lpstr>DM v těhotenství</vt:lpstr>
      <vt:lpstr>Komplikace akutní </vt:lpstr>
      <vt:lpstr>Komplikace chronické </vt:lpstr>
      <vt:lpstr>Klinické kontroly diabetika</vt:lpstr>
      <vt:lpstr>Cíle léčby a kontroly DM </vt:lpstr>
      <vt:lpstr>HYPERTENZE</vt:lpstr>
      <vt:lpstr>Prezentace aplikace PowerPoint</vt:lpstr>
      <vt:lpstr>HYPERTENZE</vt:lpstr>
      <vt:lpstr>HYPERTENZE</vt:lpstr>
      <vt:lpstr>HYPERTENZE - TERAPIE </vt:lpstr>
      <vt:lpstr>OBEZITA</vt:lpstr>
      <vt:lpstr>OBEZITA</vt:lpstr>
      <vt:lpstr>OBEZITA – diagnostika</vt:lpstr>
      <vt:lpstr>OBEZITA</vt:lpstr>
      <vt:lpstr>OBEZITA - klinika</vt:lpstr>
      <vt:lpstr>OBEZITA - komplikace</vt:lpstr>
      <vt:lpstr>OBEZITA - léčba</vt:lpstr>
      <vt:lpstr>METABOLICKÝ SYNDROM</vt:lpstr>
      <vt:lpstr>METABOLICKÝ SYNDROM</vt:lpstr>
      <vt:lpstr>Prezentace aplikace PowerPoint</vt:lpstr>
      <vt:lpstr>DĚKUJI VÁM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Robert</dc:creator>
  <cp:lastModifiedBy>Nikola Nováková</cp:lastModifiedBy>
  <cp:revision>49</cp:revision>
  <dcterms:created xsi:type="dcterms:W3CDTF">2010-03-14T19:04:06Z</dcterms:created>
  <dcterms:modified xsi:type="dcterms:W3CDTF">2022-03-20T17:55:45Z</dcterms:modified>
</cp:coreProperties>
</file>