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8"/>
  </p:notesMasterIdLst>
  <p:sldIdLst>
    <p:sldId id="282" r:id="rId2"/>
    <p:sldId id="309" r:id="rId3"/>
    <p:sldId id="318" r:id="rId4"/>
    <p:sldId id="317" r:id="rId5"/>
    <p:sldId id="323" r:id="rId6"/>
    <p:sldId id="310" r:id="rId7"/>
    <p:sldId id="319" r:id="rId8"/>
    <p:sldId id="320" r:id="rId9"/>
    <p:sldId id="312" r:id="rId10"/>
    <p:sldId id="316" r:id="rId11"/>
    <p:sldId id="324" r:id="rId12"/>
    <p:sldId id="313" r:id="rId13"/>
    <p:sldId id="315" r:id="rId14"/>
    <p:sldId id="314" r:id="rId15"/>
    <p:sldId id="321" r:id="rId16"/>
    <p:sldId id="306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/>
    <p:restoredTop sz="81917"/>
  </p:normalViewPr>
  <p:slideViewPr>
    <p:cSldViewPr>
      <p:cViewPr varScale="1">
        <p:scale>
          <a:sx n="90" d="100"/>
          <a:sy n="90" d="100"/>
        </p:scale>
        <p:origin x="10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06746-822F-B44B-91EA-22959FA5708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1DB0-AA96-AF4A-AAC0-F03B707AE9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83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i="1" dirty="0"/>
              <a:t>chrup + dásně </a:t>
            </a:r>
            <a:r>
              <a:rPr lang="cs-CZ" dirty="0"/>
              <a:t>– sanace – fokus zánětu?, zubní náhrady – vyhovuje?, netlačí? – zásadní u starších pacientů, došetření hubnutí + ARO, před anestezií, barva dásně (bledé u anemie, zánětlivě změněné atd.), krvácení dásně? – kožní onemocnění, pemfigus, málo </a:t>
            </a:r>
            <a:r>
              <a:rPr lang="cs-CZ" dirty="0" err="1"/>
              <a:t>Fe</a:t>
            </a:r>
            <a:r>
              <a:rPr lang="cs-CZ" dirty="0"/>
              <a:t>…., ošetření dásně po extrakci zubů – i </a:t>
            </a:r>
            <a:r>
              <a:rPr lang="cs-CZ" dirty="0" err="1"/>
              <a:t>težší</a:t>
            </a:r>
            <a:r>
              <a:rPr lang="cs-CZ" dirty="0"/>
              <a:t> anemie k podání krevních transfuzí!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</a:t>
            </a:r>
            <a:r>
              <a:rPr lang="cs-CZ" b="1" i="1" dirty="0"/>
              <a:t>jazyk</a:t>
            </a:r>
            <a:r>
              <a:rPr lang="cs-CZ" dirty="0"/>
              <a:t> – plazení, povlak, suchý/mokrý? – stav hydratace pacienta!</a:t>
            </a:r>
          </a:p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i="1" dirty="0"/>
              <a:t>PPI – </a:t>
            </a:r>
            <a:r>
              <a:rPr lang="cs-CZ" dirty="0"/>
              <a:t>proton pump inhibitor – inhibitory protonové pumpy – „</a:t>
            </a:r>
            <a:r>
              <a:rPr lang="cs-CZ" dirty="0" err="1"/>
              <a:t>prazol</a:t>
            </a:r>
            <a:r>
              <a:rPr lang="cs-CZ" dirty="0"/>
              <a:t>“ – OMEPRAZOL, LANZOPRAZOL. </a:t>
            </a:r>
          </a:p>
          <a:p>
            <a:r>
              <a:rPr lang="cs-CZ" b="1" i="1" dirty="0" err="1"/>
              <a:t>Prokinetika</a:t>
            </a:r>
            <a:r>
              <a:rPr lang="cs-CZ" b="1" i="1" dirty="0"/>
              <a:t> – </a:t>
            </a:r>
            <a:r>
              <a:rPr lang="cs-CZ" dirty="0"/>
              <a:t>hl. </a:t>
            </a:r>
            <a:r>
              <a:rPr lang="cs-CZ" dirty="0" err="1"/>
              <a:t>působek</a:t>
            </a:r>
            <a:r>
              <a:rPr lang="cs-CZ" dirty="0"/>
              <a:t> na horní část GIT – </a:t>
            </a:r>
            <a:r>
              <a:rPr lang="cs-CZ" dirty="0" err="1"/>
              <a:t>Itoprid</a:t>
            </a:r>
            <a:r>
              <a:rPr lang="cs-CZ" dirty="0"/>
              <a:t> (</a:t>
            </a:r>
            <a:r>
              <a:rPr lang="cs-CZ" dirty="0" err="1"/>
              <a:t>kinito</a:t>
            </a:r>
            <a:r>
              <a:rPr lang="cs-CZ" dirty="0"/>
              <a:t>)</a:t>
            </a:r>
          </a:p>
          <a:p>
            <a:r>
              <a:rPr lang="cs-CZ" dirty="0"/>
              <a:t>H2-</a:t>
            </a:r>
            <a:r>
              <a:rPr lang="cs-CZ" dirty="0" err="1"/>
              <a:t>blokátory</a:t>
            </a:r>
            <a:r>
              <a:rPr lang="cs-CZ" dirty="0"/>
              <a:t> – </a:t>
            </a:r>
            <a:r>
              <a:rPr lang="cs-CZ" dirty="0" err="1"/>
              <a:t>Famosan</a:t>
            </a:r>
            <a:r>
              <a:rPr lang="cs-CZ" dirty="0"/>
              <a:t> – </a:t>
            </a:r>
            <a:r>
              <a:rPr lang="cs-CZ" dirty="0" err="1"/>
              <a:t>vyský</a:t>
            </a:r>
            <a:r>
              <a:rPr lang="cs-CZ" dirty="0"/>
              <a:t> vznik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reg</a:t>
            </a:r>
            <a:r>
              <a:rPr lang="cs-CZ" dirty="0"/>
              <a:t> </a:t>
            </a:r>
            <a:r>
              <a:rPr lang="cs-CZ" dirty="0" err="1"/>
              <a:t>histam</a:t>
            </a:r>
            <a:r>
              <a:rPr lang="cs-CZ" dirty="0"/>
              <a:t>. </a:t>
            </a:r>
            <a:r>
              <a:rPr lang="cs-CZ" dirty="0" err="1"/>
              <a:t>Rec</a:t>
            </a:r>
            <a:r>
              <a:rPr lang="cs-CZ" dirty="0"/>
              <a:t>. – proto není dnes již lékem volby</a:t>
            </a:r>
          </a:p>
          <a:p>
            <a:r>
              <a:rPr lang="cs-CZ" dirty="0" err="1"/>
              <a:t>Chir</a:t>
            </a:r>
            <a:r>
              <a:rPr lang="cs-CZ" dirty="0"/>
              <a:t>. Léčba – jen perforace </a:t>
            </a:r>
            <a:r>
              <a:rPr lang="cs-CZ" dirty="0" err="1"/>
              <a:t>enebo</a:t>
            </a:r>
            <a:r>
              <a:rPr lang="cs-CZ" dirty="0"/>
              <a:t> krvácení neřešitelné endoskopicky </a:t>
            </a:r>
          </a:p>
          <a:p>
            <a:r>
              <a:rPr lang="cs-CZ" dirty="0"/>
              <a:t>Dg. Endoskopie – gastroskopie, </a:t>
            </a:r>
            <a:r>
              <a:rPr lang="cs-CZ" dirty="0" err="1"/>
              <a:t>suverenní</a:t>
            </a:r>
            <a:r>
              <a:rPr lang="cs-CZ" dirty="0"/>
              <a:t> metoda  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D75C10-2A23-4929-9824-9CCFF1B9FD29}" type="datetimeFigureOut">
              <a:rPr lang="cs-CZ" smtClean="0"/>
              <a:pPr/>
              <a:t>16.05.2021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6600" dirty="0">
                <a:cs typeface="Times New Roman" pitchFamily="18" charset="0"/>
              </a:rPr>
              <a:t>Nemoci dutiny </a:t>
            </a:r>
            <a:r>
              <a:rPr lang="sk-SK" sz="6600" dirty="0" err="1">
                <a:cs typeface="Times New Roman" pitchFamily="18" charset="0"/>
              </a:rPr>
              <a:t>ústní</a:t>
            </a:r>
            <a:r>
              <a:rPr lang="sk-SK" sz="6600" dirty="0">
                <a:cs typeface="Times New Roman" pitchFamily="18" charset="0"/>
              </a:rPr>
              <a:t> a</a:t>
            </a:r>
            <a:br>
              <a:rPr lang="sk-SK" sz="6600" dirty="0">
                <a:cs typeface="Times New Roman" pitchFamily="18" charset="0"/>
              </a:rPr>
            </a:br>
            <a:r>
              <a:rPr lang="sk-SK" sz="6600" dirty="0" err="1">
                <a:cs typeface="Times New Roman" pitchFamily="18" charset="0"/>
              </a:rPr>
              <a:t>vředová</a:t>
            </a:r>
            <a:r>
              <a:rPr lang="sk-SK" sz="6600" dirty="0">
                <a:cs typeface="Times New Roman" pitchFamily="18" charset="0"/>
              </a:rPr>
              <a:t> choroba </a:t>
            </a:r>
            <a:r>
              <a:rPr lang="sk-SK" sz="6600" dirty="0" err="1">
                <a:cs typeface="Times New Roman" pitchFamily="18" charset="0"/>
              </a:rPr>
              <a:t>gastroduodena</a:t>
            </a:r>
            <a:endParaRPr lang="cs-CZ" sz="6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20562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KLINICKÁ MEDICÍNA – PŘEDNÁŠKA, JARO 2021</a:t>
            </a:r>
          </a:p>
          <a:p>
            <a:r>
              <a:rPr lang="cs-CZ" dirty="0" err="1"/>
              <a:t>Mudr</a:t>
            </a:r>
            <a:r>
              <a:rPr lang="cs-CZ" dirty="0"/>
              <a:t>. Monika </a:t>
            </a:r>
            <a:r>
              <a:rPr lang="cs-CZ" dirty="0" err="1"/>
              <a:t>horváthová</a:t>
            </a:r>
            <a:r>
              <a:rPr lang="cs-CZ" dirty="0"/>
              <a:t> a </a:t>
            </a:r>
            <a:r>
              <a:rPr lang="cs-CZ" dirty="0" err="1"/>
              <a:t>mudr</a:t>
            </a:r>
            <a:r>
              <a:rPr lang="cs-CZ" dirty="0"/>
              <a:t>. Nikola </a:t>
            </a:r>
            <a:r>
              <a:rPr lang="cs-CZ" dirty="0" err="1"/>
              <a:t>nováková</a:t>
            </a:r>
            <a:r>
              <a:rPr lang="cs-CZ" dirty="0"/>
              <a:t> </a:t>
            </a:r>
          </a:p>
          <a:p>
            <a:r>
              <a:rPr lang="cs-CZ" sz="1700" dirty="0"/>
              <a:t>393832@mail.muni.cz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D9C51-7D91-4B9B-8CC7-F47A65180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794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Komplikace</a:t>
            </a:r>
            <a:r>
              <a:rPr lang="cs-CZ" sz="4000" dirty="0"/>
              <a:t> vředové choroby </a:t>
            </a:r>
            <a:r>
              <a:rPr lang="cs-CZ" sz="4000" dirty="0" err="1"/>
              <a:t>gastroduodena</a:t>
            </a:r>
            <a:endParaRPr lang="sk-SK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ruptura vředu a krvácení – hemateméza (zvracení krve), </a:t>
            </a:r>
            <a:r>
              <a:rPr lang="cs-CZ" dirty="0" err="1"/>
              <a:t>meléna</a:t>
            </a:r>
            <a:r>
              <a:rPr lang="cs-CZ" dirty="0"/>
              <a:t> (černá mazlavá stolice)</a:t>
            </a:r>
          </a:p>
          <a:p>
            <a:r>
              <a:rPr lang="cs-CZ" dirty="0"/>
              <a:t>- penetrace do jiných orgánů </a:t>
            </a:r>
          </a:p>
          <a:p>
            <a:r>
              <a:rPr lang="cs-CZ" dirty="0"/>
              <a:t>- perforace do dutiny břišní – peritonitida</a:t>
            </a:r>
          </a:p>
          <a:p>
            <a:r>
              <a:rPr lang="cs-CZ" dirty="0"/>
              <a:t>- stenóza – jizvení po vředu, hlavně v oblasti pyloru</a:t>
            </a:r>
          </a:p>
          <a:p>
            <a:endParaRPr lang="cs-CZ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53BDD0-1E31-4EE6-A826-7BBBFD5B9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7160" y="52594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1" y="262331"/>
            <a:ext cx="7543800" cy="1450757"/>
          </a:xfrm>
        </p:spPr>
        <p:txBody>
          <a:bodyPr>
            <a:normAutofit/>
          </a:bodyPr>
          <a:lstStyle/>
          <a:p>
            <a:r>
              <a:rPr lang="cs-CZ" sz="4000" b="1" dirty="0"/>
              <a:t>Krvácení</a:t>
            </a:r>
            <a:r>
              <a:rPr lang="cs-CZ" sz="4000" dirty="0"/>
              <a:t> z žaludečního vředu – </a:t>
            </a:r>
            <a:r>
              <a:rPr lang="cs-CZ" sz="4000" dirty="0" err="1"/>
              <a:t>Forrestova</a:t>
            </a:r>
            <a:r>
              <a:rPr lang="cs-CZ" sz="4000" dirty="0"/>
              <a:t> klasifikace</a:t>
            </a:r>
            <a:endParaRPr lang="sk-SK" sz="4400" dirty="0"/>
          </a:p>
        </p:txBody>
      </p:sp>
      <p:pic>
        <p:nvPicPr>
          <p:cNvPr id="4" name="Zástupný symbol pro obsah 3" descr="forest.pn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2467"/>
          <a:stretch/>
        </p:blipFill>
        <p:spPr>
          <a:xfrm>
            <a:off x="1251112" y="1844824"/>
            <a:ext cx="6840759" cy="44540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3568" y="6381328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/>
              <a:t>https://www.researchgate.net/figure/Endoscopic-grading-according-to-Forrest-classification_fig1_221919125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B7111-D63A-45A8-AD2B-B86EFF770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4888" y="56068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Vředová choroba </a:t>
            </a:r>
            <a:r>
              <a:rPr lang="cs-CZ" sz="4000" dirty="0" err="1"/>
              <a:t>gastroduodena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cs-CZ" sz="4000" dirty="0"/>
              <a:t>- </a:t>
            </a:r>
            <a:r>
              <a:rPr lang="cs-CZ" sz="4000" b="1" dirty="0"/>
              <a:t>diagnostika</a:t>
            </a:r>
            <a:endParaRPr lang="sk-SK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klinika a endoskopie – </a:t>
            </a:r>
            <a:r>
              <a:rPr lang="cs-CZ" b="1" dirty="0" err="1"/>
              <a:t>gastroduodenoskopie</a:t>
            </a:r>
            <a:r>
              <a:rPr lang="cs-CZ" b="1" dirty="0"/>
              <a:t> </a:t>
            </a:r>
          </a:p>
          <a:p>
            <a:r>
              <a:rPr lang="cs-CZ" b="1" dirty="0"/>
              <a:t>- </a:t>
            </a:r>
            <a:r>
              <a:rPr lang="cs-CZ" dirty="0"/>
              <a:t>histologie - průkaz bakterie </a:t>
            </a:r>
            <a:r>
              <a:rPr lang="cs-CZ" dirty="0" err="1"/>
              <a:t>Helicobacter</a:t>
            </a:r>
            <a:r>
              <a:rPr lang="cs-CZ" dirty="0"/>
              <a:t> </a:t>
            </a:r>
            <a:r>
              <a:rPr lang="cs-CZ" dirty="0" err="1"/>
              <a:t>pylori</a:t>
            </a:r>
            <a:r>
              <a:rPr lang="cs-CZ" dirty="0"/>
              <a:t> </a:t>
            </a:r>
          </a:p>
          <a:p>
            <a:r>
              <a:rPr lang="cs-CZ" b="1" dirty="0"/>
              <a:t>- RUT – </a:t>
            </a:r>
            <a:r>
              <a:rPr lang="cs-CZ" dirty="0"/>
              <a:t>rychlý ureázový test </a:t>
            </a:r>
            <a:endParaRPr lang="sk-SK" b="1" dirty="0"/>
          </a:p>
          <a:p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D43026-E768-4D9C-A14B-6744EF71D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Vředová choroba </a:t>
            </a:r>
            <a:r>
              <a:rPr lang="cs-CZ" sz="4000" dirty="0" err="1"/>
              <a:t>gastroduodena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cs-CZ" sz="4000" dirty="0"/>
              <a:t>- </a:t>
            </a:r>
            <a:r>
              <a:rPr lang="cs-CZ" sz="4000" b="1" dirty="0"/>
              <a:t>farmakologická léčba</a:t>
            </a:r>
            <a:endParaRPr lang="sk-SK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cs-CZ" b="1" i="1" dirty="0"/>
              <a:t> PPI – </a:t>
            </a:r>
            <a:r>
              <a:rPr lang="cs-CZ" dirty="0"/>
              <a:t>proton pump inhibitor – inhibitory protonové pumpy – „</a:t>
            </a:r>
            <a:r>
              <a:rPr lang="cs-CZ" dirty="0" err="1"/>
              <a:t>prazol</a:t>
            </a:r>
            <a:r>
              <a:rPr lang="cs-CZ" dirty="0"/>
              <a:t>“ – OMEPRAZOL, LANZOPRAZOL. </a:t>
            </a:r>
          </a:p>
          <a:p>
            <a:pPr>
              <a:buFont typeface="Wingdings" pitchFamily="2" charset="2"/>
              <a:buChar char="Ø"/>
            </a:pPr>
            <a:r>
              <a:rPr lang="cs-CZ" b="1" i="1" dirty="0"/>
              <a:t> </a:t>
            </a:r>
            <a:r>
              <a:rPr lang="cs-CZ" b="1" i="1" dirty="0" err="1"/>
              <a:t>prokinetika</a:t>
            </a:r>
            <a:r>
              <a:rPr lang="cs-CZ" b="1" i="1" dirty="0"/>
              <a:t> – </a:t>
            </a:r>
            <a:r>
              <a:rPr lang="cs-CZ" dirty="0"/>
              <a:t>hlavní </a:t>
            </a:r>
            <a:r>
              <a:rPr lang="cs-CZ" dirty="0" err="1"/>
              <a:t>působek</a:t>
            </a:r>
            <a:r>
              <a:rPr lang="cs-CZ" dirty="0"/>
              <a:t> na horní část GIT – </a:t>
            </a:r>
            <a:r>
              <a:rPr lang="cs-CZ" dirty="0" err="1"/>
              <a:t>Itoprid</a:t>
            </a:r>
            <a:r>
              <a:rPr lang="cs-CZ" dirty="0"/>
              <a:t> (</a:t>
            </a:r>
            <a:r>
              <a:rPr lang="cs-CZ" dirty="0" err="1"/>
              <a:t>Kinito</a:t>
            </a:r>
            <a:r>
              <a:rPr lang="cs-CZ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cs-CZ" b="1" i="1" dirty="0"/>
              <a:t> H2-blokátory </a:t>
            </a:r>
            <a:r>
              <a:rPr lang="cs-CZ" dirty="0"/>
              <a:t>– </a:t>
            </a:r>
            <a:r>
              <a:rPr lang="cs-CZ" dirty="0" err="1"/>
              <a:t>Famosan</a:t>
            </a:r>
            <a:r>
              <a:rPr lang="cs-CZ" dirty="0"/>
              <a:t> – vysoký vznik </a:t>
            </a:r>
            <a:r>
              <a:rPr lang="cs-CZ" dirty="0" err="1"/>
              <a:t>down</a:t>
            </a:r>
            <a:r>
              <a:rPr lang="cs-CZ" dirty="0"/>
              <a:t> regulace histaminových receptorů – proto není dnes již lékem volby</a:t>
            </a:r>
          </a:p>
          <a:p>
            <a:pPr>
              <a:buFont typeface="Wingdings" pitchFamily="2" charset="2"/>
              <a:buChar char="Ø"/>
            </a:pPr>
            <a:r>
              <a:rPr lang="cs-CZ" b="1" i="1" dirty="0"/>
              <a:t> + léčba komplikací </a:t>
            </a:r>
            <a:r>
              <a:rPr lang="cs-CZ" dirty="0"/>
              <a:t>– endoskopicky nebo chirurgicky </a:t>
            </a:r>
          </a:p>
          <a:p>
            <a:pPr>
              <a:buFont typeface="Wingdings" pitchFamily="2" charset="2"/>
              <a:buChar char="Ø"/>
            </a:pPr>
            <a:endParaRPr lang="cs-CZ" b="1" dirty="0"/>
          </a:p>
          <a:p>
            <a:pPr>
              <a:buFont typeface="Wingdings" pitchFamily="2" charset="2"/>
              <a:buChar char="Ø"/>
            </a:pPr>
            <a:endParaRPr lang="cs-CZ" b="1" dirty="0"/>
          </a:p>
          <a:p>
            <a:pPr>
              <a:buFont typeface="Wingdings" pitchFamily="2" charset="2"/>
              <a:buChar char="Ø"/>
            </a:pPr>
            <a:r>
              <a:rPr lang="cs-CZ" b="1" dirty="0"/>
              <a:t> eradikace H. </a:t>
            </a:r>
            <a:r>
              <a:rPr lang="cs-CZ" b="1" dirty="0" err="1"/>
              <a:t>pylori</a:t>
            </a:r>
            <a:r>
              <a:rPr lang="cs-CZ" b="1" dirty="0"/>
              <a:t> </a:t>
            </a:r>
            <a:r>
              <a:rPr lang="cs-CZ" dirty="0"/>
              <a:t>– 7 dní PPI + antibiotika ve dvojkombinaci </a:t>
            </a:r>
            <a:r>
              <a:rPr lang="cs-CZ" dirty="0" err="1"/>
              <a:t>Amoksiklav</a:t>
            </a:r>
            <a:r>
              <a:rPr lang="cs-CZ" dirty="0"/>
              <a:t> + </a:t>
            </a:r>
            <a:r>
              <a:rPr lang="cs-CZ" dirty="0" err="1"/>
              <a:t>Klacid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 </a:t>
            </a:r>
            <a:endParaRPr lang="sk-SK" dirty="0"/>
          </a:p>
          <a:p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6FEE74-776C-44B9-BFAE-75F2C3636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Dieta</a:t>
            </a:r>
            <a:r>
              <a:rPr lang="cs-CZ" sz="4000" dirty="0"/>
              <a:t> při vředové chorobě GD</a:t>
            </a:r>
            <a:endParaRPr lang="sk-SK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/>
              <a:t> omezení alkoholu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omezení pití kávy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zákaz kouření 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ostré jídlo – žádná Indie </a:t>
            </a:r>
            <a:r>
              <a:rPr lang="cs-CZ" dirty="0">
                <a:sym typeface="Wingdings" pitchFamily="2" charset="2"/>
              </a:rPr>
              <a:t>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ym typeface="Wingdings" pitchFamily="2" charset="2"/>
              </a:rPr>
              <a:t> dieta v dimenzích 2 – nekořeněné a nepřesolené pokrmy na základě racionální stravy </a:t>
            </a:r>
          </a:p>
          <a:p>
            <a:pPr marL="0" indent="0">
              <a:buNone/>
            </a:pPr>
            <a:endParaRPr lang="cs-CZ" dirty="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cs-CZ" dirty="0">
                <a:sym typeface="Wingdings" pitchFamily="2" charset="2"/>
              </a:rPr>
              <a:t> </a:t>
            </a:r>
            <a:r>
              <a:rPr lang="cs-CZ" u="sng" dirty="0">
                <a:sym typeface="Wingdings" pitchFamily="2" charset="2"/>
              </a:rPr>
              <a:t>režimová opatření </a:t>
            </a:r>
            <a:r>
              <a:rPr lang="cs-CZ" dirty="0">
                <a:sym typeface="Wingdings" pitchFamily="2" charset="2"/>
              </a:rPr>
              <a:t>– nelehat si hned po jídle, poslední jídlo dne nejpozději 3h před spaním, dostatek času na jídlo, zapíjet tekutiny během jídla, omezení bublinkových nápojů po jídle…</a:t>
            </a:r>
            <a:endParaRPr lang="sk-SK" dirty="0"/>
          </a:p>
          <a:p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6069C7-BD5E-4721-921C-AFF2E28AD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2361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Nádory žaludku</a:t>
            </a:r>
            <a:endParaRPr lang="sk-SK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8069521" cy="4023360"/>
          </a:xfrm>
        </p:spPr>
        <p:txBody>
          <a:bodyPr/>
          <a:lstStyle/>
          <a:p>
            <a:r>
              <a:rPr lang="cs-CZ" dirty="0"/>
              <a:t>- histologicky je to nejčastěji </a:t>
            </a:r>
            <a:r>
              <a:rPr lang="cs-CZ" b="1" dirty="0"/>
              <a:t>karcinom </a:t>
            </a:r>
          </a:p>
          <a:p>
            <a:r>
              <a:rPr lang="cs-CZ" b="1" dirty="0"/>
              <a:t>- etiopatogeneze: </a:t>
            </a:r>
            <a:r>
              <a:rPr lang="cs-CZ" dirty="0"/>
              <a:t>kancerogeny – </a:t>
            </a:r>
            <a:r>
              <a:rPr lang="cs-CZ" dirty="0" err="1"/>
              <a:t>nitrosaminy</a:t>
            </a:r>
            <a:r>
              <a:rPr lang="cs-CZ" dirty="0"/>
              <a:t> (uzeniny), polycyklické uhlovodíky, </a:t>
            </a:r>
            <a:r>
              <a:rPr lang="cs-CZ" dirty="0" err="1"/>
              <a:t>alfatoxiny</a:t>
            </a:r>
            <a:r>
              <a:rPr lang="cs-CZ" dirty="0"/>
              <a:t>, genetické faktory, nositelé krevní skupiny A – častější výskyt o 20%, </a:t>
            </a:r>
            <a:r>
              <a:rPr lang="cs-CZ" dirty="0" err="1"/>
              <a:t>Helicobacter</a:t>
            </a:r>
            <a:r>
              <a:rPr lang="cs-CZ" dirty="0"/>
              <a:t> </a:t>
            </a:r>
            <a:r>
              <a:rPr lang="cs-CZ" dirty="0" err="1"/>
              <a:t>pylori</a:t>
            </a:r>
            <a:r>
              <a:rPr lang="cs-CZ" dirty="0"/>
              <a:t> </a:t>
            </a:r>
          </a:p>
          <a:p>
            <a:r>
              <a:rPr lang="cs-CZ" dirty="0"/>
              <a:t>- </a:t>
            </a:r>
            <a:r>
              <a:rPr lang="cs-CZ" b="1" dirty="0"/>
              <a:t>příznaky: </a:t>
            </a:r>
            <a:r>
              <a:rPr lang="cs-CZ" dirty="0"/>
              <a:t>nespecifické, často odhalen v pozdním stadiu (nelze vyšetřit UZ!!)</a:t>
            </a:r>
          </a:p>
          <a:p>
            <a:r>
              <a:rPr lang="cs-CZ" dirty="0"/>
              <a:t>- </a:t>
            </a:r>
            <a:r>
              <a:rPr lang="cs-CZ" b="1" dirty="0"/>
              <a:t>prognóza:</a:t>
            </a:r>
            <a:r>
              <a:rPr lang="cs-CZ" dirty="0"/>
              <a:t> obecně špatná, často dg. v pokročilém </a:t>
            </a:r>
            <a:r>
              <a:rPr lang="cs-CZ" dirty="0" err="1"/>
              <a:t>diseminovaném</a:t>
            </a:r>
            <a:r>
              <a:rPr lang="cs-CZ" dirty="0"/>
              <a:t> stádiu</a:t>
            </a:r>
          </a:p>
          <a:p>
            <a:r>
              <a:rPr lang="cs-CZ" b="1" dirty="0"/>
              <a:t>- léčba: </a:t>
            </a:r>
            <a:r>
              <a:rPr lang="cs-CZ" b="1" dirty="0" err="1"/>
              <a:t>kurabilní</a:t>
            </a:r>
            <a:r>
              <a:rPr lang="cs-CZ" b="1" dirty="0"/>
              <a:t> jen operace </a:t>
            </a:r>
            <a:endParaRPr lang="sk-SK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89148C-B01C-423B-9474-AAFCFE038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334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F35747-2822-4D06-BE10-CD33AC6B0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C4466-5B1B-4361-B9D9-39ED9A8A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A8799-8B82-614A-99A9-26B63C409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36304"/>
            <a:ext cx="4483453" cy="3652667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Děkuji za pozornost!</a:t>
            </a:r>
          </a:p>
          <a:p>
            <a:endParaRPr lang="cs-CZ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cs-CZ" sz="1600" dirty="0">
                <a:solidFill>
                  <a:srgbClr val="FFFFFF"/>
                </a:solidFill>
              </a:rPr>
              <a:t>Kontakt na přednášejícího: </a:t>
            </a:r>
          </a:p>
          <a:p>
            <a:pPr marL="91440" indent="-91440" algn="l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FFFFFF"/>
                </a:solidFill>
              </a:rPr>
              <a:t>m</a:t>
            </a:r>
            <a:r>
              <a:rPr lang="cs-CZ" sz="1600" dirty="0" err="1">
                <a:solidFill>
                  <a:srgbClr val="FFFFFF"/>
                </a:solidFill>
              </a:rPr>
              <a:t>onika.horvathova</a:t>
            </a:r>
            <a:r>
              <a:rPr lang="en-US" sz="1600" dirty="0">
                <a:solidFill>
                  <a:srgbClr val="FFFFFF"/>
                </a:solidFill>
              </a:rPr>
              <a:t>@fnusa.cz</a:t>
            </a:r>
            <a:endParaRPr lang="cs-CZ" sz="1400" dirty="0">
              <a:effectLst/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45DAE-5A8A-44FA-937C-CD65CF7A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696AA1-B1DD-4C75-9AC1-69EE9F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3396996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8C000-3CA9-48C8-9F1E-C6171CE6A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584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cs typeface="Times New Roman" pitchFamily="18" charset="0"/>
              </a:rPr>
              <a:t>Vliv</a:t>
            </a:r>
            <a:r>
              <a:rPr lang="sk-SK" sz="3600" dirty="0">
                <a:cs typeface="Times New Roman" pitchFamily="18" charset="0"/>
              </a:rPr>
              <a:t> nemocí dutiny </a:t>
            </a:r>
            <a:r>
              <a:rPr lang="sk-SK" sz="3600" dirty="0" err="1">
                <a:cs typeface="Times New Roman" pitchFamily="18" charset="0"/>
              </a:rPr>
              <a:t>ústní</a:t>
            </a:r>
            <a:r>
              <a:rPr lang="sk-SK" sz="3600" dirty="0">
                <a:cs typeface="Times New Roman" pitchFamily="18" charset="0"/>
              </a:rPr>
              <a:t> a stav chrupu na </a:t>
            </a:r>
            <a:r>
              <a:rPr lang="sk-SK" sz="3600" dirty="0" err="1">
                <a:cs typeface="Times New Roman" pitchFamily="18" charset="0"/>
              </a:rPr>
              <a:t>patologii</a:t>
            </a:r>
            <a:r>
              <a:rPr lang="sk-SK" sz="3600" dirty="0">
                <a:cs typeface="Times New Roman" pitchFamily="18" charset="0"/>
              </a:rPr>
              <a:t> celé </a:t>
            </a:r>
            <a:r>
              <a:rPr lang="sk-SK" sz="3600" dirty="0" err="1">
                <a:cs typeface="Times New Roman" pitchFamily="18" charset="0"/>
              </a:rPr>
              <a:t>trávící</a:t>
            </a:r>
            <a:r>
              <a:rPr lang="sk-SK" sz="3600" dirty="0">
                <a:cs typeface="Times New Roman" pitchFamily="18" charset="0"/>
              </a:rPr>
              <a:t> trubice</a:t>
            </a:r>
            <a:endParaRPr lang="sk-SK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997513" cy="402336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sz="2400" dirty="0"/>
              <a:t>„ Nemoci dutiny ústní jsou odrazem stavu celého organizmu.“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-</a:t>
            </a:r>
            <a:r>
              <a:rPr lang="cs-CZ" sz="1600" i="1" dirty="0"/>
              <a:t> odkaz na předešlou přednášku Nemoci dutiny ústní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3568" y="2564904"/>
            <a:ext cx="7992888" cy="648072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3DE8F2-6335-488F-89EF-61A4A6E35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1441" y="56726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Pohled na dutinu ústní – internista = hodnocení organizmu</a:t>
            </a:r>
            <a:endParaRPr lang="sk-SK" sz="4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b="1" i="1" dirty="0"/>
              <a:t>rty a tvar ústních koutků </a:t>
            </a:r>
            <a:r>
              <a:rPr lang="cs-CZ" dirty="0"/>
              <a:t>– symetrie, infekce </a:t>
            </a:r>
          </a:p>
          <a:p>
            <a:r>
              <a:rPr lang="cs-CZ" dirty="0"/>
              <a:t>- </a:t>
            </a:r>
            <a:r>
              <a:rPr lang="cs-CZ" b="1" i="1" dirty="0"/>
              <a:t>chrup + dásně </a:t>
            </a:r>
            <a:r>
              <a:rPr lang="cs-CZ" dirty="0"/>
              <a:t>– sanace, zubní náhrady, barva dásně, krvácení dásně</a:t>
            </a:r>
          </a:p>
          <a:p>
            <a:r>
              <a:rPr lang="cs-CZ" dirty="0"/>
              <a:t>- </a:t>
            </a:r>
            <a:r>
              <a:rPr lang="cs-CZ" b="1" i="1" dirty="0"/>
              <a:t>jazyk</a:t>
            </a:r>
            <a:r>
              <a:rPr lang="cs-CZ" dirty="0"/>
              <a:t> – plazení středem, bez povlaku, vlhký </a:t>
            </a:r>
          </a:p>
          <a:p>
            <a:r>
              <a:rPr lang="cs-CZ" dirty="0"/>
              <a:t>- </a:t>
            </a:r>
            <a:r>
              <a:rPr lang="cs-CZ" b="1" i="1" dirty="0"/>
              <a:t>vyústění slinných žlázek </a:t>
            </a:r>
            <a:r>
              <a:rPr lang="cs-CZ" dirty="0"/>
              <a:t>– patologický výtok, zánět</a:t>
            </a:r>
          </a:p>
          <a:p>
            <a:r>
              <a:rPr lang="cs-CZ" dirty="0"/>
              <a:t>- </a:t>
            </a:r>
            <a:r>
              <a:rPr lang="cs-CZ" b="1" i="1" dirty="0"/>
              <a:t>patrové oblouky </a:t>
            </a:r>
            <a:r>
              <a:rPr lang="cs-CZ" dirty="0"/>
              <a:t>– klidné, bez zarudnutí, mandle </a:t>
            </a:r>
          </a:p>
          <a:p>
            <a:r>
              <a:rPr lang="cs-CZ" b="1" i="1" dirty="0"/>
              <a:t>- sliznice </a:t>
            </a:r>
            <a:r>
              <a:rPr lang="cs-CZ" dirty="0"/>
              <a:t>– vlhká, barva (červená, bledá, žlutá atd.)</a:t>
            </a:r>
          </a:p>
          <a:p>
            <a:r>
              <a:rPr lang="cs-CZ" dirty="0"/>
              <a:t>- </a:t>
            </a:r>
            <a:r>
              <a:rPr lang="cs-CZ" b="1" i="1" dirty="0"/>
              <a:t>zápach z úst </a:t>
            </a:r>
            <a:r>
              <a:rPr lang="cs-CZ" dirty="0"/>
              <a:t>– </a:t>
            </a:r>
            <a:r>
              <a:rPr lang="cs-CZ" dirty="0" err="1"/>
              <a:t>fetor</a:t>
            </a:r>
            <a:r>
              <a:rPr lang="cs-CZ" dirty="0"/>
              <a:t> ex </a:t>
            </a:r>
            <a:r>
              <a:rPr lang="cs-CZ" dirty="0" err="1"/>
              <a:t>ore</a:t>
            </a:r>
            <a:r>
              <a:rPr lang="cs-CZ" dirty="0"/>
              <a:t> – </a:t>
            </a:r>
            <a:r>
              <a:rPr lang="cs-CZ" dirty="0" err="1"/>
              <a:t>hepatopati</a:t>
            </a:r>
            <a:r>
              <a:rPr lang="cs-CZ" dirty="0"/>
              <a:t>, </a:t>
            </a:r>
            <a:r>
              <a:rPr lang="cs-CZ" dirty="0" err="1"/>
              <a:t>ketoacidóza</a:t>
            </a:r>
            <a:r>
              <a:rPr lang="cs-CZ" dirty="0"/>
              <a:t> u DM 1. typu, kuřáci atd. </a:t>
            </a:r>
            <a:endParaRPr lang="sk-SK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594D82-8C79-4CDE-87CE-1A0A48B98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241" y="58048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Funkce chrupu a patofyziologie trávení v dutině ústní </a:t>
            </a:r>
            <a:endParaRPr lang="sk-SK" sz="4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/>
              <a:t>Funkce chrupu:</a:t>
            </a:r>
          </a:p>
          <a:p>
            <a:r>
              <a:rPr lang="cs-CZ" dirty="0"/>
              <a:t>- </a:t>
            </a:r>
            <a:r>
              <a:rPr lang="es-ES" dirty="0"/>
              <a:t>uchopování, dělení a rozmělňování potravy.</a:t>
            </a:r>
            <a:endParaRPr lang="cs-CZ" dirty="0"/>
          </a:p>
          <a:p>
            <a:r>
              <a:rPr lang="cs-CZ" dirty="0"/>
              <a:t>- velké kusy potravy zatěžují; špatné žvýkání a polykání velkých soust může vést i k urgentním stavům dušení stravou při uvíznutí v jícnu </a:t>
            </a:r>
            <a:endParaRPr lang="sk-SK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F</a:t>
            </a:r>
            <a:r>
              <a:rPr lang="cs-CZ" b="1" dirty="0" err="1"/>
              <a:t>yziologie</a:t>
            </a:r>
            <a:r>
              <a:rPr lang="en-US" b="1" dirty="0"/>
              <a:t>/</a:t>
            </a:r>
            <a:r>
              <a:rPr lang="en-US" b="1" dirty="0" err="1"/>
              <a:t>patofzyiologie</a:t>
            </a:r>
            <a:r>
              <a:rPr lang="cs-CZ" b="1" dirty="0"/>
              <a:t> trávení v dutině ústní: </a:t>
            </a:r>
          </a:p>
          <a:p>
            <a:r>
              <a:rPr lang="cs-CZ" dirty="0"/>
              <a:t>- rozmělnění potravy</a:t>
            </a:r>
          </a:p>
          <a:p>
            <a:r>
              <a:rPr lang="cs-CZ" dirty="0"/>
              <a:t>- změna teploty potravy</a:t>
            </a:r>
          </a:p>
          <a:p>
            <a:r>
              <a:rPr lang="cs-CZ" dirty="0"/>
              <a:t>- prvotní trávení – slinné žlázy</a:t>
            </a:r>
          </a:p>
          <a:p>
            <a:r>
              <a:rPr lang="cs-CZ" dirty="0"/>
              <a:t>- vstřebávání – např. alkohol </a:t>
            </a:r>
            <a:endParaRPr lang="sk-SK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ECF632-8480-4F6F-BF0A-07D7782A8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6955" y="54269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cs typeface="Times New Roman" pitchFamily="18" charset="0"/>
              </a:rPr>
              <a:t>Poruchy výživy </a:t>
            </a:r>
            <a:r>
              <a:rPr lang="sk-SK" sz="4000" dirty="0" err="1">
                <a:cs typeface="Times New Roman" pitchFamily="18" charset="0"/>
              </a:rPr>
              <a:t>ve</a:t>
            </a:r>
            <a:r>
              <a:rPr lang="sk-SK" sz="4000" dirty="0">
                <a:cs typeface="Times New Roman" pitchFamily="18" charset="0"/>
              </a:rPr>
              <a:t> </a:t>
            </a:r>
            <a:r>
              <a:rPr lang="sk-SK" sz="4000" dirty="0" err="1">
                <a:cs typeface="Times New Roman" pitchFamily="18" charset="0"/>
              </a:rPr>
              <a:t>vztahu</a:t>
            </a:r>
            <a:r>
              <a:rPr lang="sk-SK" sz="4000" dirty="0">
                <a:cs typeface="Times New Roman" pitchFamily="18" charset="0"/>
              </a:rPr>
              <a:t> </a:t>
            </a:r>
            <a:r>
              <a:rPr lang="sk-SK" sz="4000" dirty="0" err="1">
                <a:cs typeface="Times New Roman" pitchFamily="18" charset="0"/>
              </a:rPr>
              <a:t>ke</a:t>
            </a:r>
            <a:r>
              <a:rPr lang="sk-SK" sz="4000" dirty="0">
                <a:cs typeface="Times New Roman" pitchFamily="18" charset="0"/>
              </a:rPr>
              <a:t> stavu chrupu a </a:t>
            </a:r>
            <a:r>
              <a:rPr lang="sk-SK" sz="4000" dirty="0" err="1">
                <a:cs typeface="Times New Roman" pitchFamily="18" charset="0"/>
              </a:rPr>
              <a:t>změnám</a:t>
            </a:r>
            <a:r>
              <a:rPr lang="sk-SK" sz="4000" dirty="0">
                <a:cs typeface="Times New Roman" pitchFamily="18" charset="0"/>
              </a:rPr>
              <a:t> v </a:t>
            </a:r>
            <a:r>
              <a:rPr lang="sk-SK" sz="4000" dirty="0" err="1">
                <a:cs typeface="Times New Roman" pitchFamily="18" charset="0"/>
              </a:rPr>
              <a:t>dutině</a:t>
            </a:r>
            <a:r>
              <a:rPr lang="sk-SK" sz="4000" dirty="0">
                <a:cs typeface="Times New Roman" pitchFamily="18" charset="0"/>
              </a:rPr>
              <a:t> </a:t>
            </a:r>
            <a:r>
              <a:rPr lang="sk-SK" sz="4000" dirty="0" err="1">
                <a:cs typeface="Times New Roman" pitchFamily="18" charset="0"/>
              </a:rPr>
              <a:t>ústní</a:t>
            </a:r>
            <a:r>
              <a:rPr lang="sk-SK" sz="4000" dirty="0">
                <a:cs typeface="Times New Roman" pitchFamily="18" charset="0"/>
              </a:rPr>
              <a:t> </a:t>
            </a:r>
            <a:endParaRPr lang="sk-SK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2400" b="1" i="1" dirty="0"/>
              <a:t> A) vrozené vývojové vady: </a:t>
            </a:r>
          </a:p>
          <a:p>
            <a:r>
              <a:rPr lang="cs-CZ" sz="2400" dirty="0"/>
              <a:t>- rozštěpové vady </a:t>
            </a:r>
          </a:p>
          <a:p>
            <a:endParaRPr lang="cs-CZ" sz="2400" b="1" i="1" dirty="0"/>
          </a:p>
          <a:p>
            <a:r>
              <a:rPr lang="cs-CZ" sz="2400" b="1" i="1" dirty="0"/>
              <a:t>B) získaná onemocnění: </a:t>
            </a:r>
          </a:p>
          <a:p>
            <a:r>
              <a:rPr lang="cs-CZ" sz="2400" dirty="0"/>
              <a:t>- kariézní chrup, chybějící chrup, nevyhovující zubní protéza…</a:t>
            </a:r>
          </a:p>
          <a:p>
            <a:r>
              <a:rPr lang="cs-CZ" sz="2400" dirty="0"/>
              <a:t>- poruchy polykání poruchy motility,  dysfagie – stavy po CMP , revmatologické onemocnění – </a:t>
            </a:r>
            <a:r>
              <a:rPr lang="cs-CZ" sz="2400" dirty="0" err="1"/>
              <a:t>obrovskobuněčná</a:t>
            </a:r>
            <a:r>
              <a:rPr lang="cs-CZ" sz="2400" dirty="0"/>
              <a:t> </a:t>
            </a:r>
            <a:r>
              <a:rPr lang="cs-CZ" sz="2400" dirty="0" err="1"/>
              <a:t>arteritida</a:t>
            </a:r>
            <a:r>
              <a:rPr lang="cs-CZ" sz="2400" dirty="0"/>
              <a:t> – klaudikační bolesti žvýkacích svalů a jazyka </a:t>
            </a:r>
          </a:p>
          <a:p>
            <a:r>
              <a:rPr lang="cs-CZ" sz="2400" dirty="0"/>
              <a:t>- infekční – bolesti </a:t>
            </a:r>
          </a:p>
          <a:p>
            <a:endParaRPr lang="cs-CZ" dirty="0"/>
          </a:p>
          <a:p>
            <a:pPr>
              <a:buNone/>
            </a:pPr>
            <a:r>
              <a:rPr lang="cs-CZ" sz="1600" i="1" dirty="0"/>
              <a:t>- opět odkaz na přednášku Dr. Novákové o nemocech dutiny ústní </a:t>
            </a:r>
          </a:p>
          <a:p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BCDF84-CC96-47BE-8019-D8AA29A10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2594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cs typeface="Times New Roman" pitchFamily="18" charset="0"/>
              </a:rPr>
              <a:t>Poruchy výživy </a:t>
            </a:r>
            <a:r>
              <a:rPr lang="sk-SK" sz="4000" dirty="0" err="1">
                <a:cs typeface="Times New Roman" pitchFamily="18" charset="0"/>
              </a:rPr>
              <a:t>ve</a:t>
            </a:r>
            <a:r>
              <a:rPr lang="sk-SK" sz="4000" dirty="0">
                <a:cs typeface="Times New Roman" pitchFamily="18" charset="0"/>
              </a:rPr>
              <a:t> </a:t>
            </a:r>
            <a:r>
              <a:rPr lang="sk-SK" sz="4000" dirty="0" err="1">
                <a:cs typeface="Times New Roman" pitchFamily="18" charset="0"/>
              </a:rPr>
              <a:t>vztahu</a:t>
            </a:r>
            <a:r>
              <a:rPr lang="sk-SK" sz="4000" dirty="0">
                <a:cs typeface="Times New Roman" pitchFamily="18" charset="0"/>
              </a:rPr>
              <a:t> </a:t>
            </a:r>
            <a:r>
              <a:rPr lang="sk-SK" sz="4000" dirty="0" err="1">
                <a:cs typeface="Times New Roman" pitchFamily="18" charset="0"/>
              </a:rPr>
              <a:t>ke</a:t>
            </a:r>
            <a:r>
              <a:rPr lang="sk-SK" sz="4000" dirty="0">
                <a:cs typeface="Times New Roman" pitchFamily="18" charset="0"/>
              </a:rPr>
              <a:t> stavu chrupu a </a:t>
            </a:r>
            <a:r>
              <a:rPr lang="sk-SK" sz="4000" dirty="0" err="1">
                <a:cs typeface="Times New Roman" pitchFamily="18" charset="0"/>
              </a:rPr>
              <a:t>změnám</a:t>
            </a:r>
            <a:r>
              <a:rPr lang="sk-SK" sz="4000" dirty="0">
                <a:cs typeface="Times New Roman" pitchFamily="18" charset="0"/>
              </a:rPr>
              <a:t> v </a:t>
            </a:r>
            <a:r>
              <a:rPr lang="sk-SK" sz="4000" dirty="0" err="1">
                <a:cs typeface="Times New Roman" pitchFamily="18" charset="0"/>
              </a:rPr>
              <a:t>dutině</a:t>
            </a:r>
            <a:r>
              <a:rPr lang="sk-SK" sz="4000" dirty="0">
                <a:cs typeface="Times New Roman" pitchFamily="18" charset="0"/>
              </a:rPr>
              <a:t> </a:t>
            </a:r>
            <a:r>
              <a:rPr lang="sk-SK" sz="4000" dirty="0" err="1">
                <a:cs typeface="Times New Roman" pitchFamily="18" charset="0"/>
              </a:rPr>
              <a:t>ústní</a:t>
            </a:r>
            <a:endParaRPr lang="sk-SK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916832"/>
            <a:ext cx="7543801" cy="4023360"/>
          </a:xfrm>
        </p:spPr>
        <p:txBody>
          <a:bodyPr>
            <a:normAutofit/>
          </a:bodyPr>
          <a:lstStyle/>
          <a:p>
            <a:r>
              <a:rPr lang="cs-CZ" b="1" u="sng" dirty="0"/>
              <a:t>Poruchy výživy: </a:t>
            </a:r>
          </a:p>
          <a:p>
            <a:r>
              <a:rPr lang="cs-CZ" b="1" dirty="0"/>
              <a:t>- astenie/malnutrice </a:t>
            </a:r>
            <a:r>
              <a:rPr lang="cs-CZ" dirty="0"/>
              <a:t>– podvýživa, slabost </a:t>
            </a:r>
          </a:p>
          <a:p>
            <a:r>
              <a:rPr lang="cs-CZ" b="1" dirty="0"/>
              <a:t>- kachexie/anorexie </a:t>
            </a:r>
            <a:r>
              <a:rPr lang="cs-CZ" dirty="0"/>
              <a:t>-  </a:t>
            </a:r>
            <a:r>
              <a:rPr lang="sk-SK" dirty="0"/>
              <a:t>fyzická </a:t>
            </a:r>
            <a:r>
              <a:rPr lang="sk-SK" dirty="0" err="1"/>
              <a:t>slabost</a:t>
            </a:r>
            <a:r>
              <a:rPr lang="sk-SK" dirty="0"/>
              <a:t>, </a:t>
            </a:r>
            <a:r>
              <a:rPr lang="sk-SK" dirty="0" err="1"/>
              <a:t>ztráta</a:t>
            </a:r>
            <a:r>
              <a:rPr lang="sk-SK" dirty="0"/>
              <a:t> hmotnosti a svalové hmoty, pokročilá </a:t>
            </a:r>
            <a:r>
              <a:rPr lang="sk-SK" dirty="0" err="1"/>
              <a:t>malnutrice</a:t>
            </a:r>
            <a:r>
              <a:rPr lang="sk-SK" dirty="0"/>
              <a:t> </a:t>
            </a:r>
            <a:endParaRPr lang="cs-CZ" dirty="0"/>
          </a:p>
          <a:p>
            <a:r>
              <a:rPr lang="cs-CZ" b="1" dirty="0"/>
              <a:t>- </a:t>
            </a:r>
            <a:r>
              <a:rPr lang="cs-CZ" b="1" dirty="0" err="1"/>
              <a:t>kwashiorkor</a:t>
            </a:r>
            <a:r>
              <a:rPr lang="cs-CZ" b="1" dirty="0"/>
              <a:t> </a:t>
            </a:r>
            <a:r>
              <a:rPr lang="cs-CZ" dirty="0"/>
              <a:t>–  stresová malnutrice , klinicky s otoky, postižený zpracovává vlastní proteiny a tukové zásoby nemizí – často u </a:t>
            </a:r>
            <a:r>
              <a:rPr lang="cs-CZ" dirty="0" err="1"/>
              <a:t>int</a:t>
            </a:r>
            <a:r>
              <a:rPr lang="cs-CZ" dirty="0"/>
              <a:t>. pacientů ---- ústí do špatného hojení ran a </a:t>
            </a:r>
            <a:r>
              <a:rPr lang="cs-CZ" dirty="0" err="1"/>
              <a:t>vz</a:t>
            </a:r>
            <a:r>
              <a:rPr lang="en-US" dirty="0" err="1"/>
              <a:t>ni</a:t>
            </a:r>
            <a:r>
              <a:rPr lang="cs-CZ" dirty="0"/>
              <a:t>ku sek. infekcí a dekubitů </a:t>
            </a:r>
          </a:p>
          <a:p>
            <a:r>
              <a:rPr lang="cs-CZ" b="1" dirty="0"/>
              <a:t>- </a:t>
            </a:r>
            <a:r>
              <a:rPr lang="cs-CZ" b="1" dirty="0" err="1"/>
              <a:t>marazmus</a:t>
            </a:r>
            <a:r>
              <a:rPr lang="cs-CZ" b="1" dirty="0"/>
              <a:t> </a:t>
            </a:r>
            <a:r>
              <a:rPr lang="cs-CZ" dirty="0"/>
              <a:t>-</a:t>
            </a:r>
            <a:r>
              <a:rPr lang="sk-SK" dirty="0"/>
              <a:t> prosté </a:t>
            </a:r>
            <a:r>
              <a:rPr lang="sk-SK" dirty="0" err="1"/>
              <a:t>hladovění</a:t>
            </a:r>
            <a:r>
              <a:rPr lang="sk-SK" dirty="0"/>
              <a:t> </a:t>
            </a:r>
            <a:r>
              <a:rPr lang="sk-SK" dirty="0" err="1"/>
              <a:t>způsobené</a:t>
            </a:r>
            <a:r>
              <a:rPr lang="sk-SK" dirty="0"/>
              <a:t> </a:t>
            </a:r>
            <a:r>
              <a:rPr lang="sk-SK" dirty="0" err="1"/>
              <a:t>nedostatečným</a:t>
            </a:r>
            <a:r>
              <a:rPr lang="sk-SK" dirty="0"/>
              <a:t> </a:t>
            </a:r>
            <a:r>
              <a:rPr lang="sk-SK" dirty="0" err="1"/>
              <a:t>přívodem</a:t>
            </a:r>
            <a:r>
              <a:rPr lang="sk-SK" dirty="0"/>
              <a:t> energie i </a:t>
            </a:r>
            <a:r>
              <a:rPr lang="sk-SK" dirty="0" err="1"/>
              <a:t>bílkovin</a:t>
            </a:r>
            <a:endParaRPr lang="cs-CZ" dirty="0"/>
          </a:p>
          <a:p>
            <a:r>
              <a:rPr lang="cs-CZ" b="1" dirty="0"/>
              <a:t>- obezita </a:t>
            </a:r>
          </a:p>
          <a:p>
            <a:endParaRPr lang="cs-CZ" dirty="0"/>
          </a:p>
          <a:p>
            <a:endParaRPr lang="sk-SK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8FFE05-8267-4780-A636-7DFB6147E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330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Peptický vřed žaludku a duodena</a:t>
            </a:r>
            <a:endParaRPr lang="sk-SK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v první polovině 19. století </a:t>
            </a:r>
          </a:p>
          <a:p>
            <a:r>
              <a:rPr lang="cs-CZ" dirty="0"/>
              <a:t>- nejčastější onemocnění gastrointestinálního traktu vůbec </a:t>
            </a:r>
          </a:p>
          <a:p>
            <a:r>
              <a:rPr lang="cs-CZ" b="1" i="1" dirty="0"/>
              <a:t>- VŘED - </a:t>
            </a:r>
            <a:r>
              <a:rPr lang="cs-CZ" dirty="0"/>
              <a:t>defekt sliznice, který proniká hlouběji pod </a:t>
            </a:r>
            <a:r>
              <a:rPr lang="cs-CZ" dirty="0" err="1"/>
              <a:t>muscularis</a:t>
            </a:r>
            <a:r>
              <a:rPr lang="cs-CZ" dirty="0"/>
              <a:t> </a:t>
            </a:r>
            <a:r>
              <a:rPr lang="cs-CZ" dirty="0" err="1"/>
              <a:t>mucosae</a:t>
            </a:r>
            <a:r>
              <a:rPr lang="cs-CZ" dirty="0"/>
              <a:t> (v.s. eroze)</a:t>
            </a:r>
          </a:p>
          <a:p>
            <a:r>
              <a:rPr lang="cs-CZ" dirty="0"/>
              <a:t>- </a:t>
            </a:r>
            <a:r>
              <a:rPr lang="cs-CZ" b="1" dirty="0"/>
              <a:t>peptický vřed </a:t>
            </a:r>
            <a:r>
              <a:rPr lang="cs-CZ" dirty="0"/>
              <a:t>je lokalizovaný v místech, kde je volná kyselina chlorovodíková – v jícnu, žaludku, duodenu (</a:t>
            </a:r>
            <a:r>
              <a:rPr lang="cs-CZ" dirty="0" err="1"/>
              <a:t>Meckelův</a:t>
            </a:r>
            <a:r>
              <a:rPr lang="cs-CZ" dirty="0"/>
              <a:t> divertikl – ektopická žalud. sliznice)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3B28DF-798B-49EA-ABB4-C1F7F59E6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72108" y="315622"/>
            <a:ext cx="7543800" cy="1450757"/>
          </a:xfrm>
        </p:spPr>
        <p:txBody>
          <a:bodyPr>
            <a:noAutofit/>
          </a:bodyPr>
          <a:lstStyle/>
          <a:p>
            <a:r>
              <a:rPr lang="cs-CZ" sz="4000" dirty="0"/>
              <a:t>Peptický vřed žaludku a duodena</a:t>
            </a:r>
            <a:br>
              <a:rPr lang="cs-CZ" sz="4000" dirty="0"/>
            </a:br>
            <a:r>
              <a:rPr lang="cs-CZ" sz="4000" b="1" dirty="0"/>
              <a:t>- etiologie </a:t>
            </a:r>
            <a:endParaRPr lang="sk-SK" sz="18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Vředová choroba </a:t>
            </a:r>
            <a:r>
              <a:rPr lang="cs-CZ" b="1" dirty="0" err="1"/>
              <a:t>gastroduodena</a:t>
            </a:r>
            <a:endParaRPr lang="sk-SK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- infekce způsobená bakterií </a:t>
            </a:r>
            <a:r>
              <a:rPr lang="cs-CZ" b="1" i="1" dirty="0" err="1"/>
              <a:t>Helicobacter</a:t>
            </a:r>
            <a:r>
              <a:rPr lang="cs-CZ" b="1" i="1" dirty="0"/>
              <a:t> </a:t>
            </a:r>
            <a:r>
              <a:rPr lang="cs-CZ" b="1" i="1" dirty="0" err="1"/>
              <a:t>pylori</a:t>
            </a:r>
            <a:r>
              <a:rPr lang="cs-CZ" b="1" i="1" dirty="0"/>
              <a:t> </a:t>
            </a:r>
          </a:p>
          <a:p>
            <a:r>
              <a:rPr lang="cs-CZ" i="1" dirty="0"/>
              <a:t>- </a:t>
            </a:r>
            <a:r>
              <a:rPr lang="cs-CZ" i="1" dirty="0" err="1"/>
              <a:t>Helicob</a:t>
            </a:r>
            <a:r>
              <a:rPr lang="en-US" i="1" dirty="0"/>
              <a:t>a</a:t>
            </a:r>
            <a:r>
              <a:rPr lang="cs-CZ" i="1" dirty="0" err="1"/>
              <a:t>cter</a:t>
            </a:r>
            <a:r>
              <a:rPr lang="cs-CZ" i="1" dirty="0"/>
              <a:t> </a:t>
            </a:r>
            <a:r>
              <a:rPr lang="cs-CZ" i="1" dirty="0" err="1"/>
              <a:t>pylori</a:t>
            </a:r>
            <a:r>
              <a:rPr lang="cs-CZ" i="1" dirty="0"/>
              <a:t> – objev za Nobelovu cenu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Peptické vředy sekundární </a:t>
            </a:r>
            <a:endParaRPr lang="sk-SK" b="1" dirty="0"/>
          </a:p>
        </p:txBody>
      </p:sp>
      <p:pic>
        <p:nvPicPr>
          <p:cNvPr id="9" name="Zástupný symbol pro obsah 8" descr="h pylorii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872108" y="4005064"/>
            <a:ext cx="2994129" cy="224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délník 9"/>
          <p:cNvSpPr/>
          <p:nvPr/>
        </p:nvSpPr>
        <p:spPr>
          <a:xfrm>
            <a:off x="4644008" y="2492896"/>
            <a:ext cx="36358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Léky 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NSAIDS !!!</a:t>
            </a:r>
          </a:p>
          <a:p>
            <a:pPr marL="342900" indent="-342900">
              <a:buAutoNum type="arabicPeriod"/>
            </a:pPr>
            <a:r>
              <a:rPr lang="cs-CZ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Stres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psychické, při </a:t>
            </a:r>
            <a:r>
              <a:rPr lang="cs-CZ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težkých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zánětech – ARO, JIP !</a:t>
            </a:r>
          </a:p>
          <a:p>
            <a:pPr marL="342900" indent="-342900">
              <a:buAutoNum type="arabicPeriod"/>
            </a:pPr>
            <a:r>
              <a:rPr lang="cs-CZ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Endokrinní poruchy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cs-CZ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Zolinger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cs-CZ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Elisonův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syndrom – </a:t>
            </a:r>
            <a:r>
              <a:rPr lang="cs-CZ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gastrinom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Hepatogenní</a:t>
            </a:r>
            <a:r>
              <a:rPr lang="cs-CZ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srdce –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portální hypertenze, městnání, hyperemie žaludeční sliznice</a:t>
            </a:r>
          </a:p>
          <a:p>
            <a:pPr marL="342900" indent="-342900">
              <a:buAutoNum type="arabicPeriod"/>
            </a:pPr>
            <a:r>
              <a:rPr lang="cs-CZ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Respirační –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zřídka </a:t>
            </a:r>
          </a:p>
          <a:p>
            <a:pPr marL="342900" indent="-342900">
              <a:buAutoNum type="arabicPeriod"/>
            </a:pPr>
            <a:r>
              <a:rPr lang="cs-CZ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Stařecké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nutriční vlivy</a:t>
            </a:r>
          </a:p>
          <a:p>
            <a:pPr marL="342900" indent="-342900">
              <a:buAutoNum type="arabicPeriod"/>
            </a:pPr>
            <a:endParaRPr lang="cs-CZ" i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29D080-391A-40AE-B959-AFA9D11DA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5104" y="56921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sz="4000" dirty="0"/>
              <a:t>Peptický vřed žaludku a duodena </a:t>
            </a:r>
            <a:br>
              <a:rPr lang="cs-CZ" sz="4000" dirty="0"/>
            </a:br>
            <a:r>
              <a:rPr lang="cs-CZ" sz="4000" b="1" dirty="0"/>
              <a:t>– klinické projevy, porovnání </a:t>
            </a:r>
            <a:endParaRPr lang="sk-SK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 dirty="0"/>
              <a:t>Žaludeční vřed </a:t>
            </a:r>
            <a:endParaRPr lang="sk-SK" u="sng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- vyšší věk</a:t>
            </a:r>
          </a:p>
          <a:p>
            <a:r>
              <a:rPr lang="cs-CZ" dirty="0"/>
              <a:t>- etiologie - nejčastěji NSAID </a:t>
            </a:r>
          </a:p>
          <a:p>
            <a:r>
              <a:rPr lang="cs-CZ" dirty="0"/>
              <a:t>- bolest tupá, tlaková (viscerální bolest), v epigastriu,</a:t>
            </a:r>
            <a:r>
              <a:rPr lang="cs-CZ" b="1" dirty="0"/>
              <a:t> cca 30min až 1h po jídle</a:t>
            </a:r>
            <a:endParaRPr lang="sk-SK" b="1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u="sng" dirty="0"/>
              <a:t>Duodenální vřed </a:t>
            </a:r>
            <a:endParaRPr lang="sk-SK" u="sng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- mladí muži 20-40 let </a:t>
            </a:r>
          </a:p>
          <a:p>
            <a:r>
              <a:rPr lang="cs-CZ" dirty="0"/>
              <a:t>-  bolesti epigastria </a:t>
            </a:r>
            <a:r>
              <a:rPr lang="cs-CZ" b="1" dirty="0"/>
              <a:t>nalačno a nebo za 2 a více hodin po jídle</a:t>
            </a:r>
            <a:r>
              <a:rPr lang="cs-CZ" dirty="0"/>
              <a:t>, v noci, bolesti ustupují po požití stravy a antacidech</a:t>
            </a:r>
          </a:p>
          <a:p>
            <a:r>
              <a:rPr lang="cs-CZ" dirty="0"/>
              <a:t>- pyróza, říhání </a:t>
            </a:r>
            <a:endParaRPr lang="sk-SK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A29BEF-79A0-4A9D-A58B-E0733A279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4320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27115</TotalTime>
  <Words>1097</Words>
  <Application>Microsoft Macintosh PowerPoint</Application>
  <PresentationFormat>Předvádění na obrazovce (4:3)</PresentationFormat>
  <Paragraphs>125</Paragraphs>
  <Slides>16</Slides>
  <Notes>3</Notes>
  <HiddenSlides>0</HiddenSlides>
  <MMClips>16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Wingdings</vt:lpstr>
      <vt:lpstr>Retrospektiva</vt:lpstr>
      <vt:lpstr>Nemoci dutiny ústní a vředová choroba gastroduodena</vt:lpstr>
      <vt:lpstr>Vliv nemocí dutiny ústní a stav chrupu na patologii celé trávící trubice</vt:lpstr>
      <vt:lpstr>Pohled na dutinu ústní – internista = hodnocení organizmu</vt:lpstr>
      <vt:lpstr>Funkce chrupu a patofyziologie trávení v dutině ústní </vt:lpstr>
      <vt:lpstr>Poruchy výživy ve vztahu ke stavu chrupu a změnám v dutině ústní </vt:lpstr>
      <vt:lpstr>Poruchy výživy ve vztahu ke stavu chrupu a změnám v dutině ústní</vt:lpstr>
      <vt:lpstr>Peptický vřed žaludku a duodena</vt:lpstr>
      <vt:lpstr>Peptický vřed žaludku a duodena - etiologie </vt:lpstr>
      <vt:lpstr> Peptický vřed žaludku a duodena  – klinické projevy, porovnání </vt:lpstr>
      <vt:lpstr>Komplikace vředové choroby gastroduodena</vt:lpstr>
      <vt:lpstr>Krvácení z žaludečního vředu – Forrestova klasifikace</vt:lpstr>
      <vt:lpstr>Vředová choroba gastroduodena  - diagnostika</vt:lpstr>
      <vt:lpstr>Vředová choroba gastroduodena  - farmakologická léčba</vt:lpstr>
      <vt:lpstr>Dieta při vředové chorobě GD</vt:lpstr>
      <vt:lpstr>Nádory žaludku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Pneumologie II.</dc:title>
  <dc:creator>Robert</dc:creator>
  <cp:lastModifiedBy>Nikola Nováková</cp:lastModifiedBy>
  <cp:revision>140</cp:revision>
  <dcterms:created xsi:type="dcterms:W3CDTF">2009-09-28T16:27:10Z</dcterms:created>
  <dcterms:modified xsi:type="dcterms:W3CDTF">2021-05-16T12:54:25Z</dcterms:modified>
</cp:coreProperties>
</file>