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93" r:id="rId4"/>
    <p:sldId id="260" r:id="rId5"/>
    <p:sldId id="261" r:id="rId6"/>
    <p:sldId id="289" r:id="rId7"/>
    <p:sldId id="262" r:id="rId8"/>
    <p:sldId id="269" r:id="rId9"/>
    <p:sldId id="264" r:id="rId10"/>
    <p:sldId id="275" r:id="rId11"/>
    <p:sldId id="270" r:id="rId12"/>
    <p:sldId id="263" r:id="rId13"/>
    <p:sldId id="265" r:id="rId14"/>
    <p:sldId id="266" r:id="rId15"/>
    <p:sldId id="290" r:id="rId16"/>
    <p:sldId id="267" r:id="rId17"/>
    <p:sldId id="268" r:id="rId18"/>
    <p:sldId id="292" r:id="rId19"/>
    <p:sldId id="259" r:id="rId20"/>
    <p:sldId id="280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36" autoAdjust="0"/>
    <p:restoredTop sz="89280" autoAdjust="0"/>
  </p:normalViewPr>
  <p:slideViewPr>
    <p:cSldViewPr snapToGrid="0">
      <p:cViewPr varScale="1">
        <p:scale>
          <a:sx n="100" d="100"/>
          <a:sy n="100" d="100"/>
        </p:scale>
        <p:origin x="1272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6725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197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64459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sk-SK" noProof="0"/>
              <a:t>Kliknutím upravte štýl predlohy nadpisu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noProof="0"/>
              <a:t>Kliknutím upravte štýl predlohy podnadpisu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sk-SK" noProof="0"/>
              <a:t>Kliknite sem a upravte štýly predlohy textu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9542A66-334F-B649-A896-223E20898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5722D7-9754-0D4C-8B49-939472AA8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II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3EF502B-597E-3845-B0B6-EF7FECA9B2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Barbora </a:t>
            </a:r>
            <a:r>
              <a:rPr lang="sk-SK" dirty="0" err="1"/>
              <a:t>Kóša</a:t>
            </a:r>
            <a:endParaRPr lang="sk-SK" dirty="0"/>
          </a:p>
          <a:p>
            <a:r>
              <a:rPr lang="sk-SK" dirty="0"/>
              <a:t>Sociálna psychológia</a:t>
            </a:r>
          </a:p>
          <a:p>
            <a:r>
              <a:rPr lang="sk-SK" dirty="0"/>
              <a:t>Jar 2022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44281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4854F61D-5E74-2A42-B0F6-497B50873E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Roberts</a:t>
            </a:r>
            <a:r>
              <a:rPr lang="cs-CZ" dirty="0"/>
              <a:t> and </a:t>
            </a:r>
            <a:r>
              <a:rPr lang="cs-CZ" dirty="0" err="1"/>
              <a:t>Weinberg</a:t>
            </a:r>
            <a:r>
              <a:rPr lang="cs-CZ" dirty="0"/>
              <a:t> (1999)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43F37151-ED0D-0441-90BF-411612F3B9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Pravouholník 5">
            <a:extLst>
              <a:ext uri="{FF2B5EF4-FFF2-40B4-BE49-F238E27FC236}">
                <a16:creationId xmlns:a16="http://schemas.microsoft.com/office/drawing/2014/main" id="{2FBC9475-2F58-9840-847D-DAE11B0E502B}"/>
              </a:ext>
            </a:extLst>
          </p:cNvPr>
          <p:cNvSpPr/>
          <p:nvPr/>
        </p:nvSpPr>
        <p:spPr bwMode="auto">
          <a:xfrm>
            <a:off x="847711" y="1459294"/>
            <a:ext cx="2088036" cy="44459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Achievement</a:t>
            </a:r>
            <a:r>
              <a:rPr kumimoji="0" lang="sk-SK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motivation</a:t>
            </a:r>
            <a:endParaRPr kumimoji="0" lang="sk-SK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6DFA4CBE-C129-AF45-8105-87695F465530}"/>
              </a:ext>
            </a:extLst>
          </p:cNvPr>
          <p:cNvSpPr txBox="1"/>
          <p:nvPr/>
        </p:nvSpPr>
        <p:spPr>
          <a:xfrm>
            <a:off x="957423" y="4933290"/>
            <a:ext cx="1742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sk-SK" dirty="0" err="1">
                <a:solidFill>
                  <a:schemeClr val="bg1"/>
                </a:solidFill>
                <a:latin typeface="+mn-lt"/>
              </a:rPr>
              <a:t>Anti-failure</a:t>
            </a:r>
            <a:r>
              <a:rPr lang="sk-SK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algn="l"/>
            <a:r>
              <a:rPr lang="sk-SK" dirty="0" err="1">
                <a:solidFill>
                  <a:schemeClr val="bg1"/>
                </a:solidFill>
                <a:latin typeface="+mn-lt"/>
              </a:rPr>
              <a:t>motivation</a:t>
            </a:r>
            <a:endParaRPr lang="sk-SK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6C455312-A550-4A43-9266-CF77FC602FB9}"/>
              </a:ext>
            </a:extLst>
          </p:cNvPr>
          <p:cNvSpPr txBox="1"/>
          <p:nvPr/>
        </p:nvSpPr>
        <p:spPr>
          <a:xfrm>
            <a:off x="3480615" y="560265"/>
            <a:ext cx="2696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dirty="0">
                <a:latin typeface="+mn-lt"/>
              </a:rPr>
              <a:t>Situačné faktory</a:t>
            </a: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AC8FDC24-B05C-8E4E-AAE0-322C5D0F5547}"/>
              </a:ext>
            </a:extLst>
          </p:cNvPr>
          <p:cNvSpPr txBox="1"/>
          <p:nvPr/>
        </p:nvSpPr>
        <p:spPr>
          <a:xfrm>
            <a:off x="784398" y="540030"/>
            <a:ext cx="2696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dirty="0">
                <a:latin typeface="+mn-lt"/>
              </a:rPr>
              <a:t>Osobnostné faktory</a:t>
            </a:r>
          </a:p>
        </p:txBody>
      </p:sp>
      <p:sp>
        <p:nvSpPr>
          <p:cNvPr id="11" name="Pravouholník 10">
            <a:extLst>
              <a:ext uri="{FF2B5EF4-FFF2-40B4-BE49-F238E27FC236}">
                <a16:creationId xmlns:a16="http://schemas.microsoft.com/office/drawing/2014/main" id="{47BB0533-B407-D940-AF34-A9BC9B3AD890}"/>
              </a:ext>
            </a:extLst>
          </p:cNvPr>
          <p:cNvSpPr/>
          <p:nvPr/>
        </p:nvSpPr>
        <p:spPr bwMode="auto">
          <a:xfrm>
            <a:off x="3554407" y="1441399"/>
            <a:ext cx="2165770" cy="44459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Pravdepo</a:t>
            </a:r>
            <a:r>
              <a:rPr lang="sk-SK" sz="2000" dirty="0">
                <a:solidFill>
                  <a:schemeClr val="bg1"/>
                </a:solidFill>
                <a:latin typeface="+mn-lt"/>
              </a:rPr>
              <a:t>dob</a:t>
            </a: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nosť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dirty="0">
                <a:solidFill>
                  <a:schemeClr val="bg1"/>
                </a:solidFill>
                <a:latin typeface="+mn-lt"/>
              </a:rPr>
              <a:t>úspechu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2000" dirty="0">
              <a:solidFill>
                <a:schemeClr val="bg1"/>
              </a:solidFill>
              <a:latin typeface="+mn-lt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Hodnota úspechu</a:t>
            </a:r>
          </a:p>
        </p:txBody>
      </p:sp>
      <p:sp>
        <p:nvSpPr>
          <p:cNvPr id="9" name="Krát 8">
            <a:extLst>
              <a:ext uri="{FF2B5EF4-FFF2-40B4-BE49-F238E27FC236}">
                <a16:creationId xmlns:a16="http://schemas.microsoft.com/office/drawing/2014/main" id="{DF39E10E-31E1-A447-9852-2865299B282C}"/>
              </a:ext>
            </a:extLst>
          </p:cNvPr>
          <p:cNvSpPr/>
          <p:nvPr/>
        </p:nvSpPr>
        <p:spPr bwMode="auto">
          <a:xfrm>
            <a:off x="2826224" y="3209329"/>
            <a:ext cx="817417" cy="831272"/>
          </a:xfrm>
          <a:prstGeom prst="mathMultiply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3" name="Pravouholník 12">
            <a:extLst>
              <a:ext uri="{FF2B5EF4-FFF2-40B4-BE49-F238E27FC236}">
                <a16:creationId xmlns:a16="http://schemas.microsoft.com/office/drawing/2014/main" id="{55BB4CD0-9360-2644-83F8-ED08B910A248}"/>
              </a:ext>
            </a:extLst>
          </p:cNvPr>
          <p:cNvSpPr/>
          <p:nvPr/>
        </p:nvSpPr>
        <p:spPr bwMode="auto">
          <a:xfrm>
            <a:off x="6284589" y="1456405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Vyhľadávanie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úspechu</a:t>
            </a:r>
          </a:p>
        </p:txBody>
      </p:sp>
      <p:sp>
        <p:nvSpPr>
          <p:cNvPr id="14" name="Pravouholník 13">
            <a:extLst>
              <a:ext uri="{FF2B5EF4-FFF2-40B4-BE49-F238E27FC236}">
                <a16:creationId xmlns:a16="http://schemas.microsoft.com/office/drawing/2014/main" id="{9B67B2F0-5520-6643-BE9E-42C2595DF594}"/>
              </a:ext>
            </a:extLst>
          </p:cNvPr>
          <p:cNvSpPr/>
          <p:nvPr/>
        </p:nvSpPr>
        <p:spPr bwMode="auto">
          <a:xfrm>
            <a:off x="6238827" y="4111586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Vyhýbanie sa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000" dirty="0">
                <a:solidFill>
                  <a:schemeClr val="bg1"/>
                </a:solidFill>
                <a:latin typeface="+mn-lt"/>
              </a:rPr>
              <a:t>neúspechu</a:t>
            </a:r>
            <a:endParaRPr kumimoji="0" lang="sk-SK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2" name="Pravouholník 11">
            <a:extLst>
              <a:ext uri="{FF2B5EF4-FFF2-40B4-BE49-F238E27FC236}">
                <a16:creationId xmlns:a16="http://schemas.microsoft.com/office/drawing/2014/main" id="{12D83640-8286-6842-88DB-1C870C691470}"/>
              </a:ext>
            </a:extLst>
          </p:cNvPr>
          <p:cNvSpPr/>
          <p:nvPr/>
        </p:nvSpPr>
        <p:spPr>
          <a:xfrm>
            <a:off x="6176832" y="507689"/>
            <a:ext cx="1965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/>
              <a:t>Behaviorálna</a:t>
            </a:r>
            <a:r>
              <a:rPr lang="sk-SK" dirty="0"/>
              <a:t> tendencia</a:t>
            </a:r>
          </a:p>
        </p:txBody>
      </p:sp>
      <p:sp>
        <p:nvSpPr>
          <p:cNvPr id="16" name="Rovná sa 15">
            <a:extLst>
              <a:ext uri="{FF2B5EF4-FFF2-40B4-BE49-F238E27FC236}">
                <a16:creationId xmlns:a16="http://schemas.microsoft.com/office/drawing/2014/main" id="{2E8BD1F4-0F68-C74D-AA22-FBF6B4184362}"/>
              </a:ext>
            </a:extLst>
          </p:cNvPr>
          <p:cNvSpPr/>
          <p:nvPr/>
        </p:nvSpPr>
        <p:spPr bwMode="auto">
          <a:xfrm>
            <a:off x="5757244" y="2336457"/>
            <a:ext cx="549611" cy="421048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8" name="Rovná sa 17">
            <a:extLst>
              <a:ext uri="{FF2B5EF4-FFF2-40B4-BE49-F238E27FC236}">
                <a16:creationId xmlns:a16="http://schemas.microsoft.com/office/drawing/2014/main" id="{B92708DE-300A-FC45-99FC-249ED44C5965}"/>
              </a:ext>
            </a:extLst>
          </p:cNvPr>
          <p:cNvSpPr/>
          <p:nvPr/>
        </p:nvSpPr>
        <p:spPr bwMode="auto">
          <a:xfrm>
            <a:off x="5729534" y="4785027"/>
            <a:ext cx="549612" cy="421049"/>
          </a:xfrm>
          <a:prstGeom prst="mathEqual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9" name="Pravouholník 18">
            <a:extLst>
              <a:ext uri="{FF2B5EF4-FFF2-40B4-BE49-F238E27FC236}">
                <a16:creationId xmlns:a16="http://schemas.microsoft.com/office/drawing/2014/main" id="{51DEEB8E-5B7E-C140-8590-A16376EA1076}"/>
              </a:ext>
            </a:extLst>
          </p:cNvPr>
          <p:cNvSpPr/>
          <p:nvPr/>
        </p:nvSpPr>
        <p:spPr>
          <a:xfrm>
            <a:off x="8362772" y="507689"/>
            <a:ext cx="1965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Emočná reakcia</a:t>
            </a:r>
          </a:p>
        </p:txBody>
      </p:sp>
      <p:sp>
        <p:nvSpPr>
          <p:cNvPr id="20" name="Pravouholník 19">
            <a:extLst>
              <a:ext uri="{FF2B5EF4-FFF2-40B4-BE49-F238E27FC236}">
                <a16:creationId xmlns:a16="http://schemas.microsoft.com/office/drawing/2014/main" id="{9F8207AF-6611-9F44-B823-35EAC3D70B3B}"/>
              </a:ext>
            </a:extLst>
          </p:cNvPr>
          <p:cNvSpPr/>
          <p:nvPr/>
        </p:nvSpPr>
        <p:spPr bwMode="auto">
          <a:xfrm>
            <a:off x="8477795" y="1459294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Zameranie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 hrdosť</a:t>
            </a:r>
          </a:p>
        </p:txBody>
      </p:sp>
      <p:sp>
        <p:nvSpPr>
          <p:cNvPr id="21" name="Pravouholník 20">
            <a:extLst>
              <a:ext uri="{FF2B5EF4-FFF2-40B4-BE49-F238E27FC236}">
                <a16:creationId xmlns:a16="http://schemas.microsoft.com/office/drawing/2014/main" id="{B0F14819-4AEC-E544-A40C-31F9FEBC710A}"/>
              </a:ext>
            </a:extLst>
          </p:cNvPr>
          <p:cNvSpPr/>
          <p:nvPr/>
        </p:nvSpPr>
        <p:spPr bwMode="auto">
          <a:xfrm>
            <a:off x="8477796" y="4049325"/>
            <a:ext cx="1724175" cy="176793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Zameranie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 hanbu</a:t>
            </a:r>
          </a:p>
        </p:txBody>
      </p:sp>
      <p:sp>
        <p:nvSpPr>
          <p:cNvPr id="22" name="Pravouholník 21">
            <a:extLst>
              <a:ext uri="{FF2B5EF4-FFF2-40B4-BE49-F238E27FC236}">
                <a16:creationId xmlns:a16="http://schemas.microsoft.com/office/drawing/2014/main" id="{DC87841C-A8D1-DB42-87EB-A13B62E45C10}"/>
              </a:ext>
            </a:extLst>
          </p:cNvPr>
          <p:cNvSpPr/>
          <p:nvPr/>
        </p:nvSpPr>
        <p:spPr>
          <a:xfrm>
            <a:off x="10424880" y="507688"/>
            <a:ext cx="19654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Výkonové </a:t>
            </a:r>
          </a:p>
          <a:p>
            <a:r>
              <a:rPr lang="sk-SK" dirty="0"/>
              <a:t>správanie</a:t>
            </a:r>
          </a:p>
        </p:txBody>
      </p:sp>
      <p:sp>
        <p:nvSpPr>
          <p:cNvPr id="17" name="BlokTextu 16">
            <a:extLst>
              <a:ext uri="{FF2B5EF4-FFF2-40B4-BE49-F238E27FC236}">
                <a16:creationId xmlns:a16="http://schemas.microsoft.com/office/drawing/2014/main" id="{DBDB66C2-137B-FA41-9041-9E4786BDA9F2}"/>
              </a:ext>
            </a:extLst>
          </p:cNvPr>
          <p:cNvSpPr txBox="1"/>
          <p:nvPr/>
        </p:nvSpPr>
        <p:spPr>
          <a:xfrm>
            <a:off x="10424880" y="1459294"/>
            <a:ext cx="1551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1800" dirty="0">
                <a:latin typeface="+mn-lt"/>
              </a:rPr>
              <a:t>Vyhľadáva výkonové situácie, výzvy, </a:t>
            </a:r>
          </a:p>
          <a:p>
            <a:pPr algn="l"/>
            <a:r>
              <a:rPr lang="sk-SK" sz="1800" b="1" dirty="0">
                <a:latin typeface="+mn-lt"/>
              </a:rPr>
              <a:t>výkon sa zlepšuje</a:t>
            </a:r>
          </a:p>
        </p:txBody>
      </p:sp>
      <p:sp>
        <p:nvSpPr>
          <p:cNvPr id="24" name="BlokTextu 23">
            <a:extLst>
              <a:ext uri="{FF2B5EF4-FFF2-40B4-BE49-F238E27FC236}">
                <a16:creationId xmlns:a16="http://schemas.microsoft.com/office/drawing/2014/main" id="{CF1E58C9-90E1-D947-B3E8-E1A9DD4B43F0}"/>
              </a:ext>
            </a:extLst>
          </p:cNvPr>
          <p:cNvSpPr txBox="1"/>
          <p:nvPr/>
        </p:nvSpPr>
        <p:spPr>
          <a:xfrm>
            <a:off x="10458722" y="3985390"/>
            <a:ext cx="15517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k-SK" sz="1800" dirty="0">
                <a:latin typeface="+mn-lt"/>
              </a:rPr>
              <a:t>Vyhýba sa výkonovým situáciám, zlyhaniu,</a:t>
            </a:r>
          </a:p>
          <a:p>
            <a:pPr algn="l"/>
            <a:r>
              <a:rPr lang="sk-SK" sz="1800" b="1" dirty="0">
                <a:latin typeface="+mn-lt"/>
              </a:rPr>
              <a:t>výkon je slabý</a:t>
            </a:r>
          </a:p>
        </p:txBody>
      </p:sp>
      <p:sp>
        <p:nvSpPr>
          <p:cNvPr id="26" name="Šípka doprava 25">
            <a:extLst>
              <a:ext uri="{FF2B5EF4-FFF2-40B4-BE49-F238E27FC236}">
                <a16:creationId xmlns:a16="http://schemas.microsoft.com/office/drawing/2014/main" id="{FBAFFA25-023D-0D47-866E-847D26AA382C}"/>
              </a:ext>
            </a:extLst>
          </p:cNvPr>
          <p:cNvSpPr/>
          <p:nvPr/>
        </p:nvSpPr>
        <p:spPr bwMode="auto">
          <a:xfrm>
            <a:off x="8045023" y="2339120"/>
            <a:ext cx="414241" cy="36441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28" name="Šípka doprava 27">
            <a:extLst>
              <a:ext uri="{FF2B5EF4-FFF2-40B4-BE49-F238E27FC236}">
                <a16:creationId xmlns:a16="http://schemas.microsoft.com/office/drawing/2014/main" id="{B0679836-0ED3-AF4B-B198-C245140E86D9}"/>
              </a:ext>
            </a:extLst>
          </p:cNvPr>
          <p:cNvSpPr/>
          <p:nvPr/>
        </p:nvSpPr>
        <p:spPr bwMode="auto">
          <a:xfrm>
            <a:off x="8013924" y="4876905"/>
            <a:ext cx="414241" cy="364416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881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9" grpId="0" animBg="1"/>
      <p:bldP spid="13" grpId="0" animBg="1"/>
      <p:bldP spid="14" grpId="0" animBg="1"/>
      <p:bldP spid="16" grpId="0" animBg="1"/>
      <p:bldP spid="18" grpId="0" animBg="1"/>
      <p:bldP spid="20" grpId="0" animBg="1"/>
      <p:bldP spid="21" grpId="0" animBg="1"/>
      <p:bldP spid="17" grpId="0"/>
      <p:bldP spid="24" grpId="0"/>
      <p:bldP spid="26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1F09124C-B0B9-B149-91BA-8886A27399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C1EFAE87-7447-CE40-8DF6-1001A87E1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52893"/>
            <a:ext cx="3669582" cy="5279107"/>
          </a:xfrm>
        </p:spPr>
        <p:txBody>
          <a:bodyPr/>
          <a:lstStyle/>
          <a:p>
            <a:r>
              <a:rPr lang="sk-SK" sz="2400" b="1" dirty="0"/>
              <a:t>Časová vzdialenosť cieľa: </a:t>
            </a:r>
            <a:r>
              <a:rPr lang="sk-SK" sz="2400" dirty="0"/>
              <a:t>vzdialenejší – menšia motivačná sila</a:t>
            </a:r>
          </a:p>
          <a:p>
            <a:endParaRPr lang="sk-SK" sz="2400" dirty="0"/>
          </a:p>
          <a:p>
            <a:r>
              <a:rPr lang="sk-SK" sz="2400" dirty="0"/>
              <a:t>Pri očakávaní úspechu čas príliš neprekáža – </a:t>
            </a:r>
            <a:r>
              <a:rPr lang="sk-SK" sz="2400" b="1" dirty="0"/>
              <a:t>ovládnutie aktivity</a:t>
            </a:r>
          </a:p>
          <a:p>
            <a:endParaRPr lang="sk-SK" sz="2400" dirty="0"/>
          </a:p>
          <a:p>
            <a:r>
              <a:rPr lang="sk-SK" sz="2400" i="1" dirty="0"/>
              <a:t>Ms = </a:t>
            </a:r>
            <a:r>
              <a:rPr lang="sk-SK" sz="2400" i="1" dirty="0" err="1"/>
              <a:t>motivation</a:t>
            </a:r>
            <a:r>
              <a:rPr lang="sk-SK" sz="2400" i="1" dirty="0"/>
              <a:t> to </a:t>
            </a:r>
            <a:r>
              <a:rPr lang="sk-SK" sz="2400" i="1" dirty="0" err="1"/>
              <a:t>succeed</a:t>
            </a:r>
            <a:endParaRPr lang="sk-SK" sz="2400" i="1" dirty="0"/>
          </a:p>
          <a:p>
            <a:r>
              <a:rPr lang="sk-SK" sz="2400" i="1" dirty="0" err="1"/>
              <a:t>Maf</a:t>
            </a:r>
            <a:r>
              <a:rPr lang="sk-SK" sz="2400" i="1" dirty="0"/>
              <a:t> = </a:t>
            </a:r>
            <a:r>
              <a:rPr lang="sk-SK" sz="2400" i="1" dirty="0" err="1"/>
              <a:t>motivation</a:t>
            </a:r>
            <a:r>
              <a:rPr lang="sk-SK" sz="2400" i="1" dirty="0"/>
              <a:t> to </a:t>
            </a:r>
            <a:r>
              <a:rPr lang="sk-SK" sz="2400" i="1" dirty="0" err="1"/>
              <a:t>avoid</a:t>
            </a:r>
            <a:r>
              <a:rPr lang="sk-SK" sz="2400" i="1" dirty="0"/>
              <a:t> </a:t>
            </a:r>
            <a:r>
              <a:rPr lang="sk-SK" sz="2400" i="1" dirty="0" err="1"/>
              <a:t>failture</a:t>
            </a:r>
            <a:endParaRPr lang="sk-SK" sz="2400" i="1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AA49A81C-3877-0542-8086-A716DCDBD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582" y="133350"/>
            <a:ext cx="7569200" cy="659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18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AE67CF0-E2D2-F146-BFD7-8E7A4D2082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0400BE-1F14-FC40-8D12-267E77BCB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1FCE9504-FBF8-5943-94CA-9FCF186AE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/>
              <a:t>Ako by ste podporili výkonovú orientáciu ?</a:t>
            </a:r>
            <a:endParaRPr lang="sk-SK" dirty="0"/>
          </a:p>
          <a:p>
            <a:pPr lvl="1">
              <a:lnSpc>
                <a:spcPct val="150000"/>
              </a:lnSpc>
            </a:pPr>
            <a:r>
              <a:rPr lang="sk-SK" dirty="0"/>
              <a:t>podmienky zamerané na podporenie viery vo vlastné schopnosti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zameranie na ovládnutie aktivity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podporiť očakávanie úspechu </a:t>
            </a:r>
          </a:p>
          <a:p>
            <a:pPr lvl="1">
              <a:lnSpc>
                <a:spcPct val="150000"/>
              </a:lnSpc>
            </a:pPr>
            <a:r>
              <a:rPr lang="sk-SK" dirty="0"/>
              <a:t>optimistický vysvetľovací štýl</a:t>
            </a:r>
          </a:p>
          <a:p>
            <a:pPr lvl="1">
              <a:lnSpc>
                <a:spcPct val="150000"/>
              </a:lnSpc>
            </a:pPr>
            <a:endParaRPr lang="sk-SK" dirty="0"/>
          </a:p>
          <a:p>
            <a:r>
              <a:rPr lang="sk-SK" b="1" dirty="0">
                <a:solidFill>
                  <a:schemeClr val="accent6"/>
                </a:solidFill>
              </a:rPr>
              <a:t>Cvičenie v dvojiciach: </a:t>
            </a:r>
            <a:r>
              <a:rPr lang="sk-SK" dirty="0"/>
              <a:t>podporte kolegu u jeho ďalšieho výkonového cieľa.  Využite spôsoby uvedené vyššie.</a:t>
            </a:r>
          </a:p>
          <a:p>
            <a:r>
              <a:rPr lang="sk-SK" dirty="0"/>
              <a:t>12 min nácvik</a:t>
            </a:r>
          </a:p>
        </p:txBody>
      </p:sp>
    </p:spTree>
    <p:extLst>
      <p:ext uri="{BB962C8B-B14F-4D97-AF65-F5344CB8AC3E}">
        <p14:creationId xmlns:p14="http://schemas.microsoft.com/office/powerpoint/2010/main" val="2580954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F6E9784-0046-0541-9AA7-1249FC4E96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E830D79-4D22-7E4D-9958-5A52F2DDF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afiliácii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820A1DF6-1C95-7742-A2E1-5114190B1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vyhľadávajú potvrdenie druhými, sledujú, či s nimi súhlasia</a:t>
            </a:r>
          </a:p>
          <a:p>
            <a:pPr>
              <a:lnSpc>
                <a:spcPct val="150000"/>
              </a:lnSpc>
            </a:pPr>
            <a:r>
              <a:rPr lang="sk-SK" dirty="0"/>
              <a:t>Deficitný motív </a:t>
            </a:r>
            <a:r>
              <a:rPr lang="sk-SK" dirty="0">
                <a:sym typeface="Wingdings" pitchFamily="2" charset="2"/>
              </a:rPr>
              <a:t> naplnenie = úľava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/>
              <a:t>požadovační - </a:t>
            </a:r>
            <a:r>
              <a:rPr lang="sk-SK" i="1" dirty="0" err="1"/>
              <a:t>needy</a:t>
            </a:r>
            <a:endParaRPr lang="sk-SK" i="1" dirty="0"/>
          </a:p>
          <a:p>
            <a:pPr>
              <a:lnSpc>
                <a:spcPct val="150000"/>
              </a:lnSpc>
            </a:pPr>
            <a:r>
              <a:rPr lang="sk-SK" dirty="0"/>
              <a:t>potreba potvrdenia, akceptácie a bezpečia v spoločenských situáciách</a:t>
            </a:r>
          </a:p>
          <a:p>
            <a:pPr>
              <a:lnSpc>
                <a:spcPct val="150000"/>
              </a:lnSpc>
            </a:pPr>
            <a:r>
              <a:rPr lang="sk-SK" b="1" dirty="0"/>
              <a:t>X </a:t>
            </a:r>
            <a:r>
              <a:rPr lang="sk-SK" dirty="0" err="1"/>
              <a:t>extroverzia</a:t>
            </a:r>
            <a:r>
              <a:rPr lang="sk-SK" dirty="0"/>
              <a:t>, </a:t>
            </a:r>
            <a:r>
              <a:rPr lang="sk-SK" dirty="0" err="1"/>
              <a:t>sociabilita</a:t>
            </a:r>
            <a:r>
              <a:rPr lang="sk-SK" dirty="0"/>
              <a:t> a priateľskosť</a:t>
            </a:r>
          </a:p>
          <a:p>
            <a:endParaRPr lang="sk-SK" dirty="0"/>
          </a:p>
        </p:txBody>
      </p:sp>
      <p:sp>
        <p:nvSpPr>
          <p:cNvPr id="8" name="Pravouholník 7">
            <a:extLst>
              <a:ext uri="{FF2B5EF4-FFF2-40B4-BE49-F238E27FC236}">
                <a16:creationId xmlns:a16="http://schemas.microsoft.com/office/drawing/2014/main" id="{E2147E12-2E3B-814C-8D36-83ED9FD6C84F}"/>
              </a:ext>
            </a:extLst>
          </p:cNvPr>
          <p:cNvSpPr/>
          <p:nvPr/>
        </p:nvSpPr>
        <p:spPr>
          <a:xfrm rot="21167342">
            <a:off x="1401463" y="5037701"/>
            <a:ext cx="5329045" cy="4616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sk-SK" dirty="0"/>
              <a:t>MA súvisí so strachom z odmietnutia</a:t>
            </a:r>
          </a:p>
        </p:txBody>
      </p:sp>
    </p:spTree>
    <p:extLst>
      <p:ext uri="{BB962C8B-B14F-4D97-AF65-F5344CB8AC3E}">
        <p14:creationId xmlns:p14="http://schemas.microsoft.com/office/powerpoint/2010/main" val="126932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473B8DD0-446C-3648-A356-5E5A9F7974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D5C2AA-EB32-7744-A4B0-58BE505E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45488"/>
            <a:ext cx="10753200" cy="451576"/>
          </a:xfrm>
        </p:spPr>
        <p:txBody>
          <a:bodyPr/>
          <a:lstStyle/>
          <a:p>
            <a:r>
              <a:rPr lang="sk-SK" dirty="0"/>
              <a:t>Motivácia k afiliácii X potreba intimity 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3852E08B-8F92-3C4C-9752-13486B5EC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46403"/>
            <a:ext cx="10753200" cy="4565193"/>
          </a:xfrm>
        </p:spPr>
        <p:txBody>
          <a:bodyPr/>
          <a:lstStyle/>
          <a:p>
            <a:r>
              <a:rPr lang="sk-SK" sz="2400" dirty="0"/>
              <a:t>hľadanie vrúcnych, pozitívnych vzťahov</a:t>
            </a:r>
          </a:p>
          <a:p>
            <a:r>
              <a:rPr lang="sk-SK" sz="2400" dirty="0"/>
              <a:t>deficitná </a:t>
            </a:r>
            <a:r>
              <a:rPr lang="sk-SK" sz="2400" dirty="0" err="1"/>
              <a:t>vs</a:t>
            </a:r>
            <a:r>
              <a:rPr lang="sk-SK" sz="2400" dirty="0"/>
              <a:t>. rastová potreba </a:t>
            </a:r>
          </a:p>
          <a:p>
            <a:endParaRPr lang="sk-SK" dirty="0"/>
          </a:p>
        </p:txBody>
      </p:sp>
      <p:graphicFrame>
        <p:nvGraphicFramePr>
          <p:cNvPr id="6" name="Tabuľka 6">
            <a:extLst>
              <a:ext uri="{FF2B5EF4-FFF2-40B4-BE49-F238E27FC236}">
                <a16:creationId xmlns:a16="http://schemas.microsoft.com/office/drawing/2014/main" id="{F800D44A-7E03-9547-9284-772B88CAB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529793"/>
              </p:ext>
            </p:extLst>
          </p:nvPr>
        </p:nvGraphicFramePr>
        <p:xfrm>
          <a:off x="1983047" y="2280840"/>
          <a:ext cx="8225906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2953">
                  <a:extLst>
                    <a:ext uri="{9D8B030D-6E8A-4147-A177-3AD203B41FA5}">
                      <a16:colId xmlns:a16="http://schemas.microsoft.com/office/drawing/2014/main" val="4107188807"/>
                    </a:ext>
                  </a:extLst>
                </a:gridCol>
                <a:gridCol w="4112953">
                  <a:extLst>
                    <a:ext uri="{9D8B030D-6E8A-4147-A177-3AD203B41FA5}">
                      <a16:colId xmlns:a16="http://schemas.microsoft.com/office/drawing/2014/main" val="4259061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Kategória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Popis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6989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Myšlienky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Priatelia a vzťahy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268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Príbehy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Vzťahmi podmienený pozitívny afekt, výrazy priateľstva a harmónie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109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Interakčný štýl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Seba-odhalenie</a:t>
                      </a:r>
                    </a:p>
                    <a:p>
                      <a:r>
                        <a:rPr lang="sk-SK" dirty="0"/>
                        <a:t>Intenzívne naslúchanie</a:t>
                      </a:r>
                    </a:p>
                    <a:p>
                      <a:r>
                        <a:rPr lang="sk-SK" dirty="0"/>
                        <a:t>Množstvo rozhovorov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866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Autobiografické spomienky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Témy lásky a rozhovorov – dôležité životné udalosti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0840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Hodnotenie druhými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Vrúcni, nedominantní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1942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dirty="0"/>
                        <a:t>Pamäť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/>
                        <a:t>Zlepšená pamäť na medziľudské interakcie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061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9046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B164AFEE-83CE-C942-A763-5147120E62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15</a:t>
            </a:fld>
            <a:endParaRPr lang="cs-CZ" altLang="cs-CZ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E70BE856-8AD3-456B-BE18-AFE37FF9083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992F0-8600-1C40-88B7-EECE60DC9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rmAutofit fontScale="90000"/>
          </a:bodyPr>
          <a:lstStyle/>
          <a:p>
            <a:r>
              <a:rPr lang="sk-SK" sz="2800" dirty="0"/>
              <a:t>Potreba intimity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0EB7BE5B-56E0-48FE-8CCA-40E354DCE3F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FA58C30F-18F8-7144-BADE-1C44CFA98458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20000" y="1701505"/>
            <a:ext cx="5219998" cy="413999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Vysoká: iniciovanie vzťahov, fungovanie v skupinách, </a:t>
            </a:r>
            <a:r>
              <a:rPr lang="sk-SK" sz="2200" dirty="0" err="1"/>
              <a:t>interagovanie</a:t>
            </a:r>
            <a:r>
              <a:rPr lang="sk-SK" sz="2200" dirty="0"/>
              <a:t> s druhými, stabilné a dlhodobé vzťahy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Spoznávajú osobné informácie a históriu druhých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Rastie spokojnosť so vzťahmi</a:t>
            </a:r>
          </a:p>
          <a:p>
            <a:pPr lvl="1"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Očný kontakt a častejší smiech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sk-SK" sz="2200" dirty="0"/>
              <a:t>Nízka: „zväzujúce“ pocity z dlhodobých vzťahov</a:t>
            </a:r>
          </a:p>
        </p:txBody>
      </p:sp>
      <p:pic>
        <p:nvPicPr>
          <p:cNvPr id="7" name="Obrázok 6" descr="Lekár podávajúci ruku pacientovi">
            <a:extLst>
              <a:ext uri="{FF2B5EF4-FFF2-40B4-BE49-F238E27FC236}">
                <a16:creationId xmlns:a16="http://schemas.microsoft.com/office/drawing/2014/main" id="{A0FCAFFB-48B6-1346-A8BE-5B636A5330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7" r="3" b="3"/>
          <a:stretch/>
        </p:blipFill>
        <p:spPr>
          <a:xfrm>
            <a:off x="6251280" y="1701505"/>
            <a:ext cx="5219998" cy="41399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569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DCD8CC4-8FDC-6E49-9672-5BAF26EA80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C7E04D-6DE7-1F48-9E6A-600BF3550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moci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29636CA6-93FB-CF4E-8607-121384CD7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53760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sz="2400" dirty="0"/>
              <a:t>Túžba prispôsobiť svet svojej predstave či plánu 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sk-SK" i="1" dirty="0" err="1"/>
              <a:t>Impact</a:t>
            </a:r>
            <a:r>
              <a:rPr lang="sk-SK" i="1" dirty="0"/>
              <a:t>: </a:t>
            </a:r>
            <a:r>
              <a:rPr lang="sk-SK" dirty="0"/>
              <a:t>získať si vplyv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sk-SK" i="1" dirty="0" err="1"/>
              <a:t>Control</a:t>
            </a:r>
            <a:r>
              <a:rPr lang="sk-SK" i="1" dirty="0"/>
              <a:t>:</a:t>
            </a:r>
            <a:r>
              <a:rPr lang="sk-SK" dirty="0"/>
              <a:t> udržať si vplyv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sk-SK" i="1" dirty="0" err="1"/>
              <a:t>Influence</a:t>
            </a:r>
            <a:r>
              <a:rPr lang="sk-SK" i="1" dirty="0"/>
              <a:t>: </a:t>
            </a:r>
            <a:r>
              <a:rPr lang="sk-SK" dirty="0"/>
              <a:t>rozširovať svoj vplyv</a:t>
            </a:r>
            <a:endParaRPr lang="sk-SK" sz="1800" i="1" dirty="0"/>
          </a:p>
          <a:p>
            <a:pPr>
              <a:lnSpc>
                <a:spcPct val="150000"/>
              </a:lnSpc>
            </a:pPr>
            <a:r>
              <a:rPr lang="sk-SK" sz="2400" dirty="0"/>
              <a:t>Vyhľadávanie súťaže, </a:t>
            </a:r>
            <a:r>
              <a:rPr lang="sk-SK" sz="2400" dirty="0" err="1"/>
              <a:t>lídershipu</a:t>
            </a:r>
            <a:r>
              <a:rPr lang="sk-SK" sz="2400" dirty="0"/>
              <a:t>, (impulzy k) agresivite, vplyvné pozície, prestížne majetky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Byť videný – aby dosiahli vplyv</a:t>
            </a:r>
          </a:p>
        </p:txBody>
      </p:sp>
      <p:pic>
        <p:nvPicPr>
          <p:cNvPr id="10" name="Obrázok 9" descr="Podnikateľka prezentuje kolegom">
            <a:extLst>
              <a:ext uri="{FF2B5EF4-FFF2-40B4-BE49-F238E27FC236}">
                <a16:creationId xmlns:a16="http://schemas.microsoft.com/office/drawing/2014/main" id="{AA58FBED-1F65-5F49-89AD-2DA4E8670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9377" y="0"/>
            <a:ext cx="10609093" cy="716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4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C5FEF57B-0253-A94E-9A4C-96B834B9AD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A505E2C-3F60-8742-8AAD-885B53BBC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moci - prejavy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E1DD8F0-2E2B-5B40-9A72-4321D340E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9112"/>
            <a:ext cx="10753200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sz="2400" dirty="0"/>
              <a:t>Častejšie hádky s profesormi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Menšie skupinky pred </a:t>
            </a:r>
            <a:r>
              <a:rPr lang="sk-SK" sz="2400" dirty="0" err="1"/>
              <a:t>dyádami</a:t>
            </a:r>
            <a:endParaRPr lang="sk-SK" sz="2400" dirty="0"/>
          </a:p>
          <a:p>
            <a:pPr>
              <a:lnSpc>
                <a:spcPct val="150000"/>
              </a:lnSpc>
            </a:pPr>
            <a:r>
              <a:rPr lang="sk-SK" sz="2400" dirty="0"/>
              <a:t>Častejšie hovoria o svojich myšlienkach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Preferujú priateľov a kolegov, ktorých môžu viesť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Motivačná reč - emočný „</a:t>
            </a:r>
            <a:r>
              <a:rPr lang="sk-SK" sz="2400" dirty="0" err="1"/>
              <a:t>kick</a:t>
            </a:r>
            <a:r>
              <a:rPr lang="sk-SK" sz="2400" dirty="0"/>
              <a:t>“ (</a:t>
            </a:r>
            <a:r>
              <a:rPr lang="sk-SK" sz="2400" dirty="0" err="1"/>
              <a:t>norepinephrine</a:t>
            </a:r>
            <a:r>
              <a:rPr lang="sk-SK" sz="2400" dirty="0"/>
              <a:t>), zlepšenie nálady, aktivizácia chovania, fantázie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Rýchlejšie dosahovanie cieľov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Prestížne majetky – medzi študentami častejšie TV, poháre na víno a auto</a:t>
            </a:r>
          </a:p>
          <a:p>
            <a:pPr marL="72000" indent="0">
              <a:lnSpc>
                <a:spcPct val="150000"/>
              </a:lnSpc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3543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C4A7366-C71F-0346-B0E1-7041B789A0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C9DF0F-3890-8C4A-ADF5-42E1A39CE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moci – odvrátená stránka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2353126-2A4E-7840-A89F-8F5E59194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50000"/>
              </a:lnSpc>
              <a:buNone/>
            </a:pPr>
            <a:r>
              <a:rPr lang="sk-SK" sz="2400" b="1" dirty="0"/>
              <a:t>Reputácia, prestíž, </a:t>
            </a:r>
            <a:r>
              <a:rPr lang="sk-SK" sz="2400" b="1" dirty="0" err="1"/>
              <a:t>lídership</a:t>
            </a:r>
            <a:r>
              <a:rPr lang="sk-SK" sz="2400" b="1" dirty="0"/>
              <a:t> X riskovanie, nadávky, drogy</a:t>
            </a:r>
          </a:p>
          <a:p>
            <a:pPr marL="72000" indent="0" algn="ctr">
              <a:lnSpc>
                <a:spcPct val="150000"/>
              </a:lnSpc>
              <a:buNone/>
            </a:pPr>
            <a:endParaRPr lang="sk-SK" sz="2400" dirty="0"/>
          </a:p>
          <a:p>
            <a:pPr>
              <a:lnSpc>
                <a:spcPct val="150000"/>
              </a:lnSpc>
            </a:pPr>
            <a:r>
              <a:rPr lang="sk-SK" sz="2400" dirty="0" err="1"/>
              <a:t>Power-stress</a:t>
            </a:r>
            <a:endParaRPr lang="sk-SK" sz="2400" dirty="0"/>
          </a:p>
          <a:p>
            <a:pPr lvl="1">
              <a:lnSpc>
                <a:spcPct val="150000"/>
              </a:lnSpc>
            </a:pPr>
            <a:r>
              <a:rPr lang="sk-SK" dirty="0"/>
              <a:t>zablokovaná možnosť konať v súlade s motiváciou k moci pri aktivujúcej udalosti (napr. odmietnutie požiadavku)</a:t>
            </a:r>
          </a:p>
          <a:p>
            <a:pPr lvl="1">
              <a:lnSpc>
                <a:spcPct val="150000"/>
              </a:lnSpc>
            </a:pPr>
            <a:r>
              <a:rPr lang="sk-SK" dirty="0" err="1"/>
              <a:t>epinefrín</a:t>
            </a:r>
            <a:r>
              <a:rPr lang="sk-SK" dirty="0"/>
              <a:t> spojené s GAS (</a:t>
            </a:r>
            <a:r>
              <a:rPr lang="sk-SK" dirty="0" err="1"/>
              <a:t>zvyšený</a:t>
            </a:r>
            <a:r>
              <a:rPr lang="sk-SK" dirty="0"/>
              <a:t> tep, tlak, premeny zásob glykogénu na krvný cukor)</a:t>
            </a:r>
          </a:p>
          <a:p>
            <a:pPr>
              <a:lnSpc>
                <a:spcPct val="150000"/>
              </a:lnSpc>
            </a:pPr>
            <a:r>
              <a:rPr lang="sk-SK" sz="2400" dirty="0"/>
              <a:t>Alkohol – vyhľadávanie pocitu kontroly v obdobiach stresu, uvoľnenie zábran, možnosť prejaviť agresivitu</a:t>
            </a:r>
          </a:p>
        </p:txBody>
      </p:sp>
    </p:spTree>
    <p:extLst>
      <p:ext uri="{BB962C8B-B14F-4D97-AF65-F5344CB8AC3E}">
        <p14:creationId xmlns:p14="http://schemas.microsoft.com/office/powerpoint/2010/main" val="3602140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40A78F78-3B0D-E944-847A-749781D0F5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EEBE55-F477-9540-B597-7606695A2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Otázky na zamyslenie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9926180-42D6-B74E-AB60-6E8381B6D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1034678" cy="413999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i="1" dirty="0"/>
              <a:t>Akým aktivitám sa venujete vo voľnom čase?</a:t>
            </a:r>
          </a:p>
          <a:p>
            <a:pPr>
              <a:lnSpc>
                <a:spcPct val="150000"/>
              </a:lnSpc>
            </a:pPr>
            <a:r>
              <a:rPr lang="sk-SK" i="1" dirty="0"/>
              <a:t>Čomu ste dávali v škole prednosť – testom v škole alebo tanečnej?</a:t>
            </a:r>
          </a:p>
          <a:p>
            <a:pPr>
              <a:lnSpc>
                <a:spcPct val="150000"/>
              </a:lnSpc>
            </a:pPr>
            <a:r>
              <a:rPr lang="sk-SK" i="1" dirty="0"/>
              <a:t>Ktorá motivácia je u vás dominantná? Bolo to v minulosti ináč? </a:t>
            </a:r>
          </a:p>
          <a:p>
            <a:pPr>
              <a:lnSpc>
                <a:spcPct val="150000"/>
              </a:lnSpc>
            </a:pPr>
            <a:r>
              <a:rPr lang="sk-SK" i="1" dirty="0"/>
              <a:t>Ako sa to prejavuje v škole, v osobnom živote?</a:t>
            </a:r>
          </a:p>
          <a:p>
            <a:pPr>
              <a:lnSpc>
                <a:spcPct val="150000"/>
              </a:lnSpc>
            </a:pPr>
            <a:r>
              <a:rPr lang="sk-SK" i="1" dirty="0"/>
              <a:t>Ktorú vašu motiváciu si všímajú ostatní?</a:t>
            </a:r>
          </a:p>
          <a:p>
            <a:pPr marL="72000" indent="0">
              <a:lnSpc>
                <a:spcPct val="150000"/>
              </a:lnSpc>
              <a:buNone/>
            </a:pPr>
            <a:endParaRPr lang="sk-SK" i="1" dirty="0"/>
          </a:p>
          <a:p>
            <a:pPr>
              <a:lnSpc>
                <a:spcPct val="150000"/>
              </a:lnSpc>
            </a:pPr>
            <a:r>
              <a:rPr lang="sk-SK" dirty="0">
                <a:solidFill>
                  <a:schemeClr val="accent6"/>
                </a:solidFill>
              </a:rPr>
              <a:t>7 min diskusia </a:t>
            </a:r>
            <a:r>
              <a:rPr lang="sk-SK" dirty="0">
                <a:solidFill>
                  <a:schemeClr val="accent6"/>
                </a:solidFill>
                <a:sym typeface="Wingdings" pitchFamily="2" charset="2"/>
              </a:rPr>
              <a:t> </a:t>
            </a:r>
            <a:r>
              <a:rPr lang="sk-SK" dirty="0" err="1">
                <a:solidFill>
                  <a:schemeClr val="accent6"/>
                </a:solidFill>
              </a:rPr>
              <a:t>Mentimeter</a:t>
            </a:r>
            <a:r>
              <a:rPr lang="sk-SK" dirty="0">
                <a:solidFill>
                  <a:schemeClr val="accent6"/>
                </a:solidFill>
              </a:rPr>
              <a:t> </a:t>
            </a:r>
            <a:r>
              <a:rPr lang="sk-SK" b="1" dirty="0">
                <a:solidFill>
                  <a:schemeClr val="accent6"/>
                </a:solidFill>
              </a:rPr>
              <a:t>6142 8093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2491753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0E589921-586E-4445-84EA-BE8638F465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9E3074-9E64-0948-9879-C1235ED6F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Vznik a vývoj sociálnych potrieb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3D61FB4-9969-5F4D-80BF-C21C578F6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b="1" dirty="0"/>
              <a:t>Kvázi potreby </a:t>
            </a:r>
            <a:r>
              <a:rPr lang="sk-SK" dirty="0"/>
              <a:t>– situačne podmienené </a:t>
            </a:r>
          </a:p>
          <a:p>
            <a:pPr>
              <a:lnSpc>
                <a:spcPct val="150000"/>
              </a:lnSpc>
            </a:pPr>
            <a:r>
              <a:rPr lang="sk-SK" b="1" dirty="0"/>
              <a:t>Sociálne potreby </a:t>
            </a:r>
            <a:r>
              <a:rPr lang="sk-SK" dirty="0"/>
              <a:t>– výchovné štýly </a:t>
            </a:r>
            <a:r>
              <a:rPr lang="sk-SK" dirty="0" err="1"/>
              <a:t>predikujú</a:t>
            </a:r>
            <a:r>
              <a:rPr lang="sk-SK" dirty="0"/>
              <a:t> dospelé motívy 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McClelland</a:t>
            </a:r>
            <a:r>
              <a:rPr lang="sk-SK" dirty="0"/>
              <a:t> &amp; </a:t>
            </a:r>
            <a:r>
              <a:rPr lang="sk-SK" dirty="0" err="1"/>
              <a:t>Pilon</a:t>
            </a:r>
            <a:r>
              <a:rPr lang="sk-SK" dirty="0"/>
              <a:t>, 1983  - 5 ročné deti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Vysoké očakávania </a:t>
            </a:r>
            <a:r>
              <a:rPr lang="sk-SK" sz="2800" dirty="0">
                <a:sym typeface="Wingdings" pitchFamily="2" charset="2"/>
              </a:rPr>
              <a:t> </a:t>
            </a:r>
            <a:r>
              <a:rPr lang="sk-SK" sz="2800" dirty="0"/>
              <a:t>motivácia k výkonu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Často chválené </a:t>
            </a:r>
            <a:r>
              <a:rPr lang="sk-SK" sz="2800" dirty="0">
                <a:sym typeface="Wingdings" pitchFamily="2" charset="2"/>
              </a:rPr>
              <a:t> motivácia k afiliácie </a:t>
            </a:r>
            <a:endParaRPr lang="sk-SK" sz="2800" dirty="0"/>
          </a:p>
          <a:p>
            <a:pPr lvl="1">
              <a:lnSpc>
                <a:spcPct val="150000"/>
              </a:lnSpc>
            </a:pPr>
            <a:r>
              <a:rPr lang="sk-SK" sz="2800" dirty="0" err="1"/>
              <a:t>Permisívní</a:t>
            </a:r>
            <a:r>
              <a:rPr lang="sk-SK" sz="2800" dirty="0"/>
              <a:t> voči témam sexuality a násilia </a:t>
            </a:r>
            <a:r>
              <a:rPr lang="sk-SK" sz="2800" dirty="0">
                <a:sym typeface="Wingdings" pitchFamily="2" charset="2"/>
              </a:rPr>
              <a:t> </a:t>
            </a:r>
            <a:r>
              <a:rPr lang="sk-SK" sz="2800" dirty="0"/>
              <a:t>motivácia k moci</a:t>
            </a:r>
          </a:p>
          <a:p>
            <a:pPr marL="324000" lvl="1" indent="0">
              <a:buNone/>
            </a:pPr>
            <a:br>
              <a:rPr lang="sk-SK" sz="2800" dirty="0"/>
            </a:br>
            <a:endParaRPr lang="sk-SK" sz="2800" dirty="0"/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4693241D-005D-2A43-B62F-49E43BE39D1F}"/>
              </a:ext>
            </a:extLst>
          </p:cNvPr>
          <p:cNvSpPr txBox="1"/>
          <p:nvPr/>
        </p:nvSpPr>
        <p:spPr>
          <a:xfrm rot="20780250">
            <a:off x="2480074" y="4508516"/>
            <a:ext cx="5415849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latin typeface="+mn-lt"/>
              </a:rPr>
              <a:t>+ prostredie</a:t>
            </a:r>
          </a:p>
        </p:txBody>
      </p:sp>
    </p:spTree>
    <p:extLst>
      <p:ext uri="{BB962C8B-B14F-4D97-AF65-F5344CB8AC3E}">
        <p14:creationId xmlns:p14="http://schemas.microsoft.com/office/powerpoint/2010/main" val="154814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AC2C9A64-A04A-5045-8866-AA16B712FB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 wrap="square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  <p:sp>
        <p:nvSpPr>
          <p:cNvPr id="2" name="Zástupný objekt pre číslo snímky 1">
            <a:extLst>
              <a:ext uri="{FF2B5EF4-FFF2-40B4-BE49-F238E27FC236}">
                <a16:creationId xmlns:a16="http://schemas.microsoft.com/office/drawing/2014/main" id="{00B7716F-0FD6-C44F-90F8-4B4DEC9039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smtClean="0"/>
              <a:pPr>
                <a:spcAft>
                  <a:spcPts val="600"/>
                </a:spcAft>
              </a:pPr>
              <a:t>20</a:t>
            </a:fld>
            <a:endParaRPr lang="cs-CZ" altLang="cs-CZ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2E9EF804-88A3-46DD-B20B-551D75F44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557670"/>
            <a:ext cx="11361600" cy="1514275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 err="1"/>
              <a:t>Literatúra</a:t>
            </a:r>
            <a:r>
              <a:rPr lang="en-US" sz="3200" dirty="0"/>
              <a:t> </a:t>
            </a:r>
            <a:r>
              <a:rPr lang="en-US" sz="1050" b="0" dirty="0"/>
              <a:t>(</a:t>
            </a:r>
            <a:r>
              <a:rPr lang="en-US" sz="1050" b="0" dirty="0" err="1"/>
              <a:t>príslušná</a:t>
            </a:r>
            <a:r>
              <a:rPr lang="en-US" sz="1050" b="0" dirty="0"/>
              <a:t> </a:t>
            </a:r>
            <a:r>
              <a:rPr lang="en-US" sz="1050" b="0" dirty="0" err="1"/>
              <a:t>kapitola</a:t>
            </a:r>
            <a:r>
              <a:rPr lang="en-US" sz="1050" b="0" dirty="0"/>
              <a:t> </a:t>
            </a:r>
            <a:r>
              <a:rPr lang="en-US" sz="1050" b="0" dirty="0" err="1"/>
              <a:t>dostupná</a:t>
            </a:r>
            <a:r>
              <a:rPr lang="en-US" sz="1050" b="0" dirty="0"/>
              <a:t> </a:t>
            </a:r>
            <a:r>
              <a:rPr lang="en-US" sz="1050" b="0" dirty="0" err="1"/>
              <a:t>na</a:t>
            </a:r>
            <a:r>
              <a:rPr lang="en-US" sz="1050" b="0" dirty="0"/>
              <a:t> </a:t>
            </a:r>
            <a:r>
              <a:rPr lang="en-US" sz="1050" b="0" dirty="0" err="1"/>
              <a:t>vyžiadanie</a:t>
            </a:r>
            <a:r>
              <a:rPr lang="en-US" sz="1050" b="0" dirty="0"/>
              <a:t>)</a:t>
            </a:r>
            <a:endParaRPr lang="en-US" dirty="0"/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9174CC43-BD01-E046-B714-89DD1D4C3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898" y="3722696"/>
            <a:ext cx="11361600" cy="698497"/>
          </a:xfrm>
        </p:spPr>
        <p:txBody>
          <a:bodyPr anchor="t">
            <a:noAutofit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sk-SK" sz="1600" dirty="0"/>
              <a:t>Reeve, J. (2014). Understanding motivation and emotion. John Wiley &amp; </a:t>
            </a:r>
            <a:r>
              <a:rPr lang="sk-SK" sz="1600" dirty="0" err="1"/>
              <a:t>Sons</a:t>
            </a:r>
            <a:r>
              <a:rPr lang="sk-SK" sz="1600" dirty="0"/>
              <a:t>.</a:t>
            </a:r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  <a:p>
            <a:pPr>
              <a:lnSpc>
                <a:spcPct val="104000"/>
              </a:lnSpc>
              <a:spcAft>
                <a:spcPts val="600"/>
              </a:spcAft>
            </a:pP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182173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560E82-9121-3B49-A326-83C138BA41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6A1692-0323-4043-8295-4CC9460E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Z" dirty="0">
                <a:solidFill>
                  <a:schemeClr val="accent6"/>
                </a:solidFill>
              </a:rPr>
              <a:t>Aké motívy prevažovali vo vašej úlohe?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59DCA6A-3C93-F248-B312-B142B37FF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en-GB" dirty="0" err="1"/>
              <a:t>Sociálne</a:t>
            </a:r>
            <a:r>
              <a:rPr lang="en-GB" dirty="0"/>
              <a:t> </a:t>
            </a:r>
            <a:r>
              <a:rPr lang="en-GB" dirty="0" err="1"/>
              <a:t>motívy</a:t>
            </a:r>
            <a:r>
              <a:rPr lang="en-GB" dirty="0"/>
              <a:t> </a:t>
            </a:r>
            <a:r>
              <a:rPr lang="en-GB" dirty="0" err="1"/>
              <a:t>reagujú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incentívy</a:t>
            </a:r>
            <a:r>
              <a:rPr lang="en-GB" dirty="0"/>
              <a:t>:</a:t>
            </a:r>
          </a:p>
          <a:p>
            <a:pPr marL="72000" indent="0">
              <a:lnSpc>
                <a:spcPct val="150000"/>
              </a:lnSpc>
              <a:buNone/>
            </a:pPr>
            <a:endParaRPr lang="en-GB" dirty="0"/>
          </a:p>
          <a:p>
            <a:pPr>
              <a:lnSpc>
                <a:spcPct val="150000"/>
              </a:lnSpc>
            </a:pPr>
            <a:r>
              <a:rPr lang="en-GB" dirty="0"/>
              <a:t>U</a:t>
            </a:r>
            <a:r>
              <a:rPr lang="en-CZ" dirty="0"/>
              <a:t>robiť niečo dobre / správne a ukázať tým kompetenciu</a:t>
            </a:r>
          </a:p>
          <a:p>
            <a:pPr>
              <a:lnSpc>
                <a:spcPct val="150000"/>
              </a:lnSpc>
            </a:pPr>
            <a:r>
              <a:rPr lang="en-CZ" dirty="0"/>
              <a:t>Možnosť potešiť druhých a získať ich potvrdenie</a:t>
            </a:r>
          </a:p>
          <a:p>
            <a:pPr>
              <a:lnSpc>
                <a:spcPct val="150000"/>
              </a:lnSpc>
            </a:pPr>
            <a:r>
              <a:rPr lang="en-CZ" dirty="0"/>
              <a:t>Mať láskyplné a bezpečné vzťahy</a:t>
            </a:r>
          </a:p>
          <a:p>
            <a:pPr>
              <a:lnSpc>
                <a:spcPct val="150000"/>
              </a:lnSpc>
            </a:pPr>
            <a:r>
              <a:rPr lang="en-CZ" dirty="0"/>
              <a:t>Mať na druhých vplyv</a:t>
            </a:r>
          </a:p>
          <a:p>
            <a:pPr marL="72000" indent="0">
              <a:lnSpc>
                <a:spcPct val="150000"/>
              </a:lnSpc>
              <a:buNone/>
            </a:pPr>
            <a:endParaRPr lang="en-CZ" dirty="0"/>
          </a:p>
        </p:txBody>
      </p:sp>
    </p:spTree>
    <p:extLst>
      <p:ext uri="{BB962C8B-B14F-4D97-AF65-F5344CB8AC3E}">
        <p14:creationId xmlns:p14="http://schemas.microsoft.com/office/powerpoint/2010/main" val="2774383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9E749035-326F-E54D-9EEF-74C645F0CB8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B8CC3C3-CB92-2941-91BF-C582D23FDE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156899-D96E-8642-B3B9-7293621F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848"/>
            <a:ext cx="10753200" cy="451576"/>
          </a:xfrm>
        </p:spPr>
        <p:txBody>
          <a:bodyPr/>
          <a:lstStyle/>
          <a:p>
            <a:r>
              <a:rPr lang="sk-SK" dirty="0"/>
              <a:t>Motivácia k výkonu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DBAFC0D-0688-5A4B-8025-96E3899A2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846" y="1476319"/>
            <a:ext cx="11376851" cy="4139998"/>
          </a:xfrm>
        </p:spPr>
        <p:txBody>
          <a:bodyPr numCol="2"/>
          <a:lstStyle/>
          <a:p>
            <a:pPr>
              <a:lnSpc>
                <a:spcPct val="150000"/>
              </a:lnSpc>
            </a:pPr>
            <a:r>
              <a:rPr lang="sk-SK" dirty="0"/>
              <a:t>uspokojenie z dosiahnutia </a:t>
            </a:r>
            <a:r>
              <a:rPr lang="sk-SK" b="1" dirty="0">
                <a:solidFill>
                  <a:schemeClr val="tx2"/>
                </a:solidFill>
              </a:rPr>
              <a:t>štandardov excelencie </a:t>
            </a:r>
            <a:r>
              <a:rPr lang="sk-SK" dirty="0"/>
              <a:t>(úspech/zlyhanie)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uspieť v úlohe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prekonať vlastné výkony</a:t>
            </a:r>
          </a:p>
          <a:p>
            <a:pPr lvl="1">
              <a:lnSpc>
                <a:spcPct val="150000"/>
              </a:lnSpc>
            </a:pPr>
            <a:r>
              <a:rPr lang="sk-SK" sz="2800" dirty="0"/>
              <a:t>uspieť v súťaži s ostatnými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PRIEBEH VÝKONOVEJ M.</a:t>
            </a:r>
          </a:p>
          <a:p>
            <a:pPr>
              <a:lnSpc>
                <a:spcPct val="150000"/>
              </a:lnSpc>
            </a:pPr>
            <a:r>
              <a:rPr lang="sk-SK" dirty="0"/>
              <a:t>výber úloh: náročné a stredne náročné úlohy </a:t>
            </a:r>
          </a:p>
          <a:p>
            <a:pPr>
              <a:lnSpc>
                <a:spcPct val="150000"/>
              </a:lnSpc>
            </a:pPr>
            <a:r>
              <a:rPr lang="sk-SK" dirty="0"/>
              <a:t>rýchlejšia iniciácia činnosti</a:t>
            </a:r>
          </a:p>
          <a:p>
            <a:pPr>
              <a:lnSpc>
                <a:spcPct val="150000"/>
              </a:lnSpc>
            </a:pPr>
            <a:r>
              <a:rPr lang="sk-SK" dirty="0"/>
              <a:t>vytrvajú pri ťažkostiach</a:t>
            </a:r>
          </a:p>
          <a:p>
            <a:pPr>
              <a:lnSpc>
                <a:spcPct val="150000"/>
              </a:lnSpc>
            </a:pPr>
            <a:r>
              <a:rPr lang="sk-SK" dirty="0"/>
              <a:t>osobná zodpovednosť za výsledok (menej pocitov </a:t>
            </a:r>
            <a:r>
              <a:rPr lang="sk-SK" dirty="0" err="1"/>
              <a:t>bezmoci</a:t>
            </a:r>
            <a:r>
              <a:rPr lang="sk-SK" dirty="0"/>
              <a:t>)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pPr>
              <a:lnSpc>
                <a:spcPct val="150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01889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DD77877C-D2B3-124F-82ED-8EF8DD6819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2A0C0FC-F4F2-A74E-8951-F3C3EE940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630000"/>
            <a:ext cx="10753200" cy="451576"/>
          </a:xfrm>
        </p:spPr>
        <p:txBody>
          <a:bodyPr/>
          <a:lstStyle/>
          <a:p>
            <a:r>
              <a:rPr lang="sk-SK" dirty="0"/>
              <a:t>Motivácia k výkonu: charakteristika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5F13A8AF-F16D-E643-982D-8B6492A0C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74505"/>
            <a:ext cx="10753200" cy="4560565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EMOČNÉ VPLYVY</a:t>
            </a:r>
          </a:p>
          <a:p>
            <a:pPr>
              <a:lnSpc>
                <a:spcPct val="150000"/>
              </a:lnSpc>
            </a:pPr>
            <a:r>
              <a:rPr lang="sk-SK" dirty="0"/>
              <a:t> nádej, hrdosť a </a:t>
            </a:r>
            <a:r>
              <a:rPr lang="sk-SK" dirty="0" err="1"/>
              <a:t>anticipatórna</a:t>
            </a:r>
            <a:r>
              <a:rPr lang="sk-SK" dirty="0"/>
              <a:t> odmena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energetizovaní</a:t>
            </a:r>
            <a:r>
              <a:rPr lang="sk-SK" dirty="0"/>
              <a:t> hrdosťou na výkon</a:t>
            </a:r>
          </a:p>
          <a:p>
            <a:pPr>
              <a:lnSpc>
                <a:spcPct val="150000"/>
              </a:lnSpc>
            </a:pPr>
            <a:r>
              <a:rPr lang="sk-SK" dirty="0"/>
              <a:t>nízka </a:t>
            </a:r>
            <a:r>
              <a:rPr lang="sk-SK" dirty="0" err="1"/>
              <a:t>nACH</a:t>
            </a:r>
            <a:r>
              <a:rPr lang="sk-SK" dirty="0"/>
              <a:t> </a:t>
            </a:r>
            <a:r>
              <a:rPr lang="sk-SK" sz="2000" dirty="0"/>
              <a:t> </a:t>
            </a:r>
            <a:r>
              <a:rPr lang="sk-SK" b="1" dirty="0"/>
              <a:t>X</a:t>
            </a:r>
            <a:r>
              <a:rPr lang="sk-SK" dirty="0"/>
              <a:t> úzkosť, strach zo zlyhania</a:t>
            </a:r>
          </a:p>
          <a:p>
            <a:pPr>
              <a:lnSpc>
                <a:spcPct val="150000"/>
              </a:lnSpc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1752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3280BE03-B4D1-4B4A-9BE1-45FF35F15D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2AC45247-62DF-784E-A30C-A1E904C923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A5C44D-FB48-FE42-96E3-A25A1CA9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výkonu: charakteristika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B21C8E1C-8180-1B4D-BD6A-A49251DFB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KOGNITÍVNE VPLYVY</a:t>
            </a:r>
          </a:p>
          <a:p>
            <a:pPr>
              <a:lnSpc>
                <a:spcPct val="150000"/>
              </a:lnSpc>
            </a:pPr>
            <a:r>
              <a:rPr lang="sk-SK" dirty="0"/>
              <a:t>vnímanie vysokej schopnosti </a:t>
            </a:r>
            <a:r>
              <a:rPr lang="sk-SK" dirty="0">
                <a:sym typeface="Wingdings" pitchFamily="2" charset="2"/>
              </a:rPr>
              <a:t> </a:t>
            </a:r>
            <a:r>
              <a:rPr lang="sk-SK" dirty="0"/>
              <a:t>vytrvalosť, výkon</a:t>
            </a:r>
          </a:p>
          <a:p>
            <a:pPr>
              <a:lnSpc>
                <a:spcPct val="150000"/>
              </a:lnSpc>
            </a:pPr>
            <a:r>
              <a:rPr lang="sk-SK" dirty="0"/>
              <a:t>vysoké očakávania úspechu: vyhľadávanie optimálnych výzev, výkon 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mastery</a:t>
            </a:r>
            <a:r>
              <a:rPr lang="sk-SK" dirty="0"/>
              <a:t> orientácia – stredne ťažké a zvyšovanie výkonu u ťažkostí</a:t>
            </a:r>
          </a:p>
          <a:p>
            <a:pPr>
              <a:lnSpc>
                <a:spcPct val="150000"/>
              </a:lnSpc>
            </a:pPr>
            <a:r>
              <a:rPr lang="sk-SK" dirty="0"/>
              <a:t>optimistický </a:t>
            </a:r>
            <a:r>
              <a:rPr lang="sk-SK" dirty="0" err="1"/>
              <a:t>atribučný</a:t>
            </a:r>
            <a:r>
              <a:rPr lang="sk-SK" dirty="0"/>
              <a:t> štýl</a:t>
            </a:r>
            <a:endParaRPr lang="sk-SK" sz="32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9216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3C24D47-F024-374F-94A0-A8DF3AE803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F5E01F-9DC8-6A47-B84F-3F26D2B5F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k výkonu: vývoj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C1B8691-4A5F-2D44-AC6E-1866D1310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9"/>
            <a:ext cx="10753200" cy="4139998"/>
          </a:xfrm>
        </p:spPr>
        <p:txBody>
          <a:bodyPr numCol="2"/>
          <a:lstStyle/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SOCIALIZAČNÉ VPLYVY: </a:t>
            </a:r>
          </a:p>
          <a:p>
            <a:pPr>
              <a:lnSpc>
                <a:spcPct val="150000"/>
              </a:lnSpc>
            </a:pPr>
            <a:r>
              <a:rPr lang="sk-SK" dirty="0"/>
              <a:t>tréning samostatnosti</a:t>
            </a:r>
          </a:p>
          <a:p>
            <a:pPr>
              <a:lnSpc>
                <a:spcPct val="150000"/>
              </a:lnSpc>
            </a:pPr>
            <a:r>
              <a:rPr lang="sk-SK" dirty="0"/>
              <a:t>vysoké ašpirácie</a:t>
            </a:r>
          </a:p>
          <a:p>
            <a:pPr>
              <a:lnSpc>
                <a:spcPct val="150000"/>
              </a:lnSpc>
            </a:pPr>
            <a:r>
              <a:rPr lang="sk-SK" dirty="0"/>
              <a:t>realistické štandardy</a:t>
            </a:r>
          </a:p>
          <a:p>
            <a:pPr>
              <a:lnSpc>
                <a:spcPct val="150000"/>
              </a:lnSpc>
            </a:pPr>
            <a:r>
              <a:rPr lang="sk-SK" dirty="0" err="1"/>
              <a:t>self</a:t>
            </a:r>
            <a:r>
              <a:rPr lang="sk-SK" dirty="0"/>
              <a:t>-koncept: vysoké </a:t>
            </a:r>
            <a:r>
              <a:rPr lang="sk-SK" dirty="0" err="1"/>
              <a:t>sch</a:t>
            </a:r>
            <a:r>
              <a:rPr lang="sk-SK" dirty="0"/>
              <a:t>. 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sk-SK" dirty="0"/>
              <a:t>(„bude to pre teba jednoduché“)</a:t>
            </a:r>
          </a:p>
          <a:p>
            <a:pPr>
              <a:lnSpc>
                <a:spcPct val="150000"/>
              </a:lnSpc>
            </a:pPr>
            <a:r>
              <a:rPr lang="sk-SK" dirty="0"/>
              <a:t>hodnota výkonových cieľov</a:t>
            </a:r>
          </a:p>
          <a:p>
            <a:pPr>
              <a:lnSpc>
                <a:spcPct val="150000"/>
              </a:lnSpc>
            </a:pPr>
            <a:r>
              <a:rPr lang="sk-SK" dirty="0"/>
              <a:t>stimulačný potenciál domácnosti (knihy), viac skúseností (cestovanie)</a:t>
            </a:r>
          </a:p>
          <a:p>
            <a:pPr>
              <a:lnSpc>
                <a:spcPct val="150000"/>
              </a:lnSpc>
            </a:pPr>
            <a:endParaRPr lang="sk-SK" dirty="0"/>
          </a:p>
          <a:p>
            <a:pPr marL="72000" indent="0">
              <a:lnSpc>
                <a:spcPct val="150000"/>
              </a:lnSpc>
              <a:buNone/>
            </a:pPr>
            <a:r>
              <a:rPr lang="sk-SK" b="1" dirty="0"/>
              <a:t> X </a:t>
            </a:r>
            <a:r>
              <a:rPr lang="sk-SK" dirty="0"/>
              <a:t>pomalé zmeny možné (z dekády na dekádu)</a:t>
            </a:r>
          </a:p>
          <a:p>
            <a:pPr>
              <a:lnSpc>
                <a:spcPct val="150000"/>
              </a:lnSpc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44409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8C8D9AC9-F2F7-2E46-9BC8-CE4BE66E73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D1859A4-E305-724B-AE72-D433ECD66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Motivácia </a:t>
            </a:r>
            <a:r>
              <a:rPr lang="sk-SK" dirty="0">
                <a:solidFill>
                  <a:schemeClr val="accent6"/>
                </a:solidFill>
              </a:rPr>
              <a:t>vyhnúť sa neúspechu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627BA10F-9A33-EC4D-9A72-19FD3E68A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Snaha neohroziť svoju </a:t>
            </a:r>
            <a:r>
              <a:rPr lang="sk-SK" dirty="0" err="1"/>
              <a:t>sebahodnotu</a:t>
            </a:r>
            <a:r>
              <a:rPr lang="sk-SK" dirty="0"/>
              <a:t>, spoločenské hodnotenie, strach z potupy</a:t>
            </a:r>
          </a:p>
          <a:p>
            <a:pPr>
              <a:lnSpc>
                <a:spcPct val="150000"/>
              </a:lnSpc>
            </a:pPr>
            <a:r>
              <a:rPr lang="sk-SK" dirty="0"/>
              <a:t>Tendencia utiecť z výkonových situácií</a:t>
            </a:r>
          </a:p>
          <a:p>
            <a:pPr>
              <a:lnSpc>
                <a:spcPct val="150000"/>
              </a:lnSpc>
            </a:pPr>
            <a:r>
              <a:rPr lang="sk-SK" i="1" dirty="0"/>
              <a:t>„hlavne nechcem urobiť chybu“</a:t>
            </a:r>
          </a:p>
          <a:p>
            <a:pPr>
              <a:lnSpc>
                <a:spcPct val="150000"/>
              </a:lnSpc>
            </a:pPr>
            <a:r>
              <a:rPr lang="sk-SK" dirty="0"/>
              <a:t>fyziologické nabudenie z prítomnosti negatívneho cieľa + nabudenie z kognitívnych obáv</a:t>
            </a:r>
          </a:p>
          <a:p>
            <a:pPr lvl="1">
              <a:lnSpc>
                <a:spcPct val="150000"/>
              </a:lnSpc>
            </a:pPr>
            <a:r>
              <a:rPr lang="sk-SK" b="1" dirty="0">
                <a:solidFill>
                  <a:schemeClr val="accent6"/>
                </a:solidFill>
              </a:rPr>
              <a:t>Zmeňte cieľ a zmeníte obavy</a:t>
            </a:r>
          </a:p>
        </p:txBody>
      </p:sp>
    </p:spTree>
    <p:extLst>
      <p:ext uri="{BB962C8B-B14F-4D97-AF65-F5344CB8AC3E}">
        <p14:creationId xmlns:p14="http://schemas.microsoft.com/office/powerpoint/2010/main" val="3767909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EBF3C0-1044-0A40-A100-F9EFCD4DF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67FA40-89AC-7F4C-87D8-9CAB142DB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Kombinovaný prístup</a:t>
            </a:r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DDFCCA44-6704-3C4D-AF3D-BCF1A92C7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sk-SK" b="1" dirty="0"/>
              <a:t>hrdosť na úspech 	X 	poníženie z neúspechu </a:t>
            </a:r>
          </a:p>
          <a:p>
            <a:endParaRPr lang="sk-SK" dirty="0"/>
          </a:p>
          <a:p>
            <a:r>
              <a:rPr lang="sk-SK" dirty="0"/>
              <a:t>vyhodnocuje riziká neúspechu (= strata statusu, možností, poníženie)</a:t>
            </a:r>
          </a:p>
          <a:p>
            <a:endParaRPr lang="sk-SK" b="1" dirty="0"/>
          </a:p>
          <a:p>
            <a:r>
              <a:rPr lang="sk-SK" b="1" dirty="0"/>
              <a:t>pravdepodobnosť úspechu: 0,5 </a:t>
            </a:r>
            <a:r>
              <a:rPr lang="sk-SK" b="1" dirty="0">
                <a:sym typeface="Wingdings" pitchFamily="2" charset="2"/>
              </a:rPr>
              <a:t> </a:t>
            </a:r>
            <a:r>
              <a:rPr lang="sk-SK" b="1" dirty="0" err="1">
                <a:sym typeface="Wingdings" pitchFamily="2" charset="2"/>
              </a:rPr>
              <a:t>Tv</a:t>
            </a:r>
            <a:endParaRPr lang="sk-SK" b="1" dirty="0">
              <a:sym typeface="Wingdings" pitchFamily="2" charset="2"/>
            </a:endParaRPr>
          </a:p>
          <a:p>
            <a:pPr lvl="1"/>
            <a:r>
              <a:rPr lang="sk-SK" b="1" dirty="0">
                <a:sym typeface="Wingdings" pitchFamily="2" charset="2"/>
              </a:rPr>
              <a:t>0,1 a 0,9  nízka </a:t>
            </a:r>
            <a:r>
              <a:rPr lang="sk-SK" b="1" dirty="0" err="1">
                <a:sym typeface="Wingdings" pitchFamily="2" charset="2"/>
              </a:rPr>
              <a:t>Tv</a:t>
            </a:r>
            <a:endParaRPr lang="sk-SK" b="1" dirty="0"/>
          </a:p>
          <a:p>
            <a:endParaRPr lang="sk-SK" dirty="0"/>
          </a:p>
          <a:p>
            <a:pPr marL="72000" indent="0" algn="ctr">
              <a:buNone/>
            </a:pPr>
            <a:r>
              <a:rPr lang="sk-SK" b="1" dirty="0"/>
              <a:t>motivácia k výkonu &gt; motivácia vyhnúť sa neúspechu </a:t>
            </a:r>
            <a:r>
              <a:rPr lang="sk-SK" dirty="0">
                <a:sym typeface="Wingdings" pitchFamily="2" charset="2"/>
              </a:rPr>
              <a:t> tendencia k </a:t>
            </a:r>
            <a:r>
              <a:rPr lang="sk-SK" b="1" dirty="0">
                <a:solidFill>
                  <a:schemeClr val="tx2"/>
                </a:solidFill>
                <a:sym typeface="Wingdings" pitchFamily="2" charset="2"/>
              </a:rPr>
              <a:t>výkonu (</a:t>
            </a:r>
            <a:r>
              <a:rPr lang="sk-SK" b="1" dirty="0" err="1">
                <a:solidFill>
                  <a:schemeClr val="tx2"/>
                </a:solidFill>
                <a:sym typeface="Wingdings" pitchFamily="2" charset="2"/>
              </a:rPr>
              <a:t>Tv</a:t>
            </a:r>
            <a:r>
              <a:rPr lang="sk-SK" b="1" dirty="0">
                <a:solidFill>
                  <a:schemeClr val="tx2"/>
                </a:solidFill>
                <a:sym typeface="Wingdings" pitchFamily="2" charset="2"/>
              </a:rPr>
              <a:t>)</a:t>
            </a:r>
            <a:r>
              <a:rPr lang="sk-SK" dirty="0"/>
              <a:t> </a:t>
            </a:r>
            <a:br>
              <a:rPr lang="sk-SK" sz="2000" dirty="0"/>
            </a:b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73670568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</TotalTime>
  <Words>922</Words>
  <Application>Microsoft Macintosh PowerPoint</Application>
  <PresentationFormat>Widescreen</PresentationFormat>
  <Paragraphs>216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Tahoma</vt:lpstr>
      <vt:lpstr>Wingdings</vt:lpstr>
      <vt:lpstr>Prezentace_MU_CZ</vt:lpstr>
      <vt:lpstr>Motivácia II</vt:lpstr>
      <vt:lpstr>Vznik a vývoj sociálnych potrieb</vt:lpstr>
      <vt:lpstr>Aké motívy prevažovali vo vašej úlohe?</vt:lpstr>
      <vt:lpstr>Motivácia k výkonu</vt:lpstr>
      <vt:lpstr>Motivácia k výkonu: charakteristika</vt:lpstr>
      <vt:lpstr>Motivácia k výkonu: charakteristika</vt:lpstr>
      <vt:lpstr>Motivácia k výkonu: vývoj</vt:lpstr>
      <vt:lpstr>Motivácia vyhnúť sa neúspechu</vt:lpstr>
      <vt:lpstr>Kombinovaný prístup</vt:lpstr>
      <vt:lpstr>PowerPoint Presentation</vt:lpstr>
      <vt:lpstr>PowerPoint Presentation</vt:lpstr>
      <vt:lpstr>PowerPoint Presentation</vt:lpstr>
      <vt:lpstr>Motivácia k afiliácii</vt:lpstr>
      <vt:lpstr>Motivácia k afiliácii X potreba intimity </vt:lpstr>
      <vt:lpstr>Potreba intimity</vt:lpstr>
      <vt:lpstr>Motivácia k moci</vt:lpstr>
      <vt:lpstr>Motivácia k moci - prejavy</vt:lpstr>
      <vt:lpstr>Motivácia k moci – odvrátená stránka</vt:lpstr>
      <vt:lpstr>Otázky na zamyslenie</vt:lpstr>
      <vt:lpstr> Literatúra (príslušná kapitola dostupná na vyžiadanie)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Motivácia II</dc:title>
  <dc:creator>Barbora Kóša</dc:creator>
  <cp:lastModifiedBy>Barbora Kóša</cp:lastModifiedBy>
  <cp:revision>28</cp:revision>
  <dcterms:created xsi:type="dcterms:W3CDTF">2021-03-08T10:15:37Z</dcterms:created>
  <dcterms:modified xsi:type="dcterms:W3CDTF">2022-02-28T13:48:36Z</dcterms:modified>
</cp:coreProperties>
</file>