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19"/>
  </p:notesMasterIdLst>
  <p:handoutMasterIdLst>
    <p:handoutMasterId r:id="rId20"/>
  </p:handoutMasterIdLst>
  <p:sldIdLst>
    <p:sldId id="256" r:id="rId5"/>
    <p:sldId id="260" r:id="rId6"/>
    <p:sldId id="259" r:id="rId7"/>
    <p:sldId id="258" r:id="rId8"/>
    <p:sldId id="262" r:id="rId9"/>
    <p:sldId id="263" r:id="rId10"/>
    <p:sldId id="270" r:id="rId11"/>
    <p:sldId id="269" r:id="rId12"/>
    <p:sldId id="271" r:id="rId13"/>
    <p:sldId id="272" r:id="rId14"/>
    <p:sldId id="267" r:id="rId15"/>
    <p:sldId id="268" r:id="rId16"/>
    <p:sldId id="264" r:id="rId17"/>
    <p:sldId id="266" r:id="rId1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2" autoAdjust="0"/>
    <p:restoredTop sz="95768" autoAdjust="0"/>
  </p:normalViewPr>
  <p:slideViewPr>
    <p:cSldViewPr snapToGrid="0">
      <p:cViewPr>
        <p:scale>
          <a:sx n="175" d="100"/>
          <a:sy n="175" d="100"/>
        </p:scale>
        <p:origin x="-2064" y="-96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Kognitivní zkreslení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6171FF-A95F-FE41-B1C2-B5B32DAE62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D39DFD8-4F47-BD4C-9945-BEEC20A9D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>
                <a:solidFill>
                  <a:schemeClr val="accent6"/>
                </a:solidFill>
              </a:rPr>
              <a:t>Cvičení: příklady kognitivních zkreslení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D0C0E5-2677-8445-BE15-13EA93194F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Z" dirty="0"/>
              <a:t>Vymyslete kognitivní zkreslení, které může být typické pro studenty Masarykovy univerzity.</a:t>
            </a:r>
          </a:p>
          <a:p>
            <a:endParaRPr lang="en-CZ" dirty="0"/>
          </a:p>
          <a:p>
            <a:r>
              <a:rPr lang="en-CZ" dirty="0"/>
              <a:t>Sbírejte příklady všech zkreslení. </a:t>
            </a:r>
          </a:p>
          <a:p>
            <a:endParaRPr lang="en-CZ" dirty="0"/>
          </a:p>
          <a:p>
            <a:r>
              <a:rPr lang="en-CZ" dirty="0"/>
              <a:t>Pomůžte vždy přerámovat kognitivní zkreslení. </a:t>
            </a:r>
          </a:p>
        </p:txBody>
      </p:sp>
    </p:spTree>
    <p:extLst>
      <p:ext uri="{BB962C8B-B14F-4D97-AF65-F5344CB8AC3E}">
        <p14:creationId xmlns:p14="http://schemas.microsoft.com/office/powerpoint/2010/main" val="1629668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37CD725-89BD-5245-9CA6-2E27C30CD9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98EDEB-679C-D646-9C87-BD99065C69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5D6DA0E-5F7E-ED48-9763-39162D1E0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Jak zlepšit práci s kognitivním zkreslením?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328D77D-2949-5D40-BCCA-9AE7F4C62C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20947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48E7A9-D60A-B24E-BA80-70F9949DDD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CA7C1A-9852-144D-AD49-A4BF8A964FFF}"/>
              </a:ext>
            </a:extLst>
          </p:cNvPr>
          <p:cNvSpPr/>
          <p:nvPr/>
        </p:nvSpPr>
        <p:spPr>
          <a:xfrm>
            <a:off x="666000" y="176561"/>
            <a:ext cx="10195288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Z" sz="1400" dirty="0"/>
              <a:t>OHODNOTENIE RIEŠENIA PROBLÉMOV Ako efektívne riešite problémy?</a:t>
            </a:r>
          </a:p>
          <a:p>
            <a:endParaRPr lang="en-CZ" sz="1400" dirty="0"/>
          </a:p>
          <a:p>
            <a:r>
              <a:rPr lang="en-CZ" sz="1400" dirty="0"/>
              <a:t>1. Ako často ostanete „zaseknutý“ v probléme a neviete sa dostať k činu?</a:t>
            </a:r>
          </a:p>
          <a:p>
            <a:r>
              <a:rPr lang="en-CZ" sz="1400" dirty="0"/>
              <a:t>1_______2_______3_______4_______5</a:t>
            </a:r>
          </a:p>
          <a:p>
            <a:r>
              <a:rPr lang="en-CZ" sz="1400" dirty="0"/>
              <a:t>často 	      niekedy	 zriedka</a:t>
            </a:r>
          </a:p>
          <a:p>
            <a:endParaRPr lang="en-CZ" sz="1400" dirty="0"/>
          </a:p>
          <a:p>
            <a:r>
              <a:rPr lang="en-CZ" sz="1400" dirty="0"/>
              <a:t>2. Sú vaše citové reakcie na aktuálne problémy prehnané pretože sa v nich objavujú</a:t>
            </a:r>
          </a:p>
          <a:p>
            <a:r>
              <a:rPr lang="en-CZ" sz="1400" dirty="0"/>
              <a:t>minulé city a zážitky?</a:t>
            </a:r>
          </a:p>
          <a:p>
            <a:r>
              <a:rPr lang="en-CZ" sz="1400" dirty="0"/>
              <a:t>1_______2_______3_______4_______5</a:t>
            </a:r>
          </a:p>
          <a:p>
            <a:r>
              <a:rPr lang="en-CZ" sz="1400" dirty="0"/>
              <a:t>často 	      niekedy	 zriedka</a:t>
            </a:r>
          </a:p>
          <a:p>
            <a:endParaRPr lang="en-CZ" sz="1400" dirty="0"/>
          </a:p>
          <a:p>
            <a:r>
              <a:rPr lang="en-CZ" sz="1400" dirty="0"/>
              <a:t>3. Ako často riešite problém podobne ako ostatné v minulosti?</a:t>
            </a:r>
          </a:p>
          <a:p>
            <a:r>
              <a:rPr lang="en-CZ" sz="1400" dirty="0"/>
              <a:t>1_______2_______3_______4_______5</a:t>
            </a:r>
          </a:p>
          <a:p>
            <a:r>
              <a:rPr lang="en-CZ" sz="1400" dirty="0"/>
              <a:t>často 	      niekedy	 zriedka</a:t>
            </a:r>
          </a:p>
          <a:p>
            <a:r>
              <a:rPr lang="en-CZ" sz="1400" dirty="0"/>
              <a:t>4. Ako často trávite čas rozmýšľaním o problémoch, ktoré sa nikdy neobjavili? („čo</a:t>
            </a:r>
          </a:p>
          <a:p>
            <a:r>
              <a:rPr lang="en-CZ" sz="1400" dirty="0"/>
              <a:t>ak“ syndróm)</a:t>
            </a:r>
          </a:p>
          <a:p>
            <a:r>
              <a:rPr lang="en-CZ" sz="1400" dirty="0"/>
              <a:t>1_______2_______3_______4_______5</a:t>
            </a:r>
          </a:p>
          <a:p>
            <a:r>
              <a:rPr lang="en-CZ" sz="1400" dirty="0"/>
              <a:t>často 	      niekedy	 zriedka</a:t>
            </a:r>
          </a:p>
          <a:p>
            <a:endParaRPr lang="en-CZ" sz="1400" dirty="0"/>
          </a:p>
          <a:p>
            <a:r>
              <a:rPr lang="en-CZ" sz="1400" dirty="0"/>
              <a:t>5. Potom čo ste problém vyriešili ako ste všeobecne vy /alebo iní ľudia/ spokojný</a:t>
            </a:r>
          </a:p>
          <a:p>
            <a:r>
              <a:rPr lang="en-CZ" sz="1400" dirty="0"/>
              <a:t>s jeho vyriešením?</a:t>
            </a:r>
          </a:p>
          <a:p>
            <a:r>
              <a:rPr lang="en-CZ" sz="1400" dirty="0"/>
              <a:t>1_______2_______3_______4_______5</a:t>
            </a:r>
          </a:p>
          <a:p>
            <a:r>
              <a:rPr lang="en-CZ" sz="1400" dirty="0"/>
              <a:t>nespokojný trochu spokojný celkom spokojný</a:t>
            </a:r>
          </a:p>
          <a:p>
            <a:endParaRPr lang="en-CZ" sz="1400" dirty="0"/>
          </a:p>
          <a:p>
            <a:r>
              <a:rPr lang="en-CZ" sz="1400" dirty="0"/>
              <a:t>CELKOVÉ SKÓRE HODNOTENIA RIEŠENIA PROBLÉMOV</a:t>
            </a:r>
          </a:p>
          <a:p>
            <a:r>
              <a:rPr lang="en-CZ" sz="1400" dirty="0"/>
              <a:t> Celkové skóre otázok 1 – 5</a:t>
            </a:r>
          </a:p>
          <a:p>
            <a:r>
              <a:rPr lang="en-CZ" sz="1400" dirty="0"/>
              <a:t>Ak je vaše celkové skóre nižšie ako 11, alebo ak ste aspoň raz skórovali 1, ďalšia práca na</a:t>
            </a:r>
          </a:p>
          <a:p>
            <a:r>
              <a:rPr lang="en-CZ" sz="1400" dirty="0"/>
              <a:t>efektívnom riešení problémov môže byť pre vás prospešná.</a:t>
            </a:r>
          </a:p>
        </p:txBody>
      </p:sp>
    </p:spTree>
    <p:extLst>
      <p:ext uri="{BB962C8B-B14F-4D97-AF65-F5344CB8AC3E}">
        <p14:creationId xmlns:p14="http://schemas.microsoft.com/office/powerpoint/2010/main" val="2884954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D5C5A42-F69C-A547-8BAD-15EDAB1FA2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Zápatí prezentace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0B9766-2197-4F4D-8781-DE313A59F6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B080454-9CBD-D340-889B-0751857BB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Ovládání</a:t>
            </a:r>
            <a:r>
              <a:rPr lang="en-GB" dirty="0"/>
              <a:t> </a:t>
            </a:r>
            <a:r>
              <a:rPr lang="en-GB" dirty="0" err="1"/>
              <a:t>pozornosti</a:t>
            </a:r>
            <a:r>
              <a:rPr lang="en-GB" dirty="0"/>
              <a:t> pro </a:t>
            </a:r>
            <a:r>
              <a:rPr lang="en-GB" dirty="0" err="1"/>
              <a:t>efektivní</a:t>
            </a:r>
            <a:r>
              <a:rPr lang="en-GB" dirty="0"/>
              <a:t> </a:t>
            </a:r>
            <a:r>
              <a:rPr lang="en-GB" dirty="0" err="1"/>
              <a:t>řešení</a:t>
            </a:r>
            <a:r>
              <a:rPr lang="en-GB" dirty="0"/>
              <a:t> </a:t>
            </a:r>
            <a:r>
              <a:rPr lang="en-GB" dirty="0" err="1"/>
              <a:t>problémů</a:t>
            </a:r>
            <a:endParaRPr lang="en-CZ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3D69E42-59C2-1E4B-8129-7A66D7E94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92724"/>
            <a:ext cx="10753200" cy="4139998"/>
          </a:xfrm>
        </p:spPr>
        <p:txBody>
          <a:bodyPr numCol="2"/>
          <a:lstStyle/>
          <a:p>
            <a:pPr>
              <a:lnSpc>
                <a:spcPct val="150000"/>
              </a:lnSpc>
            </a:pPr>
            <a:r>
              <a:rPr lang="en-GB" sz="2000" dirty="0" err="1"/>
              <a:t>Nachádzate</a:t>
            </a:r>
            <a:r>
              <a:rPr lang="en-GB" sz="2000" dirty="0"/>
              <a:t> </a:t>
            </a:r>
            <a:r>
              <a:rPr lang="en-GB" sz="2000" dirty="0" err="1"/>
              <a:t>sa</a:t>
            </a:r>
            <a:r>
              <a:rPr lang="en-GB" sz="2000" dirty="0"/>
              <a:t> v </a:t>
            </a:r>
            <a:r>
              <a:rPr lang="en-GB" sz="2000" dirty="0" err="1"/>
              <a:t>problémovej</a:t>
            </a:r>
            <a:r>
              <a:rPr lang="en-GB" sz="2000" dirty="0"/>
              <a:t> </a:t>
            </a:r>
            <a:r>
              <a:rPr lang="en-GB" sz="2000" dirty="0" err="1"/>
              <a:t>situácii</a:t>
            </a:r>
            <a:r>
              <a:rPr lang="en-GB" sz="2000" dirty="0"/>
              <a:t>? </a:t>
            </a:r>
            <a:r>
              <a:rPr lang="en-GB" sz="1600" dirty="0"/>
              <a:t>(</a:t>
            </a:r>
            <a:r>
              <a:rPr lang="en-GB" sz="1600" dirty="0" err="1"/>
              <a:t>Napr</a:t>
            </a:r>
            <a:r>
              <a:rPr lang="en-GB" sz="1600" dirty="0"/>
              <a:t>. </a:t>
            </a:r>
            <a:r>
              <a:rPr lang="en-GB" sz="1600" dirty="0" err="1"/>
              <a:t>nedarí</a:t>
            </a:r>
            <a:r>
              <a:rPr lang="en-GB" sz="1600" dirty="0"/>
              <a:t> </a:t>
            </a:r>
            <a:r>
              <a:rPr lang="en-GB" sz="1600" dirty="0" err="1"/>
              <a:t>sa</a:t>
            </a:r>
            <a:r>
              <a:rPr lang="en-GB" sz="1600" dirty="0"/>
              <a:t> </a:t>
            </a:r>
            <a:r>
              <a:rPr lang="en-GB" sz="1600" dirty="0" err="1"/>
              <a:t>vám</a:t>
            </a:r>
            <a:r>
              <a:rPr lang="en-GB" sz="1600" dirty="0"/>
              <a:t> </a:t>
            </a:r>
            <a:r>
              <a:rPr lang="en-GB" sz="1600" dirty="0" err="1"/>
              <a:t>udržiavať</a:t>
            </a:r>
            <a:r>
              <a:rPr lang="en-GB" sz="1600" dirty="0"/>
              <a:t> </a:t>
            </a:r>
            <a:r>
              <a:rPr lang="en-GB" sz="1600" dirty="0" err="1"/>
              <a:t>pozornosť</a:t>
            </a:r>
            <a:r>
              <a:rPr lang="en-GB" sz="1600" dirty="0"/>
              <a:t> </a:t>
            </a:r>
            <a:r>
              <a:rPr lang="en-GB" sz="1600" dirty="0" err="1"/>
              <a:t>počas</a:t>
            </a:r>
            <a:r>
              <a:rPr lang="en-GB" sz="1600" dirty="0"/>
              <a:t> </a:t>
            </a:r>
            <a:r>
              <a:rPr lang="en-GB" sz="1600" dirty="0" err="1"/>
              <a:t>štúdia</a:t>
            </a:r>
            <a:r>
              <a:rPr lang="en-GB" sz="1600" dirty="0"/>
              <a:t> </a:t>
            </a:r>
            <a:r>
              <a:rPr lang="en-GB" sz="1600" dirty="0" err="1"/>
              <a:t>či</a:t>
            </a:r>
            <a:r>
              <a:rPr lang="en-GB" sz="1600" dirty="0"/>
              <a:t> </a:t>
            </a:r>
            <a:r>
              <a:rPr lang="en-GB" sz="1600" dirty="0" err="1"/>
              <a:t>prednášky</a:t>
            </a:r>
            <a:r>
              <a:rPr lang="en-GB" sz="1600" dirty="0"/>
              <a:t>?)</a:t>
            </a:r>
          </a:p>
          <a:p>
            <a:pPr>
              <a:lnSpc>
                <a:spcPct val="150000"/>
              </a:lnSpc>
            </a:pPr>
            <a:r>
              <a:rPr lang="en-GB" sz="2000" dirty="0" err="1"/>
              <a:t>zistite</a:t>
            </a:r>
            <a:r>
              <a:rPr lang="en-GB" sz="2000" dirty="0"/>
              <a:t>, </a:t>
            </a:r>
            <a:r>
              <a:rPr lang="en-GB" sz="2000" dirty="0" err="1"/>
              <a:t>čomu</a:t>
            </a:r>
            <a:r>
              <a:rPr lang="en-GB" sz="2000" dirty="0"/>
              <a:t> </a:t>
            </a:r>
            <a:r>
              <a:rPr lang="en-GB" sz="2000" dirty="0" err="1"/>
              <a:t>venujete</a:t>
            </a:r>
            <a:r>
              <a:rPr lang="en-GB" sz="2000" dirty="0"/>
              <a:t> </a:t>
            </a:r>
            <a:r>
              <a:rPr lang="en-GB" sz="2000" dirty="0" err="1"/>
              <a:t>pozornosť</a:t>
            </a:r>
            <a:endParaRPr lang="en-GB" sz="2000" dirty="0"/>
          </a:p>
          <a:p>
            <a:pPr>
              <a:lnSpc>
                <a:spcPct val="150000"/>
              </a:lnSpc>
            </a:pPr>
            <a:r>
              <a:rPr lang="en-GB" sz="2000" dirty="0" err="1"/>
              <a:t>zistite</a:t>
            </a:r>
            <a:r>
              <a:rPr lang="en-GB" sz="2000" dirty="0"/>
              <a:t>, </a:t>
            </a:r>
            <a:r>
              <a:rPr lang="en-GB" sz="2000" dirty="0" err="1"/>
              <a:t>čo</a:t>
            </a:r>
            <a:r>
              <a:rPr lang="en-GB" sz="2000" dirty="0"/>
              <a:t> </a:t>
            </a:r>
            <a:r>
              <a:rPr lang="en-GB" sz="2000" dirty="0" err="1"/>
              <a:t>si</a:t>
            </a:r>
            <a:r>
              <a:rPr lang="en-GB" sz="2000" dirty="0"/>
              <a:t> </a:t>
            </a:r>
            <a:r>
              <a:rPr lang="en-GB" sz="2000" dirty="0" err="1"/>
              <a:t>hovoríte</a:t>
            </a:r>
            <a:endParaRPr lang="en-GB" sz="2000" dirty="0"/>
          </a:p>
          <a:p>
            <a:pPr>
              <a:lnSpc>
                <a:spcPct val="150000"/>
              </a:lnSpc>
            </a:pPr>
            <a:r>
              <a:rPr lang="en-GB" sz="2000" dirty="0" err="1"/>
              <a:t>použite</a:t>
            </a:r>
            <a:r>
              <a:rPr lang="en-GB" sz="2000" dirty="0"/>
              <a:t> </a:t>
            </a:r>
            <a:r>
              <a:rPr lang="en-GB" sz="2000" dirty="0" err="1"/>
              <a:t>narážky</a:t>
            </a:r>
            <a:r>
              <a:rPr lang="en-GB" sz="2000" dirty="0"/>
              <a:t> </a:t>
            </a:r>
            <a:r>
              <a:rPr lang="en-GB" sz="2000" dirty="0" err="1"/>
              <a:t>alebo</a:t>
            </a:r>
            <a:r>
              <a:rPr lang="en-GB" sz="2000" dirty="0"/>
              <a:t> </a:t>
            </a:r>
            <a:r>
              <a:rPr lang="en-GB" sz="2000" dirty="0" err="1"/>
              <a:t>otázky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zameranie</a:t>
            </a:r>
            <a:r>
              <a:rPr lang="en-GB" sz="2000" dirty="0"/>
              <a:t>, </a:t>
            </a:r>
            <a:r>
              <a:rPr lang="en-GB" sz="2000" dirty="0" err="1"/>
              <a:t>napr</a:t>
            </a:r>
            <a:r>
              <a:rPr lang="en-GB" sz="2000" dirty="0"/>
              <a:t>. „</a:t>
            </a:r>
            <a:r>
              <a:rPr lang="en-GB" sz="2000" dirty="0" err="1"/>
              <a:t>Čo</a:t>
            </a:r>
            <a:r>
              <a:rPr lang="en-GB" sz="2000" dirty="0"/>
              <a:t> </a:t>
            </a:r>
            <a:r>
              <a:rPr lang="en-GB" sz="2000" dirty="0" err="1"/>
              <a:t>tu</a:t>
            </a:r>
            <a:r>
              <a:rPr lang="en-GB" sz="2000" dirty="0"/>
              <a:t> </a:t>
            </a:r>
            <a:r>
              <a:rPr lang="en-GB" sz="2000" dirty="0" err="1"/>
              <a:t>teraz</a:t>
            </a:r>
            <a:r>
              <a:rPr lang="en-GB" sz="2000" dirty="0"/>
              <a:t> </a:t>
            </a:r>
            <a:r>
              <a:rPr lang="en-GB" sz="2000" dirty="0" err="1"/>
              <a:t>musím</a:t>
            </a:r>
            <a:r>
              <a:rPr lang="en-GB" sz="2000" dirty="0"/>
              <a:t> </a:t>
            </a:r>
            <a:r>
              <a:rPr lang="en-GB" sz="2000" dirty="0" err="1"/>
              <a:t>spraviť</a:t>
            </a:r>
            <a:r>
              <a:rPr lang="en-GB" sz="2000" dirty="0"/>
              <a:t>, aby </a:t>
            </a:r>
            <a:r>
              <a:rPr lang="en-GB" sz="2000" dirty="0" err="1"/>
              <a:t>som</a:t>
            </a:r>
            <a:r>
              <a:rPr lang="en-GB" sz="2000" dirty="0"/>
              <a:t> </a:t>
            </a:r>
            <a:r>
              <a:rPr lang="en-GB" sz="2000" dirty="0" err="1"/>
              <a:t>dosiahol</a:t>
            </a:r>
            <a:r>
              <a:rPr lang="en-GB" sz="2000" dirty="0"/>
              <a:t> </a:t>
            </a:r>
            <a:r>
              <a:rPr lang="en-GB" sz="2000" dirty="0" err="1"/>
              <a:t>čo</a:t>
            </a:r>
            <a:r>
              <a:rPr lang="en-GB" sz="2000" dirty="0"/>
              <a:t> </a:t>
            </a:r>
            <a:r>
              <a:rPr lang="en-GB" sz="2000" dirty="0" err="1"/>
              <a:t>chcem</a:t>
            </a:r>
            <a:r>
              <a:rPr lang="en-GB" sz="2000" dirty="0"/>
              <a:t>?“</a:t>
            </a:r>
          </a:p>
          <a:p>
            <a:pPr>
              <a:lnSpc>
                <a:spcPct val="150000"/>
              </a:lnSpc>
            </a:pPr>
            <a:r>
              <a:rPr lang="en-GB" sz="2000" dirty="0" err="1"/>
              <a:t>pozitívna</a:t>
            </a:r>
            <a:r>
              <a:rPr lang="en-GB" sz="2000" dirty="0"/>
              <a:t> </a:t>
            </a:r>
            <a:r>
              <a:rPr lang="en-GB" sz="2000" dirty="0" err="1"/>
              <a:t>alebo</a:t>
            </a:r>
            <a:r>
              <a:rPr lang="en-GB" sz="2000" dirty="0"/>
              <a:t> </a:t>
            </a:r>
            <a:r>
              <a:rPr lang="en-GB" sz="2000" dirty="0" err="1"/>
              <a:t>podporná</a:t>
            </a:r>
            <a:r>
              <a:rPr lang="en-GB" sz="2000" dirty="0"/>
              <a:t> </a:t>
            </a:r>
            <a:r>
              <a:rPr lang="en-GB" sz="2000" dirty="0" err="1"/>
              <a:t>vnútorná</a:t>
            </a:r>
            <a:r>
              <a:rPr lang="en-GB" sz="2000" dirty="0"/>
              <a:t> </a:t>
            </a:r>
            <a:r>
              <a:rPr lang="en-GB" sz="2000" dirty="0" err="1"/>
              <a:t>reč</a:t>
            </a:r>
            <a:endParaRPr lang="en-GB" sz="2000" dirty="0"/>
          </a:p>
          <a:p>
            <a:pPr>
              <a:lnSpc>
                <a:spcPct val="150000"/>
              </a:lnSpc>
            </a:pPr>
            <a:r>
              <a:rPr lang="en-GB" sz="2000" dirty="0" err="1"/>
              <a:t>precíťte</a:t>
            </a:r>
            <a:r>
              <a:rPr lang="en-GB" sz="2000" dirty="0"/>
              <a:t> </a:t>
            </a:r>
            <a:r>
              <a:rPr lang="en-GB" sz="2000" dirty="0" err="1"/>
              <a:t>svoje</a:t>
            </a:r>
            <a:r>
              <a:rPr lang="en-GB" sz="2000" dirty="0"/>
              <a:t> </a:t>
            </a:r>
            <a:r>
              <a:rPr lang="en-GB" sz="2000" dirty="0" err="1"/>
              <a:t>telo</a:t>
            </a:r>
            <a:r>
              <a:rPr lang="en-GB" sz="2000" dirty="0"/>
              <a:t> a </a:t>
            </a:r>
            <a:r>
              <a:rPr lang="en-GB" sz="2000" dirty="0" err="1"/>
              <a:t>upriamte</a:t>
            </a:r>
            <a:r>
              <a:rPr lang="en-GB" sz="2000" dirty="0"/>
              <a:t> </a:t>
            </a:r>
            <a:r>
              <a:rPr lang="en-GB" sz="2000" dirty="0" err="1"/>
              <a:t>sa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prítomnosť</a:t>
            </a:r>
            <a:r>
              <a:rPr lang="en-GB" sz="2000" dirty="0"/>
              <a:t> </a:t>
            </a:r>
          </a:p>
          <a:p>
            <a:pPr>
              <a:lnSpc>
                <a:spcPct val="150000"/>
              </a:lnSpc>
            </a:pPr>
            <a:r>
              <a:rPr lang="en-GB" sz="2000" dirty="0" err="1"/>
              <a:t>predstavte</a:t>
            </a:r>
            <a:r>
              <a:rPr lang="en-GB" sz="2000" dirty="0"/>
              <a:t> </a:t>
            </a:r>
            <a:r>
              <a:rPr lang="en-GB" sz="2000" dirty="0" err="1"/>
              <a:t>si</a:t>
            </a:r>
            <a:r>
              <a:rPr lang="en-GB" sz="2000" dirty="0"/>
              <a:t> </a:t>
            </a:r>
            <a:r>
              <a:rPr lang="en-GB" sz="2000" dirty="0" err="1"/>
              <a:t>čo</a:t>
            </a:r>
            <a:r>
              <a:rPr lang="en-GB" sz="2000" dirty="0"/>
              <a:t> </a:t>
            </a:r>
            <a:r>
              <a:rPr lang="en-GB" sz="2000" dirty="0" err="1"/>
              <a:t>chcete</a:t>
            </a:r>
            <a:r>
              <a:rPr lang="en-GB" sz="2000" dirty="0"/>
              <a:t>, resp. </a:t>
            </a:r>
            <a:r>
              <a:rPr lang="en-GB" sz="2000" dirty="0" err="1"/>
              <a:t>očakávaný</a:t>
            </a:r>
            <a:r>
              <a:rPr lang="en-GB" sz="2000" dirty="0"/>
              <a:t> </a:t>
            </a:r>
            <a:r>
              <a:rPr lang="en-GB" sz="2000" dirty="0" err="1"/>
              <a:t>výsledok</a:t>
            </a:r>
            <a:endParaRPr lang="en-GB" sz="2000" dirty="0"/>
          </a:p>
          <a:p>
            <a:pPr>
              <a:lnSpc>
                <a:spcPct val="150000"/>
              </a:lnSpc>
            </a:pPr>
            <a:r>
              <a:rPr lang="en-GB" sz="2000" dirty="0" err="1"/>
              <a:t>trénovanie</a:t>
            </a:r>
            <a:r>
              <a:rPr lang="en-GB" sz="2000" dirty="0"/>
              <a:t> </a:t>
            </a:r>
            <a:r>
              <a:rPr lang="en-GB" sz="2000" dirty="0" err="1"/>
              <a:t>perspektívy</a:t>
            </a:r>
            <a:r>
              <a:rPr lang="en-GB" sz="2000" dirty="0"/>
              <a:t> – </a:t>
            </a:r>
            <a:r>
              <a:rPr lang="en-GB" sz="2000" dirty="0" err="1"/>
              <a:t>Aké</a:t>
            </a:r>
            <a:r>
              <a:rPr lang="en-GB" sz="2000" dirty="0"/>
              <a:t> </a:t>
            </a:r>
            <a:r>
              <a:rPr lang="en-GB" sz="2000" dirty="0" err="1"/>
              <a:t>dôležité</a:t>
            </a:r>
            <a:r>
              <a:rPr lang="en-GB" sz="2000" dirty="0"/>
              <a:t> je to v </a:t>
            </a:r>
            <a:r>
              <a:rPr lang="en-GB" sz="2000" dirty="0" err="1"/>
              <a:t>skutočnosti</a:t>
            </a:r>
            <a:r>
              <a:rPr lang="en-GB" sz="2000" dirty="0"/>
              <a:t>?</a:t>
            </a:r>
            <a:endParaRPr lang="en-CZ" sz="2000" dirty="0"/>
          </a:p>
        </p:txBody>
      </p:sp>
    </p:spTree>
    <p:extLst>
      <p:ext uri="{BB962C8B-B14F-4D97-AF65-F5344CB8AC3E}">
        <p14:creationId xmlns:p14="http://schemas.microsoft.com/office/powerpoint/2010/main" val="1936229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399C40-FE34-DE48-9259-5BBC776967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48FCDEC-690D-B042-890C-6EC16C581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781284"/>
            <a:ext cx="10753200" cy="4139998"/>
          </a:xfrm>
        </p:spPr>
        <p:txBody>
          <a:bodyPr numCol="2"/>
          <a:lstStyle/>
          <a:p>
            <a:r>
              <a:rPr lang="en-GB" sz="1400" dirty="0" err="1"/>
              <a:t>Pomyslite</a:t>
            </a:r>
            <a:r>
              <a:rPr lang="en-GB" sz="1400" dirty="0"/>
              <a:t> </a:t>
            </a:r>
            <a:r>
              <a:rPr lang="en-GB" sz="1400" dirty="0" err="1"/>
              <a:t>si</a:t>
            </a:r>
            <a:r>
              <a:rPr lang="en-GB" sz="1400" dirty="0"/>
              <a:t> </a:t>
            </a:r>
            <a:r>
              <a:rPr lang="en-GB" sz="1400" dirty="0" err="1"/>
              <a:t>na</a:t>
            </a:r>
            <a:r>
              <a:rPr lang="en-GB" sz="1400" dirty="0"/>
              <a:t> </a:t>
            </a:r>
            <a:r>
              <a:rPr lang="en-GB" sz="1400" b="1" dirty="0" err="1">
                <a:solidFill>
                  <a:schemeClr val="accent1"/>
                </a:solidFill>
              </a:rPr>
              <a:t>nejaký</a:t>
            </a:r>
            <a:r>
              <a:rPr lang="en-GB" sz="1400" b="1" dirty="0">
                <a:solidFill>
                  <a:schemeClr val="accent1"/>
                </a:solidFill>
              </a:rPr>
              <a:t> </a:t>
            </a:r>
            <a:r>
              <a:rPr lang="en-GB" sz="1400" b="1" dirty="0" err="1">
                <a:solidFill>
                  <a:schemeClr val="accent1"/>
                </a:solidFill>
              </a:rPr>
              <a:t>konkrétny</a:t>
            </a:r>
            <a:r>
              <a:rPr lang="en-GB" sz="1400" b="1" dirty="0">
                <a:solidFill>
                  <a:schemeClr val="accent1"/>
                </a:solidFill>
              </a:rPr>
              <a:t> a </a:t>
            </a:r>
            <a:r>
              <a:rPr lang="en-GB" sz="1400" b="1" dirty="0" err="1">
                <a:solidFill>
                  <a:schemeClr val="accent1"/>
                </a:solidFill>
              </a:rPr>
              <a:t>aktuálny</a:t>
            </a:r>
            <a:r>
              <a:rPr lang="en-GB" sz="1400" b="1" dirty="0">
                <a:solidFill>
                  <a:schemeClr val="accent1"/>
                </a:solidFill>
              </a:rPr>
              <a:t> </a:t>
            </a:r>
            <a:r>
              <a:rPr lang="en-GB" sz="1400" b="1" dirty="0" err="1">
                <a:solidFill>
                  <a:schemeClr val="accent1"/>
                </a:solidFill>
              </a:rPr>
              <a:t>problém</a:t>
            </a:r>
            <a:r>
              <a:rPr lang="en-GB" sz="1400" b="1" dirty="0">
                <a:solidFill>
                  <a:schemeClr val="accent1"/>
                </a:solidFill>
              </a:rPr>
              <a:t> </a:t>
            </a:r>
            <a:r>
              <a:rPr lang="en-GB" sz="1400" dirty="0" err="1"/>
              <a:t>vo</a:t>
            </a:r>
            <a:r>
              <a:rPr lang="en-GB" sz="1400" dirty="0"/>
              <a:t> </a:t>
            </a:r>
            <a:r>
              <a:rPr lang="en-GB" sz="1400" dirty="0" err="1"/>
              <a:t>vašom</a:t>
            </a:r>
            <a:r>
              <a:rPr lang="en-GB" sz="1400" dirty="0"/>
              <a:t> </a:t>
            </a:r>
            <a:r>
              <a:rPr lang="en-GB" sz="1400" dirty="0" err="1"/>
              <a:t>živote</a:t>
            </a:r>
            <a:r>
              <a:rPr lang="en-GB" sz="1400" dirty="0"/>
              <a:t> </a:t>
            </a:r>
          </a:p>
          <a:p>
            <a:endParaRPr lang="en-GB" sz="1400" dirty="0"/>
          </a:p>
          <a:p>
            <a:r>
              <a:rPr lang="en-GB" sz="1400" dirty="0" err="1"/>
              <a:t>Určite</a:t>
            </a:r>
            <a:r>
              <a:rPr lang="en-GB" sz="1400" dirty="0"/>
              <a:t>, </a:t>
            </a:r>
            <a:r>
              <a:rPr lang="en-GB" sz="1400" dirty="0" err="1"/>
              <a:t>či</a:t>
            </a:r>
            <a:r>
              <a:rPr lang="en-GB" sz="1400" dirty="0"/>
              <a:t> </a:t>
            </a:r>
            <a:r>
              <a:rPr lang="en-GB" sz="1400" b="1" dirty="0">
                <a:solidFill>
                  <a:schemeClr val="tx2"/>
                </a:solidFill>
              </a:rPr>
              <a:t>ide o </a:t>
            </a:r>
            <a:r>
              <a:rPr lang="en-GB" sz="1400" b="1" dirty="0" err="1">
                <a:solidFill>
                  <a:schemeClr val="tx2"/>
                </a:solidFill>
              </a:rPr>
              <a:t>skutočný</a:t>
            </a:r>
            <a:r>
              <a:rPr lang="en-GB" sz="1400" b="1" dirty="0">
                <a:solidFill>
                  <a:schemeClr val="tx2"/>
                </a:solidFill>
              </a:rPr>
              <a:t> </a:t>
            </a:r>
            <a:r>
              <a:rPr lang="en-GB" sz="1400" b="1" dirty="0" err="1">
                <a:solidFill>
                  <a:schemeClr val="tx2"/>
                </a:solidFill>
              </a:rPr>
              <a:t>problém</a:t>
            </a:r>
            <a:r>
              <a:rPr lang="en-GB" sz="1400" dirty="0"/>
              <a:t>, </a:t>
            </a:r>
            <a:r>
              <a:rPr lang="en-GB" sz="1400" dirty="0" err="1"/>
              <a:t>ktorý</a:t>
            </a:r>
            <a:r>
              <a:rPr lang="en-GB" sz="1400" dirty="0"/>
              <a:t> </a:t>
            </a:r>
            <a:r>
              <a:rPr lang="en-GB" sz="1400" dirty="0" err="1"/>
              <a:t>naozaj</a:t>
            </a:r>
            <a:r>
              <a:rPr lang="en-GB" sz="1400" dirty="0"/>
              <a:t> </a:t>
            </a:r>
            <a:r>
              <a:rPr lang="en-GB" sz="1400" dirty="0" err="1"/>
              <a:t>existuje</a:t>
            </a:r>
            <a:r>
              <a:rPr lang="en-GB" sz="1400" dirty="0"/>
              <a:t> </a:t>
            </a:r>
            <a:r>
              <a:rPr lang="en-GB" sz="1400" dirty="0" err="1"/>
              <a:t>alebo</a:t>
            </a:r>
            <a:r>
              <a:rPr lang="en-GB" sz="1400" dirty="0"/>
              <a:t> </a:t>
            </a:r>
            <a:r>
              <a:rPr lang="en-GB" sz="1400" dirty="0" err="1"/>
              <a:t>len</a:t>
            </a:r>
            <a:r>
              <a:rPr lang="en-GB" sz="1400" dirty="0"/>
              <a:t> </a:t>
            </a:r>
            <a:r>
              <a:rPr lang="en-GB" sz="1400" dirty="0" err="1"/>
              <a:t>pomyselný</a:t>
            </a:r>
            <a:r>
              <a:rPr lang="en-GB" sz="1400" dirty="0"/>
              <a:t>, o </a:t>
            </a:r>
            <a:r>
              <a:rPr lang="en-GB" sz="1400" dirty="0" err="1"/>
              <a:t>ktorom</a:t>
            </a:r>
            <a:r>
              <a:rPr lang="en-GB" sz="1400" dirty="0"/>
              <a:t> </a:t>
            </a:r>
            <a:r>
              <a:rPr lang="en-GB" sz="1400" dirty="0" err="1"/>
              <a:t>sa</a:t>
            </a:r>
            <a:r>
              <a:rPr lang="en-GB" sz="1400" dirty="0"/>
              <a:t> </a:t>
            </a:r>
            <a:r>
              <a:rPr lang="en-GB" sz="1400" dirty="0" err="1"/>
              <a:t>domnievate</a:t>
            </a:r>
            <a:r>
              <a:rPr lang="en-GB" sz="1400" dirty="0"/>
              <a:t>, </a:t>
            </a:r>
            <a:r>
              <a:rPr lang="en-GB" sz="1400" dirty="0" err="1"/>
              <a:t>že</a:t>
            </a:r>
            <a:r>
              <a:rPr lang="en-GB" sz="1400" dirty="0"/>
              <a:t> </a:t>
            </a:r>
            <a:r>
              <a:rPr lang="en-GB" sz="1400" dirty="0" err="1"/>
              <a:t>môže</a:t>
            </a:r>
            <a:r>
              <a:rPr lang="en-GB" sz="1400" dirty="0"/>
              <a:t> </a:t>
            </a:r>
            <a:r>
              <a:rPr lang="en-GB" sz="1400" dirty="0" err="1"/>
              <a:t>nastať</a:t>
            </a:r>
            <a:r>
              <a:rPr lang="en-GB" sz="1400" dirty="0"/>
              <a:t>. </a:t>
            </a:r>
          </a:p>
          <a:p>
            <a:endParaRPr lang="en-GB" sz="1400" dirty="0"/>
          </a:p>
          <a:p>
            <a:r>
              <a:rPr lang="en-GB" sz="1400" dirty="0" err="1"/>
              <a:t>Vytvorte</a:t>
            </a:r>
            <a:r>
              <a:rPr lang="en-GB" sz="1400" dirty="0"/>
              <a:t> </a:t>
            </a:r>
            <a:r>
              <a:rPr lang="en-GB" sz="1400" dirty="0" err="1"/>
              <a:t>si</a:t>
            </a:r>
            <a:r>
              <a:rPr lang="en-GB" sz="1400" dirty="0"/>
              <a:t> </a:t>
            </a:r>
            <a:r>
              <a:rPr lang="en-GB" sz="1400" b="1" dirty="0" err="1">
                <a:solidFill>
                  <a:schemeClr val="tx2"/>
                </a:solidFill>
              </a:rPr>
              <a:t>scenár</a:t>
            </a:r>
            <a:r>
              <a:rPr lang="en-GB" sz="1400" b="1" dirty="0">
                <a:solidFill>
                  <a:schemeClr val="tx2"/>
                </a:solidFill>
              </a:rPr>
              <a:t> pre </a:t>
            </a:r>
            <a:r>
              <a:rPr lang="en-GB" sz="1400" b="1" dirty="0" err="1">
                <a:solidFill>
                  <a:schemeClr val="tx2"/>
                </a:solidFill>
              </a:rPr>
              <a:t>najhorší</a:t>
            </a:r>
            <a:r>
              <a:rPr lang="en-GB" sz="1400" b="1" dirty="0">
                <a:solidFill>
                  <a:schemeClr val="tx2"/>
                </a:solidFill>
              </a:rPr>
              <a:t> </a:t>
            </a:r>
            <a:r>
              <a:rPr lang="en-GB" sz="1400" b="1" dirty="0" err="1">
                <a:solidFill>
                  <a:schemeClr val="tx2"/>
                </a:solidFill>
              </a:rPr>
              <a:t>prípad</a:t>
            </a:r>
            <a:r>
              <a:rPr lang="en-GB" sz="1400" dirty="0"/>
              <a:t>: </a:t>
            </a:r>
            <a:r>
              <a:rPr lang="en-GB" sz="1400" dirty="0" err="1"/>
              <a:t>aké</a:t>
            </a:r>
            <a:r>
              <a:rPr lang="en-GB" sz="1400" dirty="0"/>
              <a:t> by </a:t>
            </a:r>
            <a:r>
              <a:rPr lang="en-GB" sz="1400" dirty="0" err="1"/>
              <a:t>boli</a:t>
            </a:r>
            <a:r>
              <a:rPr lang="en-GB" sz="1400" dirty="0"/>
              <a:t> </a:t>
            </a:r>
            <a:r>
              <a:rPr lang="en-GB" sz="1400" dirty="0" err="1"/>
              <a:t>následky</a:t>
            </a:r>
            <a:r>
              <a:rPr lang="en-GB" sz="1400" dirty="0"/>
              <a:t> </a:t>
            </a:r>
            <a:r>
              <a:rPr lang="en-GB" sz="1400" dirty="0" err="1"/>
              <a:t>ak</a:t>
            </a:r>
            <a:r>
              <a:rPr lang="en-GB" sz="1400" dirty="0"/>
              <a:t> </a:t>
            </a:r>
            <a:r>
              <a:rPr lang="en-GB" sz="1400" dirty="0" err="1"/>
              <a:t>dôjde</a:t>
            </a:r>
            <a:r>
              <a:rPr lang="en-GB" sz="1400" dirty="0"/>
              <a:t> k </a:t>
            </a:r>
            <a:r>
              <a:rPr lang="en-GB" sz="1400" dirty="0" err="1"/>
              <a:t>najhoršiemu</a:t>
            </a:r>
            <a:r>
              <a:rPr lang="en-GB" sz="1400" dirty="0"/>
              <a:t>? </a:t>
            </a:r>
            <a:r>
              <a:rPr lang="en-GB" sz="1400" dirty="0" err="1"/>
              <a:t>Nebojte</a:t>
            </a:r>
            <a:r>
              <a:rPr lang="en-GB" sz="1400" dirty="0"/>
              <a:t> </a:t>
            </a:r>
            <a:r>
              <a:rPr lang="en-GB" sz="1400" dirty="0" err="1"/>
              <a:t>sa</a:t>
            </a:r>
            <a:r>
              <a:rPr lang="en-GB" sz="1400" dirty="0"/>
              <a:t> </a:t>
            </a:r>
            <a:r>
              <a:rPr lang="en-GB" sz="1400" dirty="0" err="1"/>
              <a:t>predstaviť</a:t>
            </a:r>
            <a:r>
              <a:rPr lang="en-GB" sz="1400" dirty="0"/>
              <a:t> </a:t>
            </a:r>
            <a:r>
              <a:rPr lang="en-GB" sz="1400" dirty="0" err="1"/>
              <a:t>si</a:t>
            </a:r>
            <a:r>
              <a:rPr lang="en-GB" sz="1400" dirty="0"/>
              <a:t> </a:t>
            </a:r>
            <a:r>
              <a:rPr lang="en-GB" sz="1400" dirty="0" err="1"/>
              <a:t>ozaj</a:t>
            </a:r>
            <a:r>
              <a:rPr lang="en-GB" sz="1400" dirty="0"/>
              <a:t> to </a:t>
            </a:r>
            <a:r>
              <a:rPr lang="en-GB" sz="1400" dirty="0" err="1"/>
              <a:t>najhoršie</a:t>
            </a:r>
            <a:r>
              <a:rPr lang="en-GB" sz="1400" dirty="0"/>
              <a:t> a </a:t>
            </a:r>
            <a:r>
              <a:rPr lang="en-GB" sz="1400" b="1" dirty="0" err="1"/>
              <a:t>rozmýšlajte</a:t>
            </a:r>
            <a:r>
              <a:rPr lang="en-GB" sz="1400" b="1" dirty="0"/>
              <a:t> </a:t>
            </a:r>
            <a:r>
              <a:rPr lang="en-GB" sz="1400" b="1" dirty="0" err="1"/>
              <a:t>ako</a:t>
            </a:r>
            <a:r>
              <a:rPr lang="en-GB" sz="1400" b="1" dirty="0"/>
              <a:t> by </a:t>
            </a:r>
            <a:r>
              <a:rPr lang="en-GB" sz="1400" b="1" dirty="0" err="1"/>
              <a:t>ste</a:t>
            </a:r>
            <a:r>
              <a:rPr lang="en-GB" sz="1400" b="1" dirty="0"/>
              <a:t> to </a:t>
            </a:r>
            <a:r>
              <a:rPr lang="en-GB" sz="1400" b="1" dirty="0" err="1"/>
              <a:t>riešil</a:t>
            </a:r>
            <a:r>
              <a:rPr lang="en-GB" sz="1400" dirty="0"/>
              <a:t>. </a:t>
            </a:r>
            <a:r>
              <a:rPr lang="en-GB" sz="1400" dirty="0" err="1"/>
              <a:t>Preberte</a:t>
            </a:r>
            <a:r>
              <a:rPr lang="en-GB" sz="1400" dirty="0"/>
              <a:t> </a:t>
            </a:r>
            <a:r>
              <a:rPr lang="en-GB" sz="1400" dirty="0" err="1"/>
              <a:t>si</a:t>
            </a:r>
            <a:r>
              <a:rPr lang="en-GB" sz="1400" dirty="0"/>
              <a:t> </a:t>
            </a:r>
            <a:r>
              <a:rPr lang="en-GB" sz="1400" dirty="0" err="1"/>
              <a:t>jednotlivé</a:t>
            </a:r>
            <a:r>
              <a:rPr lang="en-GB" sz="1400" dirty="0"/>
              <a:t> </a:t>
            </a:r>
            <a:r>
              <a:rPr lang="en-GB" sz="1400" dirty="0" err="1"/>
              <a:t>riešenia</a:t>
            </a:r>
            <a:r>
              <a:rPr lang="en-GB" sz="1400" dirty="0"/>
              <a:t>, – </a:t>
            </a:r>
            <a:r>
              <a:rPr lang="en-GB" sz="1400" b="1" dirty="0" err="1"/>
              <a:t>aké</a:t>
            </a:r>
            <a:r>
              <a:rPr lang="en-GB" sz="1400" b="1" dirty="0"/>
              <a:t> by bolo </a:t>
            </a:r>
            <a:r>
              <a:rPr lang="en-GB" sz="1400" b="1" dirty="0" err="1"/>
              <a:t>najlepšie</a:t>
            </a:r>
            <a:r>
              <a:rPr lang="en-GB" sz="1400" b="1" dirty="0"/>
              <a:t>? </a:t>
            </a:r>
          </a:p>
          <a:p>
            <a:endParaRPr lang="en-GB" sz="1400" dirty="0"/>
          </a:p>
          <a:p>
            <a:r>
              <a:rPr lang="en-GB" sz="1400" dirty="0" err="1"/>
              <a:t>Predstavte</a:t>
            </a:r>
            <a:r>
              <a:rPr lang="en-GB" sz="1400" dirty="0"/>
              <a:t> </a:t>
            </a:r>
            <a:r>
              <a:rPr lang="en-GB" sz="1400" dirty="0" err="1"/>
              <a:t>si</a:t>
            </a:r>
            <a:r>
              <a:rPr lang="en-GB" sz="1400" dirty="0"/>
              <a:t>, </a:t>
            </a:r>
            <a:r>
              <a:rPr lang="en-GB" sz="1400" dirty="0" err="1"/>
              <a:t>že</a:t>
            </a:r>
            <a:r>
              <a:rPr lang="en-GB" sz="1400" dirty="0"/>
              <a:t> </a:t>
            </a:r>
            <a:r>
              <a:rPr lang="en-GB" sz="1400" dirty="0" err="1"/>
              <a:t>niekto</a:t>
            </a:r>
            <a:r>
              <a:rPr lang="en-GB" sz="1400" dirty="0"/>
              <a:t> </a:t>
            </a:r>
            <a:r>
              <a:rPr lang="en-GB" sz="1400" b="1" dirty="0" err="1">
                <a:solidFill>
                  <a:schemeClr val="tx2"/>
                </a:solidFill>
              </a:rPr>
              <a:t>koho</a:t>
            </a:r>
            <a:r>
              <a:rPr lang="en-GB" sz="1400" b="1" dirty="0">
                <a:solidFill>
                  <a:schemeClr val="tx2"/>
                </a:solidFill>
              </a:rPr>
              <a:t> </a:t>
            </a:r>
            <a:r>
              <a:rPr lang="en-GB" sz="1400" b="1" dirty="0" err="1">
                <a:solidFill>
                  <a:schemeClr val="tx2"/>
                </a:solidFill>
              </a:rPr>
              <a:t>obdivujete</a:t>
            </a:r>
            <a:r>
              <a:rPr lang="en-GB" sz="1400" b="1" dirty="0">
                <a:solidFill>
                  <a:schemeClr val="tx2"/>
                </a:solidFill>
              </a:rPr>
              <a:t> </a:t>
            </a:r>
            <a:r>
              <a:rPr lang="en-GB" sz="1400" b="1" dirty="0" err="1">
                <a:solidFill>
                  <a:schemeClr val="tx2"/>
                </a:solidFill>
              </a:rPr>
              <a:t>má</a:t>
            </a:r>
            <a:r>
              <a:rPr lang="en-GB" sz="1400" b="1" dirty="0">
                <a:solidFill>
                  <a:schemeClr val="tx2"/>
                </a:solidFill>
              </a:rPr>
              <a:t> </a:t>
            </a:r>
            <a:r>
              <a:rPr lang="en-GB" sz="1400" b="1" dirty="0" err="1">
                <a:solidFill>
                  <a:schemeClr val="tx2"/>
                </a:solidFill>
              </a:rPr>
              <a:t>rovnaký</a:t>
            </a:r>
            <a:r>
              <a:rPr lang="en-GB" sz="1400" b="1" dirty="0">
                <a:solidFill>
                  <a:schemeClr val="tx2"/>
                </a:solidFill>
              </a:rPr>
              <a:t> </a:t>
            </a:r>
            <a:r>
              <a:rPr lang="en-GB" sz="1400" b="1" dirty="0" err="1">
                <a:solidFill>
                  <a:schemeClr val="tx2"/>
                </a:solidFill>
              </a:rPr>
              <a:t>problém</a:t>
            </a:r>
            <a:r>
              <a:rPr lang="en-GB" sz="1400" dirty="0"/>
              <a:t>. </a:t>
            </a:r>
            <a:r>
              <a:rPr lang="en-GB" sz="1400" dirty="0" err="1"/>
              <a:t>Čo</a:t>
            </a:r>
            <a:r>
              <a:rPr lang="en-GB" sz="1400" dirty="0"/>
              <a:t> by </a:t>
            </a:r>
            <a:r>
              <a:rPr lang="en-GB" sz="1400" dirty="0" err="1"/>
              <a:t>dotyčný</a:t>
            </a:r>
            <a:r>
              <a:rPr lang="en-GB" sz="1400" dirty="0"/>
              <a:t> </a:t>
            </a:r>
            <a:r>
              <a:rPr lang="en-GB" sz="1400" dirty="0" err="1"/>
              <a:t>človek</a:t>
            </a:r>
            <a:r>
              <a:rPr lang="en-GB" sz="1400" dirty="0"/>
              <a:t> </a:t>
            </a:r>
            <a:r>
              <a:rPr lang="en-GB" sz="1400" dirty="0" err="1"/>
              <a:t>podnikol</a:t>
            </a:r>
            <a:r>
              <a:rPr lang="en-GB" sz="1400" dirty="0"/>
              <a:t>, aby </a:t>
            </a:r>
            <a:r>
              <a:rPr lang="en-GB" sz="1400" dirty="0" err="1"/>
              <a:t>úspešne</a:t>
            </a:r>
            <a:r>
              <a:rPr lang="en-GB" sz="1400" dirty="0"/>
              <a:t> </a:t>
            </a:r>
            <a:r>
              <a:rPr lang="en-GB" sz="1400" dirty="0" err="1"/>
              <a:t>vyriešil</a:t>
            </a:r>
            <a:r>
              <a:rPr lang="en-GB" sz="1400" dirty="0"/>
              <a:t> </a:t>
            </a:r>
            <a:r>
              <a:rPr lang="en-GB" sz="1400" dirty="0" err="1"/>
              <a:t>situáciu</a:t>
            </a:r>
            <a:r>
              <a:rPr lang="en-GB" sz="1400" dirty="0"/>
              <a:t>? </a:t>
            </a:r>
          </a:p>
          <a:p>
            <a:endParaRPr lang="en-GB" sz="1400" dirty="0"/>
          </a:p>
          <a:p>
            <a:r>
              <a:rPr lang="en-GB" sz="1400" dirty="0" err="1"/>
              <a:t>Potom</a:t>
            </a:r>
            <a:r>
              <a:rPr lang="en-GB" sz="1400" dirty="0"/>
              <a:t> </a:t>
            </a:r>
            <a:r>
              <a:rPr lang="en-GB" sz="1400" dirty="0" err="1"/>
              <a:t>si</a:t>
            </a:r>
            <a:r>
              <a:rPr lang="en-GB" sz="1400" dirty="0"/>
              <a:t> </a:t>
            </a:r>
            <a:r>
              <a:rPr lang="en-GB" sz="1400" b="1" dirty="0" err="1">
                <a:solidFill>
                  <a:schemeClr val="tx2"/>
                </a:solidFill>
              </a:rPr>
              <a:t>predstavte</a:t>
            </a:r>
            <a:r>
              <a:rPr lang="en-GB" sz="1400" b="1" dirty="0">
                <a:solidFill>
                  <a:schemeClr val="tx2"/>
                </a:solidFill>
              </a:rPr>
              <a:t> </a:t>
            </a:r>
            <a:r>
              <a:rPr lang="en-GB" sz="1400" b="1" dirty="0" err="1">
                <a:solidFill>
                  <a:schemeClr val="tx2"/>
                </a:solidFill>
              </a:rPr>
              <a:t>seba</a:t>
            </a:r>
            <a:r>
              <a:rPr lang="en-GB" sz="1400" b="1" dirty="0">
                <a:solidFill>
                  <a:schemeClr val="tx2"/>
                </a:solidFill>
              </a:rPr>
              <a:t> </a:t>
            </a:r>
            <a:r>
              <a:rPr lang="en-GB" sz="1400" b="1" dirty="0" err="1">
                <a:solidFill>
                  <a:schemeClr val="tx2"/>
                </a:solidFill>
              </a:rPr>
              <a:t>ako</a:t>
            </a:r>
            <a:r>
              <a:rPr lang="en-GB" sz="1400" b="1" dirty="0">
                <a:solidFill>
                  <a:schemeClr val="tx2"/>
                </a:solidFill>
              </a:rPr>
              <a:t> </a:t>
            </a:r>
            <a:r>
              <a:rPr lang="en-GB" sz="1400" b="1" dirty="0" err="1">
                <a:solidFill>
                  <a:schemeClr val="tx2"/>
                </a:solidFill>
              </a:rPr>
              <a:t>pri</a:t>
            </a:r>
            <a:r>
              <a:rPr lang="en-GB" sz="1400" b="1" dirty="0">
                <a:solidFill>
                  <a:schemeClr val="tx2"/>
                </a:solidFill>
              </a:rPr>
              <a:t> </a:t>
            </a:r>
            <a:r>
              <a:rPr lang="en-GB" sz="1400" b="1" dirty="0" err="1">
                <a:solidFill>
                  <a:schemeClr val="tx2"/>
                </a:solidFill>
              </a:rPr>
              <a:t>riešení</a:t>
            </a:r>
            <a:r>
              <a:rPr lang="en-GB" sz="1400" b="1" dirty="0">
                <a:solidFill>
                  <a:schemeClr val="tx2"/>
                </a:solidFill>
              </a:rPr>
              <a:t> </a:t>
            </a:r>
            <a:r>
              <a:rPr lang="en-GB" sz="1400" dirty="0" err="1"/>
              <a:t>problému</a:t>
            </a:r>
            <a:r>
              <a:rPr lang="en-GB" sz="1400" dirty="0"/>
              <a:t> </a:t>
            </a:r>
            <a:r>
              <a:rPr lang="en-GB" sz="1400" dirty="0" err="1"/>
              <a:t>uplatňujete</a:t>
            </a:r>
            <a:r>
              <a:rPr lang="en-GB" sz="1400" dirty="0"/>
              <a:t> </a:t>
            </a:r>
            <a:r>
              <a:rPr lang="en-GB" sz="1400" dirty="0" err="1"/>
              <a:t>rovnaký</a:t>
            </a:r>
            <a:r>
              <a:rPr lang="en-GB" sz="1400" dirty="0"/>
              <a:t> </a:t>
            </a:r>
            <a:r>
              <a:rPr lang="en-GB" sz="1400" dirty="0" err="1"/>
              <a:t>postup</a:t>
            </a:r>
            <a:r>
              <a:rPr lang="en-GB" sz="1400" dirty="0"/>
              <a:t>. </a:t>
            </a:r>
            <a:r>
              <a:rPr lang="en-GB" sz="1400" dirty="0" err="1"/>
              <a:t>Môžete</a:t>
            </a:r>
            <a:r>
              <a:rPr lang="en-GB" sz="1400" dirty="0"/>
              <a:t> </a:t>
            </a:r>
            <a:r>
              <a:rPr lang="en-GB" sz="1400" dirty="0" err="1"/>
              <a:t>sa</a:t>
            </a:r>
            <a:r>
              <a:rPr lang="en-GB" sz="1400" dirty="0"/>
              <a:t> </a:t>
            </a:r>
            <a:r>
              <a:rPr lang="en-GB" sz="1400" dirty="0" err="1"/>
              <a:t>vidieť</a:t>
            </a:r>
            <a:r>
              <a:rPr lang="en-GB" sz="1400" dirty="0"/>
              <a:t> </a:t>
            </a:r>
            <a:r>
              <a:rPr lang="en-GB" sz="1400" dirty="0" err="1"/>
              <a:t>ako</a:t>
            </a:r>
            <a:r>
              <a:rPr lang="en-GB" sz="1400" dirty="0"/>
              <a:t> problem </a:t>
            </a:r>
            <a:r>
              <a:rPr lang="en-GB" sz="1400" dirty="0" err="1"/>
              <a:t>riešite</a:t>
            </a:r>
            <a:r>
              <a:rPr lang="en-GB" sz="1400" dirty="0"/>
              <a:t>, </a:t>
            </a:r>
            <a:r>
              <a:rPr lang="en-GB" sz="1400" dirty="0" err="1"/>
              <a:t>alebo</a:t>
            </a:r>
            <a:r>
              <a:rPr lang="en-GB" sz="1400" dirty="0"/>
              <a:t> </a:t>
            </a:r>
            <a:r>
              <a:rPr lang="en-GB" sz="1400" dirty="0" err="1"/>
              <a:t>si</a:t>
            </a:r>
            <a:r>
              <a:rPr lang="en-GB" sz="1400" dirty="0"/>
              <a:t> </a:t>
            </a:r>
            <a:r>
              <a:rPr lang="en-GB" sz="1400" dirty="0" err="1"/>
              <a:t>riešenie</a:t>
            </a:r>
            <a:r>
              <a:rPr lang="en-GB" sz="1400" dirty="0"/>
              <a:t> </a:t>
            </a:r>
            <a:r>
              <a:rPr lang="en-GB" sz="1400" dirty="0" err="1"/>
              <a:t>môžete</a:t>
            </a:r>
            <a:r>
              <a:rPr lang="en-GB" sz="1400" dirty="0"/>
              <a:t> </a:t>
            </a:r>
            <a:r>
              <a:rPr lang="en-GB" sz="1400" dirty="0" err="1"/>
              <a:t>sami</a:t>
            </a:r>
            <a:r>
              <a:rPr lang="en-GB" sz="1400" dirty="0"/>
              <a:t> pre </a:t>
            </a:r>
            <a:r>
              <a:rPr lang="en-GB" sz="1400" dirty="0" err="1"/>
              <a:t>seba</a:t>
            </a:r>
            <a:r>
              <a:rPr lang="en-GB" sz="1400" dirty="0"/>
              <a:t> </a:t>
            </a:r>
            <a:r>
              <a:rPr lang="en-GB" sz="1400" dirty="0" err="1"/>
              <a:t>povedať</a:t>
            </a:r>
            <a:r>
              <a:rPr lang="en-GB" sz="1400" dirty="0"/>
              <a:t> </a:t>
            </a:r>
            <a:r>
              <a:rPr lang="en-GB" sz="1400" dirty="0" err="1"/>
              <a:t>krok</a:t>
            </a:r>
            <a:r>
              <a:rPr lang="en-GB" sz="1400" dirty="0"/>
              <a:t> po </a:t>
            </a:r>
            <a:r>
              <a:rPr lang="en-GB" sz="1400" dirty="0" err="1"/>
              <a:t>kroku</a:t>
            </a:r>
            <a:r>
              <a:rPr lang="en-GB" sz="1400" dirty="0"/>
              <a:t>.</a:t>
            </a:r>
          </a:p>
          <a:p>
            <a:endParaRPr lang="en-GB" sz="1400" dirty="0"/>
          </a:p>
          <a:p>
            <a:r>
              <a:rPr lang="en-GB" sz="1400" dirty="0" err="1"/>
              <a:t>Napísanie</a:t>
            </a:r>
            <a:r>
              <a:rPr lang="en-GB" sz="1400" dirty="0"/>
              <a:t> </a:t>
            </a:r>
            <a:r>
              <a:rPr lang="en-GB" sz="1400" b="1" dirty="0" err="1"/>
              <a:t>ťažkostí</a:t>
            </a:r>
            <a:r>
              <a:rPr lang="en-GB" sz="1400" b="1" dirty="0"/>
              <a:t> </a:t>
            </a:r>
            <a:r>
              <a:rPr lang="en-GB" sz="1400" b="1" dirty="0" err="1"/>
              <a:t>na</a:t>
            </a:r>
            <a:r>
              <a:rPr lang="en-GB" sz="1400" b="1" dirty="0"/>
              <a:t> papier </a:t>
            </a:r>
            <a:r>
              <a:rPr lang="en-GB" sz="1400" dirty="0" err="1"/>
              <a:t>často</a:t>
            </a:r>
            <a:r>
              <a:rPr lang="en-GB" sz="1400" dirty="0"/>
              <a:t> </a:t>
            </a:r>
            <a:r>
              <a:rPr lang="en-GB" sz="1400" dirty="0" err="1"/>
              <a:t>pomôže</a:t>
            </a:r>
            <a:r>
              <a:rPr lang="en-GB" sz="1400" dirty="0"/>
              <a:t> </a:t>
            </a:r>
            <a:r>
              <a:rPr lang="en-GB" sz="1400" dirty="0" err="1"/>
              <a:t>ujasniť</a:t>
            </a:r>
            <a:r>
              <a:rPr lang="en-GB" sz="1400" dirty="0"/>
              <a:t> </a:t>
            </a:r>
            <a:r>
              <a:rPr lang="en-GB" sz="1400" dirty="0" err="1"/>
              <a:t>si</a:t>
            </a:r>
            <a:r>
              <a:rPr lang="en-GB" sz="1400" dirty="0"/>
              <a:t> </a:t>
            </a:r>
            <a:r>
              <a:rPr lang="en-GB" sz="1400" dirty="0" err="1"/>
              <a:t>čo</a:t>
            </a:r>
            <a:r>
              <a:rPr lang="en-GB" sz="1400" dirty="0"/>
              <a:t> je </a:t>
            </a:r>
            <a:r>
              <a:rPr lang="en-GB" sz="1400" dirty="0" err="1"/>
              <a:t>skutočným</a:t>
            </a:r>
            <a:r>
              <a:rPr lang="en-GB" sz="1400" dirty="0"/>
              <a:t> </a:t>
            </a:r>
            <a:r>
              <a:rPr lang="en-GB" sz="1400" dirty="0" err="1"/>
              <a:t>problémom</a:t>
            </a:r>
            <a:r>
              <a:rPr lang="en-GB" sz="1400" dirty="0"/>
              <a:t> a </a:t>
            </a:r>
            <a:r>
              <a:rPr lang="en-GB" sz="1400" dirty="0" err="1"/>
              <a:t>tiež</a:t>
            </a:r>
            <a:r>
              <a:rPr lang="en-GB" sz="1400" dirty="0"/>
              <a:t> </a:t>
            </a:r>
            <a:r>
              <a:rPr lang="en-GB" sz="1400" dirty="0" err="1"/>
              <a:t>zamerať</a:t>
            </a:r>
            <a:r>
              <a:rPr lang="en-GB" sz="1400" dirty="0"/>
              <a:t> </a:t>
            </a:r>
            <a:r>
              <a:rPr lang="en-GB" sz="1400" dirty="0" err="1"/>
              <a:t>sa</a:t>
            </a:r>
            <a:r>
              <a:rPr lang="en-GB" sz="1400" dirty="0"/>
              <a:t> </a:t>
            </a:r>
            <a:r>
              <a:rPr lang="en-GB" sz="1400" dirty="0" err="1"/>
              <a:t>na</a:t>
            </a:r>
            <a:r>
              <a:rPr lang="en-GB" sz="1400" dirty="0"/>
              <a:t> to </a:t>
            </a:r>
            <a:r>
              <a:rPr lang="en-GB" sz="1400" dirty="0" err="1"/>
              <a:t>čo</a:t>
            </a:r>
            <a:r>
              <a:rPr lang="en-GB" sz="1400" dirty="0"/>
              <a:t> je </a:t>
            </a:r>
            <a:r>
              <a:rPr lang="en-GB" sz="1400" dirty="0" err="1"/>
              <a:t>potrebné</a:t>
            </a:r>
            <a:r>
              <a:rPr lang="en-GB" sz="1400" dirty="0"/>
              <a:t> </a:t>
            </a:r>
            <a:r>
              <a:rPr lang="en-GB" sz="1400" dirty="0" err="1"/>
              <a:t>riešiť</a:t>
            </a:r>
            <a:r>
              <a:rPr lang="en-GB" sz="1400" dirty="0"/>
              <a:t>. </a:t>
            </a:r>
            <a:r>
              <a:rPr lang="en-GB" sz="1400" dirty="0" err="1"/>
              <a:t>Nájdite</a:t>
            </a:r>
            <a:r>
              <a:rPr lang="en-GB" sz="1400" dirty="0"/>
              <a:t> </a:t>
            </a:r>
            <a:r>
              <a:rPr lang="en-GB" sz="1400" dirty="0" err="1"/>
              <a:t>si</a:t>
            </a:r>
            <a:r>
              <a:rPr lang="en-GB" sz="1400" dirty="0"/>
              <a:t> </a:t>
            </a:r>
            <a:r>
              <a:rPr lang="en-GB" sz="1400" dirty="0" err="1"/>
              <a:t>teda</a:t>
            </a:r>
            <a:r>
              <a:rPr lang="en-GB" sz="1400" dirty="0"/>
              <a:t> 15 </a:t>
            </a:r>
            <a:r>
              <a:rPr lang="en-GB" sz="1400" dirty="0" err="1"/>
              <a:t>minút</a:t>
            </a:r>
            <a:r>
              <a:rPr lang="en-GB" sz="1400" dirty="0"/>
              <a:t> a </a:t>
            </a:r>
            <a:r>
              <a:rPr lang="en-GB" sz="1400" dirty="0" err="1"/>
              <a:t>popíšte</a:t>
            </a:r>
            <a:r>
              <a:rPr lang="en-GB" sz="1400" dirty="0"/>
              <a:t> </a:t>
            </a:r>
            <a:r>
              <a:rPr lang="en-GB" sz="1400" dirty="0" err="1"/>
              <a:t>problém</a:t>
            </a:r>
            <a:r>
              <a:rPr lang="en-GB" sz="1400" dirty="0"/>
              <a:t>. </a:t>
            </a:r>
            <a:r>
              <a:rPr lang="en-GB" sz="1400" dirty="0" err="1"/>
              <a:t>Skúste</a:t>
            </a:r>
            <a:r>
              <a:rPr lang="en-GB" sz="1400" dirty="0"/>
              <a:t> </a:t>
            </a:r>
            <a:r>
              <a:rPr lang="en-GB" sz="1400" dirty="0" err="1"/>
              <a:t>napísať</a:t>
            </a:r>
            <a:r>
              <a:rPr lang="en-GB" sz="1400" dirty="0"/>
              <a:t> </a:t>
            </a:r>
            <a:r>
              <a:rPr lang="en-GB" sz="1400" dirty="0" err="1"/>
              <a:t>všetko</a:t>
            </a:r>
            <a:r>
              <a:rPr lang="en-GB" sz="1400" dirty="0"/>
              <a:t>, </a:t>
            </a:r>
            <a:r>
              <a:rPr lang="en-GB" sz="1400" dirty="0" err="1"/>
              <a:t>čo</a:t>
            </a:r>
            <a:r>
              <a:rPr lang="en-GB" sz="1400" dirty="0"/>
              <a:t> </a:t>
            </a:r>
            <a:r>
              <a:rPr lang="en-GB" sz="1400" dirty="0" err="1"/>
              <a:t>vám</a:t>
            </a:r>
            <a:r>
              <a:rPr lang="en-GB" sz="1400" dirty="0"/>
              <a:t> </a:t>
            </a:r>
            <a:r>
              <a:rPr lang="en-GB" sz="1400" dirty="0" err="1"/>
              <a:t>napadne</a:t>
            </a:r>
            <a:r>
              <a:rPr lang="en-GB" sz="1400" dirty="0"/>
              <a:t>. </a:t>
            </a:r>
            <a:r>
              <a:rPr lang="en-GB" sz="1400" dirty="0" err="1"/>
              <a:t>Spravte</a:t>
            </a:r>
            <a:r>
              <a:rPr lang="en-GB" sz="1400" dirty="0"/>
              <a:t> to </a:t>
            </a:r>
            <a:r>
              <a:rPr lang="en-GB" sz="1400" dirty="0" err="1"/>
              <a:t>tak</a:t>
            </a:r>
            <a:r>
              <a:rPr lang="en-GB" sz="1400" dirty="0"/>
              <a:t> tri </a:t>
            </a:r>
            <a:r>
              <a:rPr lang="en-GB" sz="1400" dirty="0" err="1"/>
              <a:t>večery</a:t>
            </a:r>
            <a:r>
              <a:rPr lang="en-GB" sz="1400" dirty="0"/>
              <a:t> </a:t>
            </a:r>
            <a:r>
              <a:rPr lang="en-GB" sz="1400" dirty="0" err="1"/>
              <a:t>zasebou</a:t>
            </a:r>
            <a:r>
              <a:rPr lang="en-GB" sz="1400" dirty="0"/>
              <a:t>. </a:t>
            </a:r>
            <a:r>
              <a:rPr lang="en-GB" sz="1400" dirty="0" err="1"/>
              <a:t>Čo</a:t>
            </a:r>
            <a:r>
              <a:rPr lang="en-GB" sz="1400" dirty="0"/>
              <a:t> </a:t>
            </a:r>
            <a:r>
              <a:rPr lang="en-GB" sz="1400" dirty="0" err="1"/>
              <a:t>ste</a:t>
            </a:r>
            <a:r>
              <a:rPr lang="en-GB" sz="1400" dirty="0"/>
              <a:t> </a:t>
            </a:r>
            <a:r>
              <a:rPr lang="en-GB" sz="1400" dirty="0" err="1"/>
              <a:t>zistili</a:t>
            </a:r>
            <a:r>
              <a:rPr lang="en-GB" sz="1400" dirty="0"/>
              <a:t>? </a:t>
            </a:r>
            <a:r>
              <a:rPr lang="en-GB" sz="1400" dirty="0" err="1"/>
              <a:t>Zmenila</a:t>
            </a:r>
            <a:r>
              <a:rPr lang="en-GB" sz="1400" dirty="0"/>
              <a:t> </a:t>
            </a:r>
            <a:r>
              <a:rPr lang="en-GB" sz="1400" dirty="0" err="1"/>
              <a:t>sa</a:t>
            </a:r>
            <a:r>
              <a:rPr lang="en-GB" sz="1400" dirty="0"/>
              <a:t> </a:t>
            </a:r>
            <a:r>
              <a:rPr lang="en-GB" sz="1400" dirty="0" err="1"/>
              <a:t>vaša</a:t>
            </a:r>
            <a:r>
              <a:rPr lang="en-GB" sz="1400" dirty="0"/>
              <a:t> </a:t>
            </a:r>
            <a:r>
              <a:rPr lang="en-GB" sz="1400" dirty="0" err="1"/>
              <a:t>perspektíva</a:t>
            </a:r>
            <a:r>
              <a:rPr lang="en-GB" sz="1400" dirty="0"/>
              <a:t> </a:t>
            </a:r>
            <a:r>
              <a:rPr lang="en-GB" sz="1400" dirty="0" err="1"/>
              <a:t>ohľadom</a:t>
            </a:r>
            <a:r>
              <a:rPr lang="en-GB" sz="1400" dirty="0"/>
              <a:t> </a:t>
            </a:r>
            <a:r>
              <a:rPr lang="en-GB" sz="1400" dirty="0" err="1"/>
              <a:t>problému</a:t>
            </a:r>
            <a:r>
              <a:rPr lang="en-GB" sz="1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97895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B1A2B86-D990-654A-962B-C940865023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33D34D-CA93-8B4F-84BE-90E5475454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06506E-7BC9-3742-9786-48601DBF0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Míra uvědomění kognitivních zkreslení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FF3B5E-422A-A143-AD18-2154F8AFF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Z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56A215-096F-3642-9A58-2DDDB8B96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800" y="1413572"/>
            <a:ext cx="5994400" cy="534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624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C678AE-D95D-9242-893B-4AB151C01C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918114-C5AA-2048-A1FC-4E48C6733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Jak můžeme přemýšlet o kognitivních schématech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C65206-7671-7C47-8182-7192C1E26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250" y="2766100"/>
            <a:ext cx="9969500" cy="32639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AB3C2AD-09ED-8D45-84E2-D040100E8412}"/>
              </a:ext>
            </a:extLst>
          </p:cNvPr>
          <p:cNvSpPr/>
          <p:nvPr/>
        </p:nvSpPr>
        <p:spPr bwMode="auto">
          <a:xfrm>
            <a:off x="1111250" y="2888166"/>
            <a:ext cx="4408604" cy="702527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7C4477-6F2D-6549-AA1A-B17617822E63}"/>
              </a:ext>
            </a:extLst>
          </p:cNvPr>
          <p:cNvSpPr/>
          <p:nvPr/>
        </p:nvSpPr>
        <p:spPr bwMode="auto">
          <a:xfrm>
            <a:off x="5735289" y="5609510"/>
            <a:ext cx="4408604" cy="702527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248827-308D-D346-AD5B-1A5E1D66A892}"/>
              </a:ext>
            </a:extLst>
          </p:cNvPr>
          <p:cNvSpPr/>
          <p:nvPr/>
        </p:nvSpPr>
        <p:spPr bwMode="auto">
          <a:xfrm>
            <a:off x="6400799" y="4817327"/>
            <a:ext cx="1405054" cy="814485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E232F7-7ED6-0341-804B-CD5112F4A4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529" t="20595" r="33373" b="57881"/>
          <a:stretch/>
        </p:blipFill>
        <p:spPr>
          <a:xfrm>
            <a:off x="6311759" y="4842873"/>
            <a:ext cx="1505245" cy="70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709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C070ECE-11EF-EF43-B5EC-301E9EA3C0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Zápatí prezentace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54D51E-64C7-3547-A225-D0617FD9CA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B67F86-4827-3C45-A1E8-235820C23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Z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9C1F2BC-6FF8-244B-9CE9-8F1770AEAC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Z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444F5A-F282-D247-8205-44BA5A149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7800" y="1168400"/>
            <a:ext cx="4216400" cy="45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138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C6C590D-13C4-0640-A277-1679CF2F26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C158DF-ECE8-9F4C-87AE-51F5A1C072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F7779D-AEC6-4148-8902-3D1D83E43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Z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2B6DF55-3F82-BB40-93DC-5DAEC204F9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928" y="585048"/>
            <a:ext cx="8356144" cy="5894952"/>
          </a:xfrm>
        </p:spPr>
      </p:pic>
    </p:spTree>
    <p:extLst>
      <p:ext uri="{BB962C8B-B14F-4D97-AF65-F5344CB8AC3E}">
        <p14:creationId xmlns:p14="http://schemas.microsoft.com/office/powerpoint/2010/main" val="3201780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BAA1E2F-040D-1047-9E38-AFEC635DBE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err="1"/>
              <a:t>Fennel</a:t>
            </a:r>
            <a:r>
              <a:rPr lang="cs-CZ" dirty="0"/>
              <a:t>, 1998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0D0407-4893-7D4C-B1A6-10A2092E7D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3AF70C0-16EA-CE4C-A79E-46EEAFAA9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1" y="720000"/>
            <a:ext cx="3428254" cy="451576"/>
          </a:xfrm>
        </p:spPr>
        <p:txBody>
          <a:bodyPr/>
          <a:lstStyle/>
          <a:p>
            <a:r>
              <a:rPr lang="en-CZ" dirty="0"/>
              <a:t>Klinický příklad operace kognitivního zkreslení</a:t>
            </a:r>
            <a:br>
              <a:rPr lang="en-CZ" dirty="0"/>
            </a:br>
            <a:br>
              <a:rPr lang="en-CZ" dirty="0"/>
            </a:br>
            <a:r>
              <a:rPr lang="en-CZ" sz="2400" b="0" dirty="0"/>
              <a:t>KBT model nízké sebedůvěry</a:t>
            </a:r>
            <a:endParaRPr lang="en-CZ" b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8B1E97-87A3-8D4F-AF35-1180B7C89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69" y="0"/>
            <a:ext cx="63972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007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9EEE00-B710-224A-8987-1BF6862C57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FCE0A2-EF25-A540-A976-9E2DECB3D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3684" y="0"/>
            <a:ext cx="5454687" cy="6858000"/>
          </a:xfrm>
          <a:prstGeom prst="rect">
            <a:avLst/>
          </a:prstGeom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CB09E9C5-86C1-4D44-9747-542EDE321E9E}"/>
              </a:ext>
            </a:extLst>
          </p:cNvPr>
          <p:cNvSpPr txBox="1">
            <a:spLocks/>
          </p:cNvSpPr>
          <p:nvPr/>
        </p:nvSpPr>
        <p:spPr>
          <a:xfrm>
            <a:off x="872400" y="8724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en-CZ" kern="0"/>
              <a:t>Nejčastější</a:t>
            </a:r>
            <a:br>
              <a:rPr lang="en-CZ" kern="0"/>
            </a:br>
            <a:r>
              <a:rPr lang="en-CZ" kern="0"/>
              <a:t>kognitivní </a:t>
            </a:r>
            <a:br>
              <a:rPr lang="en-CZ" kern="0"/>
            </a:br>
            <a:r>
              <a:rPr lang="en-CZ" kern="0"/>
              <a:t>zkreslení</a:t>
            </a:r>
            <a:endParaRPr lang="en-CZ" kern="0" dirty="0"/>
          </a:p>
        </p:txBody>
      </p:sp>
    </p:spTree>
    <p:extLst>
      <p:ext uri="{BB962C8B-B14F-4D97-AF65-F5344CB8AC3E}">
        <p14:creationId xmlns:p14="http://schemas.microsoft.com/office/powerpoint/2010/main" val="1859073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1737D7-4938-7B45-8BB6-21F6F81F39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9CC5A2C-53AB-A84B-9D81-1FE8F6975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Černobílé myšlení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AF8C99A-9235-0C41-9BBF-C8E4A4D3E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Z" dirty="0"/>
              <a:t>M: Buď zvládnu všechny své naplánované úkoly na den, anebo jsem zlyhala. </a:t>
            </a:r>
          </a:p>
          <a:p>
            <a:r>
              <a:rPr lang="en-CZ" dirty="0"/>
              <a:t>E: úzkost</a:t>
            </a:r>
          </a:p>
          <a:p>
            <a:r>
              <a:rPr lang="en-CZ" dirty="0"/>
              <a:t>TP: nabuzení, vnitřní nervozita</a:t>
            </a:r>
          </a:p>
          <a:p>
            <a:r>
              <a:rPr lang="en-CZ" dirty="0"/>
              <a:t>B: vynechání pauz, vynechání obědu s kolegy, sebekritika když zpomaluji</a:t>
            </a:r>
          </a:p>
          <a:p>
            <a:pPr marL="72000" indent="0">
              <a:buNone/>
            </a:pPr>
            <a:endParaRPr lang="en-CZ" dirty="0"/>
          </a:p>
          <a:p>
            <a:pPr marL="72000" indent="0">
              <a:buNone/>
            </a:pPr>
            <a:r>
              <a:rPr lang="en-CZ" dirty="0"/>
              <a:t>Užitečné myšlenky: I když nezvládnu všechny úkoly, většinou ty nejdůležitější udělám. </a:t>
            </a:r>
          </a:p>
          <a:p>
            <a:pPr marL="72000" indent="0">
              <a:buNone/>
            </a:pPr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2865863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2271F6-903E-2647-8CAA-DA2CC7FE56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315F407-9A4F-5B4A-A421-2A4131684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Z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409F5BF-45AD-A948-ABA0-FC4D73376A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Z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35BB28-D135-A54E-854C-6D6617958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9190" y="0"/>
            <a:ext cx="53736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010776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cz-v11.potx" id="{AF0F71E7-5DF4-4053-86E5-72B8973D7F64}" vid="{53024889-B6B7-4D78-8AB9-6C3BF509ADE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A8BAC94BA468D488F31B2478A655CDC" ma:contentTypeVersion="2" ma:contentTypeDescription="Ein neues Dokument erstellen." ma:contentTypeScope="" ma:versionID="b34dc822f81ddde45e323464fd20f474">
  <xsd:schema xmlns:xsd="http://www.w3.org/2001/XMLSchema" xmlns:xs="http://www.w3.org/2001/XMLSchema" xmlns:p="http://schemas.microsoft.com/office/2006/metadata/properties" xmlns:ns2="76d5652a-9cd3-465f-98c7-aa8090bd65c7" targetNamespace="http://schemas.microsoft.com/office/2006/metadata/properties" ma:root="true" ma:fieldsID="941893e9f37d973dfbfa6cc0b63c32b9" ns2:_="">
    <xsd:import namespace="76d5652a-9cd3-465f-98c7-aa8090bd65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d5652a-9cd3-465f-98c7-aa8090bd65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51A8381-F60C-4668-88E6-3AEB03035A4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1389CCA-49DE-40A7-A42D-EAC00FD8FC1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E10318-5D22-4E8A-A7DE-0BE32F9FA8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d5652a-9cd3-465f-98c7-aa8090bd65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488</TotalTime>
  <Words>639</Words>
  <Application>Microsoft Macintosh PowerPoint</Application>
  <PresentationFormat>Widescreen</PresentationFormat>
  <Paragraphs>87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Tahoma</vt:lpstr>
      <vt:lpstr>Wingdings</vt:lpstr>
      <vt:lpstr>Prezentace_MU_CZ</vt:lpstr>
      <vt:lpstr>Kognitivní zkreslení</vt:lpstr>
      <vt:lpstr>Míra uvědomění kognitivních zkreslení</vt:lpstr>
      <vt:lpstr>Jak můžeme přemýšlet o kognitivních schématech</vt:lpstr>
      <vt:lpstr>PowerPoint Presentation</vt:lpstr>
      <vt:lpstr>PowerPoint Presentation</vt:lpstr>
      <vt:lpstr>Klinický příklad operace kognitivního zkreslení  KBT model nízké sebedůvěry</vt:lpstr>
      <vt:lpstr>PowerPoint Presentation</vt:lpstr>
      <vt:lpstr>Černobílé myšlení</vt:lpstr>
      <vt:lpstr>PowerPoint Presentation</vt:lpstr>
      <vt:lpstr>Cvičení: příklady kognitivních zkreslení</vt:lpstr>
      <vt:lpstr>Jak zlepšit práci s kognitivním zkreslením?</vt:lpstr>
      <vt:lpstr>PowerPoint Presentation</vt:lpstr>
      <vt:lpstr>Ovládání pozornosti pro efektivní řešení problémů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Kognitívne skreslenia</dc:title>
  <dc:creator>Barbora Kóša</dc:creator>
  <cp:lastModifiedBy>Barbora Kóša</cp:lastModifiedBy>
  <cp:revision>26</cp:revision>
  <cp:lastPrinted>1601-01-01T00:00:00Z</cp:lastPrinted>
  <dcterms:created xsi:type="dcterms:W3CDTF">2022-04-18T08:02:50Z</dcterms:created>
  <dcterms:modified xsi:type="dcterms:W3CDTF">2022-04-18T16:11:19Z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0x0101008A8BAC94BA468D488F31B2478A655CDC</vt:lpwstr>
  </property>
</Properties>
</file>