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5" r:id="rId6"/>
    <p:sldId id="279" r:id="rId7"/>
    <p:sldId id="325" r:id="rId8"/>
    <p:sldId id="327" r:id="rId9"/>
    <p:sldId id="326" r:id="rId10"/>
    <p:sldId id="318" r:id="rId11"/>
    <p:sldId id="320" r:id="rId12"/>
    <p:sldId id="298" r:id="rId13"/>
    <p:sldId id="299" r:id="rId14"/>
    <p:sldId id="301" r:id="rId15"/>
    <p:sldId id="302" r:id="rId16"/>
    <p:sldId id="284" r:id="rId17"/>
    <p:sldId id="293" r:id="rId18"/>
    <p:sldId id="300" r:id="rId19"/>
    <p:sldId id="303" r:id="rId20"/>
    <p:sldId id="304" r:id="rId21"/>
    <p:sldId id="315" r:id="rId22"/>
    <p:sldId id="314" r:id="rId23"/>
    <p:sldId id="313" r:id="rId24"/>
    <p:sldId id="308" r:id="rId25"/>
    <p:sldId id="310" r:id="rId26"/>
    <p:sldId id="312" r:id="rId27"/>
    <p:sldId id="319" r:id="rId28"/>
    <p:sldId id="306" r:id="rId29"/>
    <p:sldId id="311" r:id="rId30"/>
    <p:sldId id="290" r:id="rId31"/>
    <p:sldId id="323" r:id="rId32"/>
    <p:sldId id="324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2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512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sk/alkohol-bar-227583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Sebaregulácia</a:t>
            </a:r>
            <a:r>
              <a:rPr lang="cs-CZ" dirty="0"/>
              <a:t> - </a:t>
            </a:r>
            <a:r>
              <a:rPr lang="cs-CZ" dirty="0" err="1"/>
              <a:t>aplikácia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Barbora </a:t>
            </a:r>
            <a:r>
              <a:rPr lang="cs-CZ" dirty="0" err="1"/>
              <a:t>Kóša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EE67A89-4FCA-314A-9743-055436B53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9459124-892E-49D2-B65B-3CB4783D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Hierarchický</a:t>
            </a:r>
            <a:r>
              <a:rPr lang="en-US" dirty="0"/>
              <a:t> model </a:t>
            </a:r>
            <a:r>
              <a:rPr lang="en-US" dirty="0" err="1"/>
              <a:t>výkonovej</a:t>
            </a:r>
            <a:r>
              <a:rPr lang="en-US" dirty="0"/>
              <a:t> </a:t>
            </a:r>
            <a:r>
              <a:rPr lang="en-US" dirty="0" err="1"/>
              <a:t>motivácie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b="0" dirty="0"/>
              <a:t>(Elliot &amp; </a:t>
            </a:r>
            <a:r>
              <a:rPr lang="en-US" sz="2400" b="0" dirty="0" err="1"/>
              <a:t>Churchová</a:t>
            </a:r>
            <a:r>
              <a:rPr lang="en-US" sz="2400" b="0" dirty="0"/>
              <a:t>, 1997)</a:t>
            </a:r>
            <a:endParaRPr lang="en-US" b="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EE29526-67B5-8B4F-AA9F-B69E8A2188B4}"/>
              </a:ext>
            </a:extLst>
          </p:cNvPr>
          <p:cNvSpPr txBox="1"/>
          <p:nvPr/>
        </p:nvSpPr>
        <p:spPr>
          <a:xfrm>
            <a:off x="7003695" y="3539045"/>
            <a:ext cx="3307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≈</a:t>
            </a:r>
            <a:r>
              <a:rPr lang="sk-SK" sz="2800" dirty="0">
                <a:latin typeface="+mn-lt"/>
              </a:rPr>
              <a:t> </a:t>
            </a:r>
            <a:r>
              <a:rPr lang="sk-SK" sz="2800" dirty="0" err="1">
                <a:latin typeface="+mn-lt"/>
              </a:rPr>
              <a:t>ašpiračná</a:t>
            </a:r>
            <a:r>
              <a:rPr lang="sk-SK" sz="2800" dirty="0">
                <a:latin typeface="+mn-lt"/>
              </a:rPr>
              <a:t> úroveň</a:t>
            </a:r>
          </a:p>
          <a:p>
            <a:r>
              <a:rPr lang="sk-SK" sz="2800" dirty="0"/>
              <a:t>≈ </a:t>
            </a:r>
            <a:r>
              <a:rPr lang="sk-SK" sz="2800" dirty="0" err="1"/>
              <a:t>self-efficacy</a:t>
            </a:r>
            <a:endParaRPr lang="sk-SK" sz="2800" dirty="0">
              <a:latin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0A50B1C-507F-3A44-9515-2DF4EA128222}"/>
              </a:ext>
            </a:extLst>
          </p:cNvPr>
          <p:cNvSpPr txBox="1"/>
          <p:nvPr/>
        </p:nvSpPr>
        <p:spPr>
          <a:xfrm>
            <a:off x="311972" y="2242479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Motivačné dispozície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4FF4D22-F80B-B440-8E74-375D431878DF}"/>
              </a:ext>
            </a:extLst>
          </p:cNvPr>
          <p:cNvSpPr txBox="1"/>
          <p:nvPr/>
        </p:nvSpPr>
        <p:spPr>
          <a:xfrm>
            <a:off x="4823651" y="2278834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Výkonové ciele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E788450-9797-E947-BBCB-59252C3B12EA}"/>
              </a:ext>
            </a:extLst>
          </p:cNvPr>
          <p:cNvSpPr txBox="1"/>
          <p:nvPr/>
        </p:nvSpPr>
        <p:spPr>
          <a:xfrm>
            <a:off x="8563602" y="2240913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Výkonové chovanie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A98760B-5332-9B48-8359-D613B771107A}"/>
              </a:ext>
            </a:extLst>
          </p:cNvPr>
          <p:cNvSpPr txBox="1"/>
          <p:nvPr/>
        </p:nvSpPr>
        <p:spPr>
          <a:xfrm>
            <a:off x="2132860" y="3696941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800" dirty="0">
                <a:latin typeface="+mn-lt"/>
              </a:rPr>
              <a:t>Očakávaná kompetencia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DFF9B711-2423-004F-BFE8-21FBFD7E091A}"/>
              </a:ext>
            </a:extLst>
          </p:cNvPr>
          <p:cNvCxnSpPr>
            <a:cxnSpLocks/>
          </p:cNvCxnSpPr>
          <p:nvPr/>
        </p:nvCxnSpPr>
        <p:spPr bwMode="auto">
          <a:xfrm>
            <a:off x="3879097" y="2523103"/>
            <a:ext cx="8886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65921CC7-68E8-2F43-B865-36BA7D5E633A}"/>
              </a:ext>
            </a:extLst>
          </p:cNvPr>
          <p:cNvCxnSpPr>
            <a:cxnSpLocks/>
          </p:cNvCxnSpPr>
          <p:nvPr/>
        </p:nvCxnSpPr>
        <p:spPr bwMode="auto">
          <a:xfrm>
            <a:off x="7525696" y="2547392"/>
            <a:ext cx="8886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0A3F56EC-0D9D-4E46-8BF4-4DC1BAA017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204902" y="2675503"/>
            <a:ext cx="715213" cy="10789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4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A66DE665-5AD0-BB47-84CB-A5749779B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C14D1D-7677-864D-BAD2-389F0627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Vnímaná vlastná účinnosť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78BE6FD-CE57-424D-B58F-35C662650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/>
              <a:t>Albert </a:t>
            </a:r>
            <a:r>
              <a:rPr lang="sk-SK" sz="2400" dirty="0" err="1"/>
              <a:t>Bandura</a:t>
            </a:r>
            <a:r>
              <a:rPr lang="sk-SK" sz="2400" dirty="0"/>
              <a:t> 1977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Presvedčenie ľudí o svojich schopnostiach dosiahnuť vlastným konaním požadované výsledky.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Celková / podľa domény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Odráža sa na </a:t>
            </a:r>
            <a:r>
              <a:rPr lang="sk-SK" sz="2400" dirty="0">
                <a:solidFill>
                  <a:schemeClr val="accent6"/>
                </a:solidFill>
              </a:rPr>
              <a:t>výbere cieľa, výbere aktivít, vynaloženej snahe, vytrvalosti</a:t>
            </a:r>
            <a:r>
              <a:rPr lang="sk-SK" sz="2400" dirty="0"/>
              <a:t> a</a:t>
            </a:r>
            <a:r>
              <a:rPr lang="sk-SK" sz="2400" dirty="0">
                <a:solidFill>
                  <a:schemeClr val="accent6"/>
                </a:solidFill>
              </a:rPr>
              <a:t> reakciách na pozorované diskrepancie </a:t>
            </a:r>
            <a:r>
              <a:rPr lang="sk-SK" sz="2400" dirty="0"/>
              <a:t>medzi aktuálnym výkonom a stanoveným cieľom. 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1659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8F2EA7E-94B3-734A-AF7C-F0DA0DCCE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CF5201-12AD-1C47-B028-42AC8FB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Vnímaná vlastná účinnosť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C7BFED6-2C81-CF41-90D7-E6A327E79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Ľudia s vyššou mierou vnímanej účinnosti pri narazení na problém zvyknú </a:t>
            </a:r>
            <a:r>
              <a:rPr lang="sk-SK" sz="2400" dirty="0">
                <a:solidFill>
                  <a:schemeClr val="accent6"/>
                </a:solidFill>
              </a:rPr>
              <a:t>identifikovať jeho zdroj mimo seba</a:t>
            </a:r>
            <a:r>
              <a:rPr lang="sk-SK" sz="2400" dirty="0"/>
              <a:t>, čo im umožňuje pokračovať </a:t>
            </a:r>
            <a:r>
              <a:rPr lang="sk-SK" sz="2400" dirty="0">
                <a:solidFill>
                  <a:schemeClr val="accent6"/>
                </a:solidFill>
              </a:rPr>
              <a:t>v hľadaní optimálneho riešenia</a:t>
            </a:r>
            <a:r>
              <a:rPr lang="sk-SK" sz="2400" dirty="0"/>
              <a:t>.</a:t>
            </a:r>
          </a:p>
          <a:p>
            <a:endParaRPr lang="sk-SK" sz="2400" dirty="0"/>
          </a:p>
          <a:p>
            <a:r>
              <a:rPr lang="sk-SK" sz="2400" dirty="0"/>
              <a:t>Ľudia s nižšou účinnosťou pri konfrontácii s problémom vinia seba zo svojej nedostatočnosti.</a:t>
            </a:r>
          </a:p>
          <a:p>
            <a:pPr marL="72000" indent="0">
              <a:buNone/>
            </a:pPr>
            <a:endParaRPr lang="sk-SK" sz="2400" dirty="0"/>
          </a:p>
          <a:p>
            <a:r>
              <a:rPr lang="sk-SK" sz="2400" dirty="0"/>
              <a:t>U vysokej </a:t>
            </a:r>
            <a:r>
              <a:rPr lang="sk-SK" sz="2400" dirty="0" err="1"/>
              <a:t>self-efficacy</a:t>
            </a:r>
            <a:r>
              <a:rPr lang="sk-SK" sz="2400" dirty="0"/>
              <a:t> častejšie </a:t>
            </a:r>
            <a:r>
              <a:rPr lang="sk-SK" sz="2400" dirty="0" err="1"/>
              <a:t>flow</a:t>
            </a:r>
            <a:r>
              <a:rPr lang="sk-SK" sz="2400" dirty="0"/>
              <a:t> </a:t>
            </a:r>
            <a:r>
              <a:rPr lang="sk-SK" sz="2400" dirty="0">
                <a:sym typeface="Wingdings" pitchFamily="2" charset="2"/>
              </a:rPr>
              <a:t> strata sebauvedomovania  menej negatívnych myšlienok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4463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B44E4-CA81-4BD1-A507-3440EEA4A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09DECD0-2E5E-4DC1-A81B-4031626478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>
                <a:cs typeface="Arial"/>
              </a:rPr>
              <a:t>Martin </a:t>
            </a:r>
            <a:r>
              <a:rPr lang="cs-CZ" b="1" dirty="0" err="1">
                <a:cs typeface="Arial"/>
              </a:rPr>
              <a:t>Seligman</a:t>
            </a:r>
            <a:endParaRPr lang="cs-CZ" b="1" dirty="0">
              <a:cs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18C672-346E-4680-AFE6-8A509E2F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Naučená bezmocnost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6823E0-DED5-4E2C-B91B-B5ABF4E0215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88411"/>
            <a:ext cx="1000765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vs. </a:t>
            </a:r>
            <a:r>
              <a:rPr lang="cs-CZ" sz="2000" b="1" dirty="0">
                <a:solidFill>
                  <a:schemeClr val="tx2"/>
                </a:solidFill>
                <a:ea typeface="+mn-lt"/>
                <a:cs typeface="+mn-lt"/>
              </a:rPr>
              <a:t>naučená bezmocnost </a:t>
            </a:r>
            <a:r>
              <a:rPr lang="cs-CZ" sz="2000" dirty="0">
                <a:ea typeface="+mn-lt"/>
                <a:cs typeface="+mn-lt"/>
              </a:rPr>
              <a:t>časté vnímání negativních událostí jako osobních, trvalých a pervazivních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pokusíme se změnit svůj postoj tak, abychom stresující události hodnotily jako </a:t>
            </a:r>
            <a:endParaRPr lang="cs-CZ" dirty="0">
              <a:cs typeface="Arial"/>
            </a:endParaRPr>
          </a:p>
          <a:p>
            <a:pPr marL="251460" indent="-179705"/>
            <a:endParaRPr lang="cs-CZ" sz="20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neosobní (mají vnější příčinu),</a:t>
            </a:r>
          </a:p>
          <a:p>
            <a:pPr marL="503555" lvl="1" indent="-179705"/>
            <a:endParaRPr lang="cs-CZ" sz="18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specifické (týkají se jedné konkrétní oblasti či události)</a:t>
            </a:r>
          </a:p>
          <a:p>
            <a:pPr marL="503555" lvl="1" indent="-179705"/>
            <a:endParaRPr lang="cs-CZ" sz="18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dočasné</a:t>
            </a:r>
            <a:endParaRPr lang="cs-CZ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24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BC8B18-74C8-4BC4-BBF1-B72E3AA28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3BCF4B-F04C-4779-8108-E8156774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1259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6"/>
                </a:solidFill>
                <a:ea typeface="+mj-lt"/>
                <a:cs typeface="+mj-lt"/>
              </a:rPr>
              <a:t>Jak změnit vnímání překážek pomocí naučeného optimismu</a:t>
            </a:r>
            <a:endParaRPr lang="cs-CZ" b="0" dirty="0">
              <a:solidFill>
                <a:schemeClr val="accent6"/>
              </a:solidFill>
              <a:ea typeface="+mj-lt"/>
              <a:cs typeface="+mj-lt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0A2515B6-D3D4-4E03-AB07-615592C1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Zamyslete se nad stresující událostí, kterou jste nedávno zažili a která ve vás vyvolala úzkost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Přemýšlejte nad tím, jak jste tuto událost vnímali. Zda jste si ji dávali za </a:t>
            </a:r>
            <a:r>
              <a:rPr lang="cs-CZ" sz="1800" b="1" dirty="0">
                <a:cs typeface="Arial"/>
              </a:rPr>
              <a:t>vinu</a:t>
            </a:r>
            <a:r>
              <a:rPr lang="cs-CZ" sz="1800" dirty="0">
                <a:cs typeface="Arial"/>
              </a:rPr>
              <a:t>, zda jste ji vnímali jako </a:t>
            </a:r>
            <a:r>
              <a:rPr lang="cs-CZ" sz="1800" b="1" dirty="0">
                <a:cs typeface="Arial"/>
              </a:rPr>
              <a:t>významnou</a:t>
            </a:r>
            <a:r>
              <a:rPr lang="cs-CZ" sz="1800" dirty="0">
                <a:cs typeface="Arial"/>
              </a:rPr>
              <a:t> a </a:t>
            </a:r>
            <a:r>
              <a:rPr lang="cs-CZ" sz="1800" b="1" dirty="0">
                <a:cs typeface="Arial"/>
              </a:rPr>
              <a:t>trvalou</a:t>
            </a:r>
            <a:r>
              <a:rPr lang="cs-CZ" sz="1800" dirty="0">
                <a:cs typeface="Arial"/>
              </a:rPr>
              <a:t>. 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Zkuste ji vnímat jako </a:t>
            </a:r>
            <a:r>
              <a:rPr lang="cs-CZ" sz="1800" b="1" dirty="0">
                <a:cs typeface="Arial"/>
              </a:rPr>
              <a:t>neosobní</a:t>
            </a:r>
            <a:r>
              <a:rPr lang="cs-CZ" sz="1800" dirty="0">
                <a:cs typeface="Arial"/>
              </a:rPr>
              <a:t>, </a:t>
            </a:r>
            <a:r>
              <a:rPr lang="cs-CZ" sz="1800" b="1" dirty="0">
                <a:cs typeface="Arial"/>
              </a:rPr>
              <a:t>specifickou</a:t>
            </a:r>
            <a:r>
              <a:rPr lang="cs-CZ" sz="1800" dirty="0">
                <a:cs typeface="Arial"/>
              </a:rPr>
              <a:t> a </a:t>
            </a:r>
            <a:r>
              <a:rPr lang="cs-CZ" sz="1800" b="1" dirty="0">
                <a:cs typeface="Arial"/>
              </a:rPr>
              <a:t>dočasnou</a:t>
            </a:r>
            <a:r>
              <a:rPr lang="cs-CZ" sz="1800" dirty="0">
                <a:cs typeface="Arial"/>
              </a:rPr>
              <a:t>. Zapište si, jaká byla: 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1. přímá příčina daného problému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2. čeho konkrétně se týkal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3. jakou konkrétní oblast mohl ovlivnit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cs typeface="Arial"/>
              </a:rPr>
              <a:t>4. dejte mu časové ohraničení</a:t>
            </a:r>
          </a:p>
        </p:txBody>
      </p:sp>
      <p:pic>
        <p:nvPicPr>
          <p:cNvPr id="12" name="Obrázek 12" descr="Obsah obrázku text&#10;&#10;Popis se vygeneroval automaticky.">
            <a:extLst>
              <a:ext uri="{FF2B5EF4-FFF2-40B4-BE49-F238E27FC236}">
                <a16:creationId xmlns:a16="http://schemas.microsoft.com/office/drawing/2014/main" id="{32A7534A-EAE6-4A0C-8160-B97B33A8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82" y="3521912"/>
            <a:ext cx="4999317" cy="33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1BA369F-9773-004B-8F74-CAE6CA073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DF8385-C356-7444-9950-71EEB462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Nastavovanie cieľov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19BB68D-E741-2C46-BAE5-AFB72654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87601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chemeClr val="accent6"/>
                </a:solidFill>
              </a:rPr>
              <a:t>Cieľ</a:t>
            </a:r>
            <a:r>
              <a:rPr lang="sk-SK" sz="2000" dirty="0"/>
              <a:t> je obraz budúceho stavu, ktorého chceme dosiahnuť alebo sa mu vyhnúť a na rozdiel od motívu býva vždy vedomý. </a:t>
            </a:r>
          </a:p>
          <a:p>
            <a:pPr>
              <a:lnSpc>
                <a:spcPct val="150000"/>
              </a:lnSpc>
            </a:pPr>
            <a:r>
              <a:rPr lang="sk-SK" sz="2000" b="1" dirty="0"/>
              <a:t>poznávací aspekt </a:t>
            </a:r>
            <a:r>
              <a:rPr lang="sk-SK" sz="2000" dirty="0"/>
              <a:t>– predstava výsledku</a:t>
            </a:r>
          </a:p>
          <a:p>
            <a:pPr>
              <a:lnSpc>
                <a:spcPct val="150000"/>
              </a:lnSpc>
            </a:pPr>
            <a:r>
              <a:rPr lang="sk-SK" sz="2000" b="1" dirty="0"/>
              <a:t>emocionálny</a:t>
            </a:r>
            <a:r>
              <a:rPr lang="sk-SK" sz="2000" dirty="0"/>
              <a:t> </a:t>
            </a:r>
            <a:r>
              <a:rPr lang="sk-SK" sz="2000" b="1" dirty="0"/>
              <a:t>aspekt</a:t>
            </a:r>
            <a:r>
              <a:rPr lang="sk-SK" sz="2000" dirty="0"/>
              <a:t> – spojený s očakávaním uspokojenia </a:t>
            </a:r>
          </a:p>
          <a:p>
            <a:pPr>
              <a:lnSpc>
                <a:spcPct val="150000"/>
              </a:lnSpc>
            </a:pPr>
            <a:r>
              <a:rPr lang="sk-SK" sz="2000" b="1" dirty="0" err="1"/>
              <a:t>behaviorálny</a:t>
            </a:r>
            <a:r>
              <a:rPr lang="sk-SK" sz="2000" b="1" dirty="0"/>
              <a:t> aspekt</a:t>
            </a:r>
            <a:r>
              <a:rPr lang="sk-SK" sz="2000" dirty="0"/>
              <a:t> – motivuje k chovaniu</a:t>
            </a:r>
          </a:p>
          <a:p>
            <a:pPr>
              <a:lnSpc>
                <a:spcPct val="150000"/>
              </a:lnSpc>
            </a:pPr>
            <a:endParaRPr lang="sk-SK" sz="20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sk-SK" sz="2000" b="1" dirty="0" err="1">
                <a:solidFill>
                  <a:schemeClr val="accent6"/>
                </a:solidFill>
              </a:rPr>
              <a:t>Ašpiračná</a:t>
            </a:r>
            <a:r>
              <a:rPr lang="sk-SK" sz="2000" b="1" dirty="0">
                <a:solidFill>
                  <a:schemeClr val="accent6"/>
                </a:solidFill>
              </a:rPr>
              <a:t> úroveň</a:t>
            </a:r>
            <a:r>
              <a:rPr lang="sk-SK" sz="2000" dirty="0">
                <a:solidFill>
                  <a:schemeClr val="accent6"/>
                </a:solidFill>
              </a:rPr>
              <a:t> (</a:t>
            </a:r>
            <a:r>
              <a:rPr lang="sk-SK" sz="2000" dirty="0" err="1">
                <a:solidFill>
                  <a:schemeClr val="accent6"/>
                </a:solidFill>
              </a:rPr>
              <a:t>Lewin</a:t>
            </a:r>
            <a:r>
              <a:rPr lang="sk-SK" sz="2000" dirty="0">
                <a:solidFill>
                  <a:schemeClr val="accent6"/>
                </a:solidFill>
              </a:rPr>
              <a:t>) </a:t>
            </a:r>
            <a:r>
              <a:rPr lang="sk-SK" sz="2000" dirty="0"/>
              <a:t>– rovina výkonu, ktorú si človek stanovuje k dosiahnutiu. Odvodená z odhadu výkonu na základe minulej skúsenosti. 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Obvykle mierne vyššia než očakávanie úspechu</a:t>
            </a:r>
          </a:p>
        </p:txBody>
      </p:sp>
    </p:spTree>
    <p:extLst>
      <p:ext uri="{BB962C8B-B14F-4D97-AF65-F5344CB8AC3E}">
        <p14:creationId xmlns:p14="http://schemas.microsoft.com/office/powerpoint/2010/main" val="188715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2E495B5-1D2C-3D40-951E-5DEA42A00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D3B22E-AA18-9743-BA01-0BC64682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Teória nastavovania cieľov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8D13FB8-9E96-D44C-90BF-B2DB13E5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Ľudia podávajú lepšie výkony s cieľmi než bez nich</a:t>
            </a:r>
          </a:p>
          <a:p>
            <a:endParaRPr lang="sk-SK" sz="2400" dirty="0"/>
          </a:p>
          <a:p>
            <a:r>
              <a:rPr lang="sk-SK" sz="2400" dirty="0"/>
              <a:t>aktuálny stav 					chcený stav </a:t>
            </a:r>
          </a:p>
          <a:p>
            <a:endParaRPr lang="sk-SK" sz="2400" dirty="0"/>
          </a:p>
          <a:p>
            <a:pPr marL="72000" indent="0">
              <a:lnSpc>
                <a:spcPct val="150000"/>
              </a:lnSpc>
              <a:buNone/>
            </a:pPr>
            <a:r>
              <a:rPr lang="sk-SK" sz="2400" b="1" dirty="0"/>
              <a:t>Podmienky zvyšovania výkonu:</a:t>
            </a:r>
          </a:p>
          <a:p>
            <a:pPr>
              <a:lnSpc>
                <a:spcPct val="150000"/>
              </a:lnSpc>
            </a:pPr>
            <a:r>
              <a:rPr lang="sk-SK" sz="2400" b="1" dirty="0"/>
              <a:t>Náročné</a:t>
            </a:r>
            <a:r>
              <a:rPr lang="sk-SK" sz="2400" dirty="0"/>
              <a:t> </a:t>
            </a:r>
            <a:r>
              <a:rPr lang="sk-SK" sz="2400" b="1" dirty="0"/>
              <a:t>ciele</a:t>
            </a:r>
            <a:r>
              <a:rPr lang="sk-SK" sz="2400" dirty="0"/>
              <a:t> </a:t>
            </a:r>
            <a:r>
              <a:rPr lang="sk-SK" sz="2400" dirty="0">
                <a:sym typeface="Wingdings" pitchFamily="2" charset="2"/>
              </a:rPr>
              <a:t> viac snahy, </a:t>
            </a:r>
            <a:r>
              <a:rPr lang="sk-SK" sz="2400" dirty="0" err="1">
                <a:sym typeface="Wingdings" pitchFamily="2" charset="2"/>
              </a:rPr>
              <a:t>energetizácia</a:t>
            </a:r>
            <a:r>
              <a:rPr lang="sk-SK" sz="2400" dirty="0">
                <a:sym typeface="Wingdings" pitchFamily="2" charset="2"/>
              </a:rPr>
              <a:t> chovania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ym typeface="Wingdings" pitchFamily="2" charset="2"/>
              </a:rPr>
              <a:t>Špecifické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b="1" dirty="0">
                <a:sym typeface="Wingdings" pitchFamily="2" charset="2"/>
              </a:rPr>
              <a:t>ciele</a:t>
            </a:r>
            <a:r>
              <a:rPr lang="sk-SK" sz="2400" dirty="0">
                <a:sym typeface="Wingdings" pitchFamily="2" charset="2"/>
              </a:rPr>
              <a:t> (informujú o presnom chovaní)  zameranie, produkujú úzky set chovaní</a:t>
            </a:r>
          </a:p>
          <a:p>
            <a:pPr lvl="1">
              <a:lnSpc>
                <a:spcPct val="150000"/>
              </a:lnSpc>
            </a:pPr>
            <a:r>
              <a:rPr lang="sk-SK" sz="1800" dirty="0">
                <a:sym typeface="Wingdings" pitchFamily="2" charset="2"/>
              </a:rPr>
              <a:t>Sú merateľné</a:t>
            </a:r>
            <a:endParaRPr lang="sk-SK" sz="1800" dirty="0"/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B3893BDF-2532-F049-9E46-01D1191C74E5}"/>
              </a:ext>
            </a:extLst>
          </p:cNvPr>
          <p:cNvCxnSpPr/>
          <p:nvPr/>
        </p:nvCxnSpPr>
        <p:spPr bwMode="auto">
          <a:xfrm>
            <a:off x="3582955" y="2836507"/>
            <a:ext cx="296713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72DB15F6-A6D7-BF4F-BBD0-0AF01B1915D4}"/>
              </a:ext>
            </a:extLst>
          </p:cNvPr>
          <p:cNvSpPr txBox="1"/>
          <p:nvPr/>
        </p:nvSpPr>
        <p:spPr>
          <a:xfrm>
            <a:off x="4253639" y="2436397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rgbClr val="FF0000"/>
                </a:solidFill>
                <a:latin typeface="+mn-lt"/>
              </a:rPr>
              <a:t>diskrepancia</a:t>
            </a:r>
            <a:endParaRPr lang="sk-SK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77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C9E0BAC-E399-F846-A1A0-E29188FCF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59A47C1-259F-B545-840E-54A7288E896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783628"/>
            <a:ext cx="3937060" cy="56963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000" i="1" dirty="0">
                <a:solidFill>
                  <a:schemeClr val="accent6"/>
                </a:solidFill>
              </a:rPr>
              <a:t>Ako sa vám naposledy podarilo dosiahnuť nejaký cieľ?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sk-SK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000" dirty="0"/>
              <a:t>špecifický a náročný cieľ vedie k revízii chovania pri chybe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000" dirty="0"/>
              <a:t>pokiaľ ciele neprinášajú výsledky, je potrebné zamerať sa na budovanie </a:t>
            </a:r>
            <a:r>
              <a:rPr lang="sk-SK" sz="2000" dirty="0">
                <a:solidFill>
                  <a:schemeClr val="accent6"/>
                </a:solidFill>
              </a:rPr>
              <a:t>schopnosti</a:t>
            </a:r>
            <a:r>
              <a:rPr lang="sk-SK" sz="2000" dirty="0"/>
              <a:t> (</a:t>
            </a:r>
            <a:r>
              <a:rPr lang="sk-SK" sz="1800" dirty="0"/>
              <a:t>inštrukcie, tréning, modelovanie, feedback, </a:t>
            </a:r>
            <a:r>
              <a:rPr lang="sk-SK" sz="1800" dirty="0" err="1"/>
              <a:t>resilience</a:t>
            </a:r>
            <a:r>
              <a:rPr lang="sk-SK" sz="1800" dirty="0"/>
              <a:t>, hranice</a:t>
            </a:r>
            <a:r>
              <a:rPr lang="sk-SK" sz="2000" dirty="0"/>
              <a:t>) alebo </a:t>
            </a:r>
            <a:r>
              <a:rPr lang="sk-SK" sz="2000" dirty="0">
                <a:solidFill>
                  <a:schemeClr val="accent6"/>
                </a:solidFill>
              </a:rPr>
              <a:t>zdroje</a:t>
            </a:r>
            <a:r>
              <a:rPr lang="sk-SK" sz="2000" dirty="0"/>
              <a:t> (</a:t>
            </a:r>
            <a:r>
              <a:rPr lang="sk-SK" sz="1800" dirty="0"/>
              <a:t>knihy, mentori, financie..</a:t>
            </a:r>
            <a:r>
              <a:rPr lang="sk-SK" sz="2000" dirty="0"/>
              <a:t>) </a:t>
            </a:r>
          </a:p>
          <a:p>
            <a:pPr>
              <a:spcAft>
                <a:spcPts val="600"/>
              </a:spcAft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3A2190D-C0A9-664B-91D2-42463E4B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60" y="746263"/>
            <a:ext cx="7716440" cy="459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40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5C325A6-112B-6544-87A7-3C6558051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E2731C-CA2B-AA44-B6F0-ECDCB7BE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druhy </a:t>
            </a:r>
            <a:r>
              <a:rPr lang="sk-SK" dirty="0">
                <a:solidFill>
                  <a:schemeClr val="accent6"/>
                </a:solidFill>
              </a:rPr>
              <a:t>funkčných cieľov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A3DE8A9-6C4F-224D-A3CD-0DA52CFA6CC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59001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/>
              <a:t>Mastery </a:t>
            </a:r>
            <a:r>
              <a:rPr lang="cs-CZ" sz="2000" b="1" dirty="0" err="1"/>
              <a:t>goals</a:t>
            </a:r>
            <a:r>
              <a:rPr lang="en-US" sz="2000" b="1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Hlavní motivací je rozvoj zkušenosti</a:t>
            </a:r>
            <a:r>
              <a:rPr lang="en-US" sz="2000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Déle trvající motivace k dosahování zlepšení</a:t>
            </a:r>
            <a:r>
              <a:rPr lang="en-US" sz="2000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Schopnost vynaložit větší úsilí</a:t>
            </a:r>
            <a:r>
              <a:rPr lang="en-US" sz="2000" dirty="0"/>
              <a:t>​</a:t>
            </a:r>
          </a:p>
          <a:p>
            <a:pPr marL="72000" indent="0">
              <a:lnSpc>
                <a:spcPct val="150000"/>
              </a:lnSpc>
              <a:buNone/>
            </a:pPr>
            <a:endParaRPr lang="sk-SK" sz="20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22AD66E-4BA2-B84D-BDD1-D82214E0EAB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359001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/>
              <a:t>Performance </a:t>
            </a:r>
            <a:r>
              <a:rPr lang="cs-CZ" sz="2000" b="1" dirty="0" err="1"/>
              <a:t>goals</a:t>
            </a:r>
            <a:r>
              <a:rPr lang="en-US" sz="2000" b="1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Hlavní motivací je ukázat vlastní kompetentnost nebo vyhnout se selhání</a:t>
            </a:r>
            <a:r>
              <a:rPr lang="en-US" sz="2000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Motivace je krátkodobá</a:t>
            </a:r>
            <a:r>
              <a:rPr lang="en-US" sz="2000" dirty="0"/>
              <a:t>​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Vynaložíme pouze tolik úsilí, kolik je třeba pro splnění cíle</a:t>
            </a:r>
            <a:r>
              <a:rPr lang="en-US" sz="2000" dirty="0"/>
              <a:t>​</a:t>
            </a:r>
          </a:p>
          <a:p>
            <a:pPr>
              <a:lnSpc>
                <a:spcPct val="150000"/>
              </a:lnSpc>
            </a:pPr>
            <a:endParaRPr lang="sk-SK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CCE14-EBE3-BF4F-850A-DD70F94990A1}"/>
              </a:ext>
            </a:extLst>
          </p:cNvPr>
          <p:cNvSpPr/>
          <p:nvPr/>
        </p:nvSpPr>
        <p:spPr>
          <a:xfrm>
            <a:off x="666000" y="4339285"/>
            <a:ext cx="6096000" cy="1678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accent6"/>
                </a:solidFill>
              </a:rPr>
              <a:t>špecifické, merateľné, dosiahnuteľné, realistické a časovo ohraničené (SMART)</a:t>
            </a:r>
            <a:endParaRPr lang="sk-SK" sz="2000" i="1" dirty="0"/>
          </a:p>
        </p:txBody>
      </p:sp>
    </p:spTree>
    <p:extLst>
      <p:ext uri="{BB962C8B-B14F-4D97-AF65-F5344CB8AC3E}">
        <p14:creationId xmlns:p14="http://schemas.microsoft.com/office/powerpoint/2010/main" val="77141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5818A2D-A17B-BC4C-AE33-7045720F7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96EFF4-D6E6-9247-9F81-388ADBB9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Zamyslite sa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15B6A1C-9939-FA40-96DB-CC7E571AEA7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r>
              <a:rPr lang="cs-CZ" sz="2400" dirty="0"/>
              <a:t>Chcete být kompetentní?...............nebo někomu dokázat kompetentnost? ​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Chcete se v něčem neustále zlepšovat?........................nebo být nejlepší?</a:t>
            </a:r>
            <a:r>
              <a:rPr lang="en-US" sz="2400" dirty="0"/>
              <a:t>​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Chcete se překonávat?................................nebo uspět bez větší námahy?​</a:t>
            </a:r>
          </a:p>
          <a:p>
            <a:endParaRPr lang="sk-S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D01EEF-A5D2-8842-AEEF-72EBE7C8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17" y="3806622"/>
            <a:ext cx="2159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CD9F931-E894-6541-90FD-DAC577FD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7" y="3707902"/>
            <a:ext cx="1930400" cy="19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uholník 6">
            <a:extLst>
              <a:ext uri="{FF2B5EF4-FFF2-40B4-BE49-F238E27FC236}">
                <a16:creationId xmlns:a16="http://schemas.microsoft.com/office/drawing/2014/main" id="{3885E116-1115-514F-8C2F-B0AED37C9363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sk-SK" dirty="0"/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E832E659-1C0F-8542-BD58-09FA84D8271D}"/>
              </a:ext>
            </a:extLst>
          </p:cNvPr>
          <p:cNvSpPr/>
          <p:nvPr/>
        </p:nvSpPr>
        <p:spPr bwMode="auto">
          <a:xfrm rot="19818492">
            <a:off x="931405" y="4636989"/>
            <a:ext cx="1940837" cy="557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MASTERY</a:t>
            </a:r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21E7526-FACE-DB42-AC31-A0DF535E6204}"/>
              </a:ext>
            </a:extLst>
          </p:cNvPr>
          <p:cNvSpPr/>
          <p:nvPr/>
        </p:nvSpPr>
        <p:spPr bwMode="auto">
          <a:xfrm rot="19818492">
            <a:off x="5523145" y="4866536"/>
            <a:ext cx="3031615" cy="557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254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D2D8ED7-0F59-3C49-9016-42F6FE8C0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95FAE-BF5D-C14A-8025-04CAD74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Domáce cvičenie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8CCF8D8-1CAD-8D44-9AF6-C7EA5AE4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4313"/>
            <a:ext cx="10753200" cy="4139998"/>
          </a:xfrm>
        </p:spPr>
        <p:txBody>
          <a:bodyPr/>
          <a:lstStyle/>
          <a:p>
            <a:r>
              <a:rPr lang="sk-SK" dirty="0"/>
              <a:t>Aký je váš postoj k umiernenej konzumácii alkoholu? </a:t>
            </a:r>
          </a:p>
          <a:p>
            <a:endParaRPr lang="sk-SK" dirty="0"/>
          </a:p>
          <a:p>
            <a:r>
              <a:rPr lang="sk-SK" dirty="0"/>
              <a:t>Radšej ÁNO</a:t>
            </a:r>
          </a:p>
          <a:p>
            <a:r>
              <a:rPr lang="sk-SK" dirty="0"/>
              <a:t>Radšej NIE</a:t>
            </a:r>
          </a:p>
          <a:p>
            <a:endParaRPr lang="sk-SK" dirty="0"/>
          </a:p>
          <a:p>
            <a:pPr marL="72000" indent="0">
              <a:buNone/>
            </a:pPr>
            <a:endParaRPr lang="sk-SK" dirty="0"/>
          </a:p>
          <a:p>
            <a:r>
              <a:rPr lang="sk-SK" dirty="0">
                <a:solidFill>
                  <a:schemeClr val="accent6"/>
                </a:solidFill>
              </a:rPr>
              <a:t>Zmapujte svoj postoj </a:t>
            </a:r>
            <a:r>
              <a:rPr lang="sk-SK" dirty="0"/>
              <a:t>– emócie, myšlienky, správanie</a:t>
            </a:r>
          </a:p>
          <a:p>
            <a:r>
              <a:rPr lang="sk-SK" sz="2000" dirty="0"/>
              <a:t>Myšlienky: </a:t>
            </a:r>
            <a:r>
              <a:rPr lang="sk-SK" sz="2000" i="1" dirty="0"/>
              <a:t>Čo si od (</a:t>
            </a:r>
            <a:r>
              <a:rPr lang="sk-SK" sz="2000" i="1" dirty="0" err="1"/>
              <a:t>ne</a:t>
            </a:r>
            <a:r>
              <a:rPr lang="sk-SK" sz="2000" i="1" dirty="0"/>
              <a:t>)konzumácie alkoholu sľubujete, aký výsledok sa má dostaviť?</a:t>
            </a:r>
          </a:p>
          <a:p>
            <a:r>
              <a:rPr lang="sk-SK" sz="2000" dirty="0"/>
              <a:t>Emócie: </a:t>
            </a:r>
            <a:r>
              <a:rPr lang="sk-SK" sz="2000" i="1" dirty="0"/>
              <a:t>Aké uspokojenie od toho čakáte? Z hľadiska času? Aká bude kvalita prežívania?</a:t>
            </a:r>
          </a:p>
          <a:p>
            <a:r>
              <a:rPr lang="sk-SK" sz="2000" dirty="0"/>
              <a:t>Správanie: </a:t>
            </a:r>
            <a:r>
              <a:rPr lang="sk-SK" sz="2000" i="1" dirty="0"/>
              <a:t>Ako sa vám darí (</a:t>
            </a:r>
            <a:r>
              <a:rPr lang="sk-SK" sz="2000" i="1" dirty="0" err="1"/>
              <a:t>ne</a:t>
            </a:r>
            <a:r>
              <a:rPr lang="sk-SK" sz="2000" i="1" dirty="0"/>
              <a:t>)konzumovať alkohol? Ako to, že sa vám to darí?</a:t>
            </a:r>
          </a:p>
          <a:p>
            <a:r>
              <a:rPr lang="sk-SK" sz="2000" dirty="0" err="1"/>
              <a:t>Ašpiračná</a:t>
            </a:r>
            <a:r>
              <a:rPr lang="sk-SK" sz="2000" dirty="0"/>
              <a:t> úroveň: </a:t>
            </a:r>
            <a:r>
              <a:rPr lang="sk-SK" sz="2000" i="1" dirty="0"/>
              <a:t>Čo by ste v tejto oblasti chceli dosiahnuť? </a:t>
            </a:r>
            <a:endParaRPr lang="sk-SK" i="1" dirty="0"/>
          </a:p>
          <a:p>
            <a:endParaRPr lang="sk-SK" dirty="0"/>
          </a:p>
        </p:txBody>
      </p:sp>
      <p:sp>
        <p:nvSpPr>
          <p:cNvPr id="6" name="Šípka nadol 10">
            <a:extLst>
              <a:ext uri="{FF2B5EF4-FFF2-40B4-BE49-F238E27FC236}">
                <a16:creationId xmlns:a16="http://schemas.microsoft.com/office/drawing/2014/main" id="{A2000A34-0909-7D4E-9A70-F250B3A87BE8}"/>
              </a:ext>
            </a:extLst>
          </p:cNvPr>
          <p:cNvSpPr/>
          <p:nvPr/>
        </p:nvSpPr>
        <p:spPr bwMode="auto">
          <a:xfrm>
            <a:off x="1609893" y="3344312"/>
            <a:ext cx="503582" cy="57153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58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CF5A301-8EE5-BE44-81F9-AC5D47AAD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F4D3406-46FC-4D4C-B721-2C9B055A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dosiahnuť „</a:t>
            </a:r>
            <a:r>
              <a:rPr lang="sk-SK" dirty="0" err="1"/>
              <a:t>mastery</a:t>
            </a:r>
            <a:r>
              <a:rPr lang="sk-SK" dirty="0"/>
              <a:t>“ </a:t>
            </a:r>
            <a:r>
              <a:rPr lang="sk-SK" dirty="0" err="1"/>
              <a:t>mindset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B28FE71-07E6-404C-985A-F39A979758B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701505"/>
            <a:ext cx="5709375" cy="4139998"/>
          </a:xfrm>
        </p:spPr>
        <p:txBody>
          <a:bodyPr/>
          <a:lstStyle/>
          <a:p>
            <a:r>
              <a:rPr lang="sk-SK" sz="2400" dirty="0" err="1"/>
              <a:t>mastery</a:t>
            </a:r>
            <a:r>
              <a:rPr lang="sk-SK" sz="2400" dirty="0"/>
              <a:t> ciele sú spojené s produktívnymi vzorcami myslenia, cítenia a chovania </a:t>
            </a:r>
          </a:p>
          <a:p>
            <a:pPr marL="529200" indent="-457200">
              <a:buFont typeface="+mj-lt"/>
              <a:buAutoNum type="arabicPeriod"/>
            </a:pPr>
            <a:r>
              <a:rPr lang="sk-SK" sz="2000" dirty="0"/>
              <a:t>preferujú náročné úlohy (učenie) pred jednoduchými (demonštrovať schopnosť)</a:t>
            </a:r>
          </a:p>
          <a:p>
            <a:pPr marL="529200" indent="-457200">
              <a:buFont typeface="+mj-lt"/>
              <a:buAutoNum type="arabicPeriod"/>
            </a:pPr>
            <a:r>
              <a:rPr lang="sk-SK" sz="2000" dirty="0"/>
              <a:t>koncepčné - prepájanie informácií častejšie než memorovanie</a:t>
            </a:r>
          </a:p>
          <a:p>
            <a:pPr marL="529200" indent="-457200">
              <a:buFont typeface="+mj-lt"/>
              <a:buAutoNum type="arabicPeriod"/>
            </a:pPr>
            <a:r>
              <a:rPr lang="sk-SK" sz="2000" dirty="0"/>
              <a:t>vnútorne motivované</a:t>
            </a:r>
          </a:p>
          <a:p>
            <a:pPr marL="529200" indent="-457200">
              <a:buFont typeface="+mj-lt"/>
              <a:buAutoNum type="arabicPeriod"/>
            </a:pPr>
            <a:r>
              <a:rPr lang="sk-SK" sz="2000" dirty="0"/>
              <a:t>požiadajú o pomoc, aby mohli pokračovať v práci</a:t>
            </a:r>
            <a:endParaRPr lang="sk-SK" sz="2400" dirty="0"/>
          </a:p>
          <a:p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0FF8831-1409-AB4C-BBF0-6CB5C9711D1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537030" y="1701505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/>
              <a:t>Podpora </a:t>
            </a:r>
            <a:r>
              <a:rPr lang="sk-SK" sz="2400" b="1" dirty="0" err="1"/>
              <a:t>mastery</a:t>
            </a:r>
            <a:r>
              <a:rPr lang="sk-SK" sz="2400" b="1" dirty="0"/>
              <a:t> cieľa:</a:t>
            </a:r>
          </a:p>
          <a:p>
            <a:pPr lvl="1">
              <a:lnSpc>
                <a:spcPct val="150000"/>
              </a:lnSpc>
            </a:pPr>
            <a:r>
              <a:rPr lang="sk-SK" sz="1800" dirty="0"/>
              <a:t>definovať úspech ako zlepšenie</a:t>
            </a:r>
          </a:p>
          <a:p>
            <a:pPr lvl="1">
              <a:lnSpc>
                <a:spcPct val="150000"/>
              </a:lnSpc>
            </a:pPr>
            <a:r>
              <a:rPr lang="sk-SK" sz="1800" dirty="0"/>
              <a:t>ceniť si snahu</a:t>
            </a:r>
          </a:p>
          <a:p>
            <a:pPr lvl="1">
              <a:lnSpc>
                <a:spcPct val="150000"/>
              </a:lnSpc>
            </a:pPr>
            <a:r>
              <a:rPr lang="sk-SK" sz="1800" dirty="0"/>
              <a:t>komunikovať, že spokojnosť prichádza po ťažkej práci</a:t>
            </a:r>
          </a:p>
          <a:p>
            <a:pPr lvl="1">
              <a:lnSpc>
                <a:spcPct val="150000"/>
              </a:lnSpc>
            </a:pPr>
            <a:r>
              <a:rPr lang="sk-SK" sz="1800" dirty="0"/>
              <a:t>vnímať chyby ako prirodzené a vítané</a:t>
            </a:r>
          </a:p>
          <a:p>
            <a:pPr lvl="1">
              <a:lnSpc>
                <a:spcPct val="150000"/>
              </a:lnSpc>
            </a:pPr>
            <a:r>
              <a:rPr lang="sk-SK" sz="1800" dirty="0"/>
              <a:t>hodnotiť na základe zlepšenia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1546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43DC549-0F33-744F-8D4A-32D33654B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04CF3F-DEF0-E442-BEBE-BF64D098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Vizualizácia cieľa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816132B-8246-A14D-98D2-512DA2537D1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Fantázie o úspechu nevedú k produktívnemu chovaniu </a:t>
            </a:r>
            <a:r>
              <a:rPr lang="sk-SK" sz="2000" dirty="0"/>
              <a:t>(môžu podporovať nádej, napr. v štúdii študenti ale študovali menej a dostali horšie známky)</a:t>
            </a:r>
            <a:endParaRPr lang="sk-SK" dirty="0"/>
          </a:p>
          <a:p>
            <a:pPr>
              <a:lnSpc>
                <a:spcPct val="150000"/>
              </a:lnSpc>
            </a:pPr>
            <a:r>
              <a:rPr lang="sk-SK" dirty="0"/>
              <a:t>Mentálne simulácie zamerané na </a:t>
            </a:r>
            <a:r>
              <a:rPr lang="sk-SK" b="1" dirty="0"/>
              <a:t>plánovanie a riešenie problémov </a:t>
            </a:r>
            <a:r>
              <a:rPr lang="sk-SK" dirty="0"/>
              <a:t>produkujú cielené chovanie (= </a:t>
            </a:r>
            <a:r>
              <a:rPr lang="sk-SK" b="1" dirty="0">
                <a:solidFill>
                  <a:srgbClr val="FF0000"/>
                </a:solidFill>
              </a:rPr>
              <a:t>implementačný zámer</a:t>
            </a:r>
            <a:r>
              <a:rPr lang="sk-SK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517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86ABC56-B90F-B945-8268-284EE0BC1B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2DB5E8-5D8A-AD43-908F-8C224940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Vizualizácia cieľa - príklad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8D3CE90-ABF1-A349-A337-27C6357AE97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59001"/>
            <a:ext cx="5219998" cy="4482502"/>
          </a:xfrm>
        </p:spPr>
        <p:txBody>
          <a:bodyPr/>
          <a:lstStyle/>
          <a:p>
            <a:r>
              <a:rPr lang="sk-SK" sz="2000" i="1" dirty="0"/>
              <a:t>Predstavte si, že dostávate A z psychológie...predstavte si, ako sa budete cítiť. Je dôležité, aby ste sa videli, ako dostávate A a mali tú predstavu v mysli. </a:t>
            </a:r>
          </a:p>
          <a:p>
            <a:endParaRPr lang="sk-SK" sz="2000" i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ADAC56B-3848-A546-A8B8-4990B8A292C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359001"/>
            <a:ext cx="5219998" cy="4139998"/>
          </a:xfrm>
        </p:spPr>
        <p:txBody>
          <a:bodyPr/>
          <a:lstStyle/>
          <a:p>
            <a:r>
              <a:rPr lang="sk-SK" sz="1800" i="1" dirty="0"/>
              <a:t>Predstavte si, ako sa pripravujete na absolvovanie psychológie, z ktorej chcete získať A. Čaká vás ešte dosť týždňov do kolokvia. V kalendári máte každý týždeň vyhradený čas na štúdium interaktívnej osnovy. Najprv si prejdete prezentáciu z minulej hodiny. Potom sa zamýšľate sa nad otázkami v cvičeniach. Prečítate si článok, pretože ste zvedaví a chcete odviesť dobrú prácu. Odovzdáte úlohu. Predstavujete si seba samých, ako študujete a premýšľate nad psychológiou.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88106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0F7B1BC-5DAD-0847-95D9-F8B1F3564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D6A46E-577C-4740-9D4E-9AE034DA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Implementačný zámer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989A6F-4D66-B742-83E2-5637CAD192E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9824175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i="1" dirty="0"/>
              <a:t>„Cieľ bez plánu je iba sen.“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dirty="0"/>
              <a:t>Dôležitá súčasť - bez akčných krokov nedôjde k zmene chovania</a:t>
            </a:r>
          </a:p>
          <a:p>
            <a:pPr>
              <a:lnSpc>
                <a:spcPct val="150000"/>
              </a:lnSpc>
            </a:pPr>
            <a:r>
              <a:rPr lang="sk-SK" sz="2400" i="1" dirty="0"/>
              <a:t>„zatvoriť dvere problémom s vôľou“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Spoja motiváciu s presným časom a miestom </a:t>
            </a:r>
            <a:r>
              <a:rPr lang="sk-SK" sz="2400" dirty="0">
                <a:sym typeface="Wingdings" pitchFamily="2" charset="2"/>
              </a:rPr>
              <a:t> automatické chovanie bez rozhodovania (IF - THEN)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FF0000"/>
                </a:solidFill>
                <a:sym typeface="Wingdings" pitchFamily="2" charset="2"/>
              </a:rPr>
              <a:t>Kde a ako začne 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FF0000"/>
                </a:solidFill>
                <a:sym typeface="Wingdings" pitchFamily="2" charset="2"/>
              </a:rPr>
              <a:t>Ako vytrvá / zvládne prekážky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FF0000"/>
                </a:solidFill>
                <a:sym typeface="Wingdings" pitchFamily="2" charset="2"/>
              </a:rPr>
              <a:t>Pri prerušení - pripomenúť si, že sa chcem k cieľu vrátiť</a:t>
            </a:r>
            <a:endParaRPr lang="sk-SK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578BBDA-97E3-7443-92C4-9224C8635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4A9F937-C1B0-4C14-A658-F14E3D64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Práca</a:t>
            </a:r>
            <a:r>
              <a:rPr lang="en-US" dirty="0"/>
              <a:t> s </a:t>
            </a:r>
            <a:r>
              <a:rPr lang="en-US" dirty="0" err="1"/>
              <a:t>prekážkami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ceste</a:t>
            </a:r>
            <a:r>
              <a:rPr lang="en-US" dirty="0"/>
              <a:t> k </a:t>
            </a:r>
            <a:r>
              <a:rPr lang="en-US" dirty="0" err="1"/>
              <a:t>cieľu</a:t>
            </a:r>
            <a:endParaRPr lang="en-US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BEA26D86-01F7-6F49-A674-1C369C59746F}"/>
              </a:ext>
            </a:extLst>
          </p:cNvPr>
          <p:cNvGraphicFramePr>
            <a:graphicFrameLocks noGrp="1"/>
          </p:cNvGraphicFramePr>
          <p:nvPr/>
        </p:nvGraphicFramePr>
        <p:xfrm>
          <a:off x="720000" y="1389936"/>
          <a:ext cx="10753204" cy="2588712"/>
        </p:xfrm>
        <a:graphic>
          <a:graphicData uri="http://schemas.openxmlformats.org/drawingml/2006/table">
            <a:tbl>
              <a:tblPr firstRow="1" bandRow="1"/>
              <a:tblGrid>
                <a:gridCol w="1265963">
                  <a:extLst>
                    <a:ext uri="{9D8B030D-6E8A-4147-A177-3AD203B41FA5}">
                      <a16:colId xmlns:a16="http://schemas.microsoft.com/office/drawing/2014/main" val="3644127584"/>
                    </a:ext>
                  </a:extLst>
                </a:gridCol>
                <a:gridCol w="796994">
                  <a:extLst>
                    <a:ext uri="{9D8B030D-6E8A-4147-A177-3AD203B41FA5}">
                      <a16:colId xmlns:a16="http://schemas.microsoft.com/office/drawing/2014/main" val="3718489090"/>
                    </a:ext>
                  </a:extLst>
                </a:gridCol>
                <a:gridCol w="1808921">
                  <a:extLst>
                    <a:ext uri="{9D8B030D-6E8A-4147-A177-3AD203B41FA5}">
                      <a16:colId xmlns:a16="http://schemas.microsoft.com/office/drawing/2014/main" val="1920195457"/>
                    </a:ext>
                  </a:extLst>
                </a:gridCol>
                <a:gridCol w="2405270">
                  <a:extLst>
                    <a:ext uri="{9D8B030D-6E8A-4147-A177-3AD203B41FA5}">
                      <a16:colId xmlns:a16="http://schemas.microsoft.com/office/drawing/2014/main" val="3471218243"/>
                    </a:ext>
                  </a:extLst>
                </a:gridCol>
                <a:gridCol w="1503915">
                  <a:extLst>
                    <a:ext uri="{9D8B030D-6E8A-4147-A177-3AD203B41FA5}">
                      <a16:colId xmlns:a16="http://schemas.microsoft.com/office/drawing/2014/main" val="122028929"/>
                    </a:ext>
                  </a:extLst>
                </a:gridCol>
                <a:gridCol w="2972141">
                  <a:extLst>
                    <a:ext uri="{9D8B030D-6E8A-4147-A177-3AD203B41FA5}">
                      <a16:colId xmlns:a16="http://schemas.microsoft.com/office/drawing/2014/main" val="92515670"/>
                    </a:ext>
                  </a:extLst>
                </a:gridCol>
              </a:tblGrid>
              <a:tr h="398703"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Myšlenky​</a:t>
                      </a:r>
                      <a:endParaRPr lang="cs-CZ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Emoce​</a:t>
                      </a:r>
                      <a:endParaRPr lang="cs-CZ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Chování + užitečnost​</a:t>
                      </a:r>
                      <a:endParaRPr lang="cs-CZ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Rada pro kamaráda​​</a:t>
                      </a:r>
                      <a:endParaRPr lang="cs-CZ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Moje strategie​​</a:t>
                      </a:r>
                      <a:endParaRPr lang="cs-CZ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Plán (KDYŽ - TAK)​​</a:t>
                      </a:r>
                      <a:endParaRPr lang="cs-CZ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8872" marR="58872" marT="29436" marB="2943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6599"/>
                  </a:ext>
                </a:extLst>
              </a:tr>
              <a:tr h="2011487"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Musím to udělat perfektně. Musím najít správný postup. 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úzkost​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chaotická činnost</a:t>
                      </a:r>
                      <a:b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přeskakovaní mezi aktivitami (2), </a:t>
                      </a:r>
                    </a:p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​nadměrná kontrola (2),</a:t>
                      </a:r>
                      <a:b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všímám si chyb (2), rozšiřování možností (2) ​​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Snažíš se udělat co můžeš, ale někdy přinese ​nejlepší výsledky, když se budeš držet plánu. ​​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koncentrační cvičení, přesměrovaní na plán aktivit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cs-CZ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KDYŽ budu mít pocit, že musím najít správný postup TAK provedu koncentrační cvičení 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33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7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9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BDDD0B0-3F8D-164F-9B8F-866F7B7CB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D08F64-DDE7-F84B-AA69-DB3FA532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Akceptácia externého cieľa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A935663-36E4-BE41-B98D-E83B4C04EAA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595325" cy="4139998"/>
          </a:xfrm>
        </p:spPr>
        <p:txBody>
          <a:bodyPr/>
          <a:lstStyle/>
          <a:p>
            <a:r>
              <a:rPr lang="sk-SK" b="1" dirty="0"/>
              <a:t>4 faktory:</a:t>
            </a:r>
          </a:p>
          <a:p>
            <a:pPr lvl="1">
              <a:lnSpc>
                <a:spcPct val="150000"/>
              </a:lnSpc>
            </a:pPr>
            <a:r>
              <a:rPr lang="sk-SK" sz="2400" dirty="0"/>
              <a:t>Náročnosť </a:t>
            </a:r>
          </a:p>
          <a:p>
            <a:pPr lvl="1">
              <a:lnSpc>
                <a:spcPct val="150000"/>
              </a:lnSpc>
            </a:pPr>
            <a:r>
              <a:rPr lang="sk-SK" sz="2400" dirty="0"/>
              <a:t>Podieľanie sa na vytváraní cieľa</a:t>
            </a:r>
          </a:p>
          <a:p>
            <a:pPr lvl="1">
              <a:lnSpc>
                <a:spcPct val="150000"/>
              </a:lnSpc>
            </a:pPr>
            <a:r>
              <a:rPr lang="sk-SK" sz="2400" dirty="0"/>
              <a:t>Kredibilita osoby vytvárajúcej cieľ</a:t>
            </a:r>
          </a:p>
          <a:p>
            <a:pPr lvl="1">
              <a:lnSpc>
                <a:spcPct val="150000"/>
              </a:lnSpc>
            </a:pPr>
            <a:r>
              <a:rPr lang="sk-SK" sz="2400" dirty="0"/>
              <a:t>Odmena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35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5E97AB2-E8B1-7E40-87FB-5668D8F60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AC23C7-D45E-C64F-8B88-42CAED55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KROKY efektívneho dosahovania cieľov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3EC67A6-1C05-514E-9717-C292BD65A59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/>
              <a:t>Nastavovanie cieľa:</a:t>
            </a:r>
          </a:p>
          <a:p>
            <a:pPr>
              <a:lnSpc>
                <a:spcPct val="150000"/>
              </a:lnSpc>
            </a:pPr>
            <a:r>
              <a:rPr lang="sk-SK" dirty="0"/>
              <a:t>1. čo chcem dosiahnuť</a:t>
            </a:r>
          </a:p>
          <a:p>
            <a:pPr>
              <a:lnSpc>
                <a:spcPct val="150000"/>
              </a:lnSpc>
            </a:pPr>
            <a:r>
              <a:rPr lang="sk-SK" dirty="0"/>
              <a:t>2. posúďte náročnosť</a:t>
            </a:r>
          </a:p>
          <a:p>
            <a:pPr>
              <a:lnSpc>
                <a:spcPct val="150000"/>
              </a:lnSpc>
            </a:pPr>
            <a:r>
              <a:rPr lang="sk-SK" dirty="0"/>
              <a:t>3. posúďte špecifickosť </a:t>
            </a:r>
          </a:p>
          <a:p>
            <a:pPr>
              <a:lnSpc>
                <a:spcPct val="150000"/>
              </a:lnSpc>
            </a:pPr>
            <a:r>
              <a:rPr lang="sk-SK" dirty="0"/>
              <a:t>4. špecifikujte čas na hodnotenie dosiahnutia cieľa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E45FACD-80C2-0D42-BB79-B1C5953BA8C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/>
              <a:t>Dosahovanie cieľa </a:t>
            </a:r>
          </a:p>
          <a:p>
            <a:pPr>
              <a:lnSpc>
                <a:spcPct val="150000"/>
              </a:lnSpc>
            </a:pPr>
            <a:r>
              <a:rPr lang="sk-SK" dirty="0"/>
              <a:t>5. skontrolujte akceptáciu cieľa </a:t>
            </a:r>
          </a:p>
          <a:p>
            <a:pPr>
              <a:lnSpc>
                <a:spcPct val="150000"/>
              </a:lnSpc>
            </a:pPr>
            <a:r>
              <a:rPr lang="sk-SK" dirty="0"/>
              <a:t>6. prediskutujte stratégie dosahovania cieľa</a:t>
            </a:r>
          </a:p>
          <a:p>
            <a:pPr>
              <a:lnSpc>
                <a:spcPct val="150000"/>
              </a:lnSpc>
            </a:pPr>
            <a:r>
              <a:rPr lang="sk-SK" dirty="0"/>
              <a:t>7. vytvorte implementačný zámer</a:t>
            </a:r>
          </a:p>
          <a:p>
            <a:pPr>
              <a:lnSpc>
                <a:spcPct val="150000"/>
              </a:lnSpc>
            </a:pPr>
            <a:r>
              <a:rPr lang="sk-SK" dirty="0"/>
              <a:t>8. poskytnite spätnú väzbu</a:t>
            </a:r>
          </a:p>
        </p:txBody>
      </p:sp>
    </p:spTree>
    <p:extLst>
      <p:ext uri="{BB962C8B-B14F-4D97-AF65-F5344CB8AC3E}">
        <p14:creationId xmlns:p14="http://schemas.microsoft.com/office/powerpoint/2010/main" val="163020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7F5B402-59F5-46A5-BA09-85C3A9FCB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Obrázek podle </a:t>
            </a:r>
            <a:r>
              <a:rPr lang="cs-CZ" dirty="0" err="1"/>
              <a:t>Covey</a:t>
            </a:r>
            <a:r>
              <a:rPr lang="cs-CZ" dirty="0"/>
              <a:t> (2014)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8ABA-3F24-4B27-8C34-3423BC813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D021C2C-20A1-4CAC-BCDF-CC2F5B8B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200" b="0" dirty="0"/>
              <a:t>Jak na odolnost podle Americké psychologické asociace (APA)</a:t>
            </a:r>
            <a:endParaRPr lang="cs-CZ" sz="2200" b="0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DAF12A-93D3-4A40-8562-B1097918BC7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7855"/>
            <a:ext cx="5854998" cy="4133648"/>
          </a:xfrm>
        </p:spPr>
        <p:txBody>
          <a:bodyPr vert="horz" lIns="0" tIns="0" rIns="0" bIns="0" rtlCol="0" anchor="t">
            <a:normAutofit/>
          </a:bodyPr>
          <a:lstStyle/>
          <a:p>
            <a:pPr marL="71755" indent="0">
              <a:spcAft>
                <a:spcPts val="600"/>
              </a:spcAft>
              <a:buNone/>
            </a:pPr>
            <a:r>
              <a:rPr lang="cs-CZ" sz="2000" dirty="0"/>
              <a:t>Základy</a:t>
            </a:r>
            <a:r>
              <a:rPr lang="cs-CZ" sz="2000" b="1" dirty="0"/>
              <a:t> zdravého (flexibilního) přemýšlení:</a:t>
            </a:r>
            <a:endParaRPr lang="cs-CZ" sz="2000" dirty="0"/>
          </a:p>
          <a:p>
            <a:pPr marL="251460" indent="-179705">
              <a:spcAft>
                <a:spcPts val="600"/>
              </a:spcAft>
            </a:pPr>
            <a:r>
              <a:rPr lang="cs-CZ" sz="2000" dirty="0"/>
              <a:t>Změny k životu patří</a:t>
            </a:r>
            <a:endParaRPr lang="cs-CZ" sz="20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000" dirty="0"/>
              <a:t>S nepřízní bojovat a ne vyhýbat</a:t>
            </a:r>
            <a:endParaRPr lang="cs-CZ" sz="2000" dirty="0"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000" dirty="0">
                <a:ea typeface="+mn-lt"/>
                <a:cs typeface="+mn-lt"/>
              </a:rPr>
              <a:t>Zaměřit se co nejvíc na to, </a:t>
            </a:r>
            <a:r>
              <a:rPr lang="cs-CZ" sz="2000" b="1" dirty="0">
                <a:ea typeface="+mn-lt"/>
                <a:cs typeface="+mn-lt"/>
              </a:rPr>
              <a:t>co změnit můžeme</a:t>
            </a:r>
            <a:endParaRPr lang="cs-CZ" dirty="0">
              <a:ea typeface="+mn-lt"/>
              <a:cs typeface="+mn-lt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000" dirty="0"/>
              <a:t>Pokud nemáme kontrolu, můžeme </a:t>
            </a:r>
            <a:r>
              <a:rPr lang="cs-CZ" sz="2000" b="1" dirty="0"/>
              <a:t>změnit interpretaci situace a naši reakci</a:t>
            </a:r>
            <a:endParaRPr lang="en-US" sz="2000" dirty="0"/>
          </a:p>
          <a:p>
            <a:pPr marL="71755" indent="0">
              <a:spcAft>
                <a:spcPts val="600"/>
              </a:spcAft>
              <a:buNone/>
            </a:pPr>
            <a:endParaRPr lang="cs-CZ" sz="2000" b="1" dirty="0"/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8FBFB1A3-FDAF-41AF-BE6F-52620486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92" y="1701505"/>
            <a:ext cx="4150374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158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CCD7EB7-7093-F448-9777-9386329C9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D19CDAA-8AAD-4FC7-98B1-5E62CA647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Stanovení vlastních hranic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B168D8-80CB-424B-9ACC-06F6B743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můžeme</a:t>
            </a:r>
            <a:r>
              <a:rPr lang="sk-SK" dirty="0"/>
              <a:t> </a:t>
            </a:r>
            <a:r>
              <a:rPr lang="sk-SK" dirty="0" err="1"/>
              <a:t>změnit</a:t>
            </a:r>
            <a:r>
              <a:rPr lang="sk-SK" dirty="0"/>
              <a:t> a máme pod kontrolou? </a:t>
            </a:r>
            <a:endParaRPr lang="sk-SK" dirty="0">
              <a:cs typeface="Arial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8A45231-008B-3D45-B9A6-BAD4B283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400" y="1698098"/>
            <a:ext cx="52668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ct val="0"/>
              </a:spcBef>
            </a:pPr>
            <a:r>
              <a:rPr lang="sk-SK" sz="2000" i="1" dirty="0">
                <a:solidFill>
                  <a:schemeClr val="dk1"/>
                </a:solidFill>
                <a:ea typeface="+mn-lt"/>
                <a:cs typeface="+mn-lt"/>
              </a:rPr>
              <a:t>Vybavte si </a:t>
            </a:r>
            <a:r>
              <a:rPr lang="sk-SK" sz="2000" i="1" dirty="0" err="1">
                <a:solidFill>
                  <a:schemeClr val="dk1"/>
                </a:solidFill>
                <a:ea typeface="+mn-lt"/>
                <a:cs typeface="+mn-lt"/>
              </a:rPr>
              <a:t>situaci</a:t>
            </a:r>
            <a:r>
              <a:rPr lang="sk-SK" sz="2000" i="1" dirty="0">
                <a:solidFill>
                  <a:schemeClr val="dk1"/>
                </a:solidFill>
                <a:ea typeface="+mn-lt"/>
                <a:cs typeface="+mn-lt"/>
              </a:rPr>
              <a:t>, </a:t>
            </a:r>
            <a:r>
              <a:rPr lang="sk-SK" sz="2000" i="1" dirty="0" err="1">
                <a:solidFill>
                  <a:schemeClr val="dk1"/>
                </a:solidFill>
                <a:ea typeface="+mn-lt"/>
                <a:cs typeface="+mn-lt"/>
              </a:rPr>
              <a:t>kdy</a:t>
            </a:r>
            <a:r>
              <a:rPr lang="sk-SK" sz="2000" i="1" dirty="0">
                <a:solidFill>
                  <a:schemeClr val="dk1"/>
                </a:solidFill>
                <a:ea typeface="+mn-lt"/>
                <a:cs typeface="+mn-lt"/>
              </a:rPr>
              <a:t> </a:t>
            </a:r>
            <a:r>
              <a:rPr lang="sk-SK" sz="2000" i="1" dirty="0" err="1">
                <a:solidFill>
                  <a:schemeClr val="dk1"/>
                </a:solidFill>
                <a:ea typeface="+mn-lt"/>
                <a:cs typeface="+mn-lt"/>
              </a:rPr>
              <a:t>jste</a:t>
            </a:r>
            <a:r>
              <a:rPr lang="sk-SK" sz="2000" i="1" dirty="0">
                <a:solidFill>
                  <a:schemeClr val="dk1"/>
                </a:solidFill>
                <a:ea typeface="+mn-lt"/>
                <a:cs typeface="+mn-lt"/>
              </a:rPr>
              <a:t> byli "na </a:t>
            </a:r>
            <a:r>
              <a:rPr lang="sk-SK" sz="2000" i="1" dirty="0" err="1">
                <a:solidFill>
                  <a:schemeClr val="dk1"/>
                </a:solidFill>
                <a:ea typeface="+mn-lt"/>
                <a:cs typeface="+mn-lt"/>
              </a:rPr>
              <a:t>hraně</a:t>
            </a:r>
            <a:r>
              <a:rPr lang="sk-SK" sz="2000" i="1" dirty="0">
                <a:solidFill>
                  <a:schemeClr val="dk1"/>
                </a:solidFill>
                <a:ea typeface="+mn-lt"/>
                <a:cs typeface="+mn-lt"/>
              </a:rPr>
              <a:t>". </a:t>
            </a:r>
            <a:endParaRPr lang="cs-CZ" sz="2000">
              <a:solidFill>
                <a:schemeClr val="dk1"/>
              </a:solidFill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0"/>
              </a:spcBef>
            </a:pPr>
            <a:r>
              <a:rPr lang="sk-SK" sz="2000" i="1" dirty="0">
                <a:ea typeface="+mn-lt"/>
                <a:cs typeface="+mn-lt"/>
              </a:rPr>
              <a:t>Stalo </a:t>
            </a:r>
            <a:r>
              <a:rPr lang="sk-SK" sz="2000" i="1" dirty="0" err="1">
                <a:ea typeface="+mn-lt"/>
                <a:cs typeface="+mn-lt"/>
              </a:rPr>
              <a:t>se</a:t>
            </a:r>
            <a:r>
              <a:rPr lang="sk-SK" sz="2000" i="1" dirty="0">
                <a:ea typeface="+mn-lt"/>
                <a:cs typeface="+mn-lt"/>
              </a:rPr>
              <a:t> vám to dnes nebo včera?</a:t>
            </a:r>
            <a:endParaRPr lang="cs-CZ" sz="2000">
              <a:ea typeface="+mn-lt"/>
              <a:cs typeface="+mn-lt"/>
            </a:endParaRPr>
          </a:p>
          <a:p>
            <a:pPr marL="71755" indent="0">
              <a:buNone/>
            </a:pPr>
            <a:endParaRPr lang="sk-SK" sz="2000" i="1" dirty="0">
              <a:ea typeface="+mn-lt"/>
              <a:cs typeface="+mn-lt"/>
            </a:endParaRPr>
          </a:p>
          <a:p>
            <a:pPr marL="251460" indent="-179705"/>
            <a:endParaRPr lang="sk-SK" sz="2000" dirty="0">
              <a:ea typeface="+mn-lt"/>
              <a:cs typeface="+mn-lt"/>
            </a:endParaRPr>
          </a:p>
          <a:p>
            <a:pPr marL="251460" indent="-179705"/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Hranice </a:t>
            </a:r>
            <a:r>
              <a:rPr lang="sk-SK" sz="2000" b="1" dirty="0" err="1">
                <a:solidFill>
                  <a:schemeClr val="tx2"/>
                </a:solidFill>
                <a:ea typeface="+mn-lt"/>
                <a:cs typeface="+mn-lt"/>
              </a:rPr>
              <a:t>jsou</a:t>
            </a:r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 pravidla </a:t>
            </a:r>
            <a:r>
              <a:rPr lang="sk-SK" sz="2000" b="1" dirty="0" err="1">
                <a:solidFill>
                  <a:schemeClr val="tx2"/>
                </a:solidFill>
                <a:ea typeface="+mn-lt"/>
                <a:cs typeface="+mn-lt"/>
              </a:rPr>
              <a:t>se</a:t>
            </a:r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 sebou a druhými, </a:t>
            </a:r>
            <a:r>
              <a:rPr lang="sk-SK" sz="2000" b="1" dirty="0" err="1">
                <a:solidFill>
                  <a:schemeClr val="tx2"/>
                </a:solidFill>
                <a:ea typeface="+mn-lt"/>
                <a:cs typeface="+mn-lt"/>
              </a:rPr>
              <a:t>které</a:t>
            </a:r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ea typeface="+mn-lt"/>
                <a:cs typeface="+mn-lt"/>
              </a:rPr>
              <a:t>potřebujete</a:t>
            </a:r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ea typeface="+mn-lt"/>
                <a:cs typeface="+mn-lt"/>
              </a:rPr>
              <a:t>dodržovat</a:t>
            </a:r>
            <a:r>
              <a:rPr lang="sk-SK" sz="2000" b="1" dirty="0">
                <a:solidFill>
                  <a:schemeClr val="tx2"/>
                </a:solidFill>
                <a:ea typeface="+mn-lt"/>
                <a:cs typeface="+mn-lt"/>
              </a:rPr>
              <a:t> pro vlastní pocit bezpečí, zdraví a pohody.</a:t>
            </a:r>
            <a:endParaRPr lang="sk-SK" b="1" dirty="0">
              <a:solidFill>
                <a:schemeClr val="tx2"/>
              </a:solidFill>
            </a:endParaRPr>
          </a:p>
          <a:p>
            <a:pPr marL="71755" indent="0">
              <a:buNone/>
            </a:pPr>
            <a:br>
              <a:rPr lang="en-US" sz="2000" dirty="0">
                <a:solidFill>
                  <a:schemeClr val="accent6"/>
                </a:solidFill>
                <a:ea typeface="+mn-lt"/>
                <a:cs typeface="+mn-lt"/>
              </a:rPr>
            </a:br>
            <a:endParaRPr lang="en-US" sz="2000">
              <a:solidFill>
                <a:schemeClr val="accent6"/>
              </a:solidFill>
              <a:ea typeface="+mn-lt"/>
              <a:cs typeface="+mn-lt"/>
            </a:endParaRPr>
          </a:p>
        </p:txBody>
      </p:sp>
      <p:pic>
        <p:nvPicPr>
          <p:cNvPr id="19" name="Obrázok 18" descr="Ruky na sledovanie">
            <a:extLst>
              <a:ext uri="{FF2B5EF4-FFF2-40B4-BE49-F238E27FC236}">
                <a16:creationId xmlns:a16="http://schemas.microsoft.com/office/drawing/2014/main" id="{4D4C3909-349F-0E4C-B0D5-7DF120A15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9" b="3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481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2BF57-EB4E-4877-B779-8757B0A2E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1EFA941-31DC-41A9-9FE4-E9BF151A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Jak na využití hranic v akci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D9C1C1-7C28-43FD-801E-791F8D47FE4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30105"/>
            <a:ext cx="4800898" cy="41272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ea typeface="+mn-lt"/>
                <a:cs typeface="+mn-lt"/>
              </a:rPr>
              <a:t>Technika </a:t>
            </a:r>
            <a:r>
              <a:rPr lang="cs-CZ" sz="2400" b="1" dirty="0">
                <a:ea typeface="+mn-lt"/>
                <a:cs typeface="+mn-lt"/>
              </a:rPr>
              <a:t>DEAR MAN</a:t>
            </a:r>
            <a:r>
              <a:rPr lang="cs-CZ" sz="2400" dirty="0">
                <a:ea typeface="+mn-lt"/>
                <a:cs typeface="+mn-lt"/>
              </a:rPr>
              <a:t> inspirována DBT pro efektivní komunikaci, vyjádření požadavku respektujícím způsobem - vůči sobě i ostatním.</a:t>
            </a:r>
            <a:endParaRPr lang="en-US">
              <a:cs typeface="Arial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4517B0-C2C8-4366-840E-AA8C13A83C5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05230" y="1714205"/>
            <a:ext cx="5366048" cy="37716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cs typeface="Arial"/>
              </a:rPr>
              <a:t>DESCRIBE </a:t>
            </a:r>
            <a:r>
              <a:rPr lang="cs-CZ" sz="2000" dirty="0">
                <a:cs typeface="Arial"/>
              </a:rPr>
              <a:t>Co se děje? Jaká jsou </a:t>
            </a:r>
            <a:r>
              <a:rPr lang="cs-CZ" sz="2000" dirty="0">
                <a:solidFill>
                  <a:schemeClr val="accent6"/>
                </a:solidFill>
                <a:cs typeface="Arial"/>
              </a:rPr>
              <a:t>fakta</a:t>
            </a:r>
            <a:r>
              <a:rPr lang="cs-CZ" sz="2000" dirty="0">
                <a:cs typeface="Arial"/>
              </a:rPr>
              <a:t>?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b="1" dirty="0">
                <a:cs typeface="Arial"/>
              </a:rPr>
              <a:t>EVALUATE </a:t>
            </a:r>
            <a:r>
              <a:rPr lang="cs-CZ" sz="2000" dirty="0">
                <a:cs typeface="Arial"/>
              </a:rPr>
              <a:t>Co si o tom </a:t>
            </a:r>
            <a:r>
              <a:rPr lang="cs-CZ" sz="2000" dirty="0">
                <a:solidFill>
                  <a:schemeClr val="accent6"/>
                </a:solidFill>
                <a:cs typeface="Arial"/>
              </a:rPr>
              <a:t>myslím</a:t>
            </a:r>
            <a:r>
              <a:rPr lang="cs-CZ" sz="2000" dirty="0">
                <a:cs typeface="Arial"/>
              </a:rPr>
              <a:t>? Jak se </a:t>
            </a:r>
            <a:r>
              <a:rPr lang="cs-CZ" sz="2000" dirty="0">
                <a:solidFill>
                  <a:schemeClr val="accent6"/>
                </a:solidFill>
                <a:cs typeface="Arial"/>
              </a:rPr>
              <a:t>cítím</a:t>
            </a:r>
            <a:r>
              <a:rPr lang="cs-CZ" sz="2000" dirty="0">
                <a:cs typeface="Arial"/>
              </a:rPr>
              <a:t>?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b="1" dirty="0">
                <a:cs typeface="Arial"/>
              </a:rPr>
              <a:t>ASSERT </a:t>
            </a:r>
            <a:r>
              <a:rPr lang="cs-CZ" sz="2000" dirty="0">
                <a:cs typeface="Arial"/>
              </a:rPr>
              <a:t>Co </a:t>
            </a:r>
            <a:r>
              <a:rPr lang="cs-CZ" sz="2000" dirty="0">
                <a:solidFill>
                  <a:schemeClr val="accent6"/>
                </a:solidFill>
                <a:cs typeface="Arial"/>
              </a:rPr>
              <a:t>potřebuji</a:t>
            </a:r>
            <a:r>
              <a:rPr lang="cs-CZ" sz="2000" dirty="0">
                <a:cs typeface="Arial"/>
              </a:rPr>
              <a:t>? 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b="1" dirty="0">
                <a:cs typeface="Arial"/>
              </a:rPr>
              <a:t>REINFORCE </a:t>
            </a:r>
            <a:r>
              <a:rPr lang="cs-CZ" sz="2000" dirty="0">
                <a:cs typeface="Arial"/>
              </a:rPr>
              <a:t>Na čem se můžeme </a:t>
            </a:r>
            <a:r>
              <a:rPr lang="cs-CZ" sz="2000" dirty="0">
                <a:solidFill>
                  <a:schemeClr val="accent6"/>
                </a:solidFill>
                <a:cs typeface="Arial"/>
              </a:rPr>
              <a:t>dohodnout</a:t>
            </a:r>
            <a:r>
              <a:rPr lang="cs-CZ" sz="2000" dirty="0">
                <a:cs typeface="Arial"/>
              </a:rPr>
              <a:t>?   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b="1" dirty="0" err="1">
                <a:ea typeface="+mn-lt"/>
                <a:cs typeface="+mn-lt"/>
              </a:rPr>
              <a:t>M</a:t>
            </a:r>
            <a:r>
              <a:rPr lang="cs-CZ" sz="2000" dirty="0" err="1">
                <a:ea typeface="+mn-lt"/>
                <a:cs typeface="+mn-lt"/>
              </a:rPr>
              <a:t>indfulness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b="1" dirty="0" err="1">
                <a:ea typeface="+mn-lt"/>
                <a:cs typeface="+mn-lt"/>
              </a:rPr>
              <a:t>A</a:t>
            </a:r>
            <a:r>
              <a:rPr lang="cs-CZ" sz="2000" dirty="0" err="1">
                <a:ea typeface="+mn-lt"/>
                <a:cs typeface="+mn-lt"/>
              </a:rPr>
              <a:t>ppear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confident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>
              <a:ea typeface="+mn-lt"/>
              <a:cs typeface="+mn-lt"/>
            </a:endParaRPr>
          </a:p>
          <a:p>
            <a:pPr marL="251460" indent="-179705"/>
            <a:r>
              <a:rPr lang="cs-CZ" sz="2000" b="1" dirty="0" err="1">
                <a:ea typeface="+mn-lt"/>
                <a:cs typeface="+mn-lt"/>
              </a:rPr>
              <a:t>N</a:t>
            </a:r>
            <a:r>
              <a:rPr lang="cs-CZ" sz="2000" dirty="0" err="1">
                <a:ea typeface="+mn-lt"/>
                <a:cs typeface="+mn-lt"/>
              </a:rPr>
              <a:t>egotiate</a:t>
            </a:r>
            <a:endParaRPr lang="cs-CZ" sz="2000">
              <a:cs typeface="Arial"/>
            </a:endParaRPr>
          </a:p>
          <a:p>
            <a:pPr marL="251460" indent="-179705"/>
            <a:endParaRPr lang="en-US" sz="1800" dirty="0">
              <a:ea typeface="+mn-lt"/>
              <a:cs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3F2BBB-3F8E-4BFF-8E8B-9263CC7A77D1}"/>
              </a:ext>
            </a:extLst>
          </p:cNvPr>
          <p:cNvSpPr txBox="1"/>
          <p:nvPr/>
        </p:nvSpPr>
        <p:spPr>
          <a:xfrm>
            <a:off x="9691723" y="4162926"/>
            <a:ext cx="182650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latin typeface="+mn-lt"/>
              </a:rPr>
              <a:t>Co </a:t>
            </a:r>
            <a:r>
              <a:rPr lang="cs-CZ" sz="2000" dirty="0"/>
              <a:t>a jak můžu</a:t>
            </a:r>
            <a:r>
              <a:rPr lang="cs-CZ" sz="2000" dirty="0">
                <a:latin typeface="+mn-lt"/>
              </a:rPr>
              <a:t> změnit?</a:t>
            </a:r>
            <a:endParaRPr lang="cs-CZ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37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055A517-495D-294E-8454-3D7436693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C4B20C-A691-EE48-8A8D-921E3841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00265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sk-SK" sz="4100" dirty="0"/>
              <a:t>Najvýraznejší </a:t>
            </a:r>
            <a:r>
              <a:rPr lang="sk-SK" sz="4100" dirty="0" err="1"/>
              <a:t>prediktor</a:t>
            </a:r>
            <a:r>
              <a:rPr lang="sk-SK" sz="4100" dirty="0"/>
              <a:t> zapamätania argumentov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747A75E-FD7B-CD4C-AF93-82C11D7A5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903888"/>
            <a:ext cx="6340965" cy="698497"/>
          </a:xfrm>
        </p:spPr>
        <p:txBody>
          <a:bodyPr anchor="t"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sk-SK" dirty="0"/>
              <a:t>VNÚTORNÉ PRESVEDČENIE O ALKOHOLE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D96938A-A51F-0C47-AAD6-1AFDBC19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98" y="-92765"/>
            <a:ext cx="6096000" cy="4085901"/>
          </a:xfrm>
          <a:prstGeom prst="rect">
            <a:avLst/>
          </a:prstGeom>
          <a:noFill/>
        </p:spPr>
      </p:pic>
      <p:pic>
        <p:nvPicPr>
          <p:cNvPr id="9" name="Obrázok 8" descr="Obrázok, na ktorom je stôl, šálka, sklo&#10;&#10;Automaticky generovaný popis">
            <a:extLst>
              <a:ext uri="{FF2B5EF4-FFF2-40B4-BE49-F238E27FC236}">
                <a16:creationId xmlns:a16="http://schemas.microsoft.com/office/drawing/2014/main" id="{BE6B1B74-A3D9-264E-98C6-61074E488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7650" y="3993136"/>
            <a:ext cx="4380854" cy="2920569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4AD70780-4E8F-D349-83A3-54D0E67BD0CB}"/>
              </a:ext>
            </a:extLst>
          </p:cNvPr>
          <p:cNvSpPr/>
          <p:nvPr/>
        </p:nvSpPr>
        <p:spPr>
          <a:xfrm>
            <a:off x="6109253" y="3997144"/>
            <a:ext cx="171514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1800" dirty="0" err="1"/>
              <a:t>Kiviniemi</a:t>
            </a:r>
            <a:r>
              <a:rPr lang="sk-SK" sz="1800" dirty="0"/>
              <a:t> &amp; </a:t>
            </a:r>
            <a:r>
              <a:rPr lang="sk-SK" sz="1800" dirty="0" err="1"/>
              <a:t>Rotham</a:t>
            </a:r>
            <a:r>
              <a:rPr lang="sk-SK" sz="1800" dirty="0"/>
              <a:t> (2006)</a:t>
            </a:r>
          </a:p>
        </p:txBody>
      </p:sp>
      <p:sp>
        <p:nvSpPr>
          <p:cNvPr id="11" name="Šípka nadol 10">
            <a:extLst>
              <a:ext uri="{FF2B5EF4-FFF2-40B4-BE49-F238E27FC236}">
                <a16:creationId xmlns:a16="http://schemas.microsoft.com/office/drawing/2014/main" id="{19200F7D-78A8-7F47-820F-B24FDBEE496F}"/>
              </a:ext>
            </a:extLst>
          </p:cNvPr>
          <p:cNvSpPr/>
          <p:nvPr/>
        </p:nvSpPr>
        <p:spPr bwMode="auto">
          <a:xfrm>
            <a:off x="2332383" y="4071945"/>
            <a:ext cx="503582" cy="57153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89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4A9E75-68F0-A040-B091-8A3C0AEC8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B8A1878-1671-D851-AFD4-5F4E70E9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zabývat</a:t>
            </a:r>
            <a:r>
              <a:rPr lang="en-US" dirty="0"/>
              <a:t> </a:t>
            </a:r>
            <a:r>
              <a:rPr lang="en-US" dirty="0" err="1"/>
              <a:t>přesvědčením</a:t>
            </a:r>
            <a:r>
              <a:rPr lang="en-US" dirty="0"/>
              <a:t>?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8D240F6-0E8D-99BB-3157-A050551A717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Obrázek 7" descr="Diagram&#10;&#10;Description automatically generated">
            <a:extLst>
              <a:ext uri="{FF2B5EF4-FFF2-40B4-BE49-F238E27FC236}">
                <a16:creationId xmlns:a16="http://schemas.microsoft.com/office/drawing/2014/main" id="{11519E6A-6157-D840-B143-3E6F4313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48" y="1558073"/>
            <a:ext cx="4150374" cy="4139998"/>
          </a:xfrm>
          <a:prstGeom prst="rect">
            <a:avLst/>
          </a:prstGeom>
          <a:noFill/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A5964C8-7D54-0946-A6D6-6D75120B8A24}"/>
              </a:ext>
            </a:extLst>
          </p:cNvPr>
          <p:cNvSpPr txBox="1">
            <a:spLocks/>
          </p:cNvSpPr>
          <p:nvPr/>
        </p:nvSpPr>
        <p:spPr bwMode="auto">
          <a:xfrm>
            <a:off x="720000" y="6245432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 err="1"/>
              <a:t>Obrázek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 Covey (2014)</a:t>
            </a:r>
            <a:endParaRPr lang="en-GB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60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F22F9-2F09-6A45-B28C-9EAC088F6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6B32AE-DD00-2045-998C-34F266631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406FFED-5C60-C942-85E4-5AA995721E0A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319167205"/>
              </p:ext>
            </p:extLst>
          </p:nvPr>
        </p:nvGraphicFramePr>
        <p:xfrm>
          <a:off x="720000" y="1707185"/>
          <a:ext cx="10753200" cy="3109785"/>
        </p:xfrm>
        <a:graphic>
          <a:graphicData uri="http://schemas.openxmlformats.org/drawingml/2006/table">
            <a:tbl>
              <a:tblPr firstRow="1" firstCol="1" bandRow="1"/>
              <a:tblGrid>
                <a:gridCol w="10753200">
                  <a:extLst>
                    <a:ext uri="{9D8B030D-6E8A-4147-A177-3AD203B41FA5}">
                      <a16:colId xmlns:a16="http://schemas.microsoft.com/office/drawing/2014/main" val="1117749898"/>
                    </a:ext>
                  </a:extLst>
                </a:gridCol>
              </a:tblGrid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order to perform well at a task, it is better to have a full stomach than an empty stomach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147597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 performance depends a lot on what one has eaten before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813078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before performing a task at which I need to be good, I eat something up to give me strength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61446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order to perform well at a task, it is better to eat well beforehand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949243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I don’t eat enough, I cannot be good at doing a task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85041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I want to perform well at a task, I favor foods that give energy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638628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before performing a task at which I need to be good, I prefer to eat in order to keep me going</a:t>
                      </a:r>
                    </a:p>
                  </a:txBody>
                  <a:tcPr marL="118820" marR="118820" marT="16503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38240"/>
                  </a:ext>
                </a:extLst>
              </a:tr>
            </a:tbl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A6C3518A-33C0-9343-893C-5FD6C886095A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CZ" kern="0" dirty="0"/>
              <a:t>Co je přesvědčení Food as Fuel</a:t>
            </a:r>
          </a:p>
        </p:txBody>
      </p:sp>
    </p:spTree>
    <p:extLst>
      <p:ext uri="{BB962C8B-B14F-4D97-AF65-F5344CB8AC3E}">
        <p14:creationId xmlns:p14="http://schemas.microsoft.com/office/powerpoint/2010/main" val="101037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1A8C8-7A74-634C-B3FA-5C2FA2B3B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3158F-E74C-E544-906F-00141ECD0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FFDA4A-0357-1042-9EFD-49741426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vzniklo Food as Fuel?</a:t>
            </a:r>
          </a:p>
        </p:txBody>
      </p:sp>
      <p:pic>
        <p:nvPicPr>
          <p:cNvPr id="14" name="Content Placeholder 13" descr="Image result for food vintage advertising energy fat">
            <a:extLst>
              <a:ext uri="{FF2B5EF4-FFF2-40B4-BE49-F238E27FC236}">
                <a16:creationId xmlns:a16="http://schemas.microsoft.com/office/drawing/2014/main" id="{AE93B316-84A6-EA4C-8D53-CE40B2ACBF7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b="2614"/>
          <a:stretch/>
        </p:blipFill>
        <p:spPr bwMode="auto">
          <a:xfrm>
            <a:off x="822638" y="1783316"/>
            <a:ext cx="3810000" cy="2608265"/>
          </a:xfrm>
          <a:prstGeom prst="rect">
            <a:avLst/>
          </a:prstGeom>
          <a:noFill/>
        </p:spPr>
      </p:pic>
      <p:pic>
        <p:nvPicPr>
          <p:cNvPr id="15" name="Content Placeholder 14" descr="Image result for food advertising energy">
            <a:extLst>
              <a:ext uri="{FF2B5EF4-FFF2-40B4-BE49-F238E27FC236}">
                <a16:creationId xmlns:a16="http://schemas.microsoft.com/office/drawing/2014/main" id="{AF26C575-89B2-774A-9F90-E637672E752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89" y="1473200"/>
            <a:ext cx="3036146" cy="41402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BBD081-8722-B947-9B41-D1AD51145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76" y="3007995"/>
            <a:ext cx="3000375" cy="370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51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3BA681E3-9CB9-B044-A447-A4C943BDD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F8F3217-83ED-0846-8CDE-A3FB09E1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57419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sk-SK" dirty="0" err="1"/>
              <a:t>Které</a:t>
            </a:r>
            <a:r>
              <a:rPr lang="sk-SK" dirty="0"/>
              <a:t> </a:t>
            </a:r>
            <a:r>
              <a:rPr lang="sk-SK" dirty="0" err="1"/>
              <a:t>přesvědčení</a:t>
            </a:r>
            <a:r>
              <a:rPr lang="sk-SK" dirty="0"/>
              <a:t> podporuje </a:t>
            </a:r>
            <a:r>
              <a:rPr lang="sk-SK" dirty="0" err="1"/>
              <a:t>konzumaci</a:t>
            </a:r>
            <a:r>
              <a:rPr lang="sk-SK" dirty="0"/>
              <a:t> nezdravého </a:t>
            </a:r>
            <a:r>
              <a:rPr lang="sk-SK" dirty="0" err="1"/>
              <a:t>jídla</a:t>
            </a:r>
            <a:r>
              <a:rPr lang="sk-SK" dirty="0"/>
              <a:t>?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C1D104F-6DBC-5A4B-8F59-C63F182F1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65041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sk-SK" sz="1800" dirty="0" err="1"/>
              <a:t>Přesvědčení</a:t>
            </a:r>
            <a:r>
              <a:rPr lang="sk-SK" sz="1800" dirty="0"/>
              <a:t> „</a:t>
            </a:r>
            <a:r>
              <a:rPr lang="sk-SK" sz="1800" dirty="0" err="1"/>
              <a:t>Food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fuel</a:t>
            </a:r>
            <a:r>
              <a:rPr lang="sk-SK" sz="1800" dirty="0"/>
              <a:t>“ </a:t>
            </a:r>
            <a:r>
              <a:rPr lang="sk-SK" sz="1800" dirty="0" err="1"/>
              <a:t>vedlo</a:t>
            </a:r>
            <a:r>
              <a:rPr lang="sk-SK" sz="1800" dirty="0"/>
              <a:t> </a:t>
            </a:r>
            <a:r>
              <a:rPr lang="sk-SK" sz="1800" dirty="0" err="1"/>
              <a:t>ke</a:t>
            </a:r>
            <a:r>
              <a:rPr lang="sk-SK" sz="1800" dirty="0"/>
              <a:t> zvýšené </a:t>
            </a:r>
            <a:r>
              <a:rPr lang="sk-SK" sz="1800" dirty="0" err="1"/>
              <a:t>konzumaci</a:t>
            </a:r>
            <a:r>
              <a:rPr lang="sk-SK" sz="1800" dirty="0"/>
              <a:t> sladkostí </a:t>
            </a:r>
            <a:r>
              <a:rPr lang="sk-SK" sz="1800" dirty="0" err="1"/>
              <a:t>během</a:t>
            </a:r>
            <a:r>
              <a:rPr lang="sk-SK" sz="1800" dirty="0"/>
              <a:t> výkonového úkolu</a:t>
            </a:r>
            <a:endParaRPr lang="sk-SK" sz="17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CB8AD5-897A-ED49-95AB-28B75491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4460"/>
            <a:ext cx="6096000" cy="406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3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37F51-188C-234C-8B5A-29C29430B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9672C1-D776-9C41-890E-04CB0249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Kde jste se s přesvědčením už střetli? </a:t>
            </a:r>
            <a:br>
              <a:rPr lang="en-CZ" dirty="0"/>
            </a:br>
            <a:r>
              <a:rPr lang="en-CZ" dirty="0"/>
              <a:t>Konformita a disonance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537475-27AC-2541-A9B7-5EF685A0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r>
              <a:rPr lang="en-CZ" sz="2400" dirty="0"/>
              <a:t>Vnitřní přesvědčení x veřejné vyhovění</a:t>
            </a:r>
            <a:endParaRPr lang="en-CZ" sz="2400" dirty="0">
              <a:sym typeface="Wingdings" pitchFamily="2" charset="2"/>
            </a:endParaRPr>
          </a:p>
          <a:p>
            <a:endParaRPr lang="en-CZ" sz="2400" dirty="0">
              <a:sym typeface="Wingdings" pitchFamily="2" charset="2"/>
            </a:endParaRPr>
          </a:p>
          <a:p>
            <a:r>
              <a:rPr lang="en-CZ" sz="2400" dirty="0">
                <a:sym typeface="Wingdings" pitchFamily="2" charset="2"/>
              </a:rPr>
              <a:t>Cíl s ohledem na vnitřní přesvědčení může být trvácnější</a:t>
            </a:r>
          </a:p>
          <a:p>
            <a:pPr marL="72000" indent="0">
              <a:buNone/>
            </a:pPr>
            <a:endParaRPr lang="en-CZ" sz="2400" i="1" dirty="0">
              <a:solidFill>
                <a:schemeClr val="accent6"/>
              </a:solidFill>
              <a:sym typeface="Wingdings" pitchFamily="2" charset="2"/>
            </a:endParaRPr>
          </a:p>
          <a:p>
            <a:r>
              <a:rPr lang="en-GB" sz="2400" dirty="0">
                <a:sym typeface="Wingdings" pitchFamily="2" charset="2"/>
              </a:rPr>
              <a:t>V</a:t>
            </a:r>
            <a:r>
              <a:rPr lang="en-CZ" sz="2400" dirty="0">
                <a:sym typeface="Wingdings" pitchFamily="2" charset="2"/>
              </a:rPr>
              <a:t>nitřní přesvědčení vede k vyššímu zapamatování konzistentních informací (viz. kognitivní disonance)</a:t>
            </a: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273138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0FEE037-5C5B-0849-BD65-791494973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F432AFC-C404-DC42-87FF-13C92A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Tri úrovne hierarchického modelu výkonovej motivácie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F269246C-DDEE-844C-8F2F-E95AED89EF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3472" y="2389632"/>
          <a:ext cx="6864096" cy="2645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87536">
                  <a:extLst>
                    <a:ext uri="{9D8B030D-6E8A-4147-A177-3AD203B41FA5}">
                      <a16:colId xmlns:a16="http://schemas.microsoft.com/office/drawing/2014/main" val="926643008"/>
                    </a:ext>
                  </a:extLst>
                </a:gridCol>
                <a:gridCol w="2288280">
                  <a:extLst>
                    <a:ext uri="{9D8B030D-6E8A-4147-A177-3AD203B41FA5}">
                      <a16:colId xmlns:a16="http://schemas.microsoft.com/office/drawing/2014/main" val="1103190032"/>
                    </a:ext>
                  </a:extLst>
                </a:gridCol>
                <a:gridCol w="2288280">
                  <a:extLst>
                    <a:ext uri="{9D8B030D-6E8A-4147-A177-3AD203B41FA5}">
                      <a16:colId xmlns:a16="http://schemas.microsoft.com/office/drawing/2014/main" val="2725921728"/>
                    </a:ext>
                  </a:extLst>
                </a:gridCol>
              </a:tblGrid>
              <a:tr h="74496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 </a:t>
                      </a:r>
                      <a:endParaRPr lang="sk-SK" sz="1600" dirty="0">
                        <a:effectLst/>
                      </a:endParaRPr>
                    </a:p>
                    <a:p>
                      <a:pPr algn="ctr"/>
                      <a:r>
                        <a:rPr lang="cs-CZ" sz="1400" dirty="0" err="1">
                          <a:effectLst/>
                        </a:rPr>
                        <a:t>Najvyššia</a:t>
                      </a:r>
                      <a:r>
                        <a:rPr lang="cs-CZ" sz="1400" dirty="0">
                          <a:effectLst/>
                        </a:rPr>
                        <a:t> úroveň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 </a:t>
                      </a:r>
                      <a:endParaRPr lang="sk-SK" sz="1600" dirty="0">
                        <a:effectLst/>
                      </a:endParaRPr>
                    </a:p>
                    <a:p>
                      <a:pPr algn="ctr"/>
                      <a:r>
                        <a:rPr lang="cs-CZ" sz="1400" dirty="0" err="1">
                          <a:effectLst/>
                        </a:rPr>
                        <a:t>Stredná</a:t>
                      </a:r>
                      <a:r>
                        <a:rPr lang="cs-CZ" sz="1400" dirty="0">
                          <a:effectLst/>
                        </a:rPr>
                        <a:t> úroveň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effectLst/>
                      </a:endParaRPr>
                    </a:p>
                    <a:p>
                      <a:pPr algn="ctr"/>
                      <a:r>
                        <a:rPr lang="cs-CZ" sz="1400" dirty="0" err="1">
                          <a:effectLst/>
                        </a:rPr>
                        <a:t>Najnižšia</a:t>
                      </a:r>
                      <a:r>
                        <a:rPr lang="cs-CZ" sz="1400" dirty="0">
                          <a:effectLst/>
                        </a:rPr>
                        <a:t> úroveň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500186"/>
                  </a:ext>
                </a:extLst>
              </a:tr>
              <a:tr h="912072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/>
                        </a:rPr>
                        <a:t> 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cs-CZ" sz="1400" b="0" dirty="0" err="1">
                          <a:effectLst/>
                        </a:rPr>
                        <a:t>Motivačné</a:t>
                      </a:r>
                      <a:r>
                        <a:rPr lang="cs-CZ" sz="1400" b="0" dirty="0">
                          <a:effectLst/>
                        </a:rPr>
                        <a:t> </a:t>
                      </a:r>
                      <a:r>
                        <a:rPr lang="cs-CZ" sz="1400" b="0" dirty="0" err="1">
                          <a:effectLst/>
                        </a:rPr>
                        <a:t>dispozície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/>
                        </a:rPr>
                        <a:t> 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cs-CZ" sz="1400" b="0" dirty="0">
                          <a:effectLst/>
                        </a:rPr>
                        <a:t>Výkonové </a:t>
                      </a:r>
                      <a:r>
                        <a:rPr lang="cs-CZ" sz="1400" b="0" dirty="0" err="1">
                          <a:effectLst/>
                        </a:rPr>
                        <a:t>ciele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/>
                        </a:rPr>
                        <a:t>Výkonové </a:t>
                      </a:r>
                      <a:r>
                        <a:rPr lang="cs-CZ" sz="1400" b="0" dirty="0" err="1">
                          <a:effectLst/>
                        </a:rPr>
                        <a:t>chovanie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4688722"/>
                  </a:ext>
                </a:extLst>
              </a:tr>
              <a:tr h="988624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/>
                        </a:rPr>
                        <a:t> 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cs-CZ" sz="1400" b="0" dirty="0">
                          <a:effectLst/>
                        </a:rPr>
                        <a:t>Snaha </a:t>
                      </a:r>
                      <a:r>
                        <a:rPr lang="cs-CZ" sz="1400" b="0" dirty="0" err="1">
                          <a:effectLst/>
                        </a:rPr>
                        <a:t>dosiahnu</a:t>
                      </a:r>
                      <a:r>
                        <a:rPr lang="sk-SK" sz="1400" b="0" dirty="0" err="1">
                          <a:effectLst/>
                        </a:rPr>
                        <a:t>ť</a:t>
                      </a:r>
                      <a:r>
                        <a:rPr lang="sk-SK" sz="1400" b="0" dirty="0">
                          <a:effectLst/>
                        </a:rPr>
                        <a:t> úspech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sk-SK" sz="1400" b="0" dirty="0">
                          <a:effectLst/>
                        </a:rPr>
                        <a:t>Strach z neúspechu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effectLst/>
                        </a:rPr>
                        <a:t>Orientácia na schopnosť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sk-SK" sz="1400" b="0" dirty="0" err="1">
                          <a:effectLst/>
                        </a:rPr>
                        <a:t>Peformačná</a:t>
                      </a:r>
                      <a:r>
                        <a:rPr lang="sk-SK" sz="1400" b="0" dirty="0">
                          <a:effectLst/>
                        </a:rPr>
                        <a:t> snaha</a:t>
                      </a:r>
                      <a:endParaRPr lang="sk-SK" sz="1600" b="0" dirty="0">
                        <a:effectLst/>
                      </a:endParaRPr>
                    </a:p>
                    <a:p>
                      <a:pPr algn="ctr"/>
                      <a:r>
                        <a:rPr lang="sk-SK" sz="1400" b="0" dirty="0">
                          <a:effectLst/>
                        </a:rPr>
                        <a:t>Performačné vyhýbanie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/>
                        </a:rPr>
                        <a:t>Výsledné výkonové </a:t>
                      </a:r>
                      <a:r>
                        <a:rPr lang="cs-CZ" sz="1400" b="0" dirty="0" err="1">
                          <a:effectLst/>
                        </a:rPr>
                        <a:t>chovanie</a:t>
                      </a:r>
                      <a:endParaRPr lang="sk-SK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447871"/>
                  </a:ext>
                </a:extLst>
              </a:tr>
            </a:tbl>
          </a:graphicData>
        </a:graphic>
      </p:graphicFrame>
      <p:sp>
        <p:nvSpPr>
          <p:cNvPr id="8" name="AutoShape 4">
            <a:extLst>
              <a:ext uri="{FF2B5EF4-FFF2-40B4-BE49-F238E27FC236}">
                <a16:creationId xmlns:a16="http://schemas.microsoft.com/office/drawing/2014/main" id="{A3872D11-127E-834A-AEE0-70D8C5C3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531" y="2710433"/>
            <a:ext cx="551307" cy="25819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D39501B-F2CB-B74F-B468-9CE8F2855568}"/>
              </a:ext>
            </a:extLst>
          </p:cNvPr>
          <p:cNvSpPr txBox="1"/>
          <p:nvPr/>
        </p:nvSpPr>
        <p:spPr>
          <a:xfrm>
            <a:off x="841248" y="6192816"/>
            <a:ext cx="199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(</a:t>
            </a:r>
            <a:r>
              <a:rPr lang="cs-CZ" sz="1400" dirty="0" err="1"/>
              <a:t>Elliot</a:t>
            </a:r>
            <a:r>
              <a:rPr lang="cs-CZ" sz="1400" dirty="0"/>
              <a:t> &amp; </a:t>
            </a:r>
            <a:r>
              <a:rPr lang="cs-CZ" sz="1400" dirty="0" err="1"/>
              <a:t>Church</a:t>
            </a:r>
            <a:r>
              <a:rPr lang="cs-CZ" sz="1400" dirty="0"/>
              <a:t>, 1997)</a:t>
            </a:r>
            <a:endParaRPr lang="sk-SK" sz="1400" dirty="0"/>
          </a:p>
          <a:p>
            <a:pPr algn="l"/>
            <a:endParaRPr lang="sk-SK" sz="1600" dirty="0" err="1">
              <a:latin typeface="+mn-lt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ED063D4-7931-484C-A3FA-89EE0708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723" y="2710434"/>
            <a:ext cx="551307" cy="25819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25686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Ein neues Dokument erstellen." ma:contentTypeScope="" ma:versionID="b34dc822f81ddde45e323464fd20f47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941893e9f37d973dfbfa6cc0b63c32b9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A8381-F60C-4668-88E6-3AEB03035A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E10318-5D22-4E8A-A7DE-0BE32F9FA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389CCA-49DE-40A7-A42D-EAC00FD8FC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5565</TotalTime>
  <Words>1577</Words>
  <Application>Microsoft Macintosh PowerPoint</Application>
  <PresentationFormat>Widescreen</PresentationFormat>
  <Paragraphs>246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Tahoma</vt:lpstr>
      <vt:lpstr>Times</vt:lpstr>
      <vt:lpstr>Times New Roman</vt:lpstr>
      <vt:lpstr>Wingdings</vt:lpstr>
      <vt:lpstr>Prezentace_MU_CZ</vt:lpstr>
      <vt:lpstr>Sebaregulácia - aplikácia</vt:lpstr>
      <vt:lpstr>Domáce cvičenie</vt:lpstr>
      <vt:lpstr>Najvýraznejší prediktor zapamätania argumentov </vt:lpstr>
      <vt:lpstr>Proč se zabývat přesvědčením?</vt:lpstr>
      <vt:lpstr>PowerPoint Presentation</vt:lpstr>
      <vt:lpstr>Jak vzniklo Food as Fuel?</vt:lpstr>
      <vt:lpstr>Které přesvědčení podporuje konzumaci nezdravého jídla?</vt:lpstr>
      <vt:lpstr>Kde jste se s přesvědčením už střetli?  Konformita a disonance</vt:lpstr>
      <vt:lpstr>Tri úrovne hierarchického modelu výkonovej motivácie</vt:lpstr>
      <vt:lpstr>Hierarchický model výkonovej motivácie  (Elliot &amp; Churchová, 1997)</vt:lpstr>
      <vt:lpstr>Vnímaná vlastná účinnosť</vt:lpstr>
      <vt:lpstr>Vnímaná vlastná účinnosť</vt:lpstr>
      <vt:lpstr>Naučená bezmocnost</vt:lpstr>
      <vt:lpstr>Jak změnit vnímání překážek pomocí naučeného optimismu </vt:lpstr>
      <vt:lpstr>Nastavovanie cieľov</vt:lpstr>
      <vt:lpstr>Teória nastavovania cieľov</vt:lpstr>
      <vt:lpstr>PowerPoint Presentation</vt:lpstr>
      <vt:lpstr>Základné druhy funkčných cieľov</vt:lpstr>
      <vt:lpstr>Zamyslite sa</vt:lpstr>
      <vt:lpstr>Ako dosiahnuť „mastery“ mindset</vt:lpstr>
      <vt:lpstr>Vizualizácia cieľa </vt:lpstr>
      <vt:lpstr>Vizualizácia cieľa - príklad</vt:lpstr>
      <vt:lpstr>Implementačný zámer</vt:lpstr>
      <vt:lpstr>Práca s prekážkami na ceste k cieľu</vt:lpstr>
      <vt:lpstr>Akceptácia externého cieľa</vt:lpstr>
      <vt:lpstr>KROKY efektívneho dosahovania cieľov</vt:lpstr>
      <vt:lpstr>Jak na odolnost podle Americké psychologické asociace (APA)</vt:lpstr>
      <vt:lpstr>Co můžeme změnit a máme pod kontrolou? </vt:lpstr>
      <vt:lpstr>Jak na využití hranic v akci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Barbora Kóša</dc:creator>
  <cp:lastModifiedBy>Barbora Kóša</cp:lastModifiedBy>
  <cp:revision>36</cp:revision>
  <cp:lastPrinted>1601-01-01T00:00:00Z</cp:lastPrinted>
  <dcterms:created xsi:type="dcterms:W3CDTF">2022-03-08T10:38:46Z</dcterms:created>
  <dcterms:modified xsi:type="dcterms:W3CDTF">2022-03-15T05:52:35Z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