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sldIdLst>
    <p:sldId id="486" r:id="rId2"/>
    <p:sldId id="265" r:id="rId3"/>
    <p:sldId id="468" r:id="rId4"/>
    <p:sldId id="487" r:id="rId5"/>
    <p:sldId id="469" r:id="rId6"/>
    <p:sldId id="471" r:id="rId7"/>
    <p:sldId id="470" r:id="rId8"/>
    <p:sldId id="472" r:id="rId9"/>
    <p:sldId id="474" r:id="rId10"/>
    <p:sldId id="475" r:id="rId11"/>
    <p:sldId id="476" r:id="rId12"/>
    <p:sldId id="488" r:id="rId13"/>
    <p:sldId id="478" r:id="rId14"/>
    <p:sldId id="440" r:id="rId15"/>
    <p:sldId id="441" r:id="rId16"/>
    <p:sldId id="481" r:id="rId17"/>
    <p:sldId id="443" r:id="rId18"/>
    <p:sldId id="444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80" r:id="rId30"/>
    <p:sldId id="462" r:id="rId31"/>
    <p:sldId id="463" r:id="rId32"/>
    <p:sldId id="464" r:id="rId33"/>
    <p:sldId id="465" r:id="rId34"/>
    <p:sldId id="466" r:id="rId35"/>
    <p:sldId id="467" r:id="rId36"/>
    <p:sldId id="489" r:id="rId37"/>
    <p:sldId id="458" r:id="rId38"/>
    <p:sldId id="459" r:id="rId39"/>
    <p:sldId id="484" r:id="rId40"/>
    <p:sldId id="483" r:id="rId41"/>
    <p:sldId id="460" r:id="rId42"/>
    <p:sldId id="461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Muni Bold" panose="00000500000000000000" pitchFamily="50" charset="-18"/>
      <p:regular r:id="rId49"/>
      <p:bold r:id="rId5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4BC8FF"/>
    <a:srgbClr val="0000DC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2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491" y="659428"/>
            <a:ext cx="1724399" cy="1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6F61-0E71-43FB-A2D8-C279506EA6F6}" type="datetime1">
              <a:rPr lang="en-US" smtClean="0"/>
              <a:t>2/23/2022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598-394A-4D98-911E-2623520C210C}" type="datetime1">
              <a:rPr lang="en-US" smtClean="0"/>
              <a:t>2/23/2022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5F3C532-C204-974E-A15B-38C06FDA4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  <p:sldLayoutId id="2147483665" r:id="rId10"/>
    <p:sldLayoutId id="214748366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zp.cz/poskytovatele/smluvni-vztahy/postup-uzavirani-smluv-pro-zdravotnicke-zarizeni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BDBE9CA-8B48-49B6-822F-FCBD0A4C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poskytovatele zdravotních služeb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25928A-1D61-4F69-9164-F1389F53E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1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uvedené se vztahuje také na právnické osoby!</a:t>
            </a:r>
          </a:p>
          <a:p>
            <a:r>
              <a:rPr lang="cs-CZ" dirty="0"/>
              <a:t>pokud se rozhodnete podnikat jako právnická osoba (typicky s.r.o.), je kromě založení obchodní společnosti třeba myslet také na získání živnostenského oprávnění</a:t>
            </a:r>
          </a:p>
          <a:p>
            <a:r>
              <a:rPr lang="cs-CZ" dirty="0"/>
              <a:t>založení obchodní společnosti vyžaduje zakladatelskou listinou sepsanou u notáře, doložení dalších dokumentů a podání návrhu na zápis do obchodního rejstříku – trvá cca několik týdnů, vyjde to na cca 10 000 až 20 000 Kč</a:t>
            </a:r>
          </a:p>
          <a:p>
            <a:r>
              <a:rPr lang="cs-CZ" dirty="0"/>
              <a:t>název společnosti musí být nezaměnitelný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povinnost mít založen bankovní účet</a:t>
            </a:r>
          </a:p>
          <a:p>
            <a:r>
              <a:rPr lang="cs-CZ" dirty="0"/>
              <a:t>povinnost být registrován na finančním úřadě</a:t>
            </a:r>
          </a:p>
          <a:p>
            <a:r>
              <a:rPr lang="cs-CZ" dirty="0"/>
              <a:t>povinnost se ohlásit na správě sociálního a zdravotního pojištění</a:t>
            </a:r>
          </a:p>
          <a:p>
            <a:r>
              <a:rPr lang="cs-CZ" dirty="0"/>
              <a:t>atd.</a:t>
            </a:r>
          </a:p>
          <a:p>
            <a:endParaRPr lang="cs-CZ" dirty="0"/>
          </a:p>
          <a:p>
            <a:r>
              <a:rPr lang="cs-CZ" dirty="0"/>
              <a:t>získat oprávnění k poskytování zdravotních služeb!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– další povinnosti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BDBE9CA-8B48-49B6-822F-FCBD0A4C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5673"/>
            <a:ext cx="8820150" cy="1309512"/>
          </a:xfrm>
        </p:spPr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Poskytování zdravotních služeb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25928A-1D61-4F69-9164-F1389F53E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5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fyzická nebo právnická osoba, která má oprávnění k poskytování zdravotních služeb podle zákona č. 372/2011 Sb.</a:t>
            </a:r>
          </a:p>
          <a:p>
            <a:endParaRPr lang="cs-CZ" dirty="0"/>
          </a:p>
          <a:p>
            <a:r>
              <a:rPr lang="cs-CZ" dirty="0"/>
              <a:t>Zdravotní služby = poskytování zdravotní péče podle zákona zdravotnickými pracovníky, a </a:t>
            </a:r>
            <a:r>
              <a:rPr lang="cs-CZ" b="1" dirty="0"/>
              <a:t>dále činnosti vykonávané jinými odbornými pracovníky</a:t>
            </a:r>
            <a:r>
              <a:rPr lang="cs-CZ" dirty="0"/>
              <a:t>, jsou-li tyto činnosti vykonávány v přímé souvislosti s poskytováním zdravotní péče</a:t>
            </a:r>
          </a:p>
          <a:p>
            <a:endParaRPr lang="cs-CZ" dirty="0"/>
          </a:p>
          <a:p>
            <a:r>
              <a:rPr lang="cs-CZ" dirty="0"/>
              <a:t>Zdravotnické zařízení = prostory určené pro poskytování zdravotních služeb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Poskytovatel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možné pouze na základě oprávnění k poskytování zdravotních služeb</a:t>
            </a:r>
          </a:p>
          <a:p>
            <a:pPr lvl="0"/>
            <a:r>
              <a:rPr lang="cs-CZ" dirty="0"/>
              <a:t>pouze služby uvedené v oprávnění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bez oprávnění pouze:</a:t>
            </a:r>
          </a:p>
          <a:p>
            <a:pPr lvl="2"/>
            <a:r>
              <a:rPr lang="cs-CZ" dirty="0"/>
              <a:t>odborná první pomoc</a:t>
            </a:r>
          </a:p>
          <a:p>
            <a:pPr lvl="2"/>
            <a:r>
              <a:rPr lang="cs-CZ" dirty="0"/>
              <a:t>v zařízeních sociálních služeb podle zákona o sociálních službách</a:t>
            </a:r>
          </a:p>
          <a:p>
            <a:pPr lvl="2"/>
            <a:r>
              <a:rPr lang="cs-CZ" dirty="0"/>
              <a:t>zajistit převoz osoby, jejíž zdravotní stav to vyžaduje, ze zahraničí do České republiky nebo naopak</a:t>
            </a:r>
          </a:p>
          <a:p>
            <a:pPr lvl="2"/>
            <a:r>
              <a:rPr lang="cs-CZ" dirty="0"/>
              <a:t>oprávněná osoba jiného státu - dle přepisů jiného státu, dočasná činnost na území ČR, osoby usazené, se sídlem ve státě EU, EHP, Švýcarské konfederaci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prostřednictvím osob způsobilých k výkonu zdravotnického povolání</a:t>
            </a:r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0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cs-CZ" dirty="0"/>
              <a:t>musí být splněny požadavky podle předpisů v době kdy žádám o oprávnění!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požadavky na minimální personální zabezpečení zdravotních služeb</a:t>
            </a:r>
          </a:p>
          <a:p>
            <a:pPr lvl="2" algn="just"/>
            <a:r>
              <a:rPr lang="cs-CZ" dirty="0"/>
              <a:t>vyhláška č. 99/2012 Sb., o požadavcích na minimální personální zabezpečení zdravotních služeb</a:t>
            </a:r>
          </a:p>
          <a:p>
            <a:pPr lvl="2" algn="just"/>
            <a:r>
              <a:rPr lang="cs-CZ" dirty="0"/>
              <a:t>Část III. - Požadavky na personální zabezpečení diagnostické a léčebné péče - laboratorní pracoviště – hematologie:</a:t>
            </a:r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hematolog a </a:t>
            </a:r>
            <a:r>
              <a:rPr lang="cs-CZ" dirty="0" err="1"/>
              <a:t>transfuziolog</a:t>
            </a:r>
            <a:r>
              <a:rPr lang="cs-CZ" dirty="0"/>
              <a:t> minimálně 0,2 úvazku,</a:t>
            </a:r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 err="1"/>
              <a:t>bioanalytik</a:t>
            </a:r>
            <a:r>
              <a:rPr lang="cs-CZ" dirty="0"/>
              <a:t> pro klinickou hematologii a transfuzní službu nebo farmaceut se specializovanou způsobilostí v laboratorních a vyšetřovacích metodách ve zdravotnictví minimálně 0,2 úvazku,</a:t>
            </a:r>
          </a:p>
          <a:p>
            <a:pPr marL="1828800" lvl="3" indent="-457200" algn="just">
              <a:buFont typeface="+mj-lt"/>
              <a:buAutoNum type="alphaLcParenR"/>
            </a:pPr>
            <a:r>
              <a:rPr lang="cs-CZ" b="1" dirty="0"/>
              <a:t>zdravotní laborant </a:t>
            </a:r>
            <a:r>
              <a:rPr lang="cs-CZ" dirty="0"/>
              <a:t>se specializovanou způsobilostí v oboru 1,0 úvazku, a dále</a:t>
            </a:r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zdravotní laborant způsobilý k výkonu povolání bez odborného dohledu, pokud jsou zajišťovány služby laboratoře pro poskytování akutní lůžkové péče 3,0 úvazku.</a:t>
            </a:r>
          </a:p>
          <a:p>
            <a:pPr lvl="2" algn="just"/>
            <a:r>
              <a:rPr lang="cs-CZ" dirty="0"/>
              <a:t>Část I. ambulantní péče podle oborů zdravotní péče - obory nelékařských zdravotnických povolání – </a:t>
            </a:r>
            <a:r>
              <a:rPr lang="cs-CZ" b="1" dirty="0"/>
              <a:t>fyzioterapeut</a:t>
            </a:r>
            <a:r>
              <a:rPr lang="cs-CZ" dirty="0"/>
              <a:t>: </a:t>
            </a:r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fyzioterapeut způsobilý k výkonu povolání bez odborného dohledu nebo</a:t>
            </a:r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fyzioterapeut se specializovanou způsobilostí způsobilý k výkonu povolání bez odborného dohledu, pokud jsou vykonávány činnosti podle jiného právního předpisu</a:t>
            </a:r>
          </a:p>
          <a:p>
            <a:pPr marL="0" indent="0" algn="just">
              <a:buNone/>
            </a:pPr>
            <a:endParaRPr lang="cs-CZ" dirty="0"/>
          </a:p>
          <a:p>
            <a:pPr lvl="0" algn="just"/>
            <a:r>
              <a:rPr lang="cs-CZ" dirty="0"/>
              <a:t>ve zdravotnických zařízeních v místech uvedených v oprávnění k poskytování zdravotních služeb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3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technické a věcné vybavení zdravotnických zařízení musí odpovídat oborům, druhu a formě poskytované zdravotní péče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vyhláška č. 92/2012 Sb., o požadavcích na minimální technické a věcné vybavení zdravotnických zařízení a kontaktních pracovišť domácí péče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společné požadavky pro všechny obory </a:t>
            </a:r>
          </a:p>
          <a:p>
            <a:pPr lvl="4"/>
            <a:r>
              <a:rPr lang="cs-CZ" dirty="0"/>
              <a:t>Laboratoř musí mít minimální plochu 6 m2 na 1 pracovní místo, na každé další pracovní místo se plocha zvyšuje o 2 m2.</a:t>
            </a:r>
          </a:p>
          <a:p>
            <a:pPr lvl="4"/>
            <a:r>
              <a:rPr lang="cs-CZ" dirty="0"/>
              <a:t>Vybavení:</a:t>
            </a:r>
          </a:p>
          <a:p>
            <a:pPr lvl="5"/>
            <a:r>
              <a:rPr lang="cs-CZ" dirty="0"/>
              <a:t>umyvadlo a dřez nebo výlevka,</a:t>
            </a:r>
          </a:p>
          <a:p>
            <a:pPr lvl="5"/>
            <a:r>
              <a:rPr lang="cs-CZ" dirty="0"/>
              <a:t>laboratorní stůl,</a:t>
            </a:r>
          </a:p>
          <a:p>
            <a:pPr lvl="5"/>
            <a:r>
              <a:rPr lang="cs-CZ" dirty="0"/>
              <a:t>chladicí zařízení,</a:t>
            </a:r>
          </a:p>
          <a:p>
            <a:pPr lvl="5"/>
            <a:r>
              <a:rPr lang="cs-CZ" dirty="0"/>
              <a:t>zařízení pro přípravu vzorků, pokud to provoz laboratoře vyžaduje,</a:t>
            </a:r>
          </a:p>
          <a:p>
            <a:pPr lvl="5"/>
            <a:r>
              <a:rPr lang="cs-CZ" dirty="0"/>
              <a:t>atd.</a:t>
            </a:r>
          </a:p>
          <a:p>
            <a:pPr lvl="2"/>
            <a:r>
              <a:rPr lang="cs-CZ" dirty="0"/>
              <a:t>+ podle oboru, např. klinická biochemie:</a:t>
            </a:r>
          </a:p>
          <a:p>
            <a:pPr lvl="4"/>
            <a:r>
              <a:rPr lang="cs-CZ" dirty="0"/>
              <a:t>odstředivky,</a:t>
            </a:r>
          </a:p>
          <a:p>
            <a:pPr lvl="4"/>
            <a:r>
              <a:rPr lang="cs-CZ" dirty="0"/>
              <a:t>biochemický analyzátor,</a:t>
            </a:r>
          </a:p>
          <a:p>
            <a:pPr lvl="4"/>
            <a:r>
              <a:rPr lang="cs-CZ" dirty="0"/>
              <a:t>mikroskop,</a:t>
            </a:r>
          </a:p>
          <a:p>
            <a:pPr lvl="4"/>
            <a:r>
              <a:rPr lang="cs-CZ" dirty="0"/>
              <a:t>analyzátor imunochemický, pokud jsou prováděna imunochemická vyšetření,</a:t>
            </a:r>
          </a:p>
          <a:p>
            <a:pPr lvl="4"/>
            <a:r>
              <a:rPr lang="cs-CZ" dirty="0"/>
              <a:t>zařízení pro elektroforézu, pokud jsou prováděna elektroforetická vyšetření.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0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dirty="0"/>
              <a:t>povolání lékaře, zubního lékaře nebo farmaceuta nebo způsobilost k výkonu povolání zdravotnického pracovníka nelékařského povolání bez přímého vedení a odborného dohledu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poskytovatel, který je fyzickou osobou, </a:t>
            </a:r>
            <a:r>
              <a:rPr lang="cs-CZ" b="1" dirty="0"/>
              <a:t>musí být způsobilý k samostatnému výkonu zdravotnického povolání</a:t>
            </a:r>
            <a:r>
              <a:rPr lang="cs-CZ" dirty="0"/>
              <a:t> (zákon č. 96/2004 Sb.)</a:t>
            </a:r>
            <a:endParaRPr lang="cs-CZ" b="1" dirty="0"/>
          </a:p>
          <a:p>
            <a:pPr lvl="0"/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Způsobilost k samostatnému výkonu zdravotnického povolání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4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dirty="0"/>
              <a:t>za bezúhonného se pro účely tohoto zákona považuje ten, kdo nebyl pravomocně odsouzen:</a:t>
            </a:r>
          </a:p>
          <a:p>
            <a:pPr lvl="2" algn="just"/>
            <a:r>
              <a:rPr lang="cs-CZ" dirty="0"/>
              <a:t>za úmyslný trestný čin k nepodmíněnému trestu odnětí svobody v trvání alespoň 1 roku</a:t>
            </a:r>
          </a:p>
          <a:p>
            <a:pPr lvl="2" algn="just"/>
            <a:r>
              <a:rPr lang="cs-CZ" dirty="0"/>
              <a:t>za trestný čin spáchaný při poskytování zdravotních služeb</a:t>
            </a:r>
          </a:p>
          <a:p>
            <a:pPr marL="914400" lvl="2" indent="0" algn="just">
              <a:buNone/>
            </a:pPr>
            <a:r>
              <a:rPr lang="pl-PL" dirty="0"/>
              <a:t>anebo se na něho hledí, jako by nebyl odsouzen.</a:t>
            </a:r>
          </a:p>
          <a:p>
            <a:pPr marL="914400" lvl="2" indent="0" algn="just">
              <a:buNone/>
            </a:pPr>
            <a:endParaRPr lang="cs-CZ" dirty="0"/>
          </a:p>
          <a:p>
            <a:pPr lvl="0" algn="just"/>
            <a:r>
              <a:rPr lang="cs-CZ" dirty="0"/>
              <a:t>dokládá se výpisem z evidence Rejstříku trestů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Bezúhonnost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1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krajský úřad podle místa poskytování ZS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Ministerstvo obrany nebo Ministerstvo spravedlnosti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Ministerstvo vnitra</a:t>
            </a:r>
          </a:p>
          <a:p>
            <a:pPr lvl="0"/>
            <a:endParaRPr lang="cs-CZ" dirty="0"/>
          </a:p>
          <a:p>
            <a:pPr marL="0" indent="0">
              <a:buNone/>
            </a:pPr>
            <a:r>
              <a:rPr lang="cs-CZ" dirty="0"/>
              <a:t>jen na základě souhlasného závazného stanoviska </a:t>
            </a:r>
            <a:r>
              <a:rPr lang="cs-CZ" b="1" dirty="0"/>
              <a:t>Státního ústavu pro kontrolu léčiv </a:t>
            </a:r>
            <a:r>
              <a:rPr lang="cs-CZ" dirty="0"/>
              <a:t>k technickému a věcnému vybavení zdravotnického zařízení</a:t>
            </a:r>
          </a:p>
          <a:p>
            <a:pPr lvl="0"/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 udělení oprávnění rozhoduje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algn="just" defTabSz="891737">
              <a:spcAft>
                <a:spcPts val="513"/>
              </a:spcAft>
              <a:buNone/>
              <a:defRPr/>
            </a:pPr>
            <a:r>
              <a:rPr lang="cs-CZ" altLang="cs-CZ" sz="2000" b="1" dirty="0"/>
              <a:t>Poskytovatel zdravotních služeb</a:t>
            </a:r>
          </a:p>
          <a:p>
            <a:pPr marL="0" indent="0" algn="just" defTabSz="891737">
              <a:spcAft>
                <a:spcPts val="513"/>
              </a:spcAft>
              <a:buNone/>
              <a:defRPr/>
            </a:pPr>
            <a:endParaRPr lang="cs-CZ" altLang="cs-CZ" sz="2000" dirty="0"/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fyzická nebo právnická osoba, která má oprávnění k poskytování zdravotních služeb podle zákona č. 372/2011 Sb.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personál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zdravotnické zařízení – prostory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technické a věcné vybavení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oprávnění</a:t>
            </a:r>
            <a:endParaRPr lang="cs-CZ" altLang="cs-CZ" sz="18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CDAA61-AA14-4117-8DE0-273EC9C2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Zdravotnický pracovník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odborná/specializovaná způsobilost</a:t>
            </a:r>
          </a:p>
          <a:p>
            <a:r>
              <a:rPr lang="cs-CZ" sz="2000" dirty="0"/>
              <a:t>zdravotní stav</a:t>
            </a:r>
          </a:p>
          <a:p>
            <a:r>
              <a:rPr lang="cs-CZ" sz="2000" dirty="0"/>
              <a:t>bezúhonnost</a:t>
            </a:r>
          </a:p>
          <a:p>
            <a:r>
              <a:rPr lang="cs-CZ" sz="2000" dirty="0"/>
              <a:t>případně členství v komoře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poskytuje zdravotní služby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dosažení věku 18 let</a:t>
            </a:r>
          </a:p>
          <a:p>
            <a:r>
              <a:rPr lang="cs-CZ" dirty="0"/>
              <a:t>plná svéprávnost</a:t>
            </a:r>
          </a:p>
          <a:p>
            <a:r>
              <a:rPr lang="cs-CZ" dirty="0"/>
              <a:t>bezúhonnost</a:t>
            </a:r>
          </a:p>
          <a:p>
            <a:r>
              <a:rPr lang="cs-CZ" dirty="0"/>
              <a:t>povolení k pobytu na území ČR</a:t>
            </a:r>
          </a:p>
          <a:p>
            <a:r>
              <a:rPr lang="cs-CZ" dirty="0"/>
              <a:t>způsobilost k samostatnému výkonu zdravotnického povolání / odborný zástupce</a:t>
            </a:r>
          </a:p>
          <a:p>
            <a:r>
              <a:rPr lang="cs-CZ" dirty="0"/>
              <a:t>oprávnění k užívání zdravotnické zařízení </a:t>
            </a:r>
          </a:p>
          <a:p>
            <a:r>
              <a:rPr lang="cs-CZ" dirty="0"/>
              <a:t>splnění požadavků na personální zabezpečení</a:t>
            </a:r>
          </a:p>
          <a:p>
            <a:r>
              <a:rPr lang="cs-CZ" dirty="0"/>
              <a:t>doložení stanovisek SÚKL, KHS, MZ</a:t>
            </a:r>
          </a:p>
          <a:p>
            <a:r>
              <a:rPr lang="cs-CZ" dirty="0"/>
              <a:t>osobně způsobilá / odborný zástupce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udělení oprávnění - FO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bezúhonnost – statutární orgán/ jeho členové / vedoucí organizační složky státu / organizační složky územního samosprávného celku</a:t>
            </a:r>
          </a:p>
          <a:p>
            <a:r>
              <a:rPr lang="cs-CZ" sz="2400" dirty="0"/>
              <a:t>ustavení odborného zástupce</a:t>
            </a:r>
          </a:p>
          <a:p>
            <a:r>
              <a:rPr lang="cs-CZ" sz="2400" dirty="0"/>
              <a:t>oprávnění k užívání zdravotnické zařízení (technické a věcné vybavení)</a:t>
            </a:r>
          </a:p>
          <a:p>
            <a:r>
              <a:rPr lang="cs-CZ" sz="2400" dirty="0"/>
              <a:t>splnění požadavků na personální zabezpečení</a:t>
            </a:r>
          </a:p>
          <a:p>
            <a:r>
              <a:rPr lang="cs-CZ" sz="2400" dirty="0"/>
              <a:t>doložení stanovisek SÚKL, KHS, MZ</a:t>
            </a:r>
          </a:p>
          <a:p>
            <a:r>
              <a:rPr lang="cs-CZ" sz="2400" dirty="0"/>
              <a:t>odborný zástupce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udělení oprávnění - PO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9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soudem nebo správním orgánem udělen zákaz činnosti </a:t>
            </a:r>
          </a:p>
          <a:p>
            <a:endParaRPr lang="cs-CZ" dirty="0"/>
          </a:p>
          <a:p>
            <a:r>
              <a:rPr lang="cs-CZ" dirty="0"/>
              <a:t>po dobu 3 let ode dne nabytí právní moci rozhodnutí o odnětí oprávnění</a:t>
            </a:r>
          </a:p>
          <a:p>
            <a:endParaRPr lang="cs-CZ" dirty="0"/>
          </a:p>
          <a:p>
            <a:r>
              <a:rPr lang="cs-CZ" dirty="0"/>
              <a:t> překážky související s insolvenčním řízení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Překážky udělení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6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povinné náležitosti podle zákona</a:t>
            </a:r>
          </a:p>
          <a:p>
            <a:pPr lvl="2"/>
            <a:r>
              <a:rPr lang="cs-CZ" i="1" dirty="0"/>
              <a:t>údaje o žadateli</a:t>
            </a:r>
            <a:endParaRPr lang="cs-CZ" dirty="0"/>
          </a:p>
          <a:p>
            <a:pPr lvl="2"/>
            <a:r>
              <a:rPr lang="cs-CZ" i="1" dirty="0"/>
              <a:t>údaje o odborném zástupci</a:t>
            </a:r>
            <a:endParaRPr lang="cs-CZ" dirty="0"/>
          </a:p>
          <a:p>
            <a:pPr lvl="2"/>
            <a:r>
              <a:rPr lang="cs-CZ" i="1" dirty="0"/>
              <a:t>údaje o místu poskytování ZS</a:t>
            </a:r>
            <a:endParaRPr lang="cs-CZ" dirty="0"/>
          </a:p>
          <a:p>
            <a:pPr lvl="2"/>
            <a:r>
              <a:rPr lang="cs-CZ" i="1" dirty="0"/>
              <a:t>formy, obory a druhy poskytované zdravotní péče</a:t>
            </a:r>
            <a:endParaRPr lang="cs-CZ" dirty="0"/>
          </a:p>
          <a:p>
            <a:pPr lvl="2"/>
            <a:r>
              <a:rPr lang="cs-CZ" i="1" dirty="0"/>
              <a:t>datum, kdy žadatel hodlá zahájit poskytování ZS</a:t>
            </a:r>
            <a:endParaRPr lang="cs-CZ" dirty="0"/>
          </a:p>
          <a:p>
            <a:pPr lvl="2"/>
            <a:r>
              <a:rPr lang="cs-CZ" i="1" dirty="0"/>
              <a:t>doba, po kterou žadatel hodlá zdravotní služby poskytovat, pokud žádá o udělení oprávnění na dobu určitou</a:t>
            </a:r>
            <a:endParaRPr lang="cs-CZ" dirty="0"/>
          </a:p>
          <a:p>
            <a:pPr lvl="2"/>
            <a:r>
              <a:rPr lang="cs-CZ" i="1" dirty="0"/>
              <a:t>doklady k žádosti</a:t>
            </a:r>
            <a:endParaRPr lang="cs-CZ" dirty="0"/>
          </a:p>
          <a:p>
            <a:pPr marL="914400" lvl="2" indent="0">
              <a:buNone/>
            </a:pPr>
            <a:endParaRPr lang="cs-CZ" sz="3400" dirty="0"/>
          </a:p>
          <a:p>
            <a:r>
              <a:rPr lang="cs-CZ" sz="3400" dirty="0"/>
              <a:t>povinnost skutečnosti doložit doklady (o způsobilosti, o bezúhonnost, seznam zdravotnických pracovníků apod.)</a:t>
            </a:r>
          </a:p>
          <a:p>
            <a:endParaRPr lang="cs-CZ" dirty="0"/>
          </a:p>
          <a:p>
            <a:r>
              <a:rPr lang="cs-CZ" sz="2600" dirty="0"/>
              <a:t>pokud budou ZS poskytovány u jiného poskytovatele v jeho ZZ - smlouvu s poskytovatelem, který provozuje zdravotnické zařízení v němž bude žadatel zdravotní služby poskytovat, opravňující žadatele využívat technické a věcné vybavení zdravotnického zařízení a personální zabezpečení zdravotních služeb tohoto poskytovatele k poskytování zdravotních služeb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Žádost o udělení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0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rozhoduje Krajský úřad na základě doložených skutečností</a:t>
            </a:r>
          </a:p>
          <a:p>
            <a:r>
              <a:rPr lang="cs-CZ" dirty="0"/>
              <a:t>pokud vše splněno – udělí oprávnění</a:t>
            </a:r>
          </a:p>
          <a:p>
            <a:r>
              <a:rPr lang="cs-CZ" dirty="0"/>
              <a:t>v rozhodnutí je uvedeno, na jakou dobu de uděluje a datum zahájení poskytování ZS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Povinnost poskytovatele hlásit změny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Rozhodnutí o udělení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3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smrtí poskytovatele</a:t>
            </a:r>
          </a:p>
          <a:p>
            <a:r>
              <a:rPr lang="cs-CZ" b="1" dirty="0"/>
              <a:t>zánikem poskytovatele</a:t>
            </a:r>
            <a:r>
              <a:rPr lang="cs-CZ" dirty="0"/>
              <a:t>,</a:t>
            </a:r>
          </a:p>
          <a:p>
            <a:r>
              <a:rPr lang="cs-CZ" dirty="0"/>
              <a:t> výmazem organizační složky závodu právnické osoby se sídlem mimo území České republiky z obchodního rejstříku,</a:t>
            </a:r>
          </a:p>
          <a:p>
            <a:r>
              <a:rPr lang="cs-CZ" dirty="0"/>
              <a:t>zrušením organizační složky státu nebo organizační složky územního samosprávného celku, bylo-li poskytování zdravotních služeb zajišťováno touto organizační složkou,</a:t>
            </a:r>
          </a:p>
          <a:p>
            <a:r>
              <a:rPr lang="cs-CZ" b="1" dirty="0"/>
              <a:t>uplynutím doby</a:t>
            </a:r>
            <a:r>
              <a:rPr lang="cs-CZ" dirty="0"/>
              <a:t>, pokud bylo oprávnění uděleno na dobu určitou,</a:t>
            </a:r>
          </a:p>
          <a:p>
            <a:r>
              <a:rPr lang="cs-CZ" b="1" dirty="0"/>
              <a:t>rozhodnutím</a:t>
            </a:r>
            <a:r>
              <a:rPr lang="cs-CZ" dirty="0"/>
              <a:t> příslušného správního orgánu o odejmutí oprávnění, nebo</a:t>
            </a:r>
          </a:p>
          <a:p>
            <a:r>
              <a:rPr lang="cs-CZ" dirty="0"/>
              <a:t>v dalších případech stanovených tímto zákonem.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Zánik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příslušný orgán odejme:</a:t>
            </a:r>
          </a:p>
          <a:p>
            <a:pPr lvl="2"/>
            <a:r>
              <a:rPr lang="cs-CZ" sz="3200" dirty="0"/>
              <a:t>poskytovatel přestal splňovat podmínky</a:t>
            </a:r>
          </a:p>
          <a:p>
            <a:pPr lvl="2"/>
            <a:r>
              <a:rPr lang="cs-CZ" sz="3200" dirty="0"/>
              <a:t>nastala překážka pro udělení</a:t>
            </a:r>
          </a:p>
          <a:p>
            <a:pPr lvl="2"/>
            <a:r>
              <a:rPr lang="cs-CZ" sz="3200" dirty="0"/>
              <a:t>poskytovatel o to požádal</a:t>
            </a:r>
          </a:p>
          <a:p>
            <a:pPr lvl="2"/>
            <a:r>
              <a:rPr lang="cs-CZ" sz="3200" dirty="0"/>
              <a:t>další případy stanovené zákonem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Odejmutí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uložen zákaz činnosti v poskytování ZS (soud / správní orgán)</a:t>
            </a:r>
          </a:p>
          <a:p>
            <a:pPr lvl="0"/>
            <a:r>
              <a:rPr lang="cs-CZ" dirty="0"/>
              <a:t>není pojištěn pro případ odpovědnosti za škodu způsobenou v souvislosti s poskytováním ZS</a:t>
            </a:r>
          </a:p>
          <a:p>
            <a:pPr lvl="0"/>
            <a:r>
              <a:rPr lang="cs-CZ" dirty="0"/>
              <a:t>závažným způsobem /opakovaně porušil povinnost stanovenou pro poskytování ZS zákonem </a:t>
            </a:r>
          </a:p>
          <a:p>
            <a:pPr lvl="0"/>
            <a:r>
              <a:rPr lang="cs-CZ" dirty="0"/>
              <a:t>ve lhůtě neodstranil zjištěné nedostatky </a:t>
            </a:r>
          </a:p>
          <a:p>
            <a:pPr lvl="0"/>
            <a:r>
              <a:rPr lang="cs-CZ" dirty="0"/>
              <a:t>nevede / vede v rozporu s právním předpisem ZD </a:t>
            </a:r>
          </a:p>
          <a:p>
            <a:pPr lvl="0"/>
            <a:r>
              <a:rPr lang="cs-CZ" dirty="0"/>
              <a:t>neplatí pojistné na sociální zabezpečení a příspěvek na státní politiku zaměstnanosti</a:t>
            </a:r>
          </a:p>
          <a:p>
            <a:pPr lvl="0"/>
            <a:r>
              <a:rPr lang="cs-CZ" dirty="0"/>
              <a:t>po dobu 3 let ode dne nabytí právní moci rozhodnutí o zamítnutí insolvenčního návrhu /zrušení konkursu  </a:t>
            </a:r>
          </a:p>
          <a:p>
            <a:r>
              <a:rPr lang="cs-CZ" dirty="0"/>
              <a:t>v průběhu insolvenčního řízení bez souhlasu insolvenčního správce</a:t>
            </a:r>
          </a:p>
          <a:p>
            <a:r>
              <a:rPr lang="cs-CZ" dirty="0"/>
              <a:t>zdravotní služby nejsou poskytovány po dobu delší než 1 rok</a:t>
            </a:r>
          </a:p>
          <a:p>
            <a:r>
              <a:rPr lang="cs-CZ" dirty="0"/>
              <a:t>dále viz zákon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 odejmutí/změnění/pozastavení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8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nejdéle na dobu 1 roku</a:t>
            </a:r>
          </a:p>
          <a:p>
            <a:pPr lvl="0"/>
            <a:r>
              <a:rPr lang="cs-CZ" dirty="0"/>
              <a:t>přerušením je neposkytování ZS déle než 1 měsíc</a:t>
            </a:r>
          </a:p>
          <a:p>
            <a:pPr lvl="0"/>
            <a:r>
              <a:rPr lang="cs-CZ" dirty="0"/>
              <a:t>povinnost oznámit nejpozději 60 dnů předem</a:t>
            </a:r>
          </a:p>
          <a:p>
            <a:pPr lvl="0"/>
            <a:r>
              <a:rPr lang="cs-CZ" dirty="0"/>
              <a:t>povinnost zajistit předání kopie nebo výpis ZD nově zvolenému poskytovateli</a:t>
            </a:r>
          </a:p>
          <a:p>
            <a:r>
              <a:rPr lang="cs-CZ" dirty="0"/>
              <a:t>pokračování v poskytování ZS poskytovatel písemně oznámí KÚ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Přerušení poskytování ZS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3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preventivní péče zaměřená na předcházení onemocnění a jeho včasné rozpoznání</a:t>
            </a:r>
          </a:p>
          <a:p>
            <a:pPr lvl="0"/>
            <a:r>
              <a:rPr lang="cs-CZ" dirty="0"/>
              <a:t>na základě povolení uděleného krajským úřadem</a:t>
            </a:r>
          </a:p>
          <a:p>
            <a:pPr lvl="0"/>
            <a:r>
              <a:rPr lang="cs-CZ" dirty="0"/>
              <a:t>nutné stanovisko krajské hygienické stanice</a:t>
            </a:r>
          </a:p>
          <a:p>
            <a:pPr lvl="0"/>
            <a:r>
              <a:rPr lang="cs-CZ" dirty="0"/>
              <a:t>Žádost musí obsahovat:</a:t>
            </a:r>
          </a:p>
          <a:p>
            <a:pPr lvl="1"/>
            <a:r>
              <a:rPr lang="cs-CZ" dirty="0"/>
              <a:t>identifikační údaje poskytovatele </a:t>
            </a:r>
          </a:p>
          <a:p>
            <a:pPr lvl="1"/>
            <a:r>
              <a:rPr lang="cs-CZ" dirty="0"/>
              <a:t>vymezení činností</a:t>
            </a:r>
          </a:p>
          <a:p>
            <a:pPr lvl="1"/>
            <a:r>
              <a:rPr lang="cs-CZ" dirty="0"/>
              <a:t>místo</a:t>
            </a:r>
          </a:p>
          <a:p>
            <a:pPr lvl="1"/>
            <a:r>
              <a:rPr lang="cs-CZ" dirty="0"/>
              <a:t>dobu, na kterou má být povolení uděleno, určenou konkrétním datem</a:t>
            </a:r>
          </a:p>
          <a:p>
            <a:pPr lvl="1"/>
            <a:r>
              <a:rPr lang="cs-CZ" dirty="0"/>
              <a:t>hygienická a protiepidemická opatření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preventivní péče mimo ZZ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algn="just" defTabSz="891737">
              <a:spcAft>
                <a:spcPts val="513"/>
              </a:spcAft>
              <a:buNone/>
              <a:defRPr/>
            </a:pPr>
            <a:r>
              <a:rPr lang="cs-CZ" altLang="cs-CZ" sz="2000" b="1" dirty="0"/>
              <a:t>Živnostenské oprávnění</a:t>
            </a:r>
          </a:p>
          <a:p>
            <a:pPr marL="0" indent="0" algn="just" defTabSz="891737">
              <a:spcAft>
                <a:spcPts val="513"/>
              </a:spcAft>
              <a:buNone/>
              <a:defRPr/>
            </a:pPr>
            <a:endParaRPr lang="cs-CZ" altLang="cs-CZ" sz="2000" dirty="0"/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živnostenský úřad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při splnění podmínek podle zákona č. 455/1991 Sb., o živnostenském podnikání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CDAA61-AA14-4117-8DE0-273EC9C2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Oprávnění k poskytování zdravotních služeb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uděluje krajský úřad</a:t>
            </a:r>
          </a:p>
          <a:p>
            <a:r>
              <a:rPr lang="cs-CZ" sz="2000" dirty="0"/>
              <a:t>při splnění podmínek podle zákona č. 372/2011 Sb., o zdravotních službách a podmínkách jejich poskytování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Pozor na rozdíl!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63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Pojištěnec má právo na </a:t>
            </a:r>
            <a:r>
              <a:rPr lang="cs-CZ" b="1" dirty="0"/>
              <a:t>časovou a místní dostupnost </a:t>
            </a:r>
            <a:r>
              <a:rPr lang="cs-CZ" dirty="0"/>
              <a:t>hrazených služeb poskytovaných smluvními poskytovateli příslušné zdravotní pojišťovny</a:t>
            </a:r>
          </a:p>
          <a:p>
            <a:endParaRPr lang="cs-CZ" sz="3400" dirty="0"/>
          </a:p>
          <a:p>
            <a:r>
              <a:rPr lang="cs-CZ" dirty="0"/>
              <a:t>zdravotní pojišťovna je povinna zajistit poskytování hrazených služeb svým pojištěncům, včetně jejich místní a časové dostupnosti. Tuto povinnost plní prostřednictvím poskytovatelů, se kterými uzavřela smlouvu o poskytování a úhradě hrazených služeb. = </a:t>
            </a:r>
            <a:r>
              <a:rPr lang="cs-CZ" b="1" dirty="0"/>
              <a:t>síť poskytovatelů</a:t>
            </a:r>
            <a:endParaRPr lang="cs-CZ" sz="3400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4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může navrhnout zdravotní pojišťovna, uchazeč nebo obec</a:t>
            </a:r>
          </a:p>
          <a:p>
            <a:r>
              <a:rPr lang="cs-CZ" dirty="0"/>
              <a:t>vyhlašuje  krajský úřad – na úřední desce</a:t>
            </a:r>
          </a:p>
          <a:p>
            <a:r>
              <a:rPr lang="cs-CZ" dirty="0"/>
              <a:t>vyhlášení obsahuje</a:t>
            </a:r>
          </a:p>
          <a:p>
            <a:pPr lvl="2"/>
            <a:r>
              <a:rPr lang="cs-CZ" dirty="0"/>
              <a:t>rozsah hrazených služeb a vymezené území</a:t>
            </a:r>
          </a:p>
          <a:p>
            <a:pPr lvl="2"/>
            <a:r>
              <a:rPr lang="cs-CZ" dirty="0"/>
              <a:t>lhůtu pro podání nabídek</a:t>
            </a:r>
          </a:p>
          <a:p>
            <a:pPr lvl="2"/>
            <a:r>
              <a:rPr lang="cs-CZ" dirty="0"/>
              <a:t>Místo pro podání přihlášky</a:t>
            </a:r>
          </a:p>
          <a:p>
            <a:pPr lvl="2"/>
            <a:r>
              <a:rPr lang="cs-CZ" dirty="0"/>
              <a:t>lhůtu od kdy je třeba poskytování ZS zajistit</a:t>
            </a:r>
          </a:p>
          <a:p>
            <a:r>
              <a:rPr lang="cs-CZ" dirty="0"/>
              <a:t>pro každé výběrové řízení je zřízena komise</a:t>
            </a:r>
            <a:endParaRPr lang="cs-CZ" sz="3400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Smlouvy s pojišťovnami – výběrové řízení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84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členové komise:</a:t>
            </a:r>
          </a:p>
          <a:p>
            <a:pPr lvl="2"/>
            <a:r>
              <a:rPr lang="cs-CZ" dirty="0"/>
              <a:t>zástupce krajského úřadu</a:t>
            </a:r>
          </a:p>
          <a:p>
            <a:pPr lvl="2"/>
            <a:r>
              <a:rPr lang="cs-CZ" dirty="0"/>
              <a:t>zástupce příslušné komory nebo zástupce profesní organizace</a:t>
            </a:r>
          </a:p>
          <a:p>
            <a:pPr lvl="2"/>
            <a:r>
              <a:rPr lang="cs-CZ" dirty="0"/>
              <a:t>zástupce příslušné zdravotní pojišťovny</a:t>
            </a:r>
          </a:p>
          <a:p>
            <a:pPr lvl="2"/>
            <a:r>
              <a:rPr lang="cs-CZ" dirty="0"/>
              <a:t>odborník pro zdravotní služby, které mají být uchazečem poskytovány</a:t>
            </a:r>
          </a:p>
          <a:p>
            <a:r>
              <a:rPr lang="cs-CZ" dirty="0"/>
              <a:t>rozhoduje nadpoloviční většina hlasů</a:t>
            </a:r>
          </a:p>
          <a:p>
            <a:r>
              <a:rPr lang="cs-CZ" dirty="0"/>
              <a:t>v případě rovnosti příslušná pojišťovna</a:t>
            </a:r>
          </a:p>
          <a:p>
            <a:endParaRPr lang="cs-CZ" sz="3400" b="1" dirty="0"/>
          </a:p>
          <a:p>
            <a:r>
              <a:rPr lang="cs-CZ" dirty="0"/>
              <a:t>vyhlašovatel pozve uchazeče na jednání výběrové komise</a:t>
            </a:r>
            <a:endParaRPr lang="cs-CZ" sz="3400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Smlouvy s pojišťovnami – výběrové komise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6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 posouzení přihlášek stanoví komise pořadí uchazečů</a:t>
            </a:r>
          </a:p>
          <a:p>
            <a:endParaRPr lang="cs-CZ" dirty="0"/>
          </a:p>
          <a:p>
            <a:r>
              <a:rPr lang="cs-CZ" dirty="0"/>
              <a:t>zdravotní pojišťovna </a:t>
            </a:r>
            <a:r>
              <a:rPr lang="cs-CZ" b="1" u="sng" dirty="0"/>
              <a:t>přihlíží</a:t>
            </a:r>
            <a:r>
              <a:rPr lang="cs-CZ" dirty="0"/>
              <a:t> k výsledkům výběrového řízení při uzavírání smluv o poskytování a úhradě hrazených služeb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výsledek výběrového řízení nezakládá právo na uzavření smlouvy se zdravotní pojišťovnou</a:t>
            </a:r>
            <a:endParaRPr lang="cs-CZ" dirty="0"/>
          </a:p>
          <a:p>
            <a:endParaRPr lang="cs-CZ" dirty="0"/>
          </a:p>
          <a:p>
            <a:r>
              <a:rPr lang="cs-CZ" dirty="0"/>
              <a:t>zdravotní pojišťovna je oprávněna uzavřít smlouvu s uchazečem pouze tehdy, bylo-li uzavření takové smlouvy ve výběrovém řízení doporučeno</a:t>
            </a:r>
          </a:p>
          <a:p>
            <a:endParaRPr lang="cs-CZ" dirty="0"/>
          </a:p>
          <a:p>
            <a:r>
              <a:rPr lang="cs-CZ" dirty="0"/>
              <a:t>pokud nebylo doporučeno – možné za 3 měsíce znovu žádat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 – výsledek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pojišťovny mají na svých stránkách podrobné instrukce a politiku vytváření sítě</a:t>
            </a:r>
          </a:p>
          <a:p>
            <a:endParaRPr lang="cs-CZ" dirty="0"/>
          </a:p>
          <a:p>
            <a:r>
              <a:rPr lang="cs-CZ" dirty="0"/>
              <a:t>např. VZP odkaz zde: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https://www.vzp.cz/poskytovatele/smluvni-vztahy/postup-uzavirani-smluv-pro-zdravotnicke-zarizeni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8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není povinnost uzavírat smlouvy s pojišťovnami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poskytovatel může cílit na samoplátce, ale u různých oborů různá ochota pacientů platit</a:t>
            </a:r>
          </a:p>
          <a:p>
            <a:endParaRPr lang="cs-CZ" dirty="0"/>
          </a:p>
          <a:p>
            <a:r>
              <a:rPr lang="cs-CZ" dirty="0"/>
              <a:t>neodkladnou péči musí zdravotní pojišťovna pojištěnce uhradit i nesmluvnímu poskytovateli </a:t>
            </a:r>
          </a:p>
          <a:p>
            <a:endParaRPr lang="cs-CZ" dirty="0"/>
          </a:p>
          <a:p>
            <a:r>
              <a:rPr lang="cs-CZ" dirty="0"/>
              <a:t>povinnost předem informovat o ceně této služby, vystavit účetní doklad,  zpracovat seznam cen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Režim samoplátců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65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BDBE9CA-8B48-49B6-822F-FCBD0A4C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5673"/>
            <a:ext cx="8820150" cy="1309512"/>
          </a:xfrm>
        </p:spPr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Povinnosti poskytovatele zdravotních služeb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25928A-1D61-4F69-9164-F1389F53E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8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Poskytovat zdravotní služby </a:t>
            </a:r>
            <a:r>
              <a:rPr lang="cs-CZ" b="1" dirty="0"/>
              <a:t>na náležité odborné úrovni, vytvořit podmínky </a:t>
            </a:r>
            <a:r>
              <a:rPr lang="cs-CZ" dirty="0"/>
              <a:t>a opatření k zajištění uplatňování práv a povinností pacientů a dalších oprávněných osob, zdravotnických pracovníků a jiných odborných pracovníků při poskytování zdravotních služeb.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Zachování mlčenlivosti – povinnost poskytovatele!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Povinnosti poskytovatele - obecně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26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600" dirty="0"/>
              <a:t>informovat předem pacienta o </a:t>
            </a:r>
            <a:r>
              <a:rPr lang="cs-CZ" sz="3600" b="1" dirty="0"/>
              <a:t>ceně</a:t>
            </a:r>
            <a:r>
              <a:rPr lang="cs-CZ" sz="3600" dirty="0"/>
              <a:t> poskytovaných zdravotních služeb</a:t>
            </a:r>
          </a:p>
          <a:p>
            <a:r>
              <a:rPr lang="cs-CZ" sz="3600" dirty="0"/>
              <a:t>zpracovat seznam cen přístupný pacientům</a:t>
            </a:r>
          </a:p>
          <a:p>
            <a:r>
              <a:rPr lang="cs-CZ" sz="3600" dirty="0"/>
              <a:t>vymezit provozní a ordinační dobu, na přístupném místě</a:t>
            </a:r>
          </a:p>
          <a:p>
            <a:r>
              <a:rPr lang="cs-CZ" sz="3600" dirty="0"/>
              <a:t>opatřit zdravotnické zařízení viditelným </a:t>
            </a:r>
            <a:r>
              <a:rPr lang="cs-CZ" sz="3600" b="1" dirty="0"/>
              <a:t>označením</a:t>
            </a:r>
          </a:p>
          <a:p>
            <a:r>
              <a:rPr lang="cs-CZ" sz="3600" dirty="0"/>
              <a:t>v době nepřítomnosti zpřístupnit pacientům informaci o poskytnutí neodkladné péče jiným poskytovatelem</a:t>
            </a:r>
          </a:p>
          <a:p>
            <a:r>
              <a:rPr lang="cs-CZ" sz="3600" dirty="0"/>
              <a:t>předat zprávu o poskytnutých zdravotních službách registrujícímu poskytovateli v oboru všeobecné praktické lékařství </a:t>
            </a:r>
          </a:p>
          <a:p>
            <a:r>
              <a:rPr lang="cs-CZ" sz="3600" dirty="0"/>
              <a:t>předat </a:t>
            </a:r>
            <a:r>
              <a:rPr lang="cs-CZ" sz="3600" b="1" dirty="0"/>
              <a:t>informace</a:t>
            </a:r>
            <a:r>
              <a:rPr lang="cs-CZ" sz="3600" dirty="0"/>
              <a:t> nezbytné pro návaznou péči</a:t>
            </a:r>
          </a:p>
          <a:p>
            <a:r>
              <a:rPr lang="cs-CZ" sz="3600" dirty="0"/>
              <a:t>zpracovat </a:t>
            </a:r>
            <a:r>
              <a:rPr lang="cs-CZ" sz="3600" b="1" dirty="0"/>
              <a:t>seznam</a:t>
            </a:r>
            <a:r>
              <a:rPr lang="cs-CZ" sz="3600" dirty="0"/>
              <a:t> zdravotních služeb, k jejichž poskytnutí je vyžadován písemný souhlas</a:t>
            </a:r>
          </a:p>
          <a:p>
            <a:r>
              <a:rPr lang="cs-CZ" sz="3600" dirty="0"/>
              <a:t>informovat pacienta o tom, že se na poskytování zdravotních služeb mohou podílet osoby získávající způsobilost k výkonu povolání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Konkrétní povinnosti poskytovatele vůči pacientovi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7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povinnost vést a uchovávat zdravotnickou dokumentaci</a:t>
            </a:r>
          </a:p>
          <a:p>
            <a:r>
              <a:rPr lang="cs-CZ" sz="3200" dirty="0"/>
              <a:t>v listinné nebo elektronické podobě nebo v kombinaci obou těchto podob</a:t>
            </a:r>
          </a:p>
          <a:p>
            <a:r>
              <a:rPr lang="cs-CZ" sz="3200" dirty="0"/>
              <a:t>vyřazování zdravotnické dokumentace (archivace a skartace)</a:t>
            </a:r>
          </a:p>
          <a:p>
            <a:pPr lvl="2"/>
            <a:r>
              <a:rPr lang="cs-CZ" sz="2400" dirty="0"/>
              <a:t>podle vyhlášky č. 98/2012 Sb., o zdravotnické dokumentaci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Povinnosti týkající se zdravotnické dokumentace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6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BDBE9CA-8B48-49B6-822F-FCBD0A4C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Živnost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25928A-1D61-4F69-9164-F1389F53E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11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předávat údaje do Národního zdravotnického informačního systému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uzavřít pojistnou smlouvu o pojištění své odpovědnosti </a:t>
            </a:r>
            <a:endParaRPr lang="cs-CZ" dirty="0"/>
          </a:p>
          <a:p>
            <a:endParaRPr lang="cs-CZ" sz="2000" dirty="0"/>
          </a:p>
          <a:p>
            <a:r>
              <a:rPr lang="cs-CZ" sz="2000" dirty="0"/>
              <a:t>péče o zaměstnance, BOZP – povinnosti zaměstnavatele viz přednáška pracovní právo</a:t>
            </a:r>
          </a:p>
          <a:p>
            <a:endParaRPr lang="cs-CZ" sz="2000" dirty="0"/>
          </a:p>
          <a:p>
            <a:r>
              <a:rPr lang="cs-CZ" sz="2000" dirty="0"/>
              <a:t>pozor na odpovědnost za zaměstnance a omezený regres na zaměstnanci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Další povinnosti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6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překročení únosné pracovní zatížení nebo jeho přijetí brání provozní důvody, personální zabezpečení nebo technické a věcné vybavení zdravotnického zařízení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vzdálenost místa pobytu pacienta neumožňovala v případě poskytování zdravotních služeb v oboru všeobecné praktické lékařství a praktické lékařství pro děti a dorost výkon návštěvní služby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není pojištěncem zdravotní pojišťovny, se kterou má poskytovatel uzavřenu smlouvu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Písemná zpráva!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pt-BR" dirty="0"/>
              <a:t>dmít</a:t>
            </a:r>
            <a:r>
              <a:rPr lang="cs-CZ" dirty="0"/>
              <a:t>nutí</a:t>
            </a:r>
            <a:r>
              <a:rPr lang="pt-BR" dirty="0"/>
              <a:t> přijetí pacienta do péče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3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200" dirty="0"/>
              <a:t>předá pacienta s jeho souhlasem do péče jiného poskytovatele,</a:t>
            </a:r>
          </a:p>
          <a:p>
            <a:endParaRPr lang="cs-CZ" sz="3200" dirty="0"/>
          </a:p>
          <a:p>
            <a:r>
              <a:rPr lang="cs-CZ" sz="3200" dirty="0"/>
              <a:t>pominou důvody pro poskytování zdravotních služeb;</a:t>
            </a:r>
          </a:p>
          <a:p>
            <a:endParaRPr lang="cs-CZ" sz="3200" dirty="0"/>
          </a:p>
          <a:p>
            <a:r>
              <a:rPr lang="cs-CZ" sz="3200" dirty="0"/>
              <a:t>pacient vysloví nesouhlas s poskytováním veškerých zdravotních služeb,</a:t>
            </a:r>
          </a:p>
          <a:p>
            <a:endParaRPr lang="cs-CZ" sz="3200" dirty="0"/>
          </a:p>
          <a:p>
            <a:r>
              <a:rPr lang="cs-CZ" sz="3200" dirty="0"/>
              <a:t>pacient závažným způsobem omezuje práva ostatních pacientů, úmyslně a soustavně nedodržuje navržený individuální léčebný postup, pokud s poskytováním zdravotních služeb vyslovil souhlas, nebo se neřídí vnitřním řádem a jeho chování není způsobeno zdravotním stavem,</a:t>
            </a:r>
          </a:p>
          <a:p>
            <a:endParaRPr lang="cs-CZ" sz="3200" dirty="0"/>
          </a:p>
          <a:p>
            <a:r>
              <a:rPr lang="cs-CZ" sz="3200" dirty="0"/>
              <a:t>přestal poskytovat součinnost nezbytnou pro další poskytování zdravotních služeb; to neplatí, jestliže neposkytování součinnosti souvisí se zdravotním stavem pacienta;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ukončením péče nesmí dojít k bezprostřednímu ohrožení života nebo vážnému poškození zdraví pacienta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Písemná zpráva!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Ukončení péče o </a:t>
            </a:r>
            <a:r>
              <a:rPr lang="pt-BR" dirty="0"/>
              <a:t>pacienta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živnost =  soustavná činnost provozovaná samostatně, vlastním jménem, na vlastní odpovědnost, za účelem dosažení zisku a za podmínek stanovených tímto zákonem</a:t>
            </a:r>
          </a:p>
          <a:p>
            <a:endParaRPr lang="cs-CZ" sz="2000" dirty="0"/>
          </a:p>
          <a:p>
            <a:r>
              <a:rPr lang="cs-CZ" sz="2000" dirty="0"/>
              <a:t>živností </a:t>
            </a:r>
            <a:r>
              <a:rPr lang="cs-CZ" sz="2000" b="1" dirty="0"/>
              <a:t>není činnost </a:t>
            </a:r>
            <a:r>
              <a:rPr lang="cs-CZ" sz="2000" dirty="0"/>
              <a:t>lékařů, zubních lékařů a farmaceutů, </a:t>
            </a:r>
            <a:r>
              <a:rPr lang="cs-CZ" sz="2000" b="1" dirty="0"/>
              <a:t>nelékařských zdravotnických pracovníků</a:t>
            </a:r>
            <a:r>
              <a:rPr lang="cs-CZ" sz="2000" dirty="0"/>
              <a:t> </a:t>
            </a:r>
            <a:r>
              <a:rPr lang="cs-CZ" sz="2000" b="1" dirty="0"/>
              <a:t>při poskytování zdravotních služeb </a:t>
            </a:r>
            <a:r>
              <a:rPr lang="cs-CZ" sz="2000" dirty="0"/>
              <a:t>a přírodních léčitelů</a:t>
            </a:r>
          </a:p>
          <a:p>
            <a:endParaRPr lang="cs-CZ" sz="2000" dirty="0"/>
          </a:p>
          <a:p>
            <a:r>
              <a:rPr lang="cs-CZ" sz="2000" dirty="0"/>
              <a:t>Poskytování zdravotních služeb není živností, ALE například nákup a prodej pomůcek, vzdělávání, školení a činnosti které nejsou zdravotními službami živností jsou!</a:t>
            </a:r>
          </a:p>
          <a:p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obecné podmínky</a:t>
            </a:r>
          </a:p>
          <a:p>
            <a:pPr lvl="2"/>
            <a:r>
              <a:rPr lang="cs-CZ" dirty="0"/>
              <a:t>plná svéprávnost</a:t>
            </a:r>
          </a:p>
          <a:p>
            <a:pPr lvl="2"/>
            <a:r>
              <a:rPr lang="cs-CZ" dirty="0"/>
              <a:t>bezúhonnost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sz="1800" dirty="0"/>
              <a:t>bezúhonnost = za bezúhonnou se pro účely živnostenského podnikání nepovažuje osoba, která byla pravomocně odsouzena pro trestný čin </a:t>
            </a:r>
            <a:r>
              <a:rPr lang="cs-CZ" sz="1800" b="1" dirty="0"/>
              <a:t>spáchaný úmyslně</a:t>
            </a:r>
            <a:r>
              <a:rPr lang="cs-CZ" sz="1800" dirty="0"/>
              <a:t>, jestliže byl tento trestný čin spáchán </a:t>
            </a:r>
            <a:r>
              <a:rPr lang="cs-CZ" sz="1800" b="1" dirty="0"/>
              <a:t>v souvislosti s podnikáním</a:t>
            </a:r>
            <a:r>
              <a:rPr lang="cs-CZ" sz="1800" dirty="0"/>
              <a:t>, anebo s předmětem podnikání, o který žádá nebo který ohlašuje, pokud se na ni nehledí, jako by nebyla odsouzena</a:t>
            </a:r>
          </a:p>
          <a:p>
            <a:endParaRPr lang="cs-CZ" sz="2000" dirty="0"/>
          </a:p>
          <a:p>
            <a:r>
              <a:rPr lang="cs-CZ" sz="2000" dirty="0"/>
              <a:t>zvláštní podmínky = odborná nebo jiná způsobilost</a:t>
            </a:r>
          </a:p>
          <a:p>
            <a:pPr lvl="2"/>
            <a:r>
              <a:rPr lang="cs-CZ" sz="1600" dirty="0"/>
              <a:t>např. oční optika - způsobilost k výkonu zdravotnického povolání </a:t>
            </a:r>
            <a:r>
              <a:rPr lang="cs-CZ" sz="1600" b="1" dirty="0" err="1"/>
              <a:t>optometristy</a:t>
            </a:r>
            <a:r>
              <a:rPr lang="cs-CZ" sz="1600" dirty="0"/>
              <a:t> podle zvláštního právního předpisu, nebo vyšší odborné vzdělání v oboru vzdělání diplomovaný oční optik nebo diplomovaný oční technik, nebo …</a:t>
            </a:r>
          </a:p>
          <a:p>
            <a:pPr lvl="2"/>
            <a:r>
              <a:rPr lang="cs-CZ" sz="1600" dirty="0"/>
              <a:t>např. masérské, rekondiční a regenerační služby - … odborná způsobilost k výkonu povolání </a:t>
            </a:r>
            <a:r>
              <a:rPr lang="cs-CZ" sz="1600" b="1" dirty="0"/>
              <a:t>fyzioterapeuta </a:t>
            </a:r>
            <a:r>
              <a:rPr lang="cs-CZ" sz="1600" dirty="0"/>
              <a:t>nebo maséra nebo nevidomého a slabozrakého maséra podle zvláštního právního předpisu, nebo …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živnost ohlašovací = při splnění stanovených podmínek smějí být provozovány na základě ohlášení</a:t>
            </a:r>
          </a:p>
          <a:p>
            <a:pPr lvl="2"/>
            <a:r>
              <a:rPr lang="cs-CZ" dirty="0"/>
              <a:t>volná – není podmínka odborné způsobilosti, např. poradenská a konzultační činnost, zpracování odborných studií a posudků</a:t>
            </a:r>
          </a:p>
          <a:p>
            <a:pPr lvl="2"/>
            <a:r>
              <a:rPr lang="cs-CZ" dirty="0"/>
              <a:t>vázaná – seznam v příloze č. 2, např. </a:t>
            </a:r>
            <a:r>
              <a:rPr lang="cs-CZ" b="1" dirty="0"/>
              <a:t>oční optika, výroba a opravy sériově zhotovovaných protéz a ortéz, </a:t>
            </a:r>
            <a:r>
              <a:rPr lang="cs-CZ" dirty="0"/>
              <a:t>psychologické poradenství a diagnostika, činnosti, při kterých je porušována integrita lidské kůže, </a:t>
            </a:r>
            <a:r>
              <a:rPr lang="cs-CZ" b="1" dirty="0"/>
              <a:t>masérské, rekondiční a regenerační služby</a:t>
            </a:r>
          </a:p>
          <a:p>
            <a:pPr lvl="2"/>
            <a:r>
              <a:rPr lang="cs-CZ" dirty="0"/>
              <a:t>řemeslná – seznam v příloze č. 1, např. pekařství, cukrářství, zámečnictví, malířství…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sz="2000" dirty="0"/>
              <a:t>živnost koncesovaná = smějí být provozovány na základě koncese, nutnost správního rozhodnutí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8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/>
              <a:t>povinnost ohlásit živnostenskému úřadu – spojeno se správními poplatky (ohlášení   živnosti   při   vstupu do   živnostenského   podnikání – 1000 Kč atd.)</a:t>
            </a:r>
          </a:p>
          <a:p>
            <a:endParaRPr lang="cs-CZ" sz="2000" dirty="0"/>
          </a:p>
          <a:p>
            <a:r>
              <a:rPr lang="cs-CZ" sz="2000" dirty="0"/>
              <a:t>ohlášení fyzické osoby musí obsahovat:</a:t>
            </a:r>
          </a:p>
          <a:p>
            <a:pPr lvl="2"/>
            <a:r>
              <a:rPr lang="cs-CZ" sz="1600" dirty="0"/>
              <a:t>jméno a příjmení, popřípadě obchodní firmu, státní občanství, adresu bydliště, rodné číslo, bylo-li přiděleno, datum narození, místo narození (obec, okres, stát) a rodné příjmení</a:t>
            </a:r>
          </a:p>
          <a:p>
            <a:pPr lvl="2"/>
            <a:r>
              <a:rPr lang="cs-CZ" sz="1600" dirty="0"/>
              <a:t>adresu sídla</a:t>
            </a:r>
          </a:p>
          <a:p>
            <a:pPr lvl="2"/>
            <a:r>
              <a:rPr lang="cs-CZ" sz="1600" dirty="0"/>
              <a:t>předmět podnikání </a:t>
            </a:r>
          </a:p>
          <a:p>
            <a:pPr lvl="2"/>
            <a:r>
              <a:rPr lang="cs-CZ" sz="1600" dirty="0"/>
              <a:t>identifikační číslo osoby, bylo-li přiděleno</a:t>
            </a:r>
          </a:p>
          <a:p>
            <a:pPr lvl="2"/>
            <a:r>
              <a:rPr lang="cs-CZ" sz="1600" dirty="0"/>
              <a:t>provozovnu nebo provozovny</a:t>
            </a:r>
          </a:p>
          <a:p>
            <a:pPr lvl="2"/>
            <a:r>
              <a:rPr lang="cs-CZ" sz="1600" dirty="0"/>
              <a:t>titul nebo vědeckou hodnost osob </a:t>
            </a:r>
          </a:p>
          <a:p>
            <a:pPr lvl="2"/>
            <a:r>
              <a:rPr lang="cs-CZ" sz="1600" dirty="0"/>
              <a:t>případně adresu pro doručování všemi živnostenskými úřady</a:t>
            </a:r>
          </a:p>
          <a:p>
            <a:pPr lvl="2"/>
            <a:r>
              <a:rPr lang="cs-CZ" sz="1600" dirty="0"/>
              <a:t>Doklady o odborné způsobilosti</a:t>
            </a:r>
          </a:p>
          <a:p>
            <a:endParaRPr lang="cs-CZ" sz="2000" dirty="0"/>
          </a:p>
          <a:p>
            <a:r>
              <a:rPr lang="cs-CZ" sz="2000" dirty="0"/>
              <a:t>živnostenské oprávnění u ohlašovacích vzniká dnem ohlášení</a:t>
            </a:r>
          </a:p>
          <a:p>
            <a:r>
              <a:rPr lang="cs-CZ" sz="2000" dirty="0"/>
              <a:t>živnostenský úřad provede za splnění podmínek zápis do živnostenského rejstříku do 5 pracovních dnů ode dne doručení ohlášení a vydá podnikateli výpis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Ohlašování živnosti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7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smrtí podnikatele</a:t>
            </a:r>
          </a:p>
          <a:p>
            <a:r>
              <a:rPr lang="cs-CZ" sz="2400" dirty="0"/>
              <a:t>zánikem právnické osoby</a:t>
            </a:r>
          </a:p>
          <a:p>
            <a:r>
              <a:rPr lang="cs-CZ" sz="2400" dirty="0"/>
              <a:t>uplynutím doby, pokud bylo živnostenské oprávnění omezeno na dobu určitou,</a:t>
            </a:r>
          </a:p>
          <a:p>
            <a:r>
              <a:rPr lang="cs-CZ" sz="2400" dirty="0"/>
              <a:t>výmazem zahraniční osoby povinně zapsané v obchodním rejstříku nebo jejího předmětu podnikání z obchodního rejstříku,</a:t>
            </a:r>
          </a:p>
          <a:p>
            <a:r>
              <a:rPr lang="cs-CZ" sz="2400" dirty="0"/>
              <a:t>stanoví-li tak zvláštní právní předpis,</a:t>
            </a:r>
          </a:p>
          <a:p>
            <a:r>
              <a:rPr lang="cs-CZ" sz="2400" dirty="0"/>
              <a:t>rozhodnutím živnostenského úřadu o zrušení živnostenského oprávnění.</a:t>
            </a:r>
          </a:p>
          <a:p>
            <a:r>
              <a:rPr lang="cs-CZ" sz="2400" dirty="0"/>
              <a:t>živnostenský úřad zruší živnostenské oprávnění jestliže podnikatel již nesplňuje podmínky, nastanou překážky, podnikatel o to požádá.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živnosti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74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08" id="{E43662CB-0DB9-0E49-B8AD-F04052864929}" vid="{66DBEA55-D2F6-6F4E-8354-2665B981E4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26</TotalTime>
  <Words>2634</Words>
  <Application>Microsoft Office PowerPoint</Application>
  <PresentationFormat>Širokoúhlá obrazovka</PresentationFormat>
  <Paragraphs>382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Calibri</vt:lpstr>
      <vt:lpstr>Arial</vt:lpstr>
      <vt:lpstr>Muni Bold</vt:lpstr>
      <vt:lpstr>Motiv Office</vt:lpstr>
      <vt:lpstr>Role poskytovatele zdravotních služeb</vt:lpstr>
      <vt:lpstr>Kdo poskytuje zdravotní služby</vt:lpstr>
      <vt:lpstr>Pozor na rozdíl!</vt:lpstr>
      <vt:lpstr>Živnost</vt:lpstr>
      <vt:lpstr>Živnostenské podnikání</vt:lpstr>
      <vt:lpstr>Živnostenské podnikání</vt:lpstr>
      <vt:lpstr>Živnostenské podnikání</vt:lpstr>
      <vt:lpstr>Ohlašování živnosti</vt:lpstr>
      <vt:lpstr>Zánik živnosti</vt:lpstr>
      <vt:lpstr>Živnostenské podnikání</vt:lpstr>
      <vt:lpstr>Podnikání – další povinnosti</vt:lpstr>
      <vt:lpstr>Poskytování zdravotních služeb</vt:lpstr>
      <vt:lpstr>Poskytovatel zdravotních služeb</vt:lpstr>
      <vt:lpstr>Poskytování zdravotních služeb</vt:lpstr>
      <vt:lpstr>Poskytování zdravotních služeb</vt:lpstr>
      <vt:lpstr>Poskytování zdravotních služeb</vt:lpstr>
      <vt:lpstr>Způsobilost k samostatnému výkonu zdravotnického povolání</vt:lpstr>
      <vt:lpstr>Bezúhonnost</vt:lpstr>
      <vt:lpstr>O udělení oprávnění rozhoduje</vt:lpstr>
      <vt:lpstr>Podmínky udělení oprávnění - FO</vt:lpstr>
      <vt:lpstr>Podmínky udělení oprávnění - PO</vt:lpstr>
      <vt:lpstr>Překážky udělení oprávnění</vt:lpstr>
      <vt:lpstr>Žádost o udělení oprávnění</vt:lpstr>
      <vt:lpstr>Rozhodnutí o udělení oprávnění</vt:lpstr>
      <vt:lpstr>Zánik oprávnění</vt:lpstr>
      <vt:lpstr>Odejmutí oprávnění</vt:lpstr>
      <vt:lpstr>Možnost odejmutí/změnění/pozastavení oprávnění</vt:lpstr>
      <vt:lpstr>Přerušení poskytování ZS</vt:lpstr>
      <vt:lpstr>Poskytování preventivní péče mimo ZZ</vt:lpstr>
      <vt:lpstr>Smlouvy s pojišťovnami</vt:lpstr>
      <vt:lpstr>Smlouvy s pojišťovnami – výběrové řízení</vt:lpstr>
      <vt:lpstr>Smlouvy s pojišťovnami – výběrové komise</vt:lpstr>
      <vt:lpstr>Smlouvy s pojišťovnami – výsledek</vt:lpstr>
      <vt:lpstr>Smlouvy s pojišťovnami</vt:lpstr>
      <vt:lpstr>Režim samoplátců</vt:lpstr>
      <vt:lpstr>Povinnosti poskytovatele zdravotních služeb</vt:lpstr>
      <vt:lpstr>Povinnosti poskytovatele - obecně</vt:lpstr>
      <vt:lpstr>Konkrétní povinnosti poskytovatele vůči pacientovi</vt:lpstr>
      <vt:lpstr>Povinnosti týkající se zdravotnické dokumentace</vt:lpstr>
      <vt:lpstr>Další povinnosti</vt:lpstr>
      <vt:lpstr>Odmítnutí přijetí pacienta do péče</vt:lpstr>
      <vt:lpstr>Ukončení péče o pacienta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poskytovatele zdravotních služeb</dc:title>
  <dc:creator>Jaroslav Divoký</dc:creator>
  <cp:lastModifiedBy>Jaroslav Divoký</cp:lastModifiedBy>
  <cp:revision>3</cp:revision>
  <dcterms:created xsi:type="dcterms:W3CDTF">2022-02-23T09:02:23Z</dcterms:created>
  <dcterms:modified xsi:type="dcterms:W3CDTF">2022-02-23T12:08:13Z</dcterms:modified>
</cp:coreProperties>
</file>