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7"/>
  </p:notesMasterIdLst>
  <p:sldIdLst>
    <p:sldId id="256" r:id="rId2"/>
    <p:sldId id="258" r:id="rId3"/>
    <p:sldId id="261" r:id="rId4"/>
    <p:sldId id="259" r:id="rId5"/>
    <p:sldId id="260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1" r:id="rId15"/>
    <p:sldId id="272" r:id="rId16"/>
    <p:sldId id="273" r:id="rId17"/>
    <p:sldId id="274" r:id="rId18"/>
    <p:sldId id="276" r:id="rId19"/>
    <p:sldId id="277" r:id="rId20"/>
    <p:sldId id="278" r:id="rId21"/>
    <p:sldId id="288" r:id="rId22"/>
    <p:sldId id="289" r:id="rId23"/>
    <p:sldId id="290" r:id="rId24"/>
    <p:sldId id="299" r:id="rId25"/>
    <p:sldId id="300" r:id="rId26"/>
    <p:sldId id="302" r:id="rId27"/>
    <p:sldId id="291" r:id="rId28"/>
    <p:sldId id="292" r:id="rId29"/>
    <p:sldId id="293" r:id="rId30"/>
    <p:sldId id="294" r:id="rId31"/>
    <p:sldId id="295" r:id="rId32"/>
    <p:sldId id="296" r:id="rId33"/>
    <p:sldId id="311" r:id="rId34"/>
    <p:sldId id="301" r:id="rId35"/>
    <p:sldId id="313" r:id="rId36"/>
    <p:sldId id="314" r:id="rId37"/>
    <p:sldId id="303" r:id="rId38"/>
    <p:sldId id="304" r:id="rId39"/>
    <p:sldId id="306" r:id="rId40"/>
    <p:sldId id="307" r:id="rId41"/>
    <p:sldId id="315" r:id="rId42"/>
    <p:sldId id="309" r:id="rId43"/>
    <p:sldId id="316" r:id="rId44"/>
    <p:sldId id="317" r:id="rId45"/>
    <p:sldId id="318" r:id="rId4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60" autoAdjust="0"/>
    <p:restoredTop sz="94660"/>
  </p:normalViewPr>
  <p:slideViewPr>
    <p:cSldViewPr>
      <p:cViewPr varScale="1">
        <p:scale>
          <a:sx n="105" d="100"/>
          <a:sy n="105" d="100"/>
        </p:scale>
        <p:origin x="1698" y="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F52066-4702-4B83-85D1-6615F1549924}" type="datetimeFigureOut">
              <a:rPr lang="en-GB" smtClean="0"/>
              <a:t>20/02/2020</a:t>
            </a:fld>
            <a:endParaRPr lang="en-GB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BA38A3-DD6D-4492-A78F-13E2515B836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88814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en-GB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BC9C3-CBD2-4FF8-8649-B45993F21369}" type="datetimeFigureOut">
              <a:rPr lang="en-GB" smtClean="0"/>
              <a:t>20/02/2020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8742C-3E0B-4F40-A574-05FD99BBA32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6874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BC9C3-CBD2-4FF8-8649-B45993F21369}" type="datetimeFigureOut">
              <a:rPr lang="en-GB" smtClean="0"/>
              <a:t>20/02/2020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8742C-3E0B-4F40-A574-05FD99BBA32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24875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BC9C3-CBD2-4FF8-8649-B45993F21369}" type="datetimeFigureOut">
              <a:rPr lang="en-GB" smtClean="0"/>
              <a:t>20/02/2020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8742C-3E0B-4F40-A574-05FD99BBA32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19152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BC9C3-CBD2-4FF8-8649-B45993F21369}" type="datetimeFigureOut">
              <a:rPr lang="en-GB" smtClean="0"/>
              <a:t>20/02/2020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8742C-3E0B-4F40-A574-05FD99BBA32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21502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BC9C3-CBD2-4FF8-8649-B45993F21369}" type="datetimeFigureOut">
              <a:rPr lang="en-GB" smtClean="0"/>
              <a:t>20/02/2020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8742C-3E0B-4F40-A574-05FD99BBA32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04269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BC9C3-CBD2-4FF8-8649-B45993F21369}" type="datetimeFigureOut">
              <a:rPr lang="en-GB" smtClean="0"/>
              <a:t>20/02/2020</a:t>
            </a:fld>
            <a:endParaRPr lang="en-GB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8742C-3E0B-4F40-A574-05FD99BBA32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39972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BC9C3-CBD2-4FF8-8649-B45993F21369}" type="datetimeFigureOut">
              <a:rPr lang="en-GB" smtClean="0"/>
              <a:t>20/02/2020</a:t>
            </a:fld>
            <a:endParaRPr lang="en-GB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8742C-3E0B-4F40-A574-05FD99BBA32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50522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BC9C3-CBD2-4FF8-8649-B45993F21369}" type="datetimeFigureOut">
              <a:rPr lang="en-GB" smtClean="0"/>
              <a:t>20/02/2020</a:t>
            </a:fld>
            <a:endParaRPr lang="en-GB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8742C-3E0B-4F40-A574-05FD99BBA32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59289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BC9C3-CBD2-4FF8-8649-B45993F21369}" type="datetimeFigureOut">
              <a:rPr lang="en-GB" smtClean="0"/>
              <a:t>20/02/2020</a:t>
            </a:fld>
            <a:endParaRPr lang="en-GB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8742C-3E0B-4F40-A574-05FD99BBA32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18646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BC9C3-CBD2-4FF8-8649-B45993F21369}" type="datetimeFigureOut">
              <a:rPr lang="en-GB" smtClean="0"/>
              <a:t>20/02/2020</a:t>
            </a:fld>
            <a:endParaRPr lang="en-GB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8742C-3E0B-4F40-A574-05FD99BBA32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20117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BC9C3-CBD2-4FF8-8649-B45993F21369}" type="datetimeFigureOut">
              <a:rPr lang="en-GB" smtClean="0"/>
              <a:t>20/02/2020</a:t>
            </a:fld>
            <a:endParaRPr lang="en-GB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8742C-3E0B-4F40-A574-05FD99BBA32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00323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0BC9C3-CBD2-4FF8-8649-B45993F21369}" type="datetimeFigureOut">
              <a:rPr lang="en-GB" smtClean="0"/>
              <a:t>20/02/2020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98742C-3E0B-4F40-A574-05FD99BBA32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599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smtClean="0">
                <a:solidFill>
                  <a:srgbClr val="FF0000"/>
                </a:solidFill>
              </a:rPr>
              <a:t>Klinická imunologie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/>
          </a:bodyPr>
          <a:lstStyle/>
          <a:p>
            <a:r>
              <a:rPr lang="cs-CZ" dirty="0" smtClean="0">
                <a:solidFill>
                  <a:srgbClr val="002060"/>
                </a:solidFill>
              </a:rPr>
              <a:t>Marcela Vlková</a:t>
            </a:r>
          </a:p>
          <a:p>
            <a:r>
              <a:rPr lang="cs-CZ" dirty="0" smtClean="0">
                <a:solidFill>
                  <a:srgbClr val="002060"/>
                </a:solidFill>
              </a:rPr>
              <a:t>Ústav klinické imunologie a alergologie</a:t>
            </a:r>
          </a:p>
          <a:p>
            <a:r>
              <a:rPr lang="cs-CZ" dirty="0" smtClean="0">
                <a:solidFill>
                  <a:srgbClr val="002060"/>
                </a:solidFill>
              </a:rPr>
              <a:t>LF MU</a:t>
            </a:r>
            <a:endParaRPr lang="en-GB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38784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>
                <a:solidFill>
                  <a:srgbClr val="FF0000"/>
                </a:solidFill>
              </a:rPr>
              <a:t>Imunitní systém – </a:t>
            </a:r>
            <a:r>
              <a:rPr lang="cs-CZ" dirty="0" err="1" smtClean="0">
                <a:solidFill>
                  <a:srgbClr val="FF0000"/>
                </a:solidFill>
              </a:rPr>
              <a:t>multi</a:t>
            </a:r>
            <a:r>
              <a:rPr lang="cs-CZ" dirty="0" smtClean="0">
                <a:solidFill>
                  <a:srgbClr val="FF0000"/>
                </a:solidFill>
              </a:rPr>
              <a:t>-signálová soustava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>
                <a:solidFill>
                  <a:srgbClr val="002060"/>
                </a:solidFill>
              </a:rPr>
              <a:t>Jeden signál nemá biologickou odezvu.</a:t>
            </a:r>
          </a:p>
          <a:p>
            <a:r>
              <a:rPr lang="cs-CZ" dirty="0" smtClean="0">
                <a:solidFill>
                  <a:srgbClr val="002060"/>
                </a:solidFill>
              </a:rPr>
              <a:t>Imunologická odpověď nastává až po dosažení určité úrovně intenzity signálu.</a:t>
            </a:r>
          </a:p>
          <a:p>
            <a:r>
              <a:rPr lang="cs-CZ" dirty="0" smtClean="0">
                <a:solidFill>
                  <a:srgbClr val="002060"/>
                </a:solidFill>
              </a:rPr>
              <a:t>Poté dochází  k aktivaci dalšího stupně.</a:t>
            </a:r>
          </a:p>
          <a:p>
            <a:r>
              <a:rPr lang="cs-CZ" dirty="0" smtClean="0">
                <a:solidFill>
                  <a:srgbClr val="002060"/>
                </a:solidFill>
              </a:rPr>
              <a:t>Dochází  k amplifikaci aktivace – nutnost regulace.</a:t>
            </a:r>
          </a:p>
          <a:p>
            <a:r>
              <a:rPr lang="cs-CZ" dirty="0" smtClean="0">
                <a:solidFill>
                  <a:srgbClr val="002060"/>
                </a:solidFill>
              </a:rPr>
              <a:t>K regulaci – utlumení přenosu signálu dochází v závěru imunitní odpovědi.</a:t>
            </a:r>
            <a:endParaRPr lang="cs-CZ" dirty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497378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>
                <a:solidFill>
                  <a:srgbClr val="FF0000"/>
                </a:solidFill>
              </a:rPr>
              <a:t>Kvalita a intenzita imunitní odpovědi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>
                <a:solidFill>
                  <a:srgbClr val="002060"/>
                </a:solidFill>
              </a:rPr>
              <a:t>Musí být vždy adekvátní vyvolávajícímu podnětu!!</a:t>
            </a:r>
          </a:p>
          <a:p>
            <a:r>
              <a:rPr lang="cs-CZ" dirty="0" smtClean="0">
                <a:solidFill>
                  <a:srgbClr val="002060"/>
                </a:solidFill>
              </a:rPr>
              <a:t>Reakce je energeticky náročná – vyžaduje dostatečné množství živin.</a:t>
            </a:r>
          </a:p>
          <a:p>
            <a:r>
              <a:rPr lang="cs-CZ" dirty="0" smtClean="0">
                <a:solidFill>
                  <a:srgbClr val="002060"/>
                </a:solidFill>
              </a:rPr>
              <a:t>Má velký biologický potenciál – pokud není dobře nasměrována – riziko poškození vlastních struktur – autoimunitní poškození.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269527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rgbClr val="FF0000"/>
                </a:solidFill>
              </a:rPr>
              <a:t>Charakter imunitní odpovědi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>
                <a:solidFill>
                  <a:srgbClr val="002060"/>
                </a:solidFill>
              </a:rPr>
              <a:t>Závisí na </a:t>
            </a:r>
            <a:r>
              <a:rPr lang="cs-CZ" dirty="0" err="1" smtClean="0">
                <a:solidFill>
                  <a:srgbClr val="002060"/>
                </a:solidFill>
              </a:rPr>
              <a:t>kompartmentu</a:t>
            </a:r>
            <a:r>
              <a:rPr lang="cs-CZ" dirty="0" smtClean="0">
                <a:solidFill>
                  <a:srgbClr val="002060"/>
                </a:solidFill>
              </a:rPr>
              <a:t>, ve kterém reakce probíhá.</a:t>
            </a:r>
          </a:p>
          <a:p>
            <a:r>
              <a:rPr lang="cs-CZ" dirty="0" smtClean="0">
                <a:solidFill>
                  <a:srgbClr val="002060"/>
                </a:solidFill>
              </a:rPr>
              <a:t>Jednotlivé orgány mají své specifické prostředí, které nemůžeme vždy specificky vyšetřit.</a:t>
            </a:r>
          </a:p>
          <a:p>
            <a:r>
              <a:rPr lang="cs-CZ" dirty="0" smtClean="0">
                <a:solidFill>
                  <a:srgbClr val="002060"/>
                </a:solidFill>
              </a:rPr>
              <a:t>Periferní krev není věrným zrcadlem imunitních dějů v organismu.</a:t>
            </a:r>
          </a:p>
        </p:txBody>
      </p:sp>
    </p:spTree>
    <p:extLst>
      <p:ext uri="{BB962C8B-B14F-4D97-AF65-F5344CB8AC3E}">
        <p14:creationId xmlns:p14="http://schemas.microsoft.com/office/powerpoint/2010/main" val="27784357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rgbClr val="FF0000"/>
                </a:solidFill>
              </a:rPr>
              <a:t>Klinická imunologie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cs-CZ" dirty="0" smtClean="0">
                <a:solidFill>
                  <a:srgbClr val="002060"/>
                </a:solidFill>
              </a:rPr>
              <a:t>Imunopatologie</a:t>
            </a:r>
          </a:p>
          <a:p>
            <a:r>
              <a:rPr lang="cs-CZ" dirty="0" smtClean="0">
                <a:solidFill>
                  <a:srgbClr val="002060"/>
                </a:solidFill>
              </a:rPr>
              <a:t>Antiinfekční imunologie</a:t>
            </a:r>
          </a:p>
          <a:p>
            <a:r>
              <a:rPr lang="cs-CZ" dirty="0" smtClean="0">
                <a:solidFill>
                  <a:srgbClr val="002060"/>
                </a:solidFill>
              </a:rPr>
              <a:t>Transplantační imunologie</a:t>
            </a:r>
          </a:p>
          <a:p>
            <a:r>
              <a:rPr lang="cs-CZ" dirty="0" smtClean="0">
                <a:solidFill>
                  <a:srgbClr val="002060"/>
                </a:solidFill>
              </a:rPr>
              <a:t>Nádorová imunologie</a:t>
            </a:r>
          </a:p>
          <a:p>
            <a:r>
              <a:rPr lang="cs-CZ" dirty="0" err="1" smtClean="0">
                <a:solidFill>
                  <a:srgbClr val="002060"/>
                </a:solidFill>
              </a:rPr>
              <a:t>Neuroimunologie</a:t>
            </a:r>
            <a:endParaRPr lang="cs-CZ" dirty="0" smtClean="0">
              <a:solidFill>
                <a:srgbClr val="002060"/>
              </a:solidFill>
            </a:endParaRPr>
          </a:p>
          <a:p>
            <a:r>
              <a:rPr lang="cs-CZ" dirty="0" smtClean="0">
                <a:solidFill>
                  <a:srgbClr val="002060"/>
                </a:solidFill>
              </a:rPr>
              <a:t>Imunohematologie</a:t>
            </a:r>
          </a:p>
          <a:p>
            <a:r>
              <a:rPr lang="cs-CZ" dirty="0" smtClean="0">
                <a:solidFill>
                  <a:srgbClr val="002060"/>
                </a:solidFill>
              </a:rPr>
              <a:t>Alergologie</a:t>
            </a:r>
          </a:p>
          <a:p>
            <a:r>
              <a:rPr lang="cs-CZ" dirty="0" smtClean="0">
                <a:solidFill>
                  <a:srgbClr val="002060"/>
                </a:solidFill>
              </a:rPr>
              <a:t>Imunogenetika</a:t>
            </a:r>
          </a:p>
          <a:p>
            <a:r>
              <a:rPr lang="cs-CZ" dirty="0" err="1" smtClean="0">
                <a:solidFill>
                  <a:srgbClr val="002060"/>
                </a:solidFill>
              </a:rPr>
              <a:t>Imunofarmakologie</a:t>
            </a:r>
            <a:endParaRPr lang="cs-CZ" dirty="0" smtClean="0">
              <a:solidFill>
                <a:srgbClr val="002060"/>
              </a:solidFill>
            </a:endParaRPr>
          </a:p>
          <a:p>
            <a:r>
              <a:rPr lang="cs-CZ" dirty="0" err="1" smtClean="0">
                <a:solidFill>
                  <a:srgbClr val="002060"/>
                </a:solidFill>
              </a:rPr>
              <a:t>Vakcinologie</a:t>
            </a:r>
            <a:endParaRPr lang="cs-CZ" dirty="0" smtClean="0">
              <a:solidFill>
                <a:srgbClr val="002060"/>
              </a:solidFill>
            </a:endParaRPr>
          </a:p>
          <a:p>
            <a:r>
              <a:rPr lang="cs-CZ" dirty="0" smtClean="0">
                <a:solidFill>
                  <a:srgbClr val="002060"/>
                </a:solidFill>
              </a:rPr>
              <a:t>Imunochemie…</a:t>
            </a:r>
            <a:endParaRPr lang="en-GB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35771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rgbClr val="FF0000"/>
                </a:solidFill>
              </a:rPr>
              <a:t>Imunopatologie</a:t>
            </a:r>
            <a:endParaRPr lang="en-GB" dirty="0">
              <a:solidFill>
                <a:srgbClr val="FF0000"/>
              </a:solidFill>
            </a:endParaRPr>
          </a:p>
        </p:txBody>
      </p:sp>
      <p:graphicFrame>
        <p:nvGraphicFramePr>
          <p:cNvPr id="61443" name="Object 3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83890054"/>
              </p:ext>
            </p:extLst>
          </p:nvPr>
        </p:nvGraphicFramePr>
        <p:xfrm>
          <a:off x="611560" y="1124744"/>
          <a:ext cx="7920880" cy="53565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3" name="Prezentace" r:id="rId3" imgW="4561507" imgH="3421488" progId="PowerPoint.Show.8">
                  <p:embed/>
                </p:oleObj>
              </mc:Choice>
              <mc:Fallback>
                <p:oleObj name="Prezentace" r:id="rId3" imgW="4561507" imgH="3421488" progId="PowerPoint.Show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1560" y="1124744"/>
                        <a:ext cx="7920880" cy="535654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9672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ChangeArrowheads="1"/>
          </p:cNvSpPr>
          <p:nvPr/>
        </p:nvSpPr>
        <p:spPr bwMode="auto">
          <a:xfrm>
            <a:off x="1953874" y="3513138"/>
            <a:ext cx="6197979" cy="21645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457200" indent="-457200" eaLnBrk="0" hangingPunct="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cs-CZ" sz="2800" b="1" dirty="0">
                <a:solidFill>
                  <a:srgbClr val="002060"/>
                </a:solidFill>
              </a:rPr>
              <a:t>Zvýšená vnímavost k infekčním agens</a:t>
            </a:r>
          </a:p>
          <a:p>
            <a:pPr marL="457200" indent="-457200" eaLnBrk="0" hangingPunct="0">
              <a:lnSpc>
                <a:spcPct val="80000"/>
              </a:lnSpc>
              <a:buFont typeface="Arial" panose="020B0604020202020204" pitchFamily="34" charset="0"/>
              <a:buChar char="•"/>
            </a:pPr>
            <a:endParaRPr lang="cs-CZ" sz="2800" b="1" dirty="0">
              <a:solidFill>
                <a:srgbClr val="002060"/>
              </a:solidFill>
            </a:endParaRPr>
          </a:p>
          <a:p>
            <a:pPr marL="457200" indent="-457200" eaLnBrk="0" hangingPunct="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cs-CZ" sz="2800" b="1" dirty="0">
                <a:solidFill>
                  <a:srgbClr val="002060"/>
                </a:solidFill>
              </a:rPr>
              <a:t>Náchylnost k maligním procesům</a:t>
            </a:r>
          </a:p>
          <a:p>
            <a:pPr marL="457200" indent="-457200" eaLnBrk="0" hangingPunct="0">
              <a:lnSpc>
                <a:spcPct val="80000"/>
              </a:lnSpc>
              <a:buFont typeface="Arial" panose="020B0604020202020204" pitchFamily="34" charset="0"/>
              <a:buChar char="•"/>
            </a:pPr>
            <a:endParaRPr lang="cs-CZ" sz="2800" b="1" dirty="0">
              <a:solidFill>
                <a:srgbClr val="002060"/>
              </a:solidFill>
            </a:endParaRPr>
          </a:p>
          <a:p>
            <a:pPr marL="457200" indent="-457200" eaLnBrk="0" hangingPunct="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cs-CZ" sz="2800" b="1" dirty="0">
                <a:solidFill>
                  <a:srgbClr val="002060"/>
                </a:solidFill>
              </a:rPr>
              <a:t>Autoimunitní projevy </a:t>
            </a:r>
          </a:p>
          <a:p>
            <a:pPr algn="ctr" eaLnBrk="0" hangingPunct="0">
              <a:lnSpc>
                <a:spcPct val="80000"/>
              </a:lnSpc>
            </a:pPr>
            <a:endParaRPr lang="cs-CZ" sz="2800" b="1" dirty="0">
              <a:solidFill>
                <a:schemeClr val="accent2"/>
              </a:solidFill>
              <a:latin typeface="Comic Sans MS" pitchFamily="66" charset="0"/>
            </a:endParaRPr>
          </a:p>
        </p:txBody>
      </p:sp>
      <p:sp>
        <p:nvSpPr>
          <p:cNvPr id="28675" name="Rectangle 3"/>
          <p:cNvSpPr>
            <a:spLocks noChangeArrowheads="1"/>
          </p:cNvSpPr>
          <p:nvPr/>
        </p:nvSpPr>
        <p:spPr bwMode="auto">
          <a:xfrm>
            <a:off x="457200" y="620688"/>
            <a:ext cx="8207375" cy="1152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cs-CZ" sz="4400" dirty="0" smtClean="0">
                <a:solidFill>
                  <a:srgbClr val="FF0000"/>
                </a:solidFill>
              </a:rPr>
              <a:t>Imunopatologie</a:t>
            </a:r>
          </a:p>
          <a:p>
            <a:pPr algn="ctr"/>
            <a:r>
              <a:rPr lang="cs-CZ" sz="4400" dirty="0" smtClean="0">
                <a:solidFill>
                  <a:srgbClr val="FF0000"/>
                </a:solidFill>
              </a:rPr>
              <a:t>IMUNODEFICIENCE </a:t>
            </a:r>
            <a:r>
              <a:rPr lang="cs-CZ" sz="4400" dirty="0"/>
              <a:t/>
            </a:r>
            <a:br>
              <a:rPr lang="cs-CZ" sz="4400" dirty="0"/>
            </a:br>
            <a:endParaRPr lang="cs-CZ" sz="2400" dirty="0"/>
          </a:p>
        </p:txBody>
      </p:sp>
      <p:sp>
        <p:nvSpPr>
          <p:cNvPr id="28676" name="Text Box 4"/>
          <p:cNvSpPr txBox="1">
            <a:spLocks noChangeArrowheads="1"/>
          </p:cNvSpPr>
          <p:nvPr/>
        </p:nvSpPr>
        <p:spPr bwMode="auto">
          <a:xfrm>
            <a:off x="1370807" y="1789113"/>
            <a:ext cx="1936748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endParaRPr lang="cs-CZ" sz="3000" b="1" dirty="0" smtClean="0">
              <a:solidFill>
                <a:srgbClr val="002060"/>
              </a:solidFill>
            </a:endParaRPr>
          </a:p>
          <a:p>
            <a:pPr algn="ctr" eaLnBrk="0" hangingPunct="0"/>
            <a:r>
              <a:rPr lang="cs-CZ" sz="3000" b="1" dirty="0" smtClean="0">
                <a:solidFill>
                  <a:srgbClr val="002060"/>
                </a:solidFill>
              </a:rPr>
              <a:t>PRIMÁRNÍ </a:t>
            </a:r>
            <a:endParaRPr lang="cs-CZ" sz="3000" b="1" dirty="0">
              <a:solidFill>
                <a:srgbClr val="002060"/>
              </a:solidFill>
            </a:endParaRPr>
          </a:p>
          <a:p>
            <a:pPr algn="ctr" eaLnBrk="0" hangingPunct="0"/>
            <a:r>
              <a:rPr lang="cs-CZ" sz="3000" b="1" dirty="0">
                <a:solidFill>
                  <a:srgbClr val="002060"/>
                </a:solidFill>
              </a:rPr>
              <a:t>(VROZENÉ)</a:t>
            </a:r>
          </a:p>
        </p:txBody>
      </p:sp>
      <p:sp>
        <p:nvSpPr>
          <p:cNvPr id="28677" name="Text Box 5"/>
          <p:cNvSpPr txBox="1">
            <a:spLocks noChangeArrowheads="1"/>
          </p:cNvSpPr>
          <p:nvPr/>
        </p:nvSpPr>
        <p:spPr bwMode="auto">
          <a:xfrm>
            <a:off x="5580063" y="1789113"/>
            <a:ext cx="2387705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endParaRPr lang="cs-CZ" sz="3000" b="1" dirty="0" smtClean="0">
              <a:solidFill>
                <a:srgbClr val="002060"/>
              </a:solidFill>
            </a:endParaRPr>
          </a:p>
          <a:p>
            <a:pPr eaLnBrk="0" hangingPunct="0"/>
            <a:r>
              <a:rPr lang="cs-CZ" sz="3000" b="1" dirty="0" smtClean="0">
                <a:solidFill>
                  <a:srgbClr val="002060"/>
                </a:solidFill>
              </a:rPr>
              <a:t>SEKUNDÁRNÍ </a:t>
            </a:r>
            <a:endParaRPr lang="cs-CZ" sz="3000" b="1" dirty="0">
              <a:solidFill>
                <a:srgbClr val="002060"/>
              </a:solidFill>
            </a:endParaRPr>
          </a:p>
          <a:p>
            <a:pPr eaLnBrk="0" hangingPunct="0"/>
            <a:r>
              <a:rPr lang="cs-CZ" sz="3000" b="1" dirty="0">
                <a:solidFill>
                  <a:srgbClr val="002060"/>
                </a:solidFill>
              </a:rPr>
              <a:t>  (ZÍSKANÉ)</a:t>
            </a:r>
          </a:p>
        </p:txBody>
      </p:sp>
    </p:spTree>
    <p:extLst>
      <p:ext uri="{BB962C8B-B14F-4D97-AF65-F5344CB8AC3E}">
        <p14:creationId xmlns:p14="http://schemas.microsoft.com/office/powerpoint/2010/main" val="2858825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smtClean="0">
                <a:solidFill>
                  <a:srgbClr val="FF0000"/>
                </a:solidFill>
              </a:rPr>
              <a:t>Alergologie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cs-CZ" sz="2800" dirty="0">
                <a:solidFill>
                  <a:srgbClr val="002060"/>
                </a:solidFill>
                <a:latin typeface="+mj-lt"/>
              </a:rPr>
              <a:t>Alergické choroby se vyskytují u 35</a:t>
            </a:r>
            <a:r>
              <a:rPr lang="en-US" sz="2800" dirty="0">
                <a:solidFill>
                  <a:srgbClr val="002060"/>
                </a:solidFill>
                <a:latin typeface="+mj-lt"/>
              </a:rPr>
              <a:t>%</a:t>
            </a:r>
            <a:r>
              <a:rPr lang="cs-CZ" sz="28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+mj-lt"/>
              </a:rPr>
              <a:t>celkov</a:t>
            </a:r>
            <a:r>
              <a:rPr lang="cs-CZ" sz="2800" dirty="0">
                <a:solidFill>
                  <a:srgbClr val="002060"/>
                </a:solidFill>
                <a:latin typeface="+mj-lt"/>
              </a:rPr>
              <a:t>é</a:t>
            </a:r>
            <a:r>
              <a:rPr lang="en-US" sz="2800" dirty="0">
                <a:solidFill>
                  <a:srgbClr val="002060"/>
                </a:solidFill>
                <a:latin typeface="+mj-lt"/>
              </a:rPr>
              <a:t> populace</a:t>
            </a:r>
            <a:r>
              <a:rPr lang="cs-CZ" sz="2800" dirty="0">
                <a:solidFill>
                  <a:srgbClr val="002060"/>
                </a:solidFill>
                <a:latin typeface="+mj-lt"/>
              </a:rPr>
              <a:t> a počet pacientů s alergickými chorobami v posledních desetiletích vzrůstá.</a:t>
            </a:r>
          </a:p>
          <a:p>
            <a:r>
              <a:rPr lang="cs-CZ" sz="2800" dirty="0">
                <a:solidFill>
                  <a:srgbClr val="002060"/>
                </a:solidFill>
                <a:latin typeface="+mj-lt"/>
              </a:rPr>
              <a:t>Alergická rhinitida</a:t>
            </a:r>
          </a:p>
          <a:p>
            <a:r>
              <a:rPr lang="cs-CZ" sz="2800" dirty="0" err="1">
                <a:solidFill>
                  <a:srgbClr val="002060"/>
                </a:solidFill>
                <a:latin typeface="+mj-lt"/>
              </a:rPr>
              <a:t>Asthma</a:t>
            </a:r>
            <a:r>
              <a:rPr lang="cs-CZ" sz="2800" dirty="0">
                <a:solidFill>
                  <a:srgbClr val="002060"/>
                </a:solidFill>
                <a:latin typeface="+mj-lt"/>
              </a:rPr>
              <a:t> </a:t>
            </a:r>
            <a:r>
              <a:rPr lang="cs-CZ" sz="2800" dirty="0" err="1">
                <a:solidFill>
                  <a:srgbClr val="002060"/>
                </a:solidFill>
                <a:latin typeface="+mj-lt"/>
              </a:rPr>
              <a:t>bronchiale</a:t>
            </a:r>
            <a:endParaRPr lang="cs-CZ" sz="2800" dirty="0">
              <a:solidFill>
                <a:srgbClr val="002060"/>
              </a:solidFill>
              <a:latin typeface="+mj-lt"/>
            </a:endParaRPr>
          </a:p>
          <a:p>
            <a:r>
              <a:rPr lang="cs-CZ" sz="2800" dirty="0">
                <a:solidFill>
                  <a:srgbClr val="002060"/>
                </a:solidFill>
                <a:latin typeface="+mj-lt"/>
              </a:rPr>
              <a:t>Atopická dermatitida</a:t>
            </a:r>
          </a:p>
          <a:p>
            <a:r>
              <a:rPr lang="cs-CZ" sz="2800" dirty="0">
                <a:solidFill>
                  <a:srgbClr val="002060"/>
                </a:solidFill>
                <a:latin typeface="+mj-lt"/>
              </a:rPr>
              <a:t>Potravinová přecitlivělost</a:t>
            </a:r>
          </a:p>
        </p:txBody>
      </p:sp>
    </p:spTree>
    <p:extLst>
      <p:ext uri="{BB962C8B-B14F-4D97-AF65-F5344CB8AC3E}">
        <p14:creationId xmlns:p14="http://schemas.microsoft.com/office/powerpoint/2010/main" val="3358436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 Box 2"/>
          <p:cNvSpPr txBox="1">
            <a:spLocks noChangeArrowheads="1"/>
          </p:cNvSpPr>
          <p:nvPr/>
        </p:nvSpPr>
        <p:spPr bwMode="auto">
          <a:xfrm>
            <a:off x="247262" y="1556792"/>
            <a:ext cx="8686800" cy="4893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sz="2400" b="1" dirty="0">
                <a:solidFill>
                  <a:srgbClr val="002060"/>
                </a:solidFill>
                <a:latin typeface="+mj-lt"/>
                <a:cs typeface="Arial" charset="0"/>
              </a:rPr>
              <a:t>Prevalence autoimunitních chorob</a:t>
            </a:r>
            <a:endParaRPr lang="cs-CZ" sz="2400" dirty="0">
              <a:solidFill>
                <a:srgbClr val="002060"/>
              </a:solidFill>
              <a:latin typeface="+mj-lt"/>
            </a:endParaRPr>
          </a:p>
          <a:p>
            <a:pPr algn="ctr">
              <a:spcBef>
                <a:spcPct val="50000"/>
              </a:spcBef>
            </a:pPr>
            <a:r>
              <a:rPr lang="cs-CZ" sz="2400" dirty="0">
                <a:solidFill>
                  <a:srgbClr val="002060"/>
                </a:solidFill>
                <a:latin typeface="+mj-lt"/>
                <a:cs typeface="Arial" charset="0"/>
              </a:rPr>
              <a:t>(</a:t>
            </a:r>
            <a:r>
              <a:rPr lang="cs-CZ" sz="2400" dirty="0" err="1">
                <a:solidFill>
                  <a:srgbClr val="002060"/>
                </a:solidFill>
                <a:latin typeface="+mj-lt"/>
                <a:cs typeface="Arial" charset="0"/>
              </a:rPr>
              <a:t>Mackay</a:t>
            </a:r>
            <a:r>
              <a:rPr lang="cs-CZ" sz="2400" dirty="0">
                <a:solidFill>
                  <a:srgbClr val="002060"/>
                </a:solidFill>
                <a:latin typeface="+mj-lt"/>
                <a:cs typeface="Arial" charset="0"/>
              </a:rPr>
              <a:t> IR, BMJ 2000; 321: 93-96)</a:t>
            </a:r>
            <a:endParaRPr lang="de-AT" sz="2400" dirty="0">
              <a:solidFill>
                <a:srgbClr val="002060"/>
              </a:solidFill>
              <a:latin typeface="+mj-lt"/>
              <a:cs typeface="Arial" charset="0"/>
            </a:endParaRPr>
          </a:p>
          <a:p>
            <a:pPr>
              <a:spcBef>
                <a:spcPct val="50000"/>
              </a:spcBef>
            </a:pPr>
            <a:endParaRPr lang="cs-CZ" sz="2400" dirty="0">
              <a:solidFill>
                <a:srgbClr val="002060"/>
              </a:solidFill>
              <a:latin typeface="+mj-lt"/>
              <a:cs typeface="Arial" charset="0"/>
            </a:endParaRPr>
          </a:p>
          <a:p>
            <a:pPr>
              <a:spcBef>
                <a:spcPct val="50000"/>
              </a:spcBef>
            </a:pPr>
            <a:r>
              <a:rPr lang="cs-CZ" b="1" dirty="0" smtClean="0">
                <a:solidFill>
                  <a:srgbClr val="002060"/>
                </a:solidFill>
                <a:latin typeface="+mj-lt"/>
                <a:cs typeface="Arial" charset="0"/>
              </a:rPr>
              <a:t>Choroby </a:t>
            </a:r>
            <a:r>
              <a:rPr lang="cs-CZ" b="1" dirty="0">
                <a:solidFill>
                  <a:srgbClr val="002060"/>
                </a:solidFill>
                <a:latin typeface="+mj-lt"/>
                <a:cs typeface="Arial" charset="0"/>
              </a:rPr>
              <a:t>štítné žlázy:</a:t>
            </a:r>
            <a:r>
              <a:rPr lang="cs-CZ" dirty="0">
                <a:solidFill>
                  <a:srgbClr val="002060"/>
                </a:solidFill>
                <a:latin typeface="+mj-lt"/>
                <a:cs typeface="Arial" charset="0"/>
              </a:rPr>
              <a:t>   		</a:t>
            </a:r>
            <a:r>
              <a:rPr lang="cs-CZ" dirty="0" smtClean="0">
                <a:solidFill>
                  <a:srgbClr val="002060"/>
                </a:solidFill>
                <a:latin typeface="+mj-lt"/>
                <a:cs typeface="Arial" charset="0"/>
              </a:rPr>
              <a:t>&gt; </a:t>
            </a:r>
            <a:r>
              <a:rPr lang="cs-CZ" dirty="0">
                <a:solidFill>
                  <a:srgbClr val="002060"/>
                </a:solidFill>
                <a:latin typeface="+mj-lt"/>
                <a:cs typeface="Arial" charset="0"/>
              </a:rPr>
              <a:t>3% dospělých žen</a:t>
            </a:r>
            <a:endParaRPr lang="cs-CZ" dirty="0">
              <a:solidFill>
                <a:srgbClr val="002060"/>
              </a:solidFill>
              <a:latin typeface="+mj-lt"/>
            </a:endParaRPr>
          </a:p>
          <a:p>
            <a:pPr>
              <a:spcBef>
                <a:spcPct val="50000"/>
              </a:spcBef>
            </a:pPr>
            <a:r>
              <a:rPr lang="cs-CZ" b="1" dirty="0">
                <a:solidFill>
                  <a:srgbClr val="002060"/>
                </a:solidFill>
                <a:latin typeface="+mj-lt"/>
                <a:cs typeface="Arial" charset="0"/>
              </a:rPr>
              <a:t>Revmatoidní artritida:</a:t>
            </a:r>
            <a:r>
              <a:rPr lang="cs-CZ" dirty="0">
                <a:solidFill>
                  <a:srgbClr val="002060"/>
                </a:solidFill>
                <a:latin typeface="+mj-lt"/>
                <a:cs typeface="Arial" charset="0"/>
              </a:rPr>
              <a:t> 		</a:t>
            </a:r>
            <a:r>
              <a:rPr lang="cs-CZ" dirty="0" smtClean="0">
                <a:solidFill>
                  <a:srgbClr val="002060"/>
                </a:solidFill>
                <a:latin typeface="+mj-lt"/>
                <a:cs typeface="Arial" charset="0"/>
              </a:rPr>
              <a:t>1</a:t>
            </a:r>
            <a:r>
              <a:rPr lang="cs-CZ" dirty="0">
                <a:solidFill>
                  <a:srgbClr val="002060"/>
                </a:solidFill>
                <a:latin typeface="+mj-lt"/>
                <a:cs typeface="Arial" charset="0"/>
              </a:rPr>
              <a:t>% celkové populace, převaha žen</a:t>
            </a:r>
            <a:endParaRPr lang="de-AT" dirty="0">
              <a:solidFill>
                <a:srgbClr val="002060"/>
              </a:solidFill>
              <a:latin typeface="+mj-lt"/>
              <a:cs typeface="Arial" charset="0"/>
            </a:endParaRPr>
          </a:p>
          <a:p>
            <a:pPr>
              <a:spcBef>
                <a:spcPct val="50000"/>
              </a:spcBef>
            </a:pPr>
            <a:r>
              <a:rPr lang="cs-CZ" b="1" dirty="0">
                <a:solidFill>
                  <a:srgbClr val="002060"/>
                </a:solidFill>
                <a:latin typeface="+mj-lt"/>
                <a:cs typeface="Times New Roman" pitchFamily="18" charset="0"/>
              </a:rPr>
              <a:t>Primární </a:t>
            </a:r>
            <a:r>
              <a:rPr lang="cs-CZ" b="1" dirty="0" err="1">
                <a:solidFill>
                  <a:srgbClr val="002060"/>
                </a:solidFill>
                <a:latin typeface="+mj-lt"/>
                <a:cs typeface="Times New Roman" pitchFamily="18" charset="0"/>
              </a:rPr>
              <a:t>Sjögren</a:t>
            </a:r>
            <a:r>
              <a:rPr lang="cs-CZ" b="1" dirty="0" err="1">
                <a:solidFill>
                  <a:srgbClr val="002060"/>
                </a:solidFill>
                <a:latin typeface="+mj-lt"/>
              </a:rPr>
              <a:t>ů</a:t>
            </a:r>
            <a:r>
              <a:rPr lang="cs-CZ" b="1" dirty="0" err="1">
                <a:solidFill>
                  <a:srgbClr val="002060"/>
                </a:solidFill>
                <a:latin typeface="+mj-lt"/>
                <a:cs typeface="Times New Roman" pitchFamily="18" charset="0"/>
              </a:rPr>
              <a:t>v</a:t>
            </a:r>
            <a:r>
              <a:rPr lang="cs-CZ" b="1" dirty="0">
                <a:solidFill>
                  <a:srgbClr val="002060"/>
                </a:solidFill>
                <a:latin typeface="+mj-lt"/>
                <a:cs typeface="Times New Roman" pitchFamily="18" charset="0"/>
              </a:rPr>
              <a:t> syndrom:</a:t>
            </a:r>
            <a:r>
              <a:rPr lang="cs-CZ" dirty="0">
                <a:solidFill>
                  <a:srgbClr val="002060"/>
                </a:solidFill>
                <a:latin typeface="+mj-lt"/>
                <a:cs typeface="Times New Roman" pitchFamily="18" charset="0"/>
              </a:rPr>
              <a:t> 	</a:t>
            </a:r>
            <a:r>
              <a:rPr lang="cs-CZ" dirty="0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0,6-3</a:t>
            </a:r>
            <a:r>
              <a:rPr lang="cs-CZ" dirty="0">
                <a:solidFill>
                  <a:srgbClr val="002060"/>
                </a:solidFill>
                <a:latin typeface="+mj-lt"/>
                <a:cs typeface="Times New Roman" pitchFamily="18" charset="0"/>
              </a:rPr>
              <a:t>% dosp</a:t>
            </a:r>
            <a:r>
              <a:rPr lang="cs-CZ" dirty="0">
                <a:solidFill>
                  <a:srgbClr val="002060"/>
                </a:solidFill>
                <a:latin typeface="+mj-lt"/>
              </a:rPr>
              <a:t>ě</a:t>
            </a:r>
            <a:r>
              <a:rPr lang="cs-CZ" dirty="0">
                <a:solidFill>
                  <a:srgbClr val="002060"/>
                </a:solidFill>
                <a:latin typeface="+mj-lt"/>
                <a:cs typeface="Times New Roman" pitchFamily="18" charset="0"/>
              </a:rPr>
              <a:t>lých </a:t>
            </a:r>
            <a:r>
              <a:rPr lang="cs-CZ" dirty="0">
                <a:solidFill>
                  <a:srgbClr val="002060"/>
                </a:solidFill>
                <a:latin typeface="+mj-lt"/>
              </a:rPr>
              <a:t>ž</a:t>
            </a:r>
            <a:r>
              <a:rPr lang="cs-CZ" dirty="0">
                <a:solidFill>
                  <a:srgbClr val="002060"/>
                </a:solidFill>
                <a:latin typeface="+mj-lt"/>
                <a:cs typeface="Times New Roman" pitchFamily="18" charset="0"/>
              </a:rPr>
              <a:t>en</a:t>
            </a:r>
          </a:p>
          <a:p>
            <a:pPr>
              <a:spcBef>
                <a:spcPct val="50000"/>
              </a:spcBef>
            </a:pPr>
            <a:r>
              <a:rPr lang="cs-CZ" b="1" dirty="0">
                <a:solidFill>
                  <a:srgbClr val="002060"/>
                </a:solidFill>
                <a:latin typeface="+mj-lt"/>
                <a:cs typeface="Times New Roman" pitchFamily="18" charset="0"/>
              </a:rPr>
              <a:t>Systémový lupus </a:t>
            </a:r>
            <a:r>
              <a:rPr lang="cs-CZ" b="1" dirty="0" err="1">
                <a:solidFill>
                  <a:srgbClr val="002060"/>
                </a:solidFill>
                <a:latin typeface="+mj-lt"/>
                <a:cs typeface="Times New Roman" pitchFamily="18" charset="0"/>
              </a:rPr>
              <a:t>erytematosus</a:t>
            </a:r>
            <a:r>
              <a:rPr lang="cs-CZ" dirty="0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:           </a:t>
            </a:r>
            <a:r>
              <a:rPr lang="cs-CZ" dirty="0" smtClean="0">
                <a:solidFill>
                  <a:srgbClr val="002060"/>
                </a:solidFill>
                <a:latin typeface="+mj-lt"/>
              </a:rPr>
              <a:t> </a:t>
            </a:r>
            <a:r>
              <a:rPr lang="cs-CZ" dirty="0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 </a:t>
            </a:r>
            <a:r>
              <a:rPr lang="cs-CZ" dirty="0">
                <a:solidFill>
                  <a:srgbClr val="002060"/>
                </a:solidFill>
                <a:latin typeface="+mj-lt"/>
                <a:cs typeface="Times New Roman" pitchFamily="18" charset="0"/>
              </a:rPr>
              <a:t>0,12% celkové populace,</a:t>
            </a:r>
            <a:r>
              <a:rPr lang="cs-CZ" dirty="0">
                <a:solidFill>
                  <a:srgbClr val="002060"/>
                </a:solidFill>
                <a:latin typeface="+mj-lt"/>
              </a:rPr>
              <a:t> </a:t>
            </a:r>
            <a:r>
              <a:rPr lang="cs-CZ" dirty="0">
                <a:solidFill>
                  <a:srgbClr val="002060"/>
                </a:solidFill>
                <a:latin typeface="+mj-lt"/>
                <a:cs typeface="Times New Roman" pitchFamily="18" charset="0"/>
              </a:rPr>
              <a:t>p</a:t>
            </a:r>
            <a:r>
              <a:rPr lang="cs-CZ" dirty="0">
                <a:solidFill>
                  <a:srgbClr val="002060"/>
                </a:solidFill>
                <a:latin typeface="+mj-lt"/>
              </a:rPr>
              <a:t>ř</a:t>
            </a:r>
            <a:r>
              <a:rPr lang="cs-CZ" dirty="0">
                <a:solidFill>
                  <a:srgbClr val="002060"/>
                </a:solidFill>
                <a:latin typeface="+mj-lt"/>
                <a:cs typeface="Times New Roman" pitchFamily="18" charset="0"/>
              </a:rPr>
              <a:t>evaha </a:t>
            </a:r>
            <a:r>
              <a:rPr lang="cs-CZ" dirty="0">
                <a:solidFill>
                  <a:srgbClr val="002060"/>
                </a:solidFill>
                <a:latin typeface="+mj-lt"/>
              </a:rPr>
              <a:t>ž</a:t>
            </a:r>
            <a:r>
              <a:rPr lang="cs-CZ" dirty="0">
                <a:solidFill>
                  <a:srgbClr val="002060"/>
                </a:solidFill>
                <a:latin typeface="+mj-lt"/>
                <a:cs typeface="Times New Roman" pitchFamily="18" charset="0"/>
              </a:rPr>
              <a:t>en</a:t>
            </a:r>
          </a:p>
          <a:p>
            <a:pPr>
              <a:spcBef>
                <a:spcPct val="50000"/>
              </a:spcBef>
            </a:pPr>
            <a:r>
              <a:rPr lang="cs-CZ" b="1" dirty="0">
                <a:solidFill>
                  <a:srgbClr val="002060"/>
                </a:solidFill>
                <a:latin typeface="+mj-lt"/>
                <a:cs typeface="Arial" charset="0"/>
              </a:rPr>
              <a:t>Roztroušená skleróza:</a:t>
            </a:r>
            <a:r>
              <a:rPr lang="cs-CZ" dirty="0">
                <a:solidFill>
                  <a:srgbClr val="002060"/>
                </a:solidFill>
                <a:latin typeface="+mj-lt"/>
                <a:cs typeface="Arial" charset="0"/>
              </a:rPr>
              <a:t> 		</a:t>
            </a:r>
            <a:r>
              <a:rPr lang="cs-CZ" dirty="0" smtClean="0">
                <a:solidFill>
                  <a:srgbClr val="002060"/>
                </a:solidFill>
                <a:latin typeface="+mj-lt"/>
                <a:cs typeface="Arial" charset="0"/>
              </a:rPr>
              <a:t>0,1</a:t>
            </a:r>
            <a:r>
              <a:rPr lang="cs-CZ" dirty="0">
                <a:solidFill>
                  <a:srgbClr val="002060"/>
                </a:solidFill>
                <a:latin typeface="+mj-lt"/>
                <a:cs typeface="Arial" charset="0"/>
              </a:rPr>
              <a:t>% celkové populace, převaha žen</a:t>
            </a:r>
            <a:endParaRPr lang="de-AT" dirty="0">
              <a:solidFill>
                <a:srgbClr val="002060"/>
              </a:solidFill>
              <a:latin typeface="+mj-lt"/>
              <a:cs typeface="Arial" charset="0"/>
            </a:endParaRPr>
          </a:p>
          <a:p>
            <a:pPr>
              <a:spcBef>
                <a:spcPct val="50000"/>
              </a:spcBef>
            </a:pPr>
            <a:r>
              <a:rPr lang="cs-CZ" b="1" dirty="0">
                <a:solidFill>
                  <a:srgbClr val="002060"/>
                </a:solidFill>
                <a:latin typeface="+mj-lt"/>
                <a:cs typeface="Arial" charset="0"/>
              </a:rPr>
              <a:t>Diabetes I. typu:</a:t>
            </a:r>
            <a:r>
              <a:rPr lang="cs-CZ" dirty="0">
                <a:solidFill>
                  <a:srgbClr val="002060"/>
                </a:solidFill>
                <a:latin typeface="+mj-lt"/>
                <a:cs typeface="Arial" charset="0"/>
              </a:rPr>
              <a:t> 		</a:t>
            </a:r>
            <a:r>
              <a:rPr lang="cs-CZ" dirty="0">
                <a:solidFill>
                  <a:srgbClr val="002060"/>
                </a:solidFill>
                <a:latin typeface="+mj-lt"/>
              </a:rPr>
              <a:t> </a:t>
            </a:r>
            <a:r>
              <a:rPr lang="cs-CZ" dirty="0" smtClean="0">
                <a:solidFill>
                  <a:srgbClr val="002060"/>
                </a:solidFill>
                <a:latin typeface="+mj-lt"/>
              </a:rPr>
              <a:t>	</a:t>
            </a:r>
            <a:r>
              <a:rPr lang="cs-CZ" dirty="0" smtClean="0">
                <a:solidFill>
                  <a:srgbClr val="002060"/>
                </a:solidFill>
                <a:latin typeface="+mj-lt"/>
                <a:cs typeface="Arial" charset="0"/>
              </a:rPr>
              <a:t>0,1</a:t>
            </a:r>
            <a:r>
              <a:rPr lang="cs-CZ" dirty="0">
                <a:solidFill>
                  <a:srgbClr val="002060"/>
                </a:solidFill>
                <a:latin typeface="+mj-lt"/>
                <a:cs typeface="Arial" charset="0"/>
              </a:rPr>
              <a:t>% dětí</a:t>
            </a:r>
            <a:endParaRPr lang="de-AT" dirty="0">
              <a:solidFill>
                <a:srgbClr val="002060"/>
              </a:solidFill>
              <a:latin typeface="+mj-lt"/>
              <a:cs typeface="Arial" charset="0"/>
            </a:endParaRPr>
          </a:p>
          <a:p>
            <a:pPr>
              <a:spcBef>
                <a:spcPct val="50000"/>
              </a:spcBef>
            </a:pPr>
            <a:r>
              <a:rPr lang="cs-CZ" b="1" dirty="0">
                <a:solidFill>
                  <a:srgbClr val="002060"/>
                </a:solidFill>
                <a:latin typeface="+mj-lt"/>
                <a:cs typeface="Arial" charset="0"/>
              </a:rPr>
              <a:t>Primární biliární cirhóza:</a:t>
            </a:r>
            <a:r>
              <a:rPr lang="cs-CZ" dirty="0">
                <a:solidFill>
                  <a:srgbClr val="002060"/>
                </a:solidFill>
                <a:latin typeface="+mj-lt"/>
                <a:cs typeface="Arial" charset="0"/>
              </a:rPr>
              <a:t> 	</a:t>
            </a:r>
            <a:r>
              <a:rPr lang="cs-CZ" dirty="0">
                <a:solidFill>
                  <a:srgbClr val="002060"/>
                </a:solidFill>
                <a:latin typeface="+mj-lt"/>
              </a:rPr>
              <a:t> </a:t>
            </a:r>
            <a:r>
              <a:rPr lang="cs-CZ" dirty="0" smtClean="0">
                <a:solidFill>
                  <a:srgbClr val="002060"/>
                </a:solidFill>
                <a:latin typeface="+mj-lt"/>
              </a:rPr>
              <a:t>	</a:t>
            </a:r>
            <a:r>
              <a:rPr lang="cs-CZ" dirty="0" smtClean="0">
                <a:solidFill>
                  <a:srgbClr val="002060"/>
                </a:solidFill>
                <a:latin typeface="+mj-lt"/>
                <a:cs typeface="Arial" charset="0"/>
              </a:rPr>
              <a:t>0,05-0,1</a:t>
            </a:r>
            <a:r>
              <a:rPr lang="cs-CZ" dirty="0">
                <a:solidFill>
                  <a:srgbClr val="002060"/>
                </a:solidFill>
                <a:latin typeface="+mj-lt"/>
                <a:cs typeface="Arial" charset="0"/>
              </a:rPr>
              <a:t>% žen středního a  staršího věku</a:t>
            </a:r>
            <a:endParaRPr lang="de-AT" dirty="0">
              <a:solidFill>
                <a:srgbClr val="002060"/>
              </a:solidFill>
              <a:latin typeface="+mj-lt"/>
              <a:cs typeface="Arial" charset="0"/>
            </a:endParaRPr>
          </a:p>
          <a:p>
            <a:pPr>
              <a:spcBef>
                <a:spcPct val="50000"/>
              </a:spcBef>
            </a:pPr>
            <a:r>
              <a:rPr lang="cs-CZ" b="1" dirty="0" err="1">
                <a:solidFill>
                  <a:srgbClr val="002060"/>
                </a:solidFill>
                <a:latin typeface="+mj-lt"/>
                <a:cs typeface="Arial" charset="0"/>
              </a:rPr>
              <a:t>Myasthenia</a:t>
            </a:r>
            <a:r>
              <a:rPr lang="cs-CZ" b="1" dirty="0">
                <a:solidFill>
                  <a:srgbClr val="002060"/>
                </a:solidFill>
                <a:latin typeface="+mj-lt"/>
                <a:cs typeface="Arial" charset="0"/>
              </a:rPr>
              <a:t> gravis: 	</a:t>
            </a:r>
            <a:r>
              <a:rPr lang="cs-CZ" dirty="0">
                <a:solidFill>
                  <a:srgbClr val="002060"/>
                </a:solidFill>
                <a:latin typeface="+mj-lt"/>
                <a:cs typeface="Arial" charset="0"/>
              </a:rPr>
              <a:t>	</a:t>
            </a:r>
            <a:r>
              <a:rPr lang="cs-CZ" dirty="0" smtClean="0">
                <a:solidFill>
                  <a:srgbClr val="002060"/>
                </a:solidFill>
                <a:latin typeface="+mj-lt"/>
                <a:cs typeface="Arial" charset="0"/>
              </a:rPr>
              <a:t>	0,01</a:t>
            </a:r>
            <a:r>
              <a:rPr lang="cs-CZ" dirty="0">
                <a:solidFill>
                  <a:srgbClr val="002060"/>
                </a:solidFill>
                <a:latin typeface="+mj-lt"/>
                <a:cs typeface="Arial" charset="0"/>
              </a:rPr>
              <a:t>% celkové populace, převaha žen</a:t>
            </a:r>
            <a:r>
              <a:rPr lang="cs-CZ" dirty="0">
                <a:solidFill>
                  <a:srgbClr val="002060"/>
                </a:solidFill>
                <a:latin typeface="+mj-lt"/>
              </a:rPr>
              <a:t> </a:t>
            </a: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rgbClr val="FF0000"/>
                </a:solidFill>
              </a:rPr>
              <a:t>Imunopatologie</a:t>
            </a:r>
            <a:endParaRPr lang="en-GB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8167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574675" y="304800"/>
            <a:ext cx="8001000" cy="1036638"/>
          </a:xfrm>
        </p:spPr>
        <p:txBody>
          <a:bodyPr>
            <a:normAutofit/>
          </a:bodyPr>
          <a:lstStyle/>
          <a:p>
            <a:pPr algn="ctr"/>
            <a:r>
              <a:rPr lang="cs-CZ" dirty="0">
                <a:solidFill>
                  <a:srgbClr val="FF0000"/>
                </a:solidFill>
              </a:rPr>
              <a:t>Imunitní systém a maligní nádory</a:t>
            </a:r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1844675"/>
            <a:ext cx="8569325" cy="4259263"/>
          </a:xfrm>
        </p:spPr>
        <p:txBody>
          <a:bodyPr>
            <a:normAutofit lnSpcReduction="10000"/>
          </a:bodyPr>
          <a:lstStyle/>
          <a:p>
            <a:pPr marL="342900" indent="-342900" algn="ctr">
              <a:buFont typeface="Wingdings" pitchFamily="2" charset="2"/>
              <a:buNone/>
            </a:pPr>
            <a:r>
              <a:rPr lang="cs-CZ" sz="2800" b="1" dirty="0">
                <a:solidFill>
                  <a:srgbClr val="002060"/>
                </a:solidFill>
              </a:rPr>
              <a:t>Imunologická úprava nádoru </a:t>
            </a:r>
            <a:r>
              <a:rPr lang="cs-CZ" sz="2800" dirty="0">
                <a:solidFill>
                  <a:srgbClr val="002060"/>
                </a:solidFill>
              </a:rPr>
              <a:t>(</a:t>
            </a:r>
            <a:r>
              <a:rPr lang="cs-CZ" sz="2800" dirty="0" err="1">
                <a:solidFill>
                  <a:srgbClr val="002060"/>
                </a:solidFill>
              </a:rPr>
              <a:t>cancer</a:t>
            </a:r>
            <a:r>
              <a:rPr lang="cs-CZ" sz="2800" dirty="0">
                <a:solidFill>
                  <a:srgbClr val="002060"/>
                </a:solidFill>
              </a:rPr>
              <a:t> </a:t>
            </a:r>
            <a:r>
              <a:rPr lang="cs-CZ" sz="2800" dirty="0" err="1">
                <a:solidFill>
                  <a:srgbClr val="002060"/>
                </a:solidFill>
              </a:rPr>
              <a:t>immunoediting</a:t>
            </a:r>
            <a:r>
              <a:rPr lang="cs-CZ" sz="2800" dirty="0">
                <a:solidFill>
                  <a:srgbClr val="002060"/>
                </a:solidFill>
              </a:rPr>
              <a:t>):</a:t>
            </a:r>
          </a:p>
          <a:p>
            <a:pPr marL="342900" indent="-342900" algn="ctr">
              <a:buFont typeface="Wingdings" pitchFamily="2" charset="2"/>
              <a:buNone/>
            </a:pPr>
            <a:endParaRPr lang="cs-CZ" sz="2400" dirty="0">
              <a:solidFill>
                <a:srgbClr val="002060"/>
              </a:solidFill>
            </a:endParaRPr>
          </a:p>
          <a:p>
            <a:r>
              <a:rPr lang="cs-CZ" sz="2800" dirty="0">
                <a:solidFill>
                  <a:srgbClr val="002060"/>
                </a:solidFill>
              </a:rPr>
              <a:t>Imunologická ostraha (</a:t>
            </a:r>
            <a:r>
              <a:rPr lang="cs-CZ" sz="2800" dirty="0" err="1">
                <a:solidFill>
                  <a:srgbClr val="002060"/>
                </a:solidFill>
              </a:rPr>
              <a:t>immunological</a:t>
            </a:r>
            <a:r>
              <a:rPr lang="cs-CZ" sz="2800" dirty="0">
                <a:solidFill>
                  <a:srgbClr val="002060"/>
                </a:solidFill>
              </a:rPr>
              <a:t> </a:t>
            </a:r>
            <a:r>
              <a:rPr lang="cs-CZ" sz="2800" dirty="0" err="1">
                <a:solidFill>
                  <a:srgbClr val="002060"/>
                </a:solidFill>
              </a:rPr>
              <a:t>surveillance</a:t>
            </a:r>
            <a:r>
              <a:rPr lang="cs-CZ" sz="2800" dirty="0">
                <a:solidFill>
                  <a:srgbClr val="002060"/>
                </a:solidFill>
              </a:rPr>
              <a:t>) – eliminace maligně transformovaných buněk.</a:t>
            </a:r>
          </a:p>
          <a:p>
            <a:pPr marL="342900" indent="-342900">
              <a:buFont typeface="Wingdings" pitchFamily="2" charset="2"/>
              <a:buNone/>
            </a:pPr>
            <a:endParaRPr lang="cs-CZ" sz="2800" dirty="0">
              <a:solidFill>
                <a:srgbClr val="002060"/>
              </a:solidFill>
            </a:endParaRPr>
          </a:p>
          <a:p>
            <a:r>
              <a:rPr lang="cs-CZ" sz="2800" dirty="0">
                <a:solidFill>
                  <a:srgbClr val="002060"/>
                </a:solidFill>
              </a:rPr>
              <a:t>Vytvoření rovnováhy mezi imunitním systémem a nádorem, selekce rezistentních mutantů.</a:t>
            </a:r>
          </a:p>
          <a:p>
            <a:pPr marL="342900" indent="-342900">
              <a:buFont typeface="Wingdings" pitchFamily="2" charset="2"/>
              <a:buNone/>
            </a:pPr>
            <a:endParaRPr lang="cs-CZ" sz="2800" dirty="0">
              <a:solidFill>
                <a:srgbClr val="002060"/>
              </a:solidFill>
            </a:endParaRPr>
          </a:p>
          <a:p>
            <a:r>
              <a:rPr lang="cs-CZ" sz="2800" dirty="0">
                <a:solidFill>
                  <a:srgbClr val="002060"/>
                </a:solidFill>
              </a:rPr>
              <a:t>Únik maligních buněk před imunitními reakcemi</a:t>
            </a:r>
            <a:r>
              <a:rPr lang="cs-CZ" sz="28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42311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>
                <a:solidFill>
                  <a:srgbClr val="FF0000"/>
                </a:solidFill>
              </a:rPr>
              <a:t>Transplantace orgánů, tkání, buněk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773238"/>
            <a:ext cx="7772400" cy="4322762"/>
          </a:xfrm>
        </p:spPr>
        <p:txBody>
          <a:bodyPr>
            <a:normAutofit lnSpcReduction="10000"/>
          </a:bodyPr>
          <a:lstStyle/>
          <a:p>
            <a:pPr>
              <a:buFontTx/>
              <a:buNone/>
            </a:pPr>
            <a:r>
              <a:rPr lang="cs-CZ" sz="2400" b="1" dirty="0" smtClean="0">
                <a:solidFill>
                  <a:srgbClr val="002060"/>
                </a:solidFill>
              </a:rPr>
              <a:t>Dárce </a:t>
            </a:r>
            <a:r>
              <a:rPr lang="cs-CZ" sz="2400" b="1" dirty="0">
                <a:solidFill>
                  <a:srgbClr val="002060"/>
                </a:solidFill>
              </a:rPr>
              <a:t>a příjemce</a:t>
            </a:r>
            <a:r>
              <a:rPr lang="cs-CZ" sz="2400" b="1" i="1" dirty="0">
                <a:solidFill>
                  <a:srgbClr val="002060"/>
                </a:solidFill>
              </a:rPr>
              <a:t>:</a:t>
            </a:r>
          </a:p>
          <a:p>
            <a:r>
              <a:rPr lang="cs-CZ" sz="2400" dirty="0" smtClean="0">
                <a:solidFill>
                  <a:srgbClr val="002060"/>
                </a:solidFill>
              </a:rPr>
              <a:t>Autologní  transplantace (</a:t>
            </a:r>
            <a:r>
              <a:rPr lang="cs-CZ" sz="2400" dirty="0" err="1">
                <a:solidFill>
                  <a:srgbClr val="002060"/>
                </a:solidFill>
              </a:rPr>
              <a:t>autograft</a:t>
            </a:r>
            <a:r>
              <a:rPr lang="cs-CZ" sz="2400" dirty="0">
                <a:solidFill>
                  <a:srgbClr val="002060"/>
                </a:solidFill>
              </a:rPr>
              <a:t>)</a:t>
            </a:r>
          </a:p>
          <a:p>
            <a:r>
              <a:rPr lang="cs-CZ" sz="2400" dirty="0" err="1" smtClean="0">
                <a:solidFill>
                  <a:srgbClr val="002060"/>
                </a:solidFill>
              </a:rPr>
              <a:t>Syngenní</a:t>
            </a:r>
            <a:r>
              <a:rPr lang="cs-CZ" sz="2400" dirty="0" smtClean="0">
                <a:solidFill>
                  <a:srgbClr val="002060"/>
                </a:solidFill>
              </a:rPr>
              <a:t> transplantace   </a:t>
            </a:r>
            <a:r>
              <a:rPr lang="cs-CZ" sz="2400" dirty="0">
                <a:solidFill>
                  <a:srgbClr val="002060"/>
                </a:solidFill>
              </a:rPr>
              <a:t>(</a:t>
            </a:r>
            <a:r>
              <a:rPr lang="cs-CZ" sz="2400" dirty="0" err="1">
                <a:solidFill>
                  <a:srgbClr val="002060"/>
                </a:solidFill>
              </a:rPr>
              <a:t>isograft</a:t>
            </a:r>
            <a:r>
              <a:rPr lang="cs-CZ" sz="2400" dirty="0">
                <a:solidFill>
                  <a:srgbClr val="002060"/>
                </a:solidFill>
              </a:rPr>
              <a:t>)</a:t>
            </a:r>
          </a:p>
          <a:p>
            <a:r>
              <a:rPr lang="cs-CZ" sz="2400" dirty="0">
                <a:solidFill>
                  <a:srgbClr val="002060"/>
                </a:solidFill>
              </a:rPr>
              <a:t>Alogenní transplantace  (</a:t>
            </a:r>
            <a:r>
              <a:rPr lang="cs-CZ" sz="2400" dirty="0" err="1">
                <a:solidFill>
                  <a:srgbClr val="002060"/>
                </a:solidFill>
              </a:rPr>
              <a:t>allograft</a:t>
            </a:r>
            <a:r>
              <a:rPr lang="cs-CZ" sz="2400" dirty="0">
                <a:solidFill>
                  <a:srgbClr val="002060"/>
                </a:solidFill>
              </a:rPr>
              <a:t>)</a:t>
            </a:r>
          </a:p>
          <a:p>
            <a:r>
              <a:rPr lang="cs-CZ" sz="2400" dirty="0">
                <a:solidFill>
                  <a:srgbClr val="002060"/>
                </a:solidFill>
              </a:rPr>
              <a:t>Xenogenní transplantace (</a:t>
            </a:r>
            <a:r>
              <a:rPr lang="cs-CZ" sz="2400" dirty="0" err="1">
                <a:solidFill>
                  <a:srgbClr val="002060"/>
                </a:solidFill>
              </a:rPr>
              <a:t>xenograft</a:t>
            </a:r>
            <a:r>
              <a:rPr lang="cs-CZ" sz="2400" dirty="0">
                <a:solidFill>
                  <a:srgbClr val="002060"/>
                </a:solidFill>
              </a:rPr>
              <a:t>)</a:t>
            </a:r>
          </a:p>
          <a:p>
            <a:pPr>
              <a:buFontTx/>
              <a:buNone/>
            </a:pPr>
            <a:r>
              <a:rPr lang="cs-CZ" sz="2400" dirty="0">
                <a:solidFill>
                  <a:srgbClr val="002060"/>
                </a:solidFill>
              </a:rPr>
              <a:t>                  </a:t>
            </a:r>
            <a:endParaRPr lang="cs-CZ" sz="2400" dirty="0" smtClean="0">
              <a:solidFill>
                <a:srgbClr val="002060"/>
              </a:solidFill>
            </a:endParaRPr>
          </a:p>
          <a:p>
            <a:pPr>
              <a:buFontTx/>
              <a:buNone/>
            </a:pPr>
            <a:r>
              <a:rPr lang="cs-CZ" sz="2400" b="1" dirty="0" smtClean="0">
                <a:solidFill>
                  <a:srgbClr val="002060"/>
                </a:solidFill>
              </a:rPr>
              <a:t>Důsledky </a:t>
            </a:r>
            <a:r>
              <a:rPr lang="cs-CZ" sz="2400" b="1" dirty="0" err="1" smtClean="0">
                <a:solidFill>
                  <a:srgbClr val="002060"/>
                </a:solidFill>
              </a:rPr>
              <a:t>histoinkompatibility</a:t>
            </a:r>
            <a:r>
              <a:rPr lang="cs-CZ" sz="2400" b="1" dirty="0" smtClean="0">
                <a:solidFill>
                  <a:srgbClr val="002060"/>
                </a:solidFill>
              </a:rPr>
              <a:t>:</a:t>
            </a:r>
            <a:endParaRPr lang="cs-CZ" sz="2400" b="1" dirty="0">
              <a:solidFill>
                <a:srgbClr val="002060"/>
              </a:solidFill>
            </a:endParaRPr>
          </a:p>
          <a:p>
            <a:r>
              <a:rPr lang="cs-CZ" sz="2400" dirty="0" err="1">
                <a:solidFill>
                  <a:srgbClr val="002060"/>
                </a:solidFill>
              </a:rPr>
              <a:t>Rejekce</a:t>
            </a:r>
            <a:r>
              <a:rPr lang="cs-CZ" sz="2400" dirty="0">
                <a:solidFill>
                  <a:srgbClr val="002060"/>
                </a:solidFill>
              </a:rPr>
              <a:t> (odvržení, odhojení) štěpu</a:t>
            </a:r>
          </a:p>
          <a:p>
            <a:r>
              <a:rPr lang="cs-CZ" sz="2400" dirty="0">
                <a:solidFill>
                  <a:srgbClr val="002060"/>
                </a:solidFill>
              </a:rPr>
              <a:t>Reakce štěpu proti hostiteli (</a:t>
            </a:r>
            <a:r>
              <a:rPr lang="cs-CZ" sz="2400" dirty="0" err="1">
                <a:solidFill>
                  <a:srgbClr val="002060"/>
                </a:solidFill>
              </a:rPr>
              <a:t>graft</a:t>
            </a:r>
            <a:r>
              <a:rPr lang="cs-CZ" sz="2400" dirty="0">
                <a:solidFill>
                  <a:srgbClr val="002060"/>
                </a:solidFill>
              </a:rPr>
              <a:t> </a:t>
            </a:r>
            <a:r>
              <a:rPr lang="cs-CZ" sz="2400" dirty="0" smtClean="0">
                <a:solidFill>
                  <a:srgbClr val="002060"/>
                </a:solidFill>
              </a:rPr>
              <a:t>versus host </a:t>
            </a:r>
            <a:r>
              <a:rPr lang="cs-CZ" sz="2400" dirty="0" err="1" smtClean="0">
                <a:solidFill>
                  <a:srgbClr val="002060"/>
                </a:solidFill>
              </a:rPr>
              <a:t>reaction</a:t>
            </a:r>
            <a:r>
              <a:rPr lang="cs-CZ" sz="2400" dirty="0">
                <a:solidFill>
                  <a:srgbClr val="002060"/>
                </a:solidFill>
              </a:rPr>
              <a:t> </a:t>
            </a:r>
            <a:r>
              <a:rPr lang="cs-CZ" sz="2400" dirty="0" smtClean="0">
                <a:solidFill>
                  <a:srgbClr val="002060"/>
                </a:solidFill>
              </a:rPr>
              <a:t>–</a:t>
            </a:r>
            <a:r>
              <a:rPr lang="cs-CZ" sz="2400" dirty="0" err="1" smtClean="0">
                <a:solidFill>
                  <a:srgbClr val="002060"/>
                </a:solidFill>
              </a:rPr>
              <a:t>GvHR</a:t>
            </a:r>
            <a:r>
              <a:rPr lang="cs-CZ" sz="2400" dirty="0" smtClean="0">
                <a:solidFill>
                  <a:srgbClr val="002060"/>
                </a:solidFill>
              </a:rPr>
              <a:t>)</a:t>
            </a:r>
            <a:endParaRPr lang="cs-CZ" sz="2400" dirty="0">
              <a:solidFill>
                <a:srgbClr val="002060"/>
              </a:solidFill>
            </a:endParaRPr>
          </a:p>
          <a:p>
            <a:pPr>
              <a:buFontTx/>
              <a:buNone/>
            </a:pPr>
            <a:endParaRPr lang="cs-CZ" sz="2400" b="1" dirty="0">
              <a:solidFill>
                <a:srgbClr val="002060"/>
              </a:solidFill>
            </a:endParaRPr>
          </a:p>
          <a:p>
            <a:pPr>
              <a:buFontTx/>
              <a:buNone/>
            </a:pP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745439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rgbClr val="FF0000"/>
                </a:solidFill>
              </a:rPr>
              <a:t>Imunitní systém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cs-CZ" dirty="0" smtClean="0">
                <a:solidFill>
                  <a:srgbClr val="002060"/>
                </a:solidFill>
              </a:rPr>
              <a:t>Funkční charakteristika:  </a:t>
            </a:r>
          </a:p>
          <a:p>
            <a:pPr marL="0" indent="0">
              <a:buFont typeface="Wingdings" pitchFamily="2" charset="2"/>
              <a:buNone/>
              <a:defRPr/>
            </a:pPr>
            <a:r>
              <a:rPr lang="cs-CZ" dirty="0">
                <a:solidFill>
                  <a:srgbClr val="002060"/>
                </a:solidFill>
              </a:rPr>
              <a:t> </a:t>
            </a:r>
            <a:r>
              <a:rPr lang="cs-CZ" dirty="0" smtClean="0">
                <a:solidFill>
                  <a:srgbClr val="002060"/>
                </a:solidFill>
              </a:rPr>
              <a:t>         homeostáza, </a:t>
            </a:r>
            <a:r>
              <a:rPr lang="cs-CZ" dirty="0" err="1" smtClean="0">
                <a:solidFill>
                  <a:srgbClr val="002060"/>
                </a:solidFill>
              </a:rPr>
              <a:t>sebeudržování</a:t>
            </a:r>
            <a:r>
              <a:rPr lang="cs-CZ" dirty="0" smtClean="0">
                <a:solidFill>
                  <a:srgbClr val="002060"/>
                </a:solidFill>
              </a:rPr>
              <a:t> na úrovni  	molekulární výstavby organismu</a:t>
            </a:r>
          </a:p>
          <a:p>
            <a:pPr marL="0" indent="0">
              <a:buFont typeface="Wingdings" pitchFamily="2" charset="2"/>
              <a:buNone/>
              <a:defRPr/>
            </a:pPr>
            <a:r>
              <a:rPr lang="cs-CZ" dirty="0">
                <a:solidFill>
                  <a:srgbClr val="002060"/>
                </a:solidFill>
              </a:rPr>
              <a:t>	</a:t>
            </a:r>
            <a:r>
              <a:rPr lang="cs-CZ" dirty="0" smtClean="0">
                <a:solidFill>
                  <a:srgbClr val="002060"/>
                </a:solidFill>
              </a:rPr>
              <a:t>schopnost rozpoznání a eliminace 	cizorodých a škodlivých látek z organismu</a:t>
            </a:r>
          </a:p>
          <a:p>
            <a:pPr>
              <a:defRPr/>
            </a:pPr>
            <a:r>
              <a:rPr lang="cs-CZ" dirty="0" smtClean="0">
                <a:solidFill>
                  <a:srgbClr val="002060"/>
                </a:solidFill>
              </a:rPr>
              <a:t>Integrální součást organismu </a:t>
            </a:r>
          </a:p>
          <a:p>
            <a:pPr marL="0" indent="0">
              <a:buNone/>
              <a:defRPr/>
            </a:pPr>
            <a:r>
              <a:rPr lang="cs-CZ" dirty="0" smtClean="0">
                <a:solidFill>
                  <a:srgbClr val="002060"/>
                </a:solidFill>
              </a:rPr>
              <a:t>           propojení s metabolismem, endokrinním </a:t>
            </a:r>
            <a:r>
              <a:rPr lang="cs-CZ" smtClean="0">
                <a:solidFill>
                  <a:srgbClr val="002060"/>
                </a:solidFill>
              </a:rPr>
              <a:t>a 	 nervovým</a:t>
            </a:r>
            <a:r>
              <a:rPr lang="en-US" dirty="0" smtClean="0">
                <a:solidFill>
                  <a:srgbClr val="002060"/>
                </a:solidFill>
              </a:rPr>
              <a:t> s</a:t>
            </a:r>
            <a:r>
              <a:rPr lang="cs-CZ" dirty="0" err="1" smtClean="0">
                <a:solidFill>
                  <a:srgbClr val="002060"/>
                </a:solidFill>
              </a:rPr>
              <a:t>ystémem</a:t>
            </a:r>
            <a:r>
              <a:rPr lang="cs-CZ" dirty="0" smtClean="0">
                <a:solidFill>
                  <a:srgbClr val="002060"/>
                </a:solidFill>
              </a:rPr>
              <a:t>  </a:t>
            </a:r>
            <a:endParaRPr lang="en-US" dirty="0" smtClean="0">
              <a:solidFill>
                <a:srgbClr val="002060"/>
              </a:solidFill>
            </a:endParaRPr>
          </a:p>
          <a:p>
            <a:pPr marL="0" indent="0">
              <a:buFont typeface="Wingdings" pitchFamily="2" charset="2"/>
              <a:buNone/>
              <a:defRPr/>
            </a:pPr>
            <a:endParaRPr lang="cs-CZ" dirty="0" smtClean="0"/>
          </a:p>
        </p:txBody>
      </p:sp>
    </p:spTree>
    <p:extLst>
      <p:ext uri="{BB962C8B-B14F-4D97-AF65-F5344CB8AC3E}">
        <p14:creationId xmlns:p14="http://schemas.microsoft.com/office/powerpoint/2010/main" val="1910423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cs-CZ" sz="3600" b="1" i="1" dirty="0" smtClean="0">
                <a:solidFill>
                  <a:srgbClr val="002060"/>
                </a:solidFill>
              </a:rPr>
              <a:t/>
            </a:r>
            <a:br>
              <a:rPr lang="cs-CZ" sz="3600" b="1" i="1" dirty="0" smtClean="0">
                <a:solidFill>
                  <a:srgbClr val="002060"/>
                </a:solidFill>
              </a:rPr>
            </a:br>
            <a:r>
              <a:rPr lang="cs-CZ" sz="4900" dirty="0" smtClean="0">
                <a:solidFill>
                  <a:srgbClr val="FF0000"/>
                </a:solidFill>
              </a:rPr>
              <a:t>Imunologie těhotenství</a:t>
            </a:r>
            <a:r>
              <a:rPr lang="en-GB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GB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endParaRPr lang="en-GB" sz="24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i="1" dirty="0" smtClean="0">
                <a:solidFill>
                  <a:srgbClr val="002060"/>
                </a:solidFill>
              </a:rPr>
              <a:t>„Koexistence matky a plodu  </a:t>
            </a:r>
            <a:br>
              <a:rPr lang="cs-CZ" i="1" dirty="0" smtClean="0">
                <a:solidFill>
                  <a:srgbClr val="002060"/>
                </a:solidFill>
              </a:rPr>
            </a:br>
            <a:r>
              <a:rPr lang="cs-CZ" i="1" dirty="0" smtClean="0">
                <a:solidFill>
                  <a:srgbClr val="002060"/>
                </a:solidFill>
              </a:rPr>
              <a:t>u placentárních savců je fyziologickým příkladem imunologické tolerance k </a:t>
            </a:r>
            <a:r>
              <a:rPr lang="cs-CZ" i="1" dirty="0" err="1" smtClean="0">
                <a:solidFill>
                  <a:srgbClr val="002060"/>
                </a:solidFill>
              </a:rPr>
              <a:t>semialogennímu</a:t>
            </a:r>
            <a:r>
              <a:rPr lang="cs-CZ" i="1" dirty="0" smtClean="0">
                <a:solidFill>
                  <a:srgbClr val="002060"/>
                </a:solidFill>
              </a:rPr>
              <a:t> štěpu“.</a:t>
            </a:r>
          </a:p>
          <a:p>
            <a:pPr marL="0" indent="0">
              <a:buNone/>
            </a:pPr>
            <a:endParaRPr lang="cs-CZ" i="1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en-GB" sz="2200" dirty="0" smtClean="0">
                <a:solidFill>
                  <a:srgbClr val="002060"/>
                </a:solidFill>
                <a:latin typeface="+mj-lt"/>
                <a:cs typeface="Arial" pitchFamily="34" charset="0"/>
              </a:rPr>
              <a:t>Medawar, P.B.: </a:t>
            </a:r>
            <a:r>
              <a:rPr lang="cs-CZ" sz="2200" dirty="0" smtClean="0">
                <a:solidFill>
                  <a:srgbClr val="002060"/>
                </a:solidFill>
                <a:latin typeface="+mj-lt"/>
                <a:cs typeface="Arial" pitchFamily="34" charset="0"/>
              </a:rPr>
              <a:t/>
            </a:r>
            <a:br>
              <a:rPr lang="cs-CZ" sz="2200" dirty="0" smtClean="0">
                <a:solidFill>
                  <a:srgbClr val="002060"/>
                </a:solidFill>
                <a:latin typeface="+mj-lt"/>
                <a:cs typeface="Arial" pitchFamily="34" charset="0"/>
              </a:rPr>
            </a:br>
            <a:r>
              <a:rPr lang="en-GB" sz="2200" dirty="0" smtClean="0">
                <a:solidFill>
                  <a:srgbClr val="002060"/>
                </a:solidFill>
                <a:latin typeface="+mj-lt"/>
                <a:cs typeface="Arial" pitchFamily="34" charset="0"/>
              </a:rPr>
              <a:t>Some immunological and </a:t>
            </a:r>
            <a:r>
              <a:rPr lang="en-GB" sz="2200" dirty="0" err="1" smtClean="0">
                <a:solidFill>
                  <a:srgbClr val="002060"/>
                </a:solidFill>
                <a:latin typeface="+mj-lt"/>
                <a:cs typeface="Arial" pitchFamily="34" charset="0"/>
              </a:rPr>
              <a:t>endocrinological</a:t>
            </a:r>
            <a:r>
              <a:rPr lang="en-GB" sz="2200" dirty="0" smtClean="0">
                <a:solidFill>
                  <a:srgbClr val="002060"/>
                </a:solidFill>
                <a:latin typeface="+mj-lt"/>
                <a:cs typeface="Arial" pitchFamily="34" charset="0"/>
              </a:rPr>
              <a:t> problems raised by the evolution of </a:t>
            </a:r>
            <a:r>
              <a:rPr lang="en-GB" sz="2200" dirty="0" err="1" smtClean="0">
                <a:solidFill>
                  <a:srgbClr val="002060"/>
                </a:solidFill>
                <a:latin typeface="+mj-lt"/>
                <a:cs typeface="Arial" pitchFamily="34" charset="0"/>
              </a:rPr>
              <a:t>viviparity</a:t>
            </a:r>
            <a:r>
              <a:rPr lang="en-GB" sz="2200" dirty="0" smtClean="0">
                <a:solidFill>
                  <a:srgbClr val="002060"/>
                </a:solidFill>
                <a:latin typeface="+mj-lt"/>
                <a:cs typeface="Arial" pitchFamily="34" charset="0"/>
              </a:rPr>
              <a:t> in vertebrates. </a:t>
            </a:r>
            <a:r>
              <a:rPr lang="cs-CZ" sz="2200" dirty="0" smtClean="0">
                <a:solidFill>
                  <a:srgbClr val="002060"/>
                </a:solidFill>
                <a:latin typeface="+mj-lt"/>
                <a:cs typeface="Arial" pitchFamily="34" charset="0"/>
              </a:rPr>
              <a:t/>
            </a:r>
            <a:br>
              <a:rPr lang="cs-CZ" sz="2200" dirty="0" smtClean="0">
                <a:solidFill>
                  <a:srgbClr val="002060"/>
                </a:solidFill>
                <a:latin typeface="+mj-lt"/>
                <a:cs typeface="Arial" pitchFamily="34" charset="0"/>
              </a:rPr>
            </a:br>
            <a:r>
              <a:rPr lang="cs-CZ" sz="2200" dirty="0" smtClean="0">
                <a:solidFill>
                  <a:srgbClr val="002060"/>
                </a:solidFill>
                <a:latin typeface="+mj-lt"/>
                <a:cs typeface="Arial" pitchFamily="34" charset="0"/>
              </a:rPr>
              <a:t>(</a:t>
            </a:r>
            <a:r>
              <a:rPr lang="en-GB" sz="2200" dirty="0" err="1" smtClean="0">
                <a:solidFill>
                  <a:srgbClr val="002060"/>
                </a:solidFill>
                <a:latin typeface="+mj-lt"/>
                <a:cs typeface="Arial" pitchFamily="34" charset="0"/>
              </a:rPr>
              <a:t>Symp.Soc</a:t>
            </a:r>
            <a:r>
              <a:rPr lang="en-GB" sz="2200" dirty="0" smtClean="0">
                <a:solidFill>
                  <a:srgbClr val="002060"/>
                </a:solidFill>
                <a:latin typeface="+mj-lt"/>
                <a:cs typeface="Arial" pitchFamily="34" charset="0"/>
              </a:rPr>
              <a:t>. </a:t>
            </a:r>
            <a:r>
              <a:rPr lang="en-GB" sz="2200" dirty="0" err="1" smtClean="0">
                <a:solidFill>
                  <a:srgbClr val="002060"/>
                </a:solidFill>
                <a:latin typeface="+mj-lt"/>
                <a:cs typeface="Arial" pitchFamily="34" charset="0"/>
              </a:rPr>
              <a:t>Exp.Biol</a:t>
            </a:r>
            <a:r>
              <a:rPr lang="en-GB" sz="2200" dirty="0" smtClean="0">
                <a:solidFill>
                  <a:srgbClr val="002060"/>
                </a:solidFill>
                <a:latin typeface="+mj-lt"/>
                <a:cs typeface="Arial" pitchFamily="34" charset="0"/>
              </a:rPr>
              <a:t>. 7:320-328, 1953</a:t>
            </a:r>
            <a:r>
              <a:rPr lang="cs-CZ" sz="2200" dirty="0" smtClean="0">
                <a:solidFill>
                  <a:srgbClr val="002060"/>
                </a:solidFill>
                <a:latin typeface="+mj-lt"/>
                <a:cs typeface="Arial" pitchFamily="34" charset="0"/>
              </a:rPr>
              <a:t>)</a:t>
            </a:r>
            <a:r>
              <a:rPr lang="cs-CZ" b="1" i="1" dirty="0" smtClean="0">
                <a:solidFill>
                  <a:srgbClr val="002060"/>
                </a:solidFill>
              </a:rPr>
              <a:t/>
            </a:r>
            <a:br>
              <a:rPr lang="cs-CZ" b="1" i="1" dirty="0" smtClean="0">
                <a:solidFill>
                  <a:srgbClr val="002060"/>
                </a:solidFill>
              </a:rPr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5385452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6" grpId="0" autoUpdateAnimBg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rgbClr val="FF0000"/>
                </a:solidFill>
              </a:rPr>
              <a:t>Imunitní systém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>
              <a:defRPr/>
            </a:pPr>
            <a:r>
              <a:rPr lang="cs-CZ" b="1" u="sng" dirty="0" smtClean="0">
                <a:solidFill>
                  <a:srgbClr val="002060"/>
                </a:solidFill>
              </a:rPr>
              <a:t>Funkční charakteristika</a:t>
            </a:r>
            <a:r>
              <a:rPr lang="cs-CZ" dirty="0" smtClean="0">
                <a:solidFill>
                  <a:srgbClr val="002060"/>
                </a:solidFill>
              </a:rPr>
              <a:t>:  </a:t>
            </a:r>
          </a:p>
          <a:p>
            <a:pPr marL="0" indent="0">
              <a:buFont typeface="Wingdings" pitchFamily="2" charset="2"/>
              <a:buNone/>
              <a:defRPr/>
            </a:pPr>
            <a:r>
              <a:rPr lang="cs-CZ" dirty="0">
                <a:solidFill>
                  <a:srgbClr val="002060"/>
                </a:solidFill>
              </a:rPr>
              <a:t> </a:t>
            </a:r>
            <a:r>
              <a:rPr lang="cs-CZ" dirty="0" smtClean="0">
                <a:solidFill>
                  <a:srgbClr val="002060"/>
                </a:solidFill>
              </a:rPr>
              <a:t>           homeostáza, </a:t>
            </a:r>
            <a:r>
              <a:rPr lang="cs-CZ" dirty="0" err="1" smtClean="0">
                <a:solidFill>
                  <a:srgbClr val="002060"/>
                </a:solidFill>
              </a:rPr>
              <a:t>sebeudržování</a:t>
            </a:r>
            <a:r>
              <a:rPr lang="cs-CZ" dirty="0" smtClean="0">
                <a:solidFill>
                  <a:srgbClr val="002060"/>
                </a:solidFill>
              </a:rPr>
              <a:t> na úrovni  </a:t>
            </a:r>
          </a:p>
          <a:p>
            <a:pPr marL="0" indent="0">
              <a:buFont typeface="Wingdings" pitchFamily="2" charset="2"/>
              <a:buNone/>
              <a:defRPr/>
            </a:pPr>
            <a:r>
              <a:rPr lang="cs-CZ" dirty="0">
                <a:solidFill>
                  <a:srgbClr val="002060"/>
                </a:solidFill>
              </a:rPr>
              <a:t> </a:t>
            </a:r>
            <a:r>
              <a:rPr lang="cs-CZ" dirty="0" smtClean="0">
                <a:solidFill>
                  <a:srgbClr val="002060"/>
                </a:solidFill>
              </a:rPr>
              <a:t>           molekulární výstavby organismu</a:t>
            </a:r>
          </a:p>
          <a:p>
            <a:pPr marL="0" indent="0">
              <a:buFont typeface="Wingdings" pitchFamily="2" charset="2"/>
              <a:buNone/>
              <a:defRPr/>
            </a:pPr>
            <a:r>
              <a:rPr lang="cs-CZ" dirty="0">
                <a:solidFill>
                  <a:srgbClr val="002060"/>
                </a:solidFill>
              </a:rPr>
              <a:t> </a:t>
            </a:r>
            <a:r>
              <a:rPr lang="cs-CZ" dirty="0" smtClean="0">
                <a:solidFill>
                  <a:srgbClr val="002060"/>
                </a:solidFill>
              </a:rPr>
              <a:t>           schopnost rozpoznání a eliminace cizorodých a              	škodlivých látek z organismu</a:t>
            </a:r>
          </a:p>
          <a:p>
            <a:pPr>
              <a:defRPr/>
            </a:pPr>
            <a:r>
              <a:rPr lang="cs-CZ" b="1" u="sng" dirty="0" smtClean="0">
                <a:solidFill>
                  <a:srgbClr val="002060"/>
                </a:solidFill>
              </a:rPr>
              <a:t>Morfologická charakteristika:</a:t>
            </a:r>
          </a:p>
          <a:p>
            <a:pPr marL="0" indent="0">
              <a:buFont typeface="Wingdings" pitchFamily="2" charset="2"/>
              <a:buNone/>
              <a:defRPr/>
            </a:pPr>
            <a:r>
              <a:rPr lang="cs-CZ" dirty="0">
                <a:solidFill>
                  <a:srgbClr val="002060"/>
                </a:solidFill>
              </a:rPr>
              <a:t> </a:t>
            </a:r>
            <a:r>
              <a:rPr lang="cs-CZ" dirty="0" smtClean="0">
                <a:solidFill>
                  <a:srgbClr val="002060"/>
                </a:solidFill>
              </a:rPr>
              <a:t>           lymfoidní, </a:t>
            </a:r>
            <a:r>
              <a:rPr lang="cs-CZ" dirty="0" err="1" smtClean="0">
                <a:solidFill>
                  <a:srgbClr val="002060"/>
                </a:solidFill>
              </a:rPr>
              <a:t>lymforetikulární</a:t>
            </a:r>
            <a:r>
              <a:rPr lang="cs-CZ" dirty="0" smtClean="0">
                <a:solidFill>
                  <a:srgbClr val="002060"/>
                </a:solidFill>
              </a:rPr>
              <a:t> systém</a:t>
            </a:r>
          </a:p>
          <a:p>
            <a:pPr>
              <a:defRPr/>
            </a:pPr>
            <a:endParaRPr lang="cs-CZ" u="sng" dirty="0" smtClean="0">
              <a:solidFill>
                <a:srgbClr val="002060"/>
              </a:solidFill>
            </a:endParaRPr>
          </a:p>
          <a:p>
            <a:pPr>
              <a:defRPr/>
            </a:pPr>
            <a:r>
              <a:rPr lang="cs-CZ" b="1" u="sng" dirty="0" smtClean="0">
                <a:solidFill>
                  <a:srgbClr val="002060"/>
                </a:solidFill>
              </a:rPr>
              <a:t>Integrální součást organismu </a:t>
            </a:r>
          </a:p>
          <a:p>
            <a:pPr marL="0" indent="0">
              <a:buNone/>
              <a:defRPr/>
            </a:pPr>
            <a:r>
              <a:rPr lang="cs-CZ" dirty="0" smtClean="0">
                <a:solidFill>
                  <a:srgbClr val="002060"/>
                </a:solidFill>
              </a:rPr>
              <a:t>           propojení s metabolismem, endokrinním </a:t>
            </a:r>
          </a:p>
          <a:p>
            <a:pPr marL="0" indent="0">
              <a:buNone/>
              <a:defRPr/>
            </a:pPr>
            <a:r>
              <a:rPr lang="cs-CZ" dirty="0">
                <a:solidFill>
                  <a:srgbClr val="002060"/>
                </a:solidFill>
              </a:rPr>
              <a:t> </a:t>
            </a:r>
            <a:r>
              <a:rPr lang="cs-CZ" dirty="0" smtClean="0">
                <a:solidFill>
                  <a:srgbClr val="002060"/>
                </a:solidFill>
              </a:rPr>
              <a:t>          a nervovým</a:t>
            </a:r>
            <a:r>
              <a:rPr lang="en-US" dirty="0" smtClean="0">
                <a:solidFill>
                  <a:srgbClr val="002060"/>
                </a:solidFill>
              </a:rPr>
              <a:t> s</a:t>
            </a:r>
            <a:r>
              <a:rPr lang="cs-CZ" dirty="0" err="1" smtClean="0">
                <a:solidFill>
                  <a:srgbClr val="002060"/>
                </a:solidFill>
              </a:rPr>
              <a:t>ystémem</a:t>
            </a:r>
            <a:r>
              <a:rPr lang="cs-CZ" dirty="0" smtClean="0">
                <a:solidFill>
                  <a:srgbClr val="002060"/>
                </a:solidFill>
              </a:rPr>
              <a:t>  </a:t>
            </a:r>
            <a:endParaRPr lang="en-US" dirty="0" smtClean="0">
              <a:solidFill>
                <a:srgbClr val="002060"/>
              </a:solidFill>
            </a:endParaRPr>
          </a:p>
          <a:p>
            <a:pPr marL="0" indent="0">
              <a:buFont typeface="Wingdings" pitchFamily="2" charset="2"/>
              <a:buNone/>
              <a:defRPr/>
            </a:pPr>
            <a:endParaRPr lang="cs-CZ" dirty="0" smtClean="0"/>
          </a:p>
        </p:txBody>
      </p:sp>
    </p:spTree>
    <p:extLst>
      <p:ext uri="{BB962C8B-B14F-4D97-AF65-F5344CB8AC3E}">
        <p14:creationId xmlns:p14="http://schemas.microsoft.com/office/powerpoint/2010/main" val="2524257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rgbClr val="FF0000"/>
                </a:solidFill>
              </a:rPr>
              <a:t>Základ imunitního systému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>
                <a:solidFill>
                  <a:srgbClr val="002060"/>
                </a:solidFill>
              </a:rPr>
              <a:t>Lymfatická tkáň a lymfatické </a:t>
            </a:r>
            <a:r>
              <a:rPr lang="cs-CZ" dirty="0" smtClean="0">
                <a:solidFill>
                  <a:srgbClr val="002060"/>
                </a:solidFill>
              </a:rPr>
              <a:t>orgány</a:t>
            </a:r>
          </a:p>
          <a:p>
            <a:r>
              <a:rPr lang="cs-CZ" dirty="0" smtClean="0">
                <a:solidFill>
                  <a:srgbClr val="002060"/>
                </a:solidFill>
              </a:rPr>
              <a:t>Buňky imunitního systému</a:t>
            </a:r>
          </a:p>
        </p:txBody>
      </p:sp>
    </p:spTree>
    <p:extLst>
      <p:ext uri="{BB962C8B-B14F-4D97-AF65-F5344CB8AC3E}">
        <p14:creationId xmlns:p14="http://schemas.microsoft.com/office/powerpoint/2010/main" val="2288546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smtClean="0">
                <a:solidFill>
                  <a:srgbClr val="FF0000"/>
                </a:solidFill>
              </a:rPr>
              <a:t>Složky imunitního sytému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259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cs-CZ" dirty="0">
                <a:solidFill>
                  <a:srgbClr val="002060"/>
                </a:solidFill>
              </a:rPr>
              <a:t>Periferní oblasti imunitního systému je možno rozdělit do několika funkčních oblastí jejichž imunitní odpověď má určité odlišné charakteristiky.</a:t>
            </a:r>
          </a:p>
          <a:p>
            <a:pPr>
              <a:lnSpc>
                <a:spcPct val="90000"/>
              </a:lnSpc>
            </a:pPr>
            <a:r>
              <a:rPr lang="cs-CZ" dirty="0" smtClean="0">
                <a:solidFill>
                  <a:srgbClr val="002060"/>
                </a:solidFill>
              </a:rPr>
              <a:t>Základní složky </a:t>
            </a:r>
            <a:r>
              <a:rPr lang="cs-CZ" dirty="0">
                <a:solidFill>
                  <a:srgbClr val="002060"/>
                </a:solidFill>
              </a:rPr>
              <a:t>imunitního </a:t>
            </a:r>
            <a:r>
              <a:rPr lang="cs-CZ" dirty="0" smtClean="0">
                <a:solidFill>
                  <a:srgbClr val="002060"/>
                </a:solidFill>
              </a:rPr>
              <a:t>systému: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cs-CZ" sz="2800" dirty="0">
                <a:solidFill>
                  <a:srgbClr val="002060"/>
                </a:solidFill>
              </a:rPr>
              <a:t> </a:t>
            </a:r>
            <a:r>
              <a:rPr lang="cs-CZ" sz="2800" dirty="0" smtClean="0">
                <a:solidFill>
                  <a:srgbClr val="002060"/>
                </a:solidFill>
              </a:rPr>
              <a:t>     – </a:t>
            </a:r>
            <a:r>
              <a:rPr lang="cs-CZ" sz="2800" dirty="0">
                <a:solidFill>
                  <a:srgbClr val="002060"/>
                </a:solidFill>
              </a:rPr>
              <a:t>K</a:t>
            </a:r>
            <a:r>
              <a:rPr lang="cs-CZ" sz="2800" dirty="0" smtClean="0">
                <a:solidFill>
                  <a:srgbClr val="002060"/>
                </a:solidFill>
              </a:rPr>
              <a:t>ostní dřeň, tymus</a:t>
            </a:r>
            <a:endParaRPr lang="cs-CZ" sz="2800" dirty="0">
              <a:solidFill>
                <a:srgbClr val="002060"/>
              </a:solidFill>
            </a:endParaRPr>
          </a:p>
          <a:p>
            <a:pPr lvl="1">
              <a:lnSpc>
                <a:spcPct val="90000"/>
              </a:lnSpc>
            </a:pPr>
            <a:r>
              <a:rPr lang="cs-CZ" dirty="0">
                <a:solidFill>
                  <a:srgbClr val="002060"/>
                </a:solidFill>
              </a:rPr>
              <a:t>Lymfatické uzliny a slezina</a:t>
            </a:r>
          </a:p>
          <a:p>
            <a:pPr lvl="1">
              <a:lnSpc>
                <a:spcPct val="90000"/>
              </a:lnSpc>
            </a:pPr>
            <a:r>
              <a:rPr lang="cs-CZ" dirty="0">
                <a:solidFill>
                  <a:srgbClr val="002060"/>
                </a:solidFill>
              </a:rPr>
              <a:t>Imunitní systém sliznic </a:t>
            </a:r>
            <a:endParaRPr lang="cs-CZ" dirty="0" smtClean="0">
              <a:solidFill>
                <a:srgbClr val="002060"/>
              </a:solidFill>
            </a:endParaRPr>
          </a:p>
          <a:p>
            <a:pPr lvl="1">
              <a:lnSpc>
                <a:spcPct val="90000"/>
              </a:lnSpc>
            </a:pPr>
            <a:r>
              <a:rPr lang="cs-CZ" dirty="0" smtClean="0">
                <a:solidFill>
                  <a:srgbClr val="002060"/>
                </a:solidFill>
              </a:rPr>
              <a:t>Kožní </a:t>
            </a:r>
            <a:r>
              <a:rPr lang="cs-CZ" dirty="0">
                <a:solidFill>
                  <a:srgbClr val="002060"/>
                </a:solidFill>
              </a:rPr>
              <a:t>imunitní systém </a:t>
            </a:r>
            <a:endParaRPr lang="cs-CZ" dirty="0" smtClean="0">
              <a:solidFill>
                <a:srgbClr val="002060"/>
              </a:solidFill>
            </a:endParaRPr>
          </a:p>
          <a:p>
            <a:pPr lvl="1">
              <a:lnSpc>
                <a:spcPct val="90000"/>
              </a:lnSpc>
            </a:pPr>
            <a:r>
              <a:rPr lang="cs-CZ" dirty="0" smtClean="0">
                <a:solidFill>
                  <a:srgbClr val="002060"/>
                </a:solidFill>
              </a:rPr>
              <a:t>Lymfatický cévní systém </a:t>
            </a:r>
            <a:endParaRPr lang="en-US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1115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smtClean="0">
                <a:solidFill>
                  <a:srgbClr val="FF0000"/>
                </a:solidFill>
              </a:rPr>
              <a:t>Lymfatické orgány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742950" lvl="2" indent="-342900"/>
            <a:r>
              <a:rPr lang="cs-CZ" sz="2800" b="1" dirty="0" smtClean="0">
                <a:solidFill>
                  <a:srgbClr val="002060"/>
                </a:solidFill>
              </a:rPr>
              <a:t>Primární: kostní dřeň, </a:t>
            </a:r>
            <a:r>
              <a:rPr lang="cs-CZ" sz="2800" b="1" dirty="0" err="1" smtClean="0">
                <a:solidFill>
                  <a:srgbClr val="002060"/>
                </a:solidFill>
              </a:rPr>
              <a:t>thymus</a:t>
            </a:r>
            <a:endParaRPr lang="cs-CZ" sz="2800" b="1" dirty="0" smtClean="0">
              <a:solidFill>
                <a:srgbClr val="002060"/>
              </a:solidFill>
            </a:endParaRPr>
          </a:p>
          <a:p>
            <a:pPr marL="457200" lvl="1" indent="0">
              <a:buNone/>
            </a:pPr>
            <a:r>
              <a:rPr lang="cs-CZ" dirty="0">
                <a:solidFill>
                  <a:srgbClr val="002060"/>
                </a:solidFill>
              </a:rPr>
              <a:t> </a:t>
            </a:r>
            <a:r>
              <a:rPr lang="cs-CZ" dirty="0" smtClean="0">
                <a:solidFill>
                  <a:srgbClr val="002060"/>
                </a:solidFill>
              </a:rPr>
              <a:t>   vznik, diferenciace a zrání imunokompetentních                                       	buněk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b="1" dirty="0" smtClean="0">
                <a:solidFill>
                  <a:srgbClr val="002060"/>
                </a:solidFill>
              </a:rPr>
              <a:t>Sekundární lymfatické orgány: slezina, lymfatické uzliny, MALT</a:t>
            </a:r>
          </a:p>
          <a:p>
            <a:pPr marL="457200" lvl="1" indent="0">
              <a:buNone/>
            </a:pPr>
            <a:r>
              <a:rPr lang="cs-CZ" dirty="0" smtClean="0">
                <a:solidFill>
                  <a:srgbClr val="002060"/>
                </a:solidFill>
              </a:rPr>
              <a:t>    místo, kde probíhají specifické imunitní reakce</a:t>
            </a:r>
          </a:p>
          <a:p>
            <a:pPr marL="457200" lvl="1" indent="0">
              <a:buNone/>
            </a:pPr>
            <a:r>
              <a:rPr lang="cs-CZ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2879487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1187624" y="260648"/>
            <a:ext cx="7200800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smtClean="0">
                <a:solidFill>
                  <a:srgbClr val="FF0000"/>
                </a:solidFill>
              </a:rPr>
              <a:t>Primární </a:t>
            </a:r>
            <a:r>
              <a:rPr lang="cs-CZ" sz="3200" dirty="0">
                <a:solidFill>
                  <a:srgbClr val="FF0000"/>
                </a:solidFill>
              </a:rPr>
              <a:t>a </a:t>
            </a:r>
            <a:r>
              <a:rPr lang="cs-CZ" sz="3200" dirty="0" smtClean="0">
                <a:solidFill>
                  <a:srgbClr val="FF0000"/>
                </a:solidFill>
              </a:rPr>
              <a:t>sekundární lymfatické  orgány </a:t>
            </a:r>
            <a:endParaRPr lang="cs-CZ" sz="3200" dirty="0">
              <a:solidFill>
                <a:srgbClr val="FF0000"/>
              </a:solidFill>
            </a:endParaRPr>
          </a:p>
          <a:p>
            <a:endParaRPr lang="cs-CZ" b="1" dirty="0">
              <a:solidFill>
                <a:srgbClr val="002060"/>
              </a:solidFill>
            </a:endParaRPr>
          </a:p>
          <a:p>
            <a:r>
              <a:rPr lang="cs-CZ" b="1" dirty="0" smtClean="0">
                <a:solidFill>
                  <a:srgbClr val="002060"/>
                </a:solidFill>
              </a:rPr>
              <a:t> </a:t>
            </a:r>
            <a:endParaRPr lang="cs-CZ" b="1" dirty="0">
              <a:solidFill>
                <a:srgbClr val="002060"/>
              </a:solidFill>
            </a:endParaRPr>
          </a:p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615" y="957895"/>
            <a:ext cx="8065726" cy="5648057"/>
          </a:xfrm>
          <a:prstGeom prst="rect">
            <a:avLst/>
          </a:prstGeom>
        </p:spPr>
      </p:pic>
      <p:cxnSp>
        <p:nvCxnSpPr>
          <p:cNvPr id="5" name="Přímá spojovací šipka 20"/>
          <p:cNvCxnSpPr>
            <a:stCxn id="6" idx="2"/>
          </p:cNvCxnSpPr>
          <p:nvPr/>
        </p:nvCxnSpPr>
        <p:spPr>
          <a:xfrm>
            <a:off x="2682536" y="2540848"/>
            <a:ext cx="1313400" cy="457985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ovéPole 5"/>
          <p:cNvSpPr txBox="1"/>
          <p:nvPr/>
        </p:nvSpPr>
        <p:spPr>
          <a:xfrm>
            <a:off x="2068559" y="2235468"/>
            <a:ext cx="1227953" cy="305380"/>
          </a:xfrm>
          <a:prstGeom prst="rect">
            <a:avLst/>
          </a:prstGeom>
          <a:solidFill>
            <a:srgbClr val="8E00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tIns="86400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cs-CZ" sz="1500" dirty="0" err="1" smtClean="0"/>
              <a:t>Thymus</a:t>
            </a:r>
            <a:endParaRPr lang="cs-CZ" sz="1500" dirty="0"/>
          </a:p>
        </p:txBody>
      </p:sp>
      <p:sp>
        <p:nvSpPr>
          <p:cNvPr id="7" name="TextovéPole 6"/>
          <p:cNvSpPr txBox="1"/>
          <p:nvPr/>
        </p:nvSpPr>
        <p:spPr>
          <a:xfrm>
            <a:off x="553615" y="1124744"/>
            <a:ext cx="3305811" cy="327309"/>
          </a:xfrm>
          <a:prstGeom prst="rect">
            <a:avLst/>
          </a:prstGeom>
          <a:solidFill>
            <a:srgbClr val="8E00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tIns="86400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cs-CZ" b="1" dirty="0" smtClean="0"/>
              <a:t>Primární lymfatické orkány</a:t>
            </a:r>
            <a:endParaRPr lang="cs-CZ" b="1" dirty="0"/>
          </a:p>
        </p:txBody>
      </p:sp>
      <p:sp>
        <p:nvSpPr>
          <p:cNvPr id="8" name="TextovéPole 7"/>
          <p:cNvSpPr txBox="1"/>
          <p:nvPr/>
        </p:nvSpPr>
        <p:spPr>
          <a:xfrm>
            <a:off x="4211961" y="1124742"/>
            <a:ext cx="4407380" cy="327309"/>
          </a:xfrm>
          <a:prstGeom prst="rect">
            <a:avLst/>
          </a:prstGeom>
          <a:solidFill>
            <a:srgbClr val="EE892E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tIns="86400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cs-CZ" b="1" dirty="0" smtClean="0"/>
              <a:t>Sekundární lymfatické orgány</a:t>
            </a:r>
            <a:endParaRPr lang="cs-CZ" b="1" dirty="0"/>
          </a:p>
        </p:txBody>
      </p:sp>
      <p:cxnSp>
        <p:nvCxnSpPr>
          <p:cNvPr id="9" name="Přímá spojovací šipka 20"/>
          <p:cNvCxnSpPr>
            <a:stCxn id="10" idx="3"/>
          </p:cNvCxnSpPr>
          <p:nvPr/>
        </p:nvCxnSpPr>
        <p:spPr>
          <a:xfrm>
            <a:off x="2143747" y="3070731"/>
            <a:ext cx="1227953" cy="87585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ovéPole 9"/>
          <p:cNvSpPr txBox="1"/>
          <p:nvPr/>
        </p:nvSpPr>
        <p:spPr>
          <a:xfrm>
            <a:off x="915794" y="2918041"/>
            <a:ext cx="1227953" cy="305380"/>
          </a:xfrm>
          <a:prstGeom prst="rect">
            <a:avLst/>
          </a:prstGeom>
          <a:solidFill>
            <a:srgbClr val="8E00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tIns="86400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cs-CZ" sz="1500" dirty="0" smtClean="0"/>
              <a:t>Kostní dřeň</a:t>
            </a:r>
            <a:endParaRPr lang="cs-CZ" sz="1500" dirty="0"/>
          </a:p>
        </p:txBody>
      </p:sp>
      <p:cxnSp>
        <p:nvCxnSpPr>
          <p:cNvPr id="11" name="Přímá spojovací šipka 20"/>
          <p:cNvCxnSpPr>
            <a:stCxn id="12" idx="1"/>
          </p:cNvCxnSpPr>
          <p:nvPr/>
        </p:nvCxnSpPr>
        <p:spPr>
          <a:xfrm flipH="1">
            <a:off x="4301130" y="1860402"/>
            <a:ext cx="792088" cy="518062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ovéPole 11"/>
          <p:cNvSpPr txBox="1"/>
          <p:nvPr/>
        </p:nvSpPr>
        <p:spPr>
          <a:xfrm>
            <a:off x="5093218" y="1707712"/>
            <a:ext cx="3096344" cy="305380"/>
          </a:xfrm>
          <a:prstGeom prst="rect">
            <a:avLst/>
          </a:prstGeom>
          <a:solidFill>
            <a:srgbClr val="9CEAEE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tIns="86400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cs-CZ" sz="1500" dirty="0" err="1" smtClean="0">
                <a:solidFill>
                  <a:schemeClr val="tx1"/>
                </a:solidFill>
              </a:rPr>
              <a:t>Waldeyerův</a:t>
            </a:r>
            <a:r>
              <a:rPr lang="cs-CZ" sz="1500" dirty="0" smtClean="0">
                <a:solidFill>
                  <a:schemeClr val="tx1"/>
                </a:solidFill>
              </a:rPr>
              <a:t> okruh</a:t>
            </a:r>
            <a:endParaRPr lang="cs-CZ" sz="1500" dirty="0">
              <a:solidFill>
                <a:schemeClr val="tx1"/>
              </a:solidFill>
            </a:endParaRPr>
          </a:p>
        </p:txBody>
      </p:sp>
      <p:cxnSp>
        <p:nvCxnSpPr>
          <p:cNvPr id="13" name="Přímá spojovací šipka 20"/>
          <p:cNvCxnSpPr>
            <a:stCxn id="17" idx="1"/>
          </p:cNvCxnSpPr>
          <p:nvPr/>
        </p:nvCxnSpPr>
        <p:spPr>
          <a:xfrm flipH="1">
            <a:off x="4301130" y="2525309"/>
            <a:ext cx="792088" cy="895076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ovací šipka 20"/>
          <p:cNvCxnSpPr>
            <a:stCxn id="18" idx="1"/>
          </p:cNvCxnSpPr>
          <p:nvPr/>
        </p:nvCxnSpPr>
        <p:spPr>
          <a:xfrm flipH="1">
            <a:off x="4599654" y="2894094"/>
            <a:ext cx="1855026" cy="494149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ovací šipka 20"/>
          <p:cNvCxnSpPr>
            <a:stCxn id="19" idx="1"/>
          </p:cNvCxnSpPr>
          <p:nvPr/>
        </p:nvCxnSpPr>
        <p:spPr>
          <a:xfrm flipH="1">
            <a:off x="4721087" y="3303212"/>
            <a:ext cx="1733593" cy="419436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ovací šipka 20"/>
          <p:cNvCxnSpPr>
            <a:stCxn id="20" idx="1"/>
          </p:cNvCxnSpPr>
          <p:nvPr/>
        </p:nvCxnSpPr>
        <p:spPr>
          <a:xfrm flipH="1">
            <a:off x="4387104" y="3686182"/>
            <a:ext cx="2067576" cy="380978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ovéPole 16"/>
          <p:cNvSpPr txBox="1"/>
          <p:nvPr/>
        </p:nvSpPr>
        <p:spPr>
          <a:xfrm>
            <a:off x="5093218" y="2377812"/>
            <a:ext cx="1853366" cy="294993"/>
          </a:xfrm>
          <a:prstGeom prst="rect">
            <a:avLst/>
          </a:prstGeom>
          <a:solidFill>
            <a:srgbClr val="9CEAEE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tIns="86400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cs-CZ" sz="1500" dirty="0" smtClean="0">
                <a:solidFill>
                  <a:schemeClr val="tx1"/>
                </a:solidFill>
              </a:rPr>
              <a:t>BALT</a:t>
            </a:r>
            <a:endParaRPr lang="cs-CZ" sz="1500" dirty="0">
              <a:solidFill>
                <a:schemeClr val="tx1"/>
              </a:solidFill>
            </a:endParaRPr>
          </a:p>
        </p:txBody>
      </p:sp>
      <p:sp>
        <p:nvSpPr>
          <p:cNvPr id="18" name="TextovéPole 17"/>
          <p:cNvSpPr txBox="1"/>
          <p:nvPr/>
        </p:nvSpPr>
        <p:spPr>
          <a:xfrm>
            <a:off x="6454680" y="2741404"/>
            <a:ext cx="1717719" cy="305380"/>
          </a:xfrm>
          <a:prstGeom prst="rect">
            <a:avLst/>
          </a:prstGeom>
          <a:solidFill>
            <a:srgbClr val="EE892E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tIns="86400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cs-CZ" sz="1500" dirty="0" smtClean="0">
                <a:solidFill>
                  <a:schemeClr val="bg1"/>
                </a:solidFill>
              </a:rPr>
              <a:t>Lymfatické uzliny</a:t>
            </a:r>
            <a:endParaRPr lang="cs-CZ" sz="1500" dirty="0">
              <a:solidFill>
                <a:schemeClr val="bg1"/>
              </a:solidFill>
            </a:endParaRPr>
          </a:p>
        </p:txBody>
      </p:sp>
      <p:sp>
        <p:nvSpPr>
          <p:cNvPr id="19" name="TextovéPole 18"/>
          <p:cNvSpPr txBox="1"/>
          <p:nvPr/>
        </p:nvSpPr>
        <p:spPr>
          <a:xfrm>
            <a:off x="6454680" y="3150522"/>
            <a:ext cx="1717719" cy="305380"/>
          </a:xfrm>
          <a:prstGeom prst="rect">
            <a:avLst/>
          </a:prstGeom>
          <a:solidFill>
            <a:srgbClr val="EE892E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tIns="86400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cs-CZ" sz="1500" dirty="0" smtClean="0">
                <a:solidFill>
                  <a:schemeClr val="bg1"/>
                </a:solidFill>
              </a:rPr>
              <a:t>Kostní dřeň</a:t>
            </a:r>
            <a:endParaRPr lang="cs-CZ" sz="1500" dirty="0">
              <a:solidFill>
                <a:schemeClr val="bg1"/>
              </a:solidFill>
            </a:endParaRPr>
          </a:p>
        </p:txBody>
      </p:sp>
      <p:sp>
        <p:nvSpPr>
          <p:cNvPr id="20" name="TextovéPole 19"/>
          <p:cNvSpPr txBox="1"/>
          <p:nvPr/>
        </p:nvSpPr>
        <p:spPr>
          <a:xfrm>
            <a:off x="6454680" y="3533492"/>
            <a:ext cx="1717719" cy="305380"/>
          </a:xfrm>
          <a:prstGeom prst="rect">
            <a:avLst/>
          </a:prstGeom>
          <a:solidFill>
            <a:srgbClr val="EE892E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tIns="86400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cs-CZ" sz="1500" dirty="0" smtClean="0">
                <a:solidFill>
                  <a:schemeClr val="bg1"/>
                </a:solidFill>
              </a:rPr>
              <a:t>Slezina</a:t>
            </a:r>
            <a:endParaRPr lang="cs-CZ" sz="1500" dirty="0">
              <a:solidFill>
                <a:schemeClr val="bg1"/>
              </a:solidFill>
            </a:endParaRPr>
          </a:p>
        </p:txBody>
      </p:sp>
      <p:cxnSp>
        <p:nvCxnSpPr>
          <p:cNvPr id="21" name="Přímá spojovací šipka 20"/>
          <p:cNvCxnSpPr>
            <a:stCxn id="22" idx="1"/>
          </p:cNvCxnSpPr>
          <p:nvPr/>
        </p:nvCxnSpPr>
        <p:spPr>
          <a:xfrm flipH="1">
            <a:off x="4211961" y="4133050"/>
            <a:ext cx="1846832" cy="442743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ovéPole 21"/>
          <p:cNvSpPr txBox="1"/>
          <p:nvPr/>
        </p:nvSpPr>
        <p:spPr>
          <a:xfrm>
            <a:off x="6058793" y="3980360"/>
            <a:ext cx="2131456" cy="305380"/>
          </a:xfrm>
          <a:prstGeom prst="rect">
            <a:avLst/>
          </a:prstGeom>
          <a:solidFill>
            <a:srgbClr val="9CEAEE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tIns="86400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cs-CZ" sz="1500" dirty="0" err="1" smtClean="0">
                <a:solidFill>
                  <a:schemeClr val="tx1"/>
                </a:solidFill>
              </a:rPr>
              <a:t>Payerovy</a:t>
            </a:r>
            <a:r>
              <a:rPr lang="cs-CZ" sz="1500" dirty="0" smtClean="0">
                <a:solidFill>
                  <a:schemeClr val="tx1"/>
                </a:solidFill>
              </a:rPr>
              <a:t> pláty</a:t>
            </a:r>
            <a:endParaRPr lang="cs-CZ" sz="1500" dirty="0">
              <a:solidFill>
                <a:schemeClr val="tx1"/>
              </a:solidFill>
            </a:endParaRPr>
          </a:p>
        </p:txBody>
      </p:sp>
      <p:cxnSp>
        <p:nvCxnSpPr>
          <p:cNvPr id="23" name="Přímá spojovací šipka 20"/>
          <p:cNvCxnSpPr>
            <a:stCxn id="25" idx="1"/>
          </p:cNvCxnSpPr>
          <p:nvPr/>
        </p:nvCxnSpPr>
        <p:spPr>
          <a:xfrm flipH="1">
            <a:off x="4067945" y="4663440"/>
            <a:ext cx="2403898" cy="314194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Přímá spojovací šipka 20"/>
          <p:cNvCxnSpPr>
            <a:stCxn id="26" idx="1"/>
          </p:cNvCxnSpPr>
          <p:nvPr/>
        </p:nvCxnSpPr>
        <p:spPr>
          <a:xfrm flipH="1">
            <a:off x="4387104" y="5130324"/>
            <a:ext cx="2065954" cy="9969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ovéPole 24"/>
          <p:cNvSpPr txBox="1"/>
          <p:nvPr/>
        </p:nvSpPr>
        <p:spPr>
          <a:xfrm>
            <a:off x="6471843" y="4435152"/>
            <a:ext cx="1717719" cy="456576"/>
          </a:xfrm>
          <a:prstGeom prst="rect">
            <a:avLst/>
          </a:prstGeom>
          <a:solidFill>
            <a:srgbClr val="EE892E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tIns="86400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cs-CZ" sz="1500" dirty="0" err="1" smtClean="0">
                <a:solidFill>
                  <a:schemeClr val="bg1"/>
                </a:solidFill>
              </a:rPr>
              <a:t>Mesenterické</a:t>
            </a:r>
            <a:r>
              <a:rPr lang="cs-CZ" sz="1500" dirty="0" smtClean="0">
                <a:solidFill>
                  <a:schemeClr val="bg1"/>
                </a:solidFill>
              </a:rPr>
              <a:t> lymfatické uzliny</a:t>
            </a:r>
            <a:endParaRPr lang="cs-CZ" sz="1500" dirty="0">
              <a:solidFill>
                <a:schemeClr val="bg1"/>
              </a:solidFill>
            </a:endParaRPr>
          </a:p>
        </p:txBody>
      </p:sp>
      <p:sp>
        <p:nvSpPr>
          <p:cNvPr id="26" name="TextovéPole 25"/>
          <p:cNvSpPr txBox="1"/>
          <p:nvPr/>
        </p:nvSpPr>
        <p:spPr>
          <a:xfrm>
            <a:off x="6453058" y="4977634"/>
            <a:ext cx="1717719" cy="305380"/>
          </a:xfrm>
          <a:prstGeom prst="rect">
            <a:avLst/>
          </a:prstGeom>
          <a:solidFill>
            <a:srgbClr val="EE892E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tIns="86400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cs-CZ" sz="1500" dirty="0" smtClean="0">
                <a:solidFill>
                  <a:schemeClr val="bg1"/>
                </a:solidFill>
              </a:rPr>
              <a:t>Lamina propria</a:t>
            </a:r>
            <a:endParaRPr lang="cs-CZ" sz="1500" dirty="0">
              <a:solidFill>
                <a:schemeClr val="bg1"/>
              </a:solidFill>
            </a:endParaRPr>
          </a:p>
        </p:txBody>
      </p:sp>
      <p:cxnSp>
        <p:nvCxnSpPr>
          <p:cNvPr id="27" name="Přímá spojovací šipka 20"/>
          <p:cNvCxnSpPr>
            <a:stCxn id="28" idx="1"/>
          </p:cNvCxnSpPr>
          <p:nvPr/>
        </p:nvCxnSpPr>
        <p:spPr>
          <a:xfrm flipH="1" flipV="1">
            <a:off x="4067945" y="5517233"/>
            <a:ext cx="1601338" cy="64393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ovéPole 27"/>
          <p:cNvSpPr txBox="1"/>
          <p:nvPr/>
        </p:nvSpPr>
        <p:spPr>
          <a:xfrm>
            <a:off x="5669283" y="5428936"/>
            <a:ext cx="2520279" cy="305380"/>
          </a:xfrm>
          <a:prstGeom prst="rect">
            <a:avLst/>
          </a:prstGeom>
          <a:solidFill>
            <a:srgbClr val="9CEAEE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tIns="86400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cs-CZ" sz="1500" dirty="0" smtClean="0">
                <a:solidFill>
                  <a:schemeClr val="tx1"/>
                </a:solidFill>
              </a:rPr>
              <a:t>Urogenitální MALT</a:t>
            </a:r>
            <a:endParaRPr lang="cs-CZ" sz="1500" dirty="0">
              <a:solidFill>
                <a:schemeClr val="tx1"/>
              </a:solidFill>
            </a:endParaRPr>
          </a:p>
        </p:txBody>
      </p:sp>
      <p:cxnSp>
        <p:nvCxnSpPr>
          <p:cNvPr id="29" name="Přímá spojovací šipka 20"/>
          <p:cNvCxnSpPr>
            <a:stCxn id="30" idx="1"/>
          </p:cNvCxnSpPr>
          <p:nvPr/>
        </p:nvCxnSpPr>
        <p:spPr>
          <a:xfrm flipH="1" flipV="1">
            <a:off x="3779912" y="5576433"/>
            <a:ext cx="2691931" cy="445435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ovéPole 29"/>
          <p:cNvSpPr txBox="1"/>
          <p:nvPr/>
        </p:nvSpPr>
        <p:spPr>
          <a:xfrm>
            <a:off x="6471843" y="5869178"/>
            <a:ext cx="1717719" cy="305380"/>
          </a:xfrm>
          <a:prstGeom prst="rect">
            <a:avLst/>
          </a:prstGeom>
          <a:solidFill>
            <a:srgbClr val="EE892E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tIns="86400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cs-CZ" sz="1500" dirty="0" smtClean="0">
                <a:solidFill>
                  <a:schemeClr val="bg1"/>
                </a:solidFill>
              </a:rPr>
              <a:t>Lymfatické uzliny</a:t>
            </a:r>
            <a:endParaRPr lang="cs-CZ" sz="1500" dirty="0">
              <a:solidFill>
                <a:schemeClr val="bg1"/>
              </a:solidFill>
            </a:endParaRPr>
          </a:p>
        </p:txBody>
      </p:sp>
      <p:cxnSp>
        <p:nvCxnSpPr>
          <p:cNvPr id="31" name="Přímá spojnice 30"/>
          <p:cNvCxnSpPr/>
          <p:nvPr/>
        </p:nvCxnSpPr>
        <p:spPr>
          <a:xfrm flipH="1">
            <a:off x="4033118" y="1052736"/>
            <a:ext cx="34827" cy="5472608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1577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rgbClr val="FF0000"/>
                </a:solidFill>
              </a:rPr>
              <a:t>Propojení lymfatických orgánů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 smtClean="0">
                <a:solidFill>
                  <a:srgbClr val="002060"/>
                </a:solidFill>
              </a:rPr>
              <a:t>Lymfatické orgány – propojení s dalšími orgány těla pomocí lymfatických a krevních cév.</a:t>
            </a:r>
          </a:p>
          <a:p>
            <a:r>
              <a:rPr lang="cs-CZ" dirty="0">
                <a:solidFill>
                  <a:srgbClr val="002060"/>
                </a:solidFill>
              </a:rPr>
              <a:t>A</a:t>
            </a:r>
            <a:r>
              <a:rPr lang="cs-CZ" dirty="0" smtClean="0">
                <a:solidFill>
                  <a:srgbClr val="002060"/>
                </a:solidFill>
              </a:rPr>
              <a:t>ferentní lymfatické cévy – přivádějí do uzlin lymfu a s ní </a:t>
            </a:r>
            <a:r>
              <a:rPr lang="cs-CZ" dirty="0" err="1" smtClean="0">
                <a:solidFill>
                  <a:srgbClr val="002060"/>
                </a:solidFill>
              </a:rPr>
              <a:t>Ag</a:t>
            </a:r>
            <a:r>
              <a:rPr lang="cs-CZ" dirty="0" smtClean="0">
                <a:solidFill>
                  <a:srgbClr val="002060"/>
                </a:solidFill>
              </a:rPr>
              <a:t> a antigen prezentující buňky.</a:t>
            </a:r>
          </a:p>
          <a:p>
            <a:r>
              <a:rPr lang="cs-CZ" dirty="0" smtClean="0">
                <a:solidFill>
                  <a:srgbClr val="002060"/>
                </a:solidFill>
              </a:rPr>
              <a:t>Eferentní lymfatické cévy – odvádějí lymfu a efektorové lymfocyty.</a:t>
            </a:r>
          </a:p>
          <a:p>
            <a:r>
              <a:rPr lang="cs-CZ" dirty="0" smtClean="0">
                <a:solidFill>
                  <a:srgbClr val="002060"/>
                </a:solidFill>
              </a:rPr>
              <a:t>Prokrvení uzliny zajišťují: arterie – vstup,  </a:t>
            </a:r>
          </a:p>
          <a:p>
            <a:pPr marL="0" indent="0">
              <a:buNone/>
            </a:pPr>
            <a:r>
              <a:rPr lang="cs-CZ" dirty="0">
                <a:solidFill>
                  <a:srgbClr val="002060"/>
                </a:solidFill>
              </a:rPr>
              <a:t> </a:t>
            </a:r>
            <a:r>
              <a:rPr lang="cs-CZ" dirty="0" smtClean="0">
                <a:solidFill>
                  <a:srgbClr val="002060"/>
                </a:solidFill>
              </a:rPr>
              <a:t>    vény – výstup.</a:t>
            </a:r>
          </a:p>
          <a:p>
            <a:r>
              <a:rPr lang="cs-CZ" dirty="0" smtClean="0">
                <a:solidFill>
                  <a:srgbClr val="002060"/>
                </a:solidFill>
              </a:rPr>
              <a:t>Arterie přináší naivní lymfocyty do uzlin.</a:t>
            </a:r>
            <a:endParaRPr lang="cs-CZ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1492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rgbClr val="FF0000"/>
                </a:solidFill>
              </a:rPr>
              <a:t>Mízní cévy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 smtClean="0">
                <a:solidFill>
                  <a:srgbClr val="002060"/>
                </a:solidFill>
              </a:rPr>
              <a:t>Přítomny </a:t>
            </a:r>
            <a:r>
              <a:rPr lang="cs-CZ" dirty="0">
                <a:solidFill>
                  <a:srgbClr val="002060"/>
                </a:solidFill>
              </a:rPr>
              <a:t>téměř ve všech tkáních </a:t>
            </a:r>
            <a:r>
              <a:rPr lang="cs-CZ" dirty="0" smtClean="0">
                <a:solidFill>
                  <a:srgbClr val="002060"/>
                </a:solidFill>
              </a:rPr>
              <a:t>těla.</a:t>
            </a:r>
          </a:p>
          <a:p>
            <a:r>
              <a:rPr lang="cs-CZ" dirty="0" smtClean="0">
                <a:solidFill>
                  <a:srgbClr val="002060"/>
                </a:solidFill>
              </a:rPr>
              <a:t>Nebyly </a:t>
            </a:r>
            <a:r>
              <a:rPr lang="cs-CZ" dirty="0">
                <a:solidFill>
                  <a:srgbClr val="002060"/>
                </a:solidFill>
              </a:rPr>
              <a:t>nalezeny v avaskulárních strukturách, jako jsou vlasy, nehty, epidermis, rohovka, sklivec a čočka a některé druhy chrupavky. </a:t>
            </a:r>
            <a:endParaRPr lang="cs-CZ" dirty="0" smtClean="0">
              <a:solidFill>
                <a:srgbClr val="002060"/>
              </a:solidFill>
            </a:endParaRPr>
          </a:p>
          <a:p>
            <a:r>
              <a:rPr lang="cs-CZ" dirty="0" smtClean="0">
                <a:solidFill>
                  <a:srgbClr val="002060"/>
                </a:solidFill>
              </a:rPr>
              <a:t>Dále </a:t>
            </a:r>
            <a:r>
              <a:rPr lang="cs-CZ" dirty="0">
                <a:solidFill>
                  <a:srgbClr val="002060"/>
                </a:solidFill>
              </a:rPr>
              <a:t>nebyly nalezeny v nervové tkáni, kostní dřeni a v nitru jaterního lalůčku.</a:t>
            </a:r>
            <a:endParaRPr lang="cs-CZ" b="1" dirty="0">
              <a:solidFill>
                <a:srgbClr val="002060"/>
              </a:solidFill>
            </a:endParaRPr>
          </a:p>
          <a:p>
            <a:endParaRPr lang="cs-CZ" dirty="0" smtClean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11691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rgbClr val="FF0000"/>
                </a:solidFill>
              </a:rPr>
              <a:t>Míza, lymfa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785395"/>
          </a:xfrm>
        </p:spPr>
        <p:txBody>
          <a:bodyPr>
            <a:noAutofit/>
          </a:bodyPr>
          <a:lstStyle/>
          <a:p>
            <a:r>
              <a:rPr lang="cs-CZ" sz="2400" dirty="0">
                <a:solidFill>
                  <a:srgbClr val="002060"/>
                </a:solidFill>
              </a:rPr>
              <a:t>Lymfa (míza)  </a:t>
            </a:r>
            <a:r>
              <a:rPr lang="cs-CZ" sz="2400" dirty="0" smtClean="0">
                <a:solidFill>
                  <a:srgbClr val="002060"/>
                </a:solidFill>
              </a:rPr>
              <a:t>-  nažloutlá tekutina kolující v lymfatickém systému.</a:t>
            </a:r>
          </a:p>
          <a:p>
            <a:r>
              <a:rPr lang="cs-CZ" sz="2400" dirty="0" smtClean="0">
                <a:solidFill>
                  <a:srgbClr val="002060"/>
                </a:solidFill>
              </a:rPr>
              <a:t>Podobné </a:t>
            </a:r>
            <a:r>
              <a:rPr lang="cs-CZ" sz="2400" dirty="0">
                <a:solidFill>
                  <a:srgbClr val="002060"/>
                </a:solidFill>
              </a:rPr>
              <a:t>složení jako </a:t>
            </a:r>
            <a:r>
              <a:rPr lang="cs-CZ" sz="2400" dirty="0" smtClean="0">
                <a:solidFill>
                  <a:srgbClr val="002060"/>
                </a:solidFill>
              </a:rPr>
              <a:t>krevní plazma. </a:t>
            </a:r>
            <a:r>
              <a:rPr lang="cs-CZ" sz="2400" dirty="0">
                <a:solidFill>
                  <a:srgbClr val="002060"/>
                </a:solidFill>
              </a:rPr>
              <a:t>Lidské tělo obsahuje asi l</a:t>
            </a:r>
            <a:r>
              <a:rPr lang="cs-CZ" sz="2400" dirty="0" smtClean="0">
                <a:solidFill>
                  <a:srgbClr val="002060"/>
                </a:solidFill>
              </a:rPr>
              <a:t>itr lymfy.</a:t>
            </a:r>
          </a:p>
          <a:p>
            <a:r>
              <a:rPr lang="cs-CZ" sz="2400" dirty="0">
                <a:solidFill>
                  <a:srgbClr val="002060"/>
                </a:solidFill>
              </a:rPr>
              <a:t>Lymfa vzniká </a:t>
            </a:r>
            <a:r>
              <a:rPr lang="cs-CZ" sz="2400" dirty="0" smtClean="0">
                <a:solidFill>
                  <a:srgbClr val="002060"/>
                </a:solidFill>
              </a:rPr>
              <a:t>v prostotu mezi buňkami z tkáňového moku.</a:t>
            </a:r>
            <a:endParaRPr lang="cs-CZ" sz="2400" dirty="0">
              <a:solidFill>
                <a:srgbClr val="002060"/>
              </a:solidFill>
            </a:endParaRPr>
          </a:p>
          <a:p>
            <a:r>
              <a:rPr lang="cs-CZ" sz="2400" dirty="0">
                <a:solidFill>
                  <a:srgbClr val="002060"/>
                </a:solidFill>
              </a:rPr>
              <a:t>Sbírá se do </a:t>
            </a:r>
            <a:r>
              <a:rPr lang="cs-CZ" sz="2400" dirty="0" smtClean="0">
                <a:solidFill>
                  <a:srgbClr val="002060"/>
                </a:solidFill>
              </a:rPr>
              <a:t>mízních vlásečnic tzv. lymfatických kapilár. Tyto kapiláry sbírají lymfu se všech částí těla, spojují se dohromady a postupně vytvářejí větší lymfatické cévy. Potom </a:t>
            </a:r>
            <a:r>
              <a:rPr lang="cs-CZ" sz="2400" dirty="0">
                <a:solidFill>
                  <a:srgbClr val="002060"/>
                </a:solidFill>
              </a:rPr>
              <a:t>pokračuje dál širšími </a:t>
            </a:r>
            <a:r>
              <a:rPr lang="cs-CZ" sz="2400" dirty="0" smtClean="0">
                <a:solidFill>
                  <a:srgbClr val="002060"/>
                </a:solidFill>
              </a:rPr>
              <a:t> lymfatickými cévami, kde </a:t>
            </a:r>
            <a:r>
              <a:rPr lang="cs-CZ" sz="2400" dirty="0">
                <a:solidFill>
                  <a:srgbClr val="002060"/>
                </a:solidFill>
              </a:rPr>
              <a:t>pak </a:t>
            </a:r>
            <a:r>
              <a:rPr lang="cs-CZ" sz="2400" dirty="0" smtClean="0">
                <a:solidFill>
                  <a:srgbClr val="002060"/>
                </a:solidFill>
              </a:rPr>
              <a:t>ústí do lymfatických uzlin, </a:t>
            </a:r>
            <a:r>
              <a:rPr lang="cs-CZ" sz="2400" dirty="0">
                <a:solidFill>
                  <a:srgbClr val="002060"/>
                </a:solidFill>
              </a:rPr>
              <a:t>které lymfu filtrují. Lymfatické cévy se postupně spojují do </a:t>
            </a:r>
            <a:r>
              <a:rPr lang="cs-CZ" sz="2400" dirty="0" smtClean="0">
                <a:solidFill>
                  <a:srgbClr val="002060"/>
                </a:solidFill>
              </a:rPr>
              <a:t>velkých lymfatických cév  - mízovodů, kterými vtéká lymfa do krčních žil krevního oběhu.</a:t>
            </a:r>
            <a:endParaRPr lang="cs-CZ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2240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FF0000"/>
                </a:solidFill>
              </a:rPr>
              <a:t>Míza, lymfa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342900" lvl="1" indent="-342900">
              <a:buFont typeface="Arial" pitchFamily="34" charset="0"/>
              <a:buChar char="•"/>
            </a:pPr>
            <a:r>
              <a:rPr lang="cs-CZ" sz="3000" dirty="0">
                <a:solidFill>
                  <a:srgbClr val="002060"/>
                </a:solidFill>
              </a:rPr>
              <a:t>Pravý </a:t>
            </a:r>
            <a:r>
              <a:rPr lang="cs-CZ" sz="3000" dirty="0" smtClean="0">
                <a:solidFill>
                  <a:srgbClr val="002060"/>
                </a:solidFill>
              </a:rPr>
              <a:t>mízovod -  </a:t>
            </a:r>
            <a:r>
              <a:rPr lang="cs-CZ" sz="3000" dirty="0" err="1">
                <a:solidFill>
                  <a:srgbClr val="002060"/>
                </a:solidFill>
              </a:rPr>
              <a:t>ductus</a:t>
            </a:r>
            <a:r>
              <a:rPr lang="cs-CZ" sz="3000" dirty="0">
                <a:solidFill>
                  <a:srgbClr val="002060"/>
                </a:solidFill>
              </a:rPr>
              <a:t> </a:t>
            </a:r>
            <a:r>
              <a:rPr lang="cs-CZ" sz="3000" dirty="0" err="1">
                <a:solidFill>
                  <a:srgbClr val="002060"/>
                </a:solidFill>
              </a:rPr>
              <a:t>lymfatikus</a:t>
            </a:r>
            <a:r>
              <a:rPr lang="cs-CZ" sz="3000" dirty="0">
                <a:solidFill>
                  <a:srgbClr val="002060"/>
                </a:solidFill>
              </a:rPr>
              <a:t> </a:t>
            </a:r>
            <a:r>
              <a:rPr lang="cs-CZ" sz="3000" dirty="0" err="1" smtClean="0">
                <a:solidFill>
                  <a:srgbClr val="002060"/>
                </a:solidFill>
              </a:rPr>
              <a:t>dexter</a:t>
            </a:r>
            <a:r>
              <a:rPr lang="cs-CZ" sz="3000" dirty="0" smtClean="0">
                <a:solidFill>
                  <a:srgbClr val="002060"/>
                </a:solidFill>
              </a:rPr>
              <a:t> -přivádí </a:t>
            </a:r>
            <a:r>
              <a:rPr lang="cs-CZ" sz="3000" dirty="0">
                <a:solidFill>
                  <a:srgbClr val="002060"/>
                </a:solidFill>
              </a:rPr>
              <a:t>lymfu z horní poloviny pravé strany </a:t>
            </a:r>
            <a:r>
              <a:rPr lang="cs-CZ" sz="3000" dirty="0" smtClean="0">
                <a:solidFill>
                  <a:srgbClr val="002060"/>
                </a:solidFill>
              </a:rPr>
              <a:t>těla. </a:t>
            </a:r>
            <a:endParaRPr lang="cs-CZ" sz="3000" dirty="0">
              <a:solidFill>
                <a:srgbClr val="002060"/>
              </a:solidFill>
            </a:endParaRPr>
          </a:p>
          <a:p>
            <a:pPr marL="342900" lvl="1" indent="-342900">
              <a:buFont typeface="Arial" pitchFamily="34" charset="0"/>
              <a:buChar char="•"/>
            </a:pPr>
            <a:r>
              <a:rPr lang="cs-CZ" sz="3000" dirty="0" smtClean="0">
                <a:solidFill>
                  <a:srgbClr val="002060"/>
                </a:solidFill>
              </a:rPr>
              <a:t>Hrudní </a:t>
            </a:r>
            <a:r>
              <a:rPr lang="cs-CZ" sz="3000" dirty="0">
                <a:solidFill>
                  <a:srgbClr val="002060"/>
                </a:solidFill>
              </a:rPr>
              <a:t>mízovod tzv.  </a:t>
            </a:r>
            <a:r>
              <a:rPr lang="cs-CZ" sz="3000" dirty="0" err="1">
                <a:solidFill>
                  <a:srgbClr val="002060"/>
                </a:solidFill>
              </a:rPr>
              <a:t>ductus</a:t>
            </a:r>
            <a:r>
              <a:rPr lang="cs-CZ" sz="3000" dirty="0">
                <a:solidFill>
                  <a:srgbClr val="002060"/>
                </a:solidFill>
              </a:rPr>
              <a:t> </a:t>
            </a:r>
            <a:r>
              <a:rPr lang="cs-CZ" sz="3000" dirty="0" err="1">
                <a:solidFill>
                  <a:srgbClr val="002060"/>
                </a:solidFill>
              </a:rPr>
              <a:t>thracicus</a:t>
            </a:r>
            <a:r>
              <a:rPr lang="cs-CZ" sz="3000" dirty="0">
                <a:solidFill>
                  <a:srgbClr val="002060"/>
                </a:solidFill>
              </a:rPr>
              <a:t> </a:t>
            </a:r>
            <a:r>
              <a:rPr lang="cs-CZ" sz="3000" dirty="0" smtClean="0">
                <a:solidFill>
                  <a:srgbClr val="002060"/>
                </a:solidFill>
              </a:rPr>
              <a:t>přivádí </a:t>
            </a:r>
            <a:r>
              <a:rPr lang="cs-CZ" sz="3000" dirty="0">
                <a:solidFill>
                  <a:srgbClr val="002060"/>
                </a:solidFill>
              </a:rPr>
              <a:t>lymfu ze zbývajících částí těla. Toku krve do lymfatického systému zabraňují chlopně v ústích mízovodů.</a:t>
            </a:r>
          </a:p>
          <a:p>
            <a:r>
              <a:rPr lang="cs-CZ" sz="3000" dirty="0">
                <a:solidFill>
                  <a:srgbClr val="002060"/>
                </a:solidFill>
              </a:rPr>
              <a:t>Hrudním mízovodem proteče do žil každou minutu </a:t>
            </a:r>
            <a:r>
              <a:rPr lang="cs-CZ" sz="3000" dirty="0" smtClean="0">
                <a:solidFill>
                  <a:srgbClr val="002060"/>
                </a:solidFill>
              </a:rPr>
              <a:t> 4-10 </a:t>
            </a:r>
            <a:r>
              <a:rPr lang="cs-CZ" sz="3000" dirty="0">
                <a:solidFill>
                  <a:srgbClr val="002060"/>
                </a:solidFill>
              </a:rPr>
              <a:t>ml lymfy; během jednoho dne 60% objemu plazmy a 50% všech </a:t>
            </a:r>
            <a:r>
              <a:rPr lang="cs-CZ" sz="3000" dirty="0" smtClean="0">
                <a:solidFill>
                  <a:srgbClr val="002060"/>
                </a:solidFill>
              </a:rPr>
              <a:t>bílkovin.</a:t>
            </a:r>
          </a:p>
          <a:p>
            <a:r>
              <a:rPr lang="cs-CZ" sz="3000" dirty="0" smtClean="0">
                <a:solidFill>
                  <a:srgbClr val="002060"/>
                </a:solidFill>
              </a:rPr>
              <a:t>Lymfa pomáhá při </a:t>
            </a:r>
            <a:r>
              <a:rPr lang="cs-CZ" sz="3000" dirty="0">
                <a:solidFill>
                  <a:srgbClr val="002060"/>
                </a:solidFill>
              </a:rPr>
              <a:t>přenosu živin do těla. Ve střevech je obrovský počet lymfatických cév, které sbírají malé kuličky tuku a odevzdávají je do krve cestou hrudního mízovodu.</a:t>
            </a:r>
            <a:endParaRPr lang="cs-CZ" sz="3000" b="1" dirty="0">
              <a:solidFill>
                <a:srgbClr val="002060"/>
              </a:solidFill>
            </a:endParaRPr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48548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>
                <a:solidFill>
                  <a:srgbClr val="FF0000"/>
                </a:solidFill>
              </a:rPr>
              <a:t>Imunitní systém – složka celotělového informačního systému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cs-CZ" dirty="0" smtClean="0">
                <a:solidFill>
                  <a:srgbClr val="002060"/>
                </a:solidFill>
              </a:rPr>
              <a:t>Schopen přijímat podněty prostřednictvím receptorů.</a:t>
            </a:r>
          </a:p>
          <a:p>
            <a:r>
              <a:rPr lang="cs-CZ" dirty="0" smtClean="0">
                <a:solidFill>
                  <a:srgbClr val="002060"/>
                </a:solidFill>
              </a:rPr>
              <a:t>Podněty kvalitativně a kvantitativně vyhodnocuje.</a:t>
            </a:r>
          </a:p>
          <a:p>
            <a:r>
              <a:rPr lang="cs-CZ" dirty="0" smtClean="0">
                <a:solidFill>
                  <a:srgbClr val="002060"/>
                </a:solidFill>
              </a:rPr>
              <a:t>Na podněty reaguje efektorovou aktivitou.</a:t>
            </a:r>
          </a:p>
          <a:p>
            <a:r>
              <a:rPr lang="cs-CZ" dirty="0" smtClean="0">
                <a:solidFill>
                  <a:srgbClr val="002060"/>
                </a:solidFill>
              </a:rPr>
              <a:t>Shodné rysy s hormonální a nervovou soustavou.</a:t>
            </a:r>
          </a:p>
          <a:p>
            <a:r>
              <a:rPr lang="cs-CZ" dirty="0" smtClean="0">
                <a:solidFill>
                  <a:srgbClr val="002060"/>
                </a:solidFill>
              </a:rPr>
              <a:t>Vzájemně se funkčně i strukturně provazují.</a:t>
            </a:r>
          </a:p>
          <a:p>
            <a:r>
              <a:rPr lang="cs-CZ" dirty="0" smtClean="0">
                <a:solidFill>
                  <a:srgbClr val="002060"/>
                </a:solidFill>
              </a:rPr>
              <a:t>Mají schopnost odpovídat na všechny druhy přicházejících podnětů.</a:t>
            </a:r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4183781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rgbClr val="FF0000"/>
                </a:solidFill>
              </a:rPr>
              <a:t>Složení lymfy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857403"/>
          </a:xfrm>
        </p:spPr>
        <p:txBody>
          <a:bodyPr>
            <a:normAutofit fontScale="62500" lnSpcReduction="20000"/>
          </a:bodyPr>
          <a:lstStyle/>
          <a:p>
            <a:endParaRPr lang="cs-CZ" sz="4000" dirty="0" smtClean="0">
              <a:solidFill>
                <a:srgbClr val="002060"/>
              </a:solidFill>
            </a:endParaRPr>
          </a:p>
          <a:p>
            <a:r>
              <a:rPr lang="cs-CZ" sz="4000" dirty="0" smtClean="0">
                <a:solidFill>
                  <a:srgbClr val="002060"/>
                </a:solidFill>
              </a:rPr>
              <a:t>Je </a:t>
            </a:r>
            <a:r>
              <a:rPr lang="cs-CZ" sz="4000" dirty="0">
                <a:solidFill>
                  <a:srgbClr val="002060"/>
                </a:solidFill>
              </a:rPr>
              <a:t>do určité míry podobné složení krevní plazmy, má 50- 70% bílkovin plasmy, obsahuje tuky a cholesterol, vitamíny rozpustné v tucích, které se vstřebávají v okolí trávicí soustavy. Dále obsahuje steroidní hormony, železo, </a:t>
            </a:r>
            <a:r>
              <a:rPr lang="cs-CZ" sz="4000" dirty="0" smtClean="0">
                <a:solidFill>
                  <a:srgbClr val="002060"/>
                </a:solidFill>
              </a:rPr>
              <a:t>měď a </a:t>
            </a:r>
            <a:r>
              <a:rPr lang="cs-CZ" sz="4000" dirty="0">
                <a:solidFill>
                  <a:srgbClr val="002060"/>
                </a:solidFill>
              </a:rPr>
              <a:t>kalcium.</a:t>
            </a:r>
          </a:p>
          <a:p>
            <a:r>
              <a:rPr lang="cs-CZ" sz="4000" dirty="0">
                <a:solidFill>
                  <a:srgbClr val="002060"/>
                </a:solidFill>
              </a:rPr>
              <a:t>Lymfa v kapilárách neobsahuje </a:t>
            </a:r>
            <a:r>
              <a:rPr lang="cs-CZ" sz="4000" dirty="0" smtClean="0">
                <a:solidFill>
                  <a:srgbClr val="002060"/>
                </a:solidFill>
              </a:rPr>
              <a:t>buňky; </a:t>
            </a:r>
            <a:r>
              <a:rPr lang="cs-CZ" sz="4000" dirty="0">
                <a:solidFill>
                  <a:srgbClr val="002060"/>
                </a:solidFill>
              </a:rPr>
              <a:t>ty se do ní dostávají až po průchodu některou lymfatickou uzlinou. V </a:t>
            </a:r>
            <a:r>
              <a:rPr lang="cs-CZ" sz="4000" dirty="0" err="1">
                <a:solidFill>
                  <a:srgbClr val="002060"/>
                </a:solidFill>
              </a:rPr>
              <a:t>ductus</a:t>
            </a:r>
            <a:r>
              <a:rPr lang="cs-CZ" sz="4000" dirty="0">
                <a:solidFill>
                  <a:srgbClr val="002060"/>
                </a:solidFill>
              </a:rPr>
              <a:t> </a:t>
            </a:r>
            <a:r>
              <a:rPr lang="cs-CZ" sz="4000" dirty="0" err="1">
                <a:solidFill>
                  <a:srgbClr val="002060"/>
                </a:solidFill>
              </a:rPr>
              <a:t>thoracicus</a:t>
            </a:r>
            <a:r>
              <a:rPr lang="cs-CZ" sz="4000" dirty="0">
                <a:solidFill>
                  <a:srgbClr val="002060"/>
                </a:solidFill>
              </a:rPr>
              <a:t> má lymfa narůžovělou barvu, je kalná a obsahuje mnoho buněk. </a:t>
            </a:r>
            <a:endParaRPr lang="cs-CZ" sz="4000" dirty="0" smtClean="0">
              <a:solidFill>
                <a:srgbClr val="002060"/>
              </a:solidFill>
            </a:endParaRPr>
          </a:p>
          <a:p>
            <a:r>
              <a:rPr lang="cs-CZ" sz="4000" dirty="0" smtClean="0">
                <a:solidFill>
                  <a:srgbClr val="002060"/>
                </a:solidFill>
              </a:rPr>
              <a:t>Má schopnost</a:t>
            </a:r>
            <a:r>
              <a:rPr lang="cs-CZ" sz="4000" dirty="0">
                <a:solidFill>
                  <a:srgbClr val="002060"/>
                </a:solidFill>
              </a:rPr>
              <a:t> </a:t>
            </a:r>
            <a:r>
              <a:rPr lang="cs-CZ" sz="4000" dirty="0" smtClean="0">
                <a:solidFill>
                  <a:srgbClr val="002060"/>
                </a:solidFill>
              </a:rPr>
              <a:t> srážet </a:t>
            </a:r>
            <a:r>
              <a:rPr lang="cs-CZ" sz="4000" dirty="0">
                <a:solidFill>
                  <a:srgbClr val="002060"/>
                </a:solidFill>
              </a:rPr>
              <a:t> se, podobně jako krev. </a:t>
            </a:r>
            <a:endParaRPr lang="cs-CZ" sz="4000" dirty="0" smtClean="0">
              <a:solidFill>
                <a:srgbClr val="002060"/>
              </a:solidFill>
            </a:endParaRPr>
          </a:p>
          <a:p>
            <a:r>
              <a:rPr lang="cs-CZ" sz="4000" dirty="0" smtClean="0">
                <a:solidFill>
                  <a:srgbClr val="002060"/>
                </a:solidFill>
              </a:rPr>
              <a:t>99</a:t>
            </a:r>
            <a:r>
              <a:rPr lang="cs-CZ" sz="4000" dirty="0">
                <a:solidFill>
                  <a:srgbClr val="002060"/>
                </a:solidFill>
              </a:rPr>
              <a:t> % jejích buněk </a:t>
            </a:r>
            <a:r>
              <a:rPr lang="cs-CZ" sz="4000" dirty="0" smtClean="0">
                <a:solidFill>
                  <a:srgbClr val="002060"/>
                </a:solidFill>
              </a:rPr>
              <a:t>tvoří lymfocyty - 95</a:t>
            </a:r>
            <a:r>
              <a:rPr lang="cs-CZ" sz="4000" dirty="0">
                <a:solidFill>
                  <a:srgbClr val="002060"/>
                </a:solidFill>
              </a:rPr>
              <a:t> % </a:t>
            </a:r>
            <a:r>
              <a:rPr lang="cs-CZ" sz="4000" dirty="0" smtClean="0">
                <a:solidFill>
                  <a:srgbClr val="002060"/>
                </a:solidFill>
              </a:rPr>
              <a:t>tvoří efektorové lymfocyty. </a:t>
            </a:r>
            <a:r>
              <a:rPr lang="cs-CZ" sz="4000" dirty="0">
                <a:solidFill>
                  <a:srgbClr val="002060"/>
                </a:solidFill>
              </a:rPr>
              <a:t>Ostatní buňky jsou v lymfě </a:t>
            </a:r>
            <a:r>
              <a:rPr lang="cs-CZ" sz="4000" dirty="0" smtClean="0">
                <a:solidFill>
                  <a:srgbClr val="002060"/>
                </a:solidFill>
              </a:rPr>
              <a:t>ojedinělé.</a:t>
            </a:r>
            <a:endParaRPr lang="cs-CZ" sz="4000" dirty="0">
              <a:solidFill>
                <a:srgbClr val="002060"/>
              </a:solidFill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84144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rgbClr val="FF0000"/>
                </a:solidFill>
              </a:rPr>
              <a:t>Složení lymfy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1628800"/>
            <a:ext cx="8229600" cy="4525963"/>
          </a:xfrm>
        </p:spPr>
        <p:txBody>
          <a:bodyPr>
            <a:normAutofit fontScale="92500"/>
          </a:bodyPr>
          <a:lstStyle/>
          <a:p>
            <a:r>
              <a:rPr lang="cs-CZ" dirty="0" smtClean="0">
                <a:solidFill>
                  <a:srgbClr val="002060"/>
                </a:solidFill>
              </a:rPr>
              <a:t>Složení lymfy v cévách proměnlivé </a:t>
            </a:r>
            <a:r>
              <a:rPr lang="cs-CZ" dirty="0">
                <a:solidFill>
                  <a:srgbClr val="002060"/>
                </a:solidFill>
              </a:rPr>
              <a:t>- závisí </a:t>
            </a:r>
            <a:r>
              <a:rPr lang="cs-CZ" dirty="0" smtClean="0">
                <a:solidFill>
                  <a:srgbClr val="002060"/>
                </a:solidFill>
              </a:rPr>
              <a:t>na jejich pozici. </a:t>
            </a:r>
          </a:p>
          <a:p>
            <a:r>
              <a:rPr lang="cs-CZ" dirty="0" smtClean="0">
                <a:solidFill>
                  <a:srgbClr val="002060"/>
                </a:solidFill>
              </a:rPr>
              <a:t>Lymfa z horních končetin je </a:t>
            </a:r>
            <a:r>
              <a:rPr lang="cs-CZ" dirty="0">
                <a:solidFill>
                  <a:srgbClr val="002060"/>
                </a:solidFill>
              </a:rPr>
              <a:t>lymfa </a:t>
            </a:r>
            <a:r>
              <a:rPr lang="cs-CZ" dirty="0" smtClean="0">
                <a:solidFill>
                  <a:srgbClr val="002060"/>
                </a:solidFill>
              </a:rPr>
              <a:t>bohatá na </a:t>
            </a:r>
            <a:r>
              <a:rPr lang="cs-CZ" dirty="0">
                <a:solidFill>
                  <a:srgbClr val="002060"/>
                </a:solidFill>
              </a:rPr>
              <a:t>bílkoviny. </a:t>
            </a:r>
            <a:endParaRPr lang="cs-CZ" dirty="0" smtClean="0">
              <a:solidFill>
                <a:srgbClr val="002060"/>
              </a:solidFill>
            </a:endParaRPr>
          </a:p>
          <a:p>
            <a:r>
              <a:rPr lang="cs-CZ" dirty="0" smtClean="0">
                <a:solidFill>
                  <a:srgbClr val="002060"/>
                </a:solidFill>
              </a:rPr>
              <a:t>Lymfa </a:t>
            </a:r>
            <a:r>
              <a:rPr lang="cs-CZ" dirty="0">
                <a:solidFill>
                  <a:srgbClr val="002060"/>
                </a:solidFill>
              </a:rPr>
              <a:t>ve střevech – chylus (střevní míza) – je bohatá na tuky, které se vstřebaly ze střeva během trávení. Tato lymfa je mléčné barvy. </a:t>
            </a:r>
            <a:endParaRPr lang="cs-CZ" dirty="0" smtClean="0">
              <a:solidFill>
                <a:srgbClr val="002060"/>
              </a:solidFill>
            </a:endParaRPr>
          </a:p>
          <a:p>
            <a:r>
              <a:rPr lang="cs-CZ" dirty="0">
                <a:solidFill>
                  <a:srgbClr val="002060"/>
                </a:solidFill>
              </a:rPr>
              <a:t>Klasická lymfa je vlastně světlá, téměř bezbarvá tekutina, již můžeme vidět například v puchýři.</a:t>
            </a:r>
            <a:endParaRPr lang="cs-CZ" dirty="0" smtClean="0">
              <a:solidFill>
                <a:srgbClr val="002060"/>
              </a:solidFill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43482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rgbClr val="FF0000"/>
                </a:solidFill>
              </a:rPr>
              <a:t>Cesty lymfocytů v těle</a:t>
            </a:r>
            <a:endParaRPr lang="cs-CZ" dirty="0">
              <a:solidFill>
                <a:srgbClr val="FF0000"/>
              </a:solidFill>
            </a:endParaRP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1560" y="1600200"/>
            <a:ext cx="8136904" cy="5257800"/>
          </a:xfrm>
          <a:noFill/>
        </p:spPr>
      </p:pic>
      <p:sp>
        <p:nvSpPr>
          <p:cNvPr id="6" name="TextovéPole 5"/>
          <p:cNvSpPr txBox="1"/>
          <p:nvPr/>
        </p:nvSpPr>
        <p:spPr>
          <a:xfrm>
            <a:off x="3923928" y="2492896"/>
            <a:ext cx="10081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chemeClr val="accent2">
                    <a:lumMod val="50000"/>
                  </a:schemeClr>
                </a:solidFill>
              </a:rPr>
              <a:t>Krevní oběh</a:t>
            </a:r>
            <a:endParaRPr lang="cs-CZ" dirty="0">
              <a:solidFill>
                <a:schemeClr val="accent2">
                  <a:lumMod val="50000"/>
                </a:schemeClr>
              </a:solidFill>
            </a:endParaRPr>
          </a:p>
        </p:txBody>
      </p:sp>
      <p:cxnSp>
        <p:nvCxnSpPr>
          <p:cNvPr id="8" name="Přímá spojnice se šipkou 7"/>
          <p:cNvCxnSpPr/>
          <p:nvPr/>
        </p:nvCxnSpPr>
        <p:spPr>
          <a:xfrm flipV="1">
            <a:off x="4572000" y="1844824"/>
            <a:ext cx="504056" cy="720080"/>
          </a:xfrm>
          <a:prstGeom prst="straightConnector1">
            <a:avLst/>
          </a:prstGeom>
          <a:ln w="25400">
            <a:solidFill>
              <a:schemeClr val="accent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1002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rgbClr val="FF0000"/>
                </a:solidFill>
              </a:rPr>
              <a:t>Lymfatické orgány</a:t>
            </a:r>
            <a:endParaRPr lang="en-GB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158783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rgbClr val="FF0000"/>
                </a:solidFill>
              </a:rPr>
              <a:t>Kostní dřeň - </a:t>
            </a:r>
            <a:r>
              <a:rPr lang="cs-CZ" dirty="0" err="1" smtClean="0">
                <a:solidFill>
                  <a:srgbClr val="FF0000"/>
                </a:solidFill>
              </a:rPr>
              <a:t>hematopoeza</a:t>
            </a:r>
            <a:endParaRPr lang="cs-CZ" dirty="0">
              <a:solidFill>
                <a:srgbClr val="FF0000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977" y="1412776"/>
            <a:ext cx="7918648" cy="48238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22860" y="6401073"/>
            <a:ext cx="78615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©</a:t>
            </a:r>
            <a:r>
              <a:rPr lang="cs-CZ" sz="1400" dirty="0"/>
              <a:t> </a:t>
            </a:r>
            <a:r>
              <a:rPr lang="cs-CZ" sz="1400" dirty="0" err="1" smtClean="0"/>
              <a:t>Elsevier</a:t>
            </a:r>
            <a:r>
              <a:rPr lang="cs-CZ" sz="1400" dirty="0" smtClean="0"/>
              <a:t> 2012. </a:t>
            </a:r>
            <a:r>
              <a:rPr lang="cs-CZ" sz="1400" dirty="0" err="1" smtClean="0"/>
              <a:t>Abbas</a:t>
            </a:r>
            <a:r>
              <a:rPr lang="cs-CZ" sz="1400" dirty="0" smtClean="0"/>
              <a:t> </a:t>
            </a:r>
            <a:r>
              <a:rPr lang="en-GB" sz="1400" dirty="0" smtClean="0"/>
              <a:t>&amp;</a:t>
            </a:r>
            <a:r>
              <a:rPr lang="cs-CZ" sz="1400" dirty="0"/>
              <a:t> </a:t>
            </a:r>
            <a:r>
              <a:rPr lang="cs-CZ" sz="1400" dirty="0" err="1" smtClean="0"/>
              <a:t>Lichtman</a:t>
            </a:r>
            <a:r>
              <a:rPr lang="cs-CZ" sz="1400" dirty="0" smtClean="0"/>
              <a:t>: </a:t>
            </a:r>
            <a:r>
              <a:rPr lang="cs-CZ" sz="1400" dirty="0" err="1" smtClean="0"/>
              <a:t>Cellular</a:t>
            </a:r>
            <a:r>
              <a:rPr lang="cs-CZ" sz="1400" dirty="0" smtClean="0"/>
              <a:t> and </a:t>
            </a:r>
            <a:r>
              <a:rPr lang="cs-CZ" sz="1400" dirty="0" err="1" smtClean="0"/>
              <a:t>Molecular</a:t>
            </a:r>
            <a:r>
              <a:rPr lang="cs-CZ" sz="1400" dirty="0" smtClean="0"/>
              <a:t> </a:t>
            </a:r>
            <a:r>
              <a:rPr lang="cs-CZ" sz="1400" dirty="0" err="1" smtClean="0"/>
              <a:t>Immunology</a:t>
            </a:r>
            <a:r>
              <a:rPr lang="cs-CZ" sz="1400" dirty="0" smtClean="0"/>
              <a:t> 7e www.studentconsult.com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6458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en-US" dirty="0" err="1" smtClean="0">
                <a:solidFill>
                  <a:srgbClr val="FF0000"/>
                </a:solidFill>
              </a:rPr>
              <a:t>Thymus</a:t>
            </a:r>
            <a:r>
              <a:rPr lang="cs-CZ" altLang="en-US" dirty="0" smtClean="0">
                <a:solidFill>
                  <a:srgbClr val="FF0000"/>
                </a:solidFill>
              </a:rPr>
              <a:t> – místo vývoje T-lymfocytů</a:t>
            </a:r>
            <a:endParaRPr lang="en-US" altLang="en-US" dirty="0" smtClean="0">
              <a:solidFill>
                <a:srgbClr val="FF0000"/>
              </a:solidFill>
            </a:endParaRPr>
          </a:p>
        </p:txBody>
      </p:sp>
      <p:pic>
        <p:nvPicPr>
          <p:cNvPr id="8195" name="Picture 4" descr="vývoj v Thymu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9750" y="1241425"/>
            <a:ext cx="7920038" cy="5338763"/>
          </a:xfrm>
          <a:noFill/>
        </p:spPr>
      </p:pic>
    </p:spTree>
    <p:extLst>
      <p:ext uri="{BB962C8B-B14F-4D97-AF65-F5344CB8AC3E}">
        <p14:creationId xmlns:p14="http://schemas.microsoft.com/office/powerpoint/2010/main" val="288048895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rgbClr val="FF0000"/>
                </a:solidFill>
              </a:rPr>
              <a:t>Sekundární lymfatické orgány</a:t>
            </a:r>
            <a:endParaRPr lang="en-GB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947584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txBody>
          <a:bodyPr/>
          <a:lstStyle/>
          <a:p>
            <a:r>
              <a:rPr lang="cs-CZ" dirty="0" smtClean="0">
                <a:solidFill>
                  <a:srgbClr val="FF0000"/>
                </a:solidFill>
              </a:rPr>
              <a:t>Lymfatická uzlina</a:t>
            </a:r>
            <a:endParaRPr lang="cs-CZ" dirty="0">
              <a:solidFill>
                <a:srgbClr val="FF0000"/>
              </a:solidFill>
            </a:endParaRPr>
          </a:p>
        </p:txBody>
      </p:sp>
      <p:pic>
        <p:nvPicPr>
          <p:cNvPr id="5" name="Picture 2" descr="Snímek 0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564904"/>
            <a:ext cx="8640762" cy="390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395536" y="1556792"/>
            <a:ext cx="79928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>
                <a:solidFill>
                  <a:srgbClr val="002060"/>
                </a:solidFill>
              </a:rPr>
              <a:t>Místo, kde lymfoidní buňky vstupují z cirkulace a kde probíhají specifické imunitní reakce</a:t>
            </a:r>
            <a:endParaRPr lang="cs-CZ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919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cs-CZ" dirty="0" smtClean="0">
                <a:solidFill>
                  <a:srgbClr val="FF0000"/>
                </a:solidFill>
              </a:rPr>
              <a:t>Vyšetření lymfatických uzlin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536" y="1556792"/>
            <a:ext cx="8229600" cy="4525963"/>
          </a:xfrm>
        </p:spPr>
        <p:txBody>
          <a:bodyPr>
            <a:normAutofit lnSpcReduction="10000"/>
          </a:bodyPr>
          <a:lstStyle/>
          <a:p>
            <a:pPr eaLnBrk="1" hangingPunct="1">
              <a:buFont typeface="Wingdings" pitchFamily="2" charset="2"/>
              <a:buNone/>
            </a:pPr>
            <a:r>
              <a:rPr lang="cs-CZ" sz="2800" dirty="0" smtClean="0">
                <a:solidFill>
                  <a:srgbClr val="002060"/>
                </a:solidFill>
              </a:rPr>
              <a:t>Zvětšení lymfatických uzlin: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sz="2800" dirty="0" smtClean="0">
                <a:solidFill>
                  <a:srgbClr val="002060"/>
                </a:solidFill>
              </a:rPr>
              <a:t>   		v důsledku imunitní reakce na antigen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sz="2800" dirty="0" smtClean="0">
                <a:solidFill>
                  <a:srgbClr val="002060"/>
                </a:solidFill>
              </a:rPr>
              <a:t>   		 infiltrace zánětlivými buňkami (</a:t>
            </a:r>
            <a:r>
              <a:rPr lang="cs-CZ" sz="2800" dirty="0" err="1" smtClean="0">
                <a:solidFill>
                  <a:srgbClr val="002060"/>
                </a:solidFill>
              </a:rPr>
              <a:t>lymphadenitis</a:t>
            </a:r>
            <a:r>
              <a:rPr lang="cs-CZ" sz="2800" dirty="0" smtClean="0">
                <a:solidFill>
                  <a:srgbClr val="002060"/>
                </a:solidFill>
              </a:rPr>
              <a:t>)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sz="2800" dirty="0" smtClean="0">
                <a:solidFill>
                  <a:srgbClr val="002060"/>
                </a:solidFill>
              </a:rPr>
              <a:t>   		 infiltrace a proliferace maligních buněk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sz="2800" dirty="0" smtClean="0">
                <a:solidFill>
                  <a:srgbClr val="002060"/>
                </a:solidFill>
              </a:rPr>
              <a:t>    		 při imunologických (SLE, RA) a metabolických        	 chorobách</a:t>
            </a:r>
          </a:p>
          <a:p>
            <a:pPr eaLnBrk="1" hangingPunct="1">
              <a:buFont typeface="Wingdings" pitchFamily="2" charset="2"/>
              <a:buNone/>
            </a:pPr>
            <a:endParaRPr lang="cs-CZ" sz="1800" i="1" dirty="0" smtClean="0">
              <a:solidFill>
                <a:srgbClr val="002060"/>
              </a:solidFill>
            </a:endParaRPr>
          </a:p>
          <a:p>
            <a:pPr eaLnBrk="1" hangingPunct="1">
              <a:buFont typeface="Wingdings" pitchFamily="2" charset="2"/>
              <a:buNone/>
            </a:pPr>
            <a:r>
              <a:rPr lang="cs-CZ" sz="1800" i="1" dirty="0" smtClean="0">
                <a:solidFill>
                  <a:srgbClr val="002060"/>
                </a:solidFill>
              </a:rPr>
              <a:t>U zdravých dospělých osob bývají axilární a </a:t>
            </a:r>
            <a:r>
              <a:rPr lang="cs-CZ" sz="1800" i="1" dirty="0" err="1" smtClean="0">
                <a:solidFill>
                  <a:srgbClr val="002060"/>
                </a:solidFill>
              </a:rPr>
              <a:t>inguinální</a:t>
            </a:r>
            <a:r>
              <a:rPr lang="cs-CZ" sz="1800" i="1" dirty="0" smtClean="0">
                <a:solidFill>
                  <a:srgbClr val="002060"/>
                </a:solidFill>
              </a:rPr>
              <a:t> uzliny hmatné (v průměru 1 cm).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sz="1800" i="1" dirty="0" smtClean="0">
                <a:solidFill>
                  <a:srgbClr val="002060"/>
                </a:solidFill>
              </a:rPr>
              <a:t>V dětství je reakce lymfatických uzlin běžná.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sz="1800" i="1" dirty="0" smtClean="0">
                <a:solidFill>
                  <a:srgbClr val="002060"/>
                </a:solidFill>
              </a:rPr>
              <a:t>U dospělých do 30 let je asi 80% lymfadenopatií benigních, u osob nad 50 let jen asi 40%.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sz="1800" i="1" dirty="0" smtClean="0">
                <a:solidFill>
                  <a:srgbClr val="002060"/>
                </a:solidFill>
              </a:rPr>
              <a:t>Diagnostický význam při infekci HIV</a:t>
            </a:r>
          </a:p>
        </p:txBody>
      </p:sp>
    </p:spTree>
    <p:extLst>
      <p:ext uri="{BB962C8B-B14F-4D97-AF65-F5344CB8AC3E}">
        <p14:creationId xmlns:p14="http://schemas.microsoft.com/office/powerpoint/2010/main" val="116531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txBody>
          <a:bodyPr/>
          <a:lstStyle/>
          <a:p>
            <a:r>
              <a:rPr lang="cs-CZ" dirty="0" smtClean="0">
                <a:solidFill>
                  <a:srgbClr val="FF0000"/>
                </a:solidFill>
              </a:rPr>
              <a:t>Slezina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800" dirty="0" smtClean="0">
                <a:solidFill>
                  <a:srgbClr val="002060"/>
                </a:solidFill>
              </a:rPr>
              <a:t>Hlavní funkce </a:t>
            </a:r>
          </a:p>
          <a:p>
            <a:r>
              <a:rPr lang="cs-CZ" sz="2800" dirty="0" smtClean="0">
                <a:solidFill>
                  <a:srgbClr val="002060"/>
                </a:solidFill>
              </a:rPr>
              <a:t>Odstraňování starých a poškozených buněk a partikulí (</a:t>
            </a:r>
            <a:r>
              <a:rPr lang="cs-CZ" sz="2800" dirty="0" err="1" smtClean="0">
                <a:solidFill>
                  <a:srgbClr val="002060"/>
                </a:solidFill>
              </a:rPr>
              <a:t>imunokomplexy</a:t>
            </a:r>
            <a:r>
              <a:rPr lang="cs-CZ" sz="2800" dirty="0" smtClean="0">
                <a:solidFill>
                  <a:srgbClr val="002060"/>
                </a:solidFill>
              </a:rPr>
              <a:t>) z cirkulace</a:t>
            </a:r>
          </a:p>
          <a:p>
            <a:r>
              <a:rPr lang="cs-CZ" sz="2800" dirty="0" smtClean="0">
                <a:solidFill>
                  <a:srgbClr val="002060"/>
                </a:solidFill>
              </a:rPr>
              <a:t>Iniciace adaptivní imunitní odpovědi na patogeny přenášené krví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933056"/>
            <a:ext cx="3928619" cy="2067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22860" y="6401073"/>
            <a:ext cx="78615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©</a:t>
            </a:r>
            <a:r>
              <a:rPr lang="cs-CZ" sz="1400" dirty="0"/>
              <a:t> </a:t>
            </a:r>
            <a:r>
              <a:rPr lang="cs-CZ" sz="1400" dirty="0" err="1" smtClean="0"/>
              <a:t>Elsevier</a:t>
            </a:r>
            <a:r>
              <a:rPr lang="cs-CZ" sz="1400" dirty="0" smtClean="0"/>
              <a:t> 2012. </a:t>
            </a:r>
            <a:r>
              <a:rPr lang="cs-CZ" sz="1400" dirty="0" err="1" smtClean="0"/>
              <a:t>Abbas</a:t>
            </a:r>
            <a:r>
              <a:rPr lang="cs-CZ" sz="1400" dirty="0" smtClean="0"/>
              <a:t> </a:t>
            </a:r>
            <a:r>
              <a:rPr lang="en-GB" sz="1400" dirty="0" smtClean="0"/>
              <a:t>&amp;</a:t>
            </a:r>
            <a:r>
              <a:rPr lang="cs-CZ" sz="1400" dirty="0"/>
              <a:t> </a:t>
            </a:r>
            <a:r>
              <a:rPr lang="cs-CZ" sz="1400" dirty="0" err="1" smtClean="0"/>
              <a:t>Lichtman</a:t>
            </a:r>
            <a:r>
              <a:rPr lang="cs-CZ" sz="1400" dirty="0" smtClean="0"/>
              <a:t>: </a:t>
            </a:r>
            <a:r>
              <a:rPr lang="cs-CZ" sz="1400" dirty="0" err="1" smtClean="0"/>
              <a:t>Cellular</a:t>
            </a:r>
            <a:r>
              <a:rPr lang="cs-CZ" sz="1400" dirty="0" smtClean="0"/>
              <a:t> and </a:t>
            </a:r>
            <a:r>
              <a:rPr lang="cs-CZ" sz="1400" dirty="0" err="1" smtClean="0"/>
              <a:t>Molecular</a:t>
            </a:r>
            <a:r>
              <a:rPr lang="cs-CZ" sz="1400" dirty="0" smtClean="0"/>
              <a:t> </a:t>
            </a:r>
            <a:r>
              <a:rPr lang="cs-CZ" sz="1400" dirty="0" err="1" smtClean="0"/>
              <a:t>Immunology</a:t>
            </a:r>
            <a:r>
              <a:rPr lang="cs-CZ" sz="1400" dirty="0" smtClean="0"/>
              <a:t> 7e www.studentconsult.com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3296189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85192" y="33265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cs-CZ" sz="3600" dirty="0" smtClean="0">
                <a:solidFill>
                  <a:srgbClr val="FF0000"/>
                </a:solidFill>
              </a:rPr>
              <a:t>IMUNITNÍ SYSTÉM JAKO SOUČÁST ORGANISMU</a:t>
            </a:r>
            <a:endParaRPr lang="cs-CZ" sz="3600" dirty="0">
              <a:solidFill>
                <a:srgbClr val="FF0000"/>
              </a:solidFill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2483768" y="1772816"/>
            <a:ext cx="33843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>
                <a:solidFill>
                  <a:schemeClr val="accent6"/>
                </a:solidFill>
              </a:rPr>
              <a:t>n</a:t>
            </a:r>
            <a:r>
              <a:rPr lang="cs-CZ" sz="2800" b="1" dirty="0" smtClean="0">
                <a:solidFill>
                  <a:schemeClr val="accent6"/>
                </a:solidFill>
              </a:rPr>
              <a:t>ervový systém</a:t>
            </a:r>
            <a:endParaRPr lang="cs-CZ" sz="2800" b="1" dirty="0">
              <a:solidFill>
                <a:schemeClr val="accent6"/>
              </a:solidFill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1115616" y="2492896"/>
            <a:ext cx="25230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smtClean="0">
                <a:solidFill>
                  <a:schemeClr val="accent6"/>
                </a:solidFill>
              </a:rPr>
              <a:t>metabolismus</a:t>
            </a:r>
            <a:endParaRPr lang="cs-CZ" sz="2800" b="1" dirty="0">
              <a:solidFill>
                <a:schemeClr val="accent6"/>
              </a:solidFill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5004048" y="2492896"/>
            <a:ext cx="30243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chemeClr val="accent6"/>
                </a:solidFill>
              </a:rPr>
              <a:t>e</a:t>
            </a:r>
            <a:r>
              <a:rPr lang="cs-CZ" sz="2800" b="1" dirty="0" smtClean="0">
                <a:solidFill>
                  <a:schemeClr val="accent6"/>
                </a:solidFill>
              </a:rPr>
              <a:t>ndokrinní systém </a:t>
            </a:r>
            <a:endParaRPr lang="cs-CZ" sz="2800" b="1" dirty="0">
              <a:solidFill>
                <a:schemeClr val="accent6"/>
              </a:solidFill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2627784" y="3284984"/>
            <a:ext cx="33123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 smtClean="0">
                <a:solidFill>
                  <a:srgbClr val="C00000"/>
                </a:solidFill>
              </a:rPr>
              <a:t>IMUNITNÍ SYSTÉM</a:t>
            </a:r>
            <a:endParaRPr lang="cs-CZ" sz="3200" b="1" dirty="0">
              <a:solidFill>
                <a:srgbClr val="C00000"/>
              </a:solidFill>
            </a:endParaRPr>
          </a:p>
        </p:txBody>
      </p:sp>
      <p:sp>
        <p:nvSpPr>
          <p:cNvPr id="13" name="TextovéPole 12"/>
          <p:cNvSpPr txBox="1"/>
          <p:nvPr/>
        </p:nvSpPr>
        <p:spPr>
          <a:xfrm>
            <a:off x="1762295" y="4180947"/>
            <a:ext cx="13162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smtClean="0">
                <a:solidFill>
                  <a:schemeClr val="tx2"/>
                </a:solidFill>
              </a:rPr>
              <a:t>genom</a:t>
            </a:r>
            <a:endParaRPr lang="cs-CZ" sz="2800" b="1" dirty="0">
              <a:solidFill>
                <a:schemeClr val="tx2"/>
              </a:solidFill>
            </a:endParaRPr>
          </a:p>
        </p:txBody>
      </p:sp>
      <p:sp>
        <p:nvSpPr>
          <p:cNvPr id="14" name="TextovéPole 13"/>
          <p:cNvSpPr txBox="1"/>
          <p:nvPr/>
        </p:nvSpPr>
        <p:spPr>
          <a:xfrm>
            <a:off x="5292080" y="4221088"/>
            <a:ext cx="19883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err="1" smtClean="0">
                <a:solidFill>
                  <a:schemeClr val="tx2"/>
                </a:solidFill>
              </a:rPr>
              <a:t>mikrobiom</a:t>
            </a:r>
            <a:endParaRPr lang="cs-CZ" sz="2800" b="1" dirty="0">
              <a:solidFill>
                <a:schemeClr val="tx2"/>
              </a:solidFill>
            </a:endParaRPr>
          </a:p>
        </p:txBody>
      </p:sp>
      <p:cxnSp>
        <p:nvCxnSpPr>
          <p:cNvPr id="16" name="Přímá spojnice se šipkou 15"/>
          <p:cNvCxnSpPr>
            <a:stCxn id="13" idx="0"/>
          </p:cNvCxnSpPr>
          <p:nvPr/>
        </p:nvCxnSpPr>
        <p:spPr>
          <a:xfrm flipV="1">
            <a:off x="2420413" y="3892917"/>
            <a:ext cx="1610133" cy="28803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Přímá spojnice se šipkou 17"/>
          <p:cNvCxnSpPr>
            <a:stCxn id="14" idx="0"/>
          </p:cNvCxnSpPr>
          <p:nvPr/>
        </p:nvCxnSpPr>
        <p:spPr>
          <a:xfrm flipH="1" flipV="1">
            <a:off x="4788024" y="3933056"/>
            <a:ext cx="1498208" cy="28803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Přímá spojnice se šipkou 21"/>
          <p:cNvCxnSpPr/>
          <p:nvPr/>
        </p:nvCxnSpPr>
        <p:spPr>
          <a:xfrm>
            <a:off x="4030546" y="2296036"/>
            <a:ext cx="0" cy="84493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Přímá spojnice se šipkou 23"/>
          <p:cNvCxnSpPr>
            <a:endCxn id="3" idx="2"/>
          </p:cNvCxnSpPr>
          <p:nvPr/>
        </p:nvCxnSpPr>
        <p:spPr>
          <a:xfrm flipV="1">
            <a:off x="4175956" y="2296036"/>
            <a:ext cx="0" cy="84493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Přímá spojnice se šipkou 29"/>
          <p:cNvCxnSpPr>
            <a:stCxn id="6" idx="2"/>
          </p:cNvCxnSpPr>
          <p:nvPr/>
        </p:nvCxnSpPr>
        <p:spPr>
          <a:xfrm flipH="1">
            <a:off x="4499992" y="3016116"/>
            <a:ext cx="2016224" cy="26886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Přímá spojnice se šipkou 31"/>
          <p:cNvCxnSpPr/>
          <p:nvPr/>
        </p:nvCxnSpPr>
        <p:spPr>
          <a:xfrm flipV="1">
            <a:off x="4644008" y="3016116"/>
            <a:ext cx="2376264" cy="34087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Přímá spojnice se šipkou 33"/>
          <p:cNvCxnSpPr>
            <a:stCxn id="5" idx="2"/>
          </p:cNvCxnSpPr>
          <p:nvPr/>
        </p:nvCxnSpPr>
        <p:spPr>
          <a:xfrm>
            <a:off x="2377150" y="3016116"/>
            <a:ext cx="1402762" cy="26886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Přímá spojnice se šipkou 35"/>
          <p:cNvCxnSpPr/>
          <p:nvPr/>
        </p:nvCxnSpPr>
        <p:spPr>
          <a:xfrm flipH="1" flipV="1">
            <a:off x="1907704" y="3016116"/>
            <a:ext cx="1730979" cy="34087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ovéPole 36"/>
          <p:cNvSpPr txBox="1"/>
          <p:nvPr/>
        </p:nvSpPr>
        <p:spPr>
          <a:xfrm>
            <a:off x="2483768" y="5085184"/>
            <a:ext cx="43027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smtClean="0">
                <a:solidFill>
                  <a:schemeClr val="accent3">
                    <a:lumMod val="75000"/>
                  </a:schemeClr>
                </a:solidFill>
              </a:rPr>
              <a:t>       </a:t>
            </a:r>
            <a:r>
              <a:rPr lang="cs-CZ" sz="2800" b="1" dirty="0" smtClean="0">
                <a:solidFill>
                  <a:srgbClr val="00B050"/>
                </a:solidFill>
              </a:rPr>
              <a:t>epigenetické vlivy</a:t>
            </a:r>
            <a:endParaRPr lang="cs-CZ" sz="2800" b="1" dirty="0">
              <a:solidFill>
                <a:srgbClr val="00B050"/>
              </a:solidFill>
            </a:endParaRPr>
          </a:p>
        </p:txBody>
      </p:sp>
      <p:cxnSp>
        <p:nvCxnSpPr>
          <p:cNvPr id="39" name="Přímá spojnice se šipkou 38"/>
          <p:cNvCxnSpPr/>
          <p:nvPr/>
        </p:nvCxnSpPr>
        <p:spPr>
          <a:xfrm flipV="1">
            <a:off x="4499992" y="4744308"/>
            <a:ext cx="1656184" cy="34087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Přímá spojnice se šipkou 40"/>
          <p:cNvCxnSpPr/>
          <p:nvPr/>
        </p:nvCxnSpPr>
        <p:spPr>
          <a:xfrm flipH="1" flipV="1">
            <a:off x="2483768" y="4653136"/>
            <a:ext cx="1546778" cy="43204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Zaoblený obdélník 3"/>
          <p:cNvSpPr/>
          <p:nvPr/>
        </p:nvSpPr>
        <p:spPr>
          <a:xfrm>
            <a:off x="179512" y="404664"/>
            <a:ext cx="8784976" cy="604867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73298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/>
          </a:bodyPr>
          <a:lstStyle/>
          <a:p>
            <a:pPr algn="ctr" eaLnBrk="1" hangingPunct="1"/>
            <a:r>
              <a:rPr lang="cs-CZ" dirty="0" smtClean="0">
                <a:solidFill>
                  <a:srgbClr val="FF0000"/>
                </a:solidFill>
              </a:rPr>
              <a:t>Vyšetření sleziny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552" y="1484784"/>
            <a:ext cx="8001198" cy="5256583"/>
          </a:xfrm>
        </p:spPr>
        <p:txBody>
          <a:bodyPr>
            <a:noAutofit/>
          </a:bodyPr>
          <a:lstStyle/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cs-CZ" sz="2400" dirty="0" smtClean="0">
                <a:solidFill>
                  <a:srgbClr val="002060"/>
                </a:solidFill>
              </a:rPr>
              <a:t>U zdravých osob slezinu nenahmatáme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cs-CZ" sz="2400" b="1" u="sng" dirty="0" smtClean="0">
              <a:solidFill>
                <a:srgbClr val="002060"/>
              </a:solidFill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cs-CZ" sz="2400" b="1" u="sng" dirty="0" err="1" smtClean="0">
                <a:solidFill>
                  <a:srgbClr val="002060"/>
                </a:solidFill>
              </a:rPr>
              <a:t>Hyposplenismus</a:t>
            </a:r>
            <a:r>
              <a:rPr lang="cs-CZ" sz="2400" u="sng" dirty="0" smtClean="0">
                <a:solidFill>
                  <a:srgbClr val="002060"/>
                </a:solidFill>
              </a:rPr>
              <a:t>:</a:t>
            </a:r>
            <a:r>
              <a:rPr lang="cs-CZ" sz="2400" dirty="0" smtClean="0">
                <a:solidFill>
                  <a:srgbClr val="002060"/>
                </a:solidFill>
              </a:rPr>
              <a:t>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cs-CZ" sz="2400" dirty="0" smtClean="0">
                <a:solidFill>
                  <a:srgbClr val="002060"/>
                </a:solidFill>
              </a:rPr>
              <a:t>vrozená </a:t>
            </a:r>
            <a:r>
              <a:rPr lang="cs-CZ" sz="2400" dirty="0" err="1" smtClean="0">
                <a:solidFill>
                  <a:srgbClr val="002060"/>
                </a:solidFill>
              </a:rPr>
              <a:t>asplenie</a:t>
            </a:r>
            <a:endParaRPr lang="cs-CZ" sz="2400" dirty="0" smtClean="0">
              <a:solidFill>
                <a:srgbClr val="002060"/>
              </a:solidFill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cs-CZ" sz="2400" dirty="0" smtClean="0">
                <a:solidFill>
                  <a:srgbClr val="002060"/>
                </a:solidFill>
              </a:rPr>
              <a:t>stavy po splenektomii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cs-CZ" sz="2400" i="1" dirty="0" smtClean="0">
                <a:solidFill>
                  <a:srgbClr val="002060"/>
                </a:solidFill>
              </a:rPr>
              <a:t>význam vakcinace proti pneumokokům!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cs-CZ" sz="2400" b="1" u="sng" dirty="0" smtClean="0">
                <a:solidFill>
                  <a:srgbClr val="002060"/>
                </a:solidFill>
              </a:rPr>
              <a:t>Splenomegalie</a:t>
            </a:r>
            <a:r>
              <a:rPr lang="cs-CZ" sz="2400" u="sng" dirty="0" smtClean="0">
                <a:solidFill>
                  <a:srgbClr val="002060"/>
                </a:solidFill>
              </a:rPr>
              <a:t>: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cs-CZ" sz="2400" dirty="0" smtClean="0">
                <a:solidFill>
                  <a:srgbClr val="002060"/>
                </a:solidFill>
              </a:rPr>
              <a:t>   hyperplasie buněk imunitního systému (infekce)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cs-CZ" sz="2400" dirty="0" smtClean="0">
                <a:solidFill>
                  <a:srgbClr val="002060"/>
                </a:solidFill>
              </a:rPr>
              <a:t>   porušení průtoku krve (cirhóza jater, trombózy)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cs-CZ" sz="2400" dirty="0" smtClean="0">
                <a:solidFill>
                  <a:srgbClr val="002060"/>
                </a:solidFill>
              </a:rPr>
              <a:t>   maligní procesy (primární i sekundární)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cs-CZ" sz="2400" dirty="0" smtClean="0">
                <a:solidFill>
                  <a:srgbClr val="002060"/>
                </a:solidFill>
              </a:rPr>
              <a:t>   autoimunitní procesy (RA-</a:t>
            </a:r>
            <a:r>
              <a:rPr lang="cs-CZ" sz="2400" dirty="0" err="1" smtClean="0">
                <a:solidFill>
                  <a:srgbClr val="002060"/>
                </a:solidFill>
              </a:rPr>
              <a:t>Felty</a:t>
            </a:r>
            <a:r>
              <a:rPr lang="cs-CZ" sz="2400" dirty="0" smtClean="0">
                <a:solidFill>
                  <a:srgbClr val="002060"/>
                </a:solidFill>
              </a:rPr>
              <a:t>, SLE, </a:t>
            </a:r>
            <a:r>
              <a:rPr lang="cs-CZ" sz="2400" dirty="0" err="1" smtClean="0">
                <a:solidFill>
                  <a:srgbClr val="002060"/>
                </a:solidFill>
              </a:rPr>
              <a:t>hematol</a:t>
            </a:r>
            <a:r>
              <a:rPr lang="cs-CZ" sz="2400" dirty="0" smtClean="0">
                <a:solidFill>
                  <a:srgbClr val="002060"/>
                </a:solidFill>
              </a:rPr>
              <a:t>.)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cs-CZ" sz="2400" dirty="0" smtClean="0">
                <a:solidFill>
                  <a:srgbClr val="002060"/>
                </a:solidFill>
              </a:rPr>
              <a:t>   </a:t>
            </a:r>
            <a:r>
              <a:rPr lang="cs-CZ" sz="2400" dirty="0" err="1" smtClean="0">
                <a:solidFill>
                  <a:srgbClr val="002060"/>
                </a:solidFill>
              </a:rPr>
              <a:t>extramedulární</a:t>
            </a:r>
            <a:r>
              <a:rPr lang="cs-CZ" sz="2400" dirty="0" smtClean="0">
                <a:solidFill>
                  <a:srgbClr val="002060"/>
                </a:solidFill>
              </a:rPr>
              <a:t> hematopoéza</a:t>
            </a:r>
          </a:p>
        </p:txBody>
      </p:sp>
    </p:spTree>
    <p:extLst>
      <p:ext uri="{BB962C8B-B14F-4D97-AF65-F5344CB8AC3E}">
        <p14:creationId xmlns:p14="http://schemas.microsoft.com/office/powerpoint/2010/main" val="3545818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52400"/>
            <a:ext cx="9144000" cy="990600"/>
          </a:xfrm>
        </p:spPr>
        <p:txBody>
          <a:bodyPr/>
          <a:lstStyle/>
          <a:p>
            <a:r>
              <a:rPr lang="cs-CZ" sz="2800" b="1" dirty="0" smtClean="0">
                <a:solidFill>
                  <a:schemeClr val="hlink"/>
                </a:solidFill>
              </a:rPr>
              <a:t> </a:t>
            </a:r>
            <a:r>
              <a:rPr lang="cs-CZ" dirty="0" smtClean="0">
                <a:solidFill>
                  <a:srgbClr val="FF0000"/>
                </a:solidFill>
              </a:rPr>
              <a:t>Imunologie sliznic  a kůže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219200"/>
            <a:ext cx="8763000" cy="5410200"/>
          </a:xfrm>
        </p:spPr>
        <p:txBody>
          <a:bodyPr/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cs-CZ" sz="2800" dirty="0">
                <a:solidFill>
                  <a:srgbClr val="002060"/>
                </a:solidFill>
              </a:rPr>
              <a:t>Povrch sliznic zažívacího traktu..……. 200 m</a:t>
            </a:r>
            <a:r>
              <a:rPr lang="cs-CZ" sz="2800" baseline="30000" dirty="0">
                <a:solidFill>
                  <a:srgbClr val="002060"/>
                </a:solidFill>
              </a:rPr>
              <a:t>2</a:t>
            </a:r>
          </a:p>
          <a:p>
            <a:pPr>
              <a:lnSpc>
                <a:spcPct val="90000"/>
              </a:lnSpc>
              <a:spcBef>
                <a:spcPct val="0"/>
              </a:spcBef>
              <a:buFontTx/>
              <a:buNone/>
            </a:pPr>
            <a:endParaRPr lang="cs-CZ" sz="800" dirty="0">
              <a:solidFill>
                <a:srgbClr val="002060"/>
              </a:solidFill>
            </a:endParaRPr>
          </a:p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cs-CZ" sz="2800" dirty="0">
                <a:solidFill>
                  <a:srgbClr val="002060"/>
                </a:solidFill>
              </a:rPr>
              <a:t>Povrch dýchacího traktu……………… 80 m</a:t>
            </a:r>
            <a:r>
              <a:rPr lang="cs-CZ" sz="2800" baseline="30000" dirty="0">
                <a:solidFill>
                  <a:srgbClr val="002060"/>
                </a:solidFill>
              </a:rPr>
              <a:t>2</a:t>
            </a:r>
          </a:p>
          <a:p>
            <a:pPr>
              <a:lnSpc>
                <a:spcPct val="90000"/>
              </a:lnSpc>
              <a:spcBef>
                <a:spcPct val="0"/>
              </a:spcBef>
              <a:buFontTx/>
              <a:buNone/>
            </a:pPr>
            <a:endParaRPr lang="cs-CZ" sz="800" dirty="0">
              <a:solidFill>
                <a:srgbClr val="002060"/>
              </a:solidFill>
            </a:endParaRPr>
          </a:p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cs-CZ" sz="2800" dirty="0">
                <a:solidFill>
                  <a:srgbClr val="002060"/>
                </a:solidFill>
              </a:rPr>
              <a:t>Povrch kůže …………………………… 2 m</a:t>
            </a:r>
            <a:r>
              <a:rPr lang="cs-CZ" sz="2800" baseline="30000" dirty="0">
                <a:solidFill>
                  <a:srgbClr val="002060"/>
                </a:solidFill>
              </a:rPr>
              <a:t>2</a:t>
            </a:r>
            <a:endParaRPr lang="cs-CZ" sz="2800" dirty="0">
              <a:solidFill>
                <a:srgbClr val="002060"/>
              </a:solidFill>
            </a:endParaRPr>
          </a:p>
          <a:p>
            <a:pPr>
              <a:lnSpc>
                <a:spcPct val="90000"/>
              </a:lnSpc>
              <a:spcBef>
                <a:spcPct val="0"/>
              </a:spcBef>
              <a:buFontTx/>
              <a:buNone/>
            </a:pPr>
            <a:endParaRPr lang="cs-CZ" sz="800" dirty="0">
              <a:solidFill>
                <a:srgbClr val="002060"/>
              </a:solidFill>
            </a:endParaRPr>
          </a:p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cs-CZ" sz="2800" dirty="0">
                <a:solidFill>
                  <a:srgbClr val="002060"/>
                </a:solidFill>
              </a:rPr>
              <a:t>Podněty: potrava ……………………..  </a:t>
            </a:r>
            <a:r>
              <a:rPr lang="en-US" sz="2800" dirty="0">
                <a:solidFill>
                  <a:srgbClr val="002060"/>
                </a:solidFill>
              </a:rPr>
              <a:t>~ </a:t>
            </a:r>
            <a:r>
              <a:rPr lang="en-US" sz="2800" dirty="0" err="1">
                <a:solidFill>
                  <a:srgbClr val="002060"/>
                </a:solidFill>
              </a:rPr>
              <a:t>tuny</a:t>
            </a:r>
            <a:endParaRPr lang="en-US" sz="2800" dirty="0">
              <a:solidFill>
                <a:srgbClr val="002060"/>
              </a:solidFill>
            </a:endParaRPr>
          </a:p>
          <a:p>
            <a:pPr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sz="2800" dirty="0">
                <a:solidFill>
                  <a:srgbClr val="002060"/>
                </a:solidFill>
              </a:rPr>
              <a:t>                   </a:t>
            </a:r>
            <a:r>
              <a:rPr lang="cs-CZ" sz="2800" dirty="0" smtClean="0">
                <a:solidFill>
                  <a:srgbClr val="002060"/>
                </a:solidFill>
              </a:rPr>
              <a:t>  </a:t>
            </a:r>
            <a:r>
              <a:rPr lang="en-US" sz="2800" dirty="0" err="1" smtClean="0">
                <a:solidFill>
                  <a:srgbClr val="002060"/>
                </a:solidFill>
              </a:rPr>
              <a:t>mikro</a:t>
            </a:r>
            <a:r>
              <a:rPr lang="cs-CZ" sz="2800" dirty="0" smtClean="0">
                <a:solidFill>
                  <a:srgbClr val="002060"/>
                </a:solidFill>
              </a:rPr>
              <a:t>biota 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800" dirty="0">
                <a:solidFill>
                  <a:srgbClr val="002060"/>
                </a:solidFill>
              </a:rPr>
              <a:t>………………….. 10</a:t>
            </a:r>
            <a:r>
              <a:rPr lang="cs-CZ" sz="2800" baseline="30000" dirty="0">
                <a:solidFill>
                  <a:srgbClr val="002060"/>
                </a:solidFill>
              </a:rPr>
              <a:t>14 </a:t>
            </a:r>
            <a:r>
              <a:rPr lang="cs-CZ" sz="2800" dirty="0">
                <a:solidFill>
                  <a:srgbClr val="002060"/>
                </a:solidFill>
              </a:rPr>
              <a:t>bakterií</a:t>
            </a:r>
          </a:p>
          <a:p>
            <a:pPr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cs-CZ" sz="2800" dirty="0">
                <a:solidFill>
                  <a:srgbClr val="002060"/>
                </a:solidFill>
              </a:rPr>
              <a:t>		</a:t>
            </a:r>
            <a:r>
              <a:rPr lang="cs-CZ" sz="2800" dirty="0" smtClean="0">
                <a:solidFill>
                  <a:srgbClr val="002060"/>
                </a:solidFill>
              </a:rPr>
              <a:t>          antigeny </a:t>
            </a:r>
            <a:r>
              <a:rPr lang="cs-CZ" sz="2800" dirty="0">
                <a:solidFill>
                  <a:srgbClr val="002060"/>
                </a:solidFill>
              </a:rPr>
              <a:t>ve vzduchu</a:t>
            </a:r>
            <a:endParaRPr lang="cs-CZ" sz="2800" baseline="30000" dirty="0">
              <a:solidFill>
                <a:srgbClr val="002060"/>
              </a:solidFill>
            </a:endParaRPr>
          </a:p>
          <a:p>
            <a:pPr>
              <a:lnSpc>
                <a:spcPct val="90000"/>
              </a:lnSpc>
              <a:spcBef>
                <a:spcPct val="0"/>
              </a:spcBef>
              <a:buFontTx/>
              <a:buNone/>
            </a:pPr>
            <a:endParaRPr lang="cs-CZ" sz="800" baseline="30000" dirty="0">
              <a:solidFill>
                <a:srgbClr val="002060"/>
              </a:solidFill>
            </a:endParaRPr>
          </a:p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cs-CZ" sz="2800" dirty="0">
                <a:solidFill>
                  <a:srgbClr val="002060"/>
                </a:solidFill>
              </a:rPr>
              <a:t>Obměna epitel. buněk střeva  ………. 10</a:t>
            </a:r>
            <a:r>
              <a:rPr lang="cs-CZ" sz="2800" baseline="30000" dirty="0">
                <a:solidFill>
                  <a:srgbClr val="002060"/>
                </a:solidFill>
              </a:rPr>
              <a:t>11</a:t>
            </a:r>
            <a:r>
              <a:rPr lang="cs-CZ" sz="2800" dirty="0">
                <a:solidFill>
                  <a:srgbClr val="002060"/>
                </a:solidFill>
              </a:rPr>
              <a:t>/den</a:t>
            </a:r>
          </a:p>
          <a:p>
            <a:pPr>
              <a:lnSpc>
                <a:spcPct val="90000"/>
              </a:lnSpc>
              <a:spcBef>
                <a:spcPct val="0"/>
              </a:spcBef>
              <a:buFontTx/>
              <a:buNone/>
            </a:pPr>
            <a:endParaRPr lang="cs-CZ" sz="800" dirty="0">
              <a:solidFill>
                <a:srgbClr val="002060"/>
              </a:solidFill>
            </a:endParaRPr>
          </a:p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cs-CZ" sz="2800" dirty="0">
                <a:solidFill>
                  <a:srgbClr val="002060"/>
                </a:solidFill>
              </a:rPr>
              <a:t>Produkce </a:t>
            </a:r>
            <a:r>
              <a:rPr lang="cs-CZ" sz="2800" dirty="0" err="1">
                <a:solidFill>
                  <a:srgbClr val="002060"/>
                </a:solidFill>
              </a:rPr>
              <a:t>IgA</a:t>
            </a:r>
            <a:r>
              <a:rPr lang="cs-CZ" sz="2800" dirty="0">
                <a:solidFill>
                  <a:srgbClr val="002060"/>
                </a:solidFill>
              </a:rPr>
              <a:t> (převyšuje ostatní </a:t>
            </a:r>
            <a:r>
              <a:rPr lang="cs-CZ" sz="2800" dirty="0" err="1">
                <a:solidFill>
                  <a:srgbClr val="002060"/>
                </a:solidFill>
              </a:rPr>
              <a:t>isotypy</a:t>
            </a:r>
            <a:r>
              <a:rPr lang="cs-CZ" sz="2800" dirty="0">
                <a:solidFill>
                  <a:srgbClr val="002060"/>
                </a:solidFill>
              </a:rPr>
              <a:t>)... 5-9g/den</a:t>
            </a:r>
          </a:p>
          <a:p>
            <a:pPr>
              <a:lnSpc>
                <a:spcPct val="90000"/>
              </a:lnSpc>
              <a:spcBef>
                <a:spcPct val="0"/>
              </a:spcBef>
              <a:buFontTx/>
              <a:buNone/>
            </a:pPr>
            <a:endParaRPr lang="cs-CZ" sz="800" dirty="0">
              <a:solidFill>
                <a:srgbClr val="002060"/>
              </a:solidFill>
            </a:endParaRPr>
          </a:p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cs-CZ" sz="2800" dirty="0">
                <a:solidFill>
                  <a:srgbClr val="002060"/>
                </a:solidFill>
              </a:rPr>
              <a:t>90% infekčních agens vstupuje sliznicemi</a:t>
            </a:r>
          </a:p>
          <a:p>
            <a:pPr>
              <a:lnSpc>
                <a:spcPct val="90000"/>
              </a:lnSpc>
              <a:spcBef>
                <a:spcPct val="0"/>
              </a:spcBef>
              <a:buFontTx/>
              <a:buNone/>
            </a:pPr>
            <a:endParaRPr lang="cs-CZ" sz="800" dirty="0">
              <a:solidFill>
                <a:srgbClr val="002060"/>
              </a:solidFill>
            </a:endParaRPr>
          </a:p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cs-CZ" sz="2800" dirty="0">
                <a:solidFill>
                  <a:srgbClr val="002060"/>
                </a:solidFill>
              </a:rPr>
              <a:t>80% imunologicky aktivních buněk </a:t>
            </a:r>
            <a:r>
              <a:rPr lang="cs-CZ" sz="2800" dirty="0" smtClean="0">
                <a:solidFill>
                  <a:srgbClr val="002060"/>
                </a:solidFill>
              </a:rPr>
              <a:t>organismu je ve  </a:t>
            </a:r>
            <a:endParaRPr lang="cs-CZ" sz="2800" dirty="0">
              <a:solidFill>
                <a:srgbClr val="002060"/>
              </a:solidFill>
            </a:endParaRPr>
          </a:p>
          <a:p>
            <a:pPr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cs-CZ" sz="2800" dirty="0">
                <a:solidFill>
                  <a:srgbClr val="002060"/>
                </a:solidFill>
              </a:rPr>
              <a:t>    </a:t>
            </a:r>
            <a:r>
              <a:rPr lang="cs-CZ" sz="2800" dirty="0" smtClean="0">
                <a:solidFill>
                  <a:srgbClr val="002060"/>
                </a:solidFill>
              </a:rPr>
              <a:t>         sliznicích</a:t>
            </a:r>
            <a:endParaRPr lang="cs-CZ" sz="2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7868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dirty="0" smtClean="0">
                <a:solidFill>
                  <a:srgbClr val="FF0000"/>
                </a:solidFill>
              </a:rPr>
              <a:t>IMUNITA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435280" cy="4525963"/>
          </a:xfrm>
        </p:spPr>
        <p:txBody>
          <a:bodyPr>
            <a:normAutofit fontScale="92500" lnSpcReduction="10000"/>
          </a:bodyPr>
          <a:lstStyle/>
          <a:p>
            <a:pPr eaLnBrk="1" hangingPunct="1"/>
            <a:r>
              <a:rPr lang="cs-CZ" u="sng" dirty="0" smtClean="0">
                <a:solidFill>
                  <a:schemeClr val="accent2"/>
                </a:solidFill>
              </a:rPr>
              <a:t>Vrozená</a:t>
            </a:r>
            <a:r>
              <a:rPr lang="cs-CZ" dirty="0" smtClean="0">
                <a:solidFill>
                  <a:schemeClr val="accent2"/>
                </a:solidFill>
              </a:rPr>
              <a:t> </a:t>
            </a:r>
            <a:r>
              <a:rPr lang="cs-CZ" dirty="0" smtClean="0">
                <a:solidFill>
                  <a:srgbClr val="002060"/>
                </a:solidFill>
              </a:rPr>
              <a:t>(přirozená, nespecifická, </a:t>
            </a:r>
            <a:r>
              <a:rPr lang="cs-CZ" i="1" u="sng" dirty="0" err="1" smtClean="0">
                <a:solidFill>
                  <a:srgbClr val="002060"/>
                </a:solidFill>
              </a:rPr>
              <a:t>innate</a:t>
            </a:r>
            <a:r>
              <a:rPr lang="cs-CZ" i="1" u="sng" dirty="0" smtClean="0">
                <a:solidFill>
                  <a:srgbClr val="002060"/>
                </a:solidFill>
              </a:rPr>
              <a:t> </a:t>
            </a:r>
            <a:r>
              <a:rPr lang="cs-CZ" i="1" u="sng" dirty="0" err="1" smtClean="0">
                <a:solidFill>
                  <a:srgbClr val="002060"/>
                </a:solidFill>
              </a:rPr>
              <a:t>immunity</a:t>
            </a:r>
            <a:r>
              <a:rPr lang="cs-CZ" i="1" dirty="0" smtClean="0">
                <a:solidFill>
                  <a:srgbClr val="002060"/>
                </a:solidFill>
              </a:rPr>
              <a:t>)</a:t>
            </a:r>
          </a:p>
          <a:p>
            <a:pPr eaLnBrk="1" hangingPunct="1">
              <a:buFontTx/>
              <a:buNone/>
            </a:pPr>
            <a:r>
              <a:rPr lang="cs-CZ" dirty="0" smtClean="0"/>
              <a:t>        </a:t>
            </a:r>
            <a:r>
              <a:rPr lang="cs-CZ" dirty="0" smtClean="0">
                <a:solidFill>
                  <a:schemeClr val="accent2"/>
                </a:solidFill>
              </a:rPr>
              <a:t>u všech mnohobuněčných organismů</a:t>
            </a:r>
          </a:p>
          <a:p>
            <a:pPr eaLnBrk="1" hangingPunct="1">
              <a:buFontTx/>
              <a:buNone/>
            </a:pPr>
            <a:endParaRPr lang="cs-CZ" dirty="0" smtClean="0">
              <a:solidFill>
                <a:schemeClr val="accent2"/>
              </a:solidFill>
            </a:endParaRPr>
          </a:p>
          <a:p>
            <a:pPr eaLnBrk="1" hangingPunct="1"/>
            <a:r>
              <a:rPr lang="cs-CZ" u="sng" dirty="0" smtClean="0">
                <a:solidFill>
                  <a:srgbClr val="C00000"/>
                </a:solidFill>
              </a:rPr>
              <a:t>Adaptivní</a:t>
            </a:r>
            <a:r>
              <a:rPr lang="cs-CZ" dirty="0" smtClean="0">
                <a:solidFill>
                  <a:srgbClr val="C00000"/>
                </a:solidFill>
              </a:rPr>
              <a:t> </a:t>
            </a:r>
            <a:r>
              <a:rPr lang="cs-CZ" dirty="0" smtClean="0">
                <a:solidFill>
                  <a:srgbClr val="002060"/>
                </a:solidFill>
              </a:rPr>
              <a:t>(získaná, specifická, </a:t>
            </a:r>
            <a:r>
              <a:rPr lang="cs-CZ" i="1" u="sng" dirty="0" err="1" smtClean="0">
                <a:solidFill>
                  <a:srgbClr val="002060"/>
                </a:solidFill>
              </a:rPr>
              <a:t>adaptive</a:t>
            </a:r>
            <a:r>
              <a:rPr lang="cs-CZ" i="1" u="sng" dirty="0" smtClean="0">
                <a:solidFill>
                  <a:srgbClr val="002060"/>
                </a:solidFill>
              </a:rPr>
              <a:t> </a:t>
            </a:r>
            <a:r>
              <a:rPr lang="cs-CZ" i="1" u="sng" dirty="0" err="1" smtClean="0">
                <a:solidFill>
                  <a:srgbClr val="002060"/>
                </a:solidFill>
              </a:rPr>
              <a:t>immunity</a:t>
            </a:r>
            <a:r>
              <a:rPr lang="cs-CZ" i="1" dirty="0" smtClean="0">
                <a:solidFill>
                  <a:srgbClr val="002060"/>
                </a:solidFill>
              </a:rPr>
              <a:t>)</a:t>
            </a:r>
            <a:r>
              <a:rPr lang="cs-CZ" dirty="0" smtClean="0">
                <a:solidFill>
                  <a:srgbClr val="002060"/>
                </a:solidFill>
              </a:rPr>
              <a:t> </a:t>
            </a:r>
          </a:p>
          <a:p>
            <a:pPr eaLnBrk="1" hangingPunct="1">
              <a:buFontTx/>
              <a:buNone/>
            </a:pPr>
            <a:r>
              <a:rPr lang="cs-CZ" dirty="0" smtClean="0">
                <a:solidFill>
                  <a:schemeClr val="hlink"/>
                </a:solidFill>
              </a:rPr>
              <a:t>        </a:t>
            </a:r>
            <a:r>
              <a:rPr lang="cs-CZ" dirty="0" smtClean="0">
                <a:solidFill>
                  <a:srgbClr val="C00000"/>
                </a:solidFill>
              </a:rPr>
              <a:t>až od obratlovců</a:t>
            </a:r>
          </a:p>
          <a:p>
            <a:pPr marL="0" indent="0">
              <a:buNone/>
            </a:pPr>
            <a:r>
              <a:rPr lang="cs-CZ" sz="3000" i="1" dirty="0" smtClean="0">
                <a:solidFill>
                  <a:srgbClr val="0070C0"/>
                </a:solidFill>
              </a:rPr>
              <a:t>………………………………………………………………………………………</a:t>
            </a:r>
          </a:p>
          <a:p>
            <a:pPr marL="0" indent="0">
              <a:buNone/>
            </a:pPr>
            <a:endParaRPr lang="cs-CZ" sz="3000" i="1" dirty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cs-CZ" sz="3000" i="1" dirty="0" smtClean="0">
                <a:solidFill>
                  <a:srgbClr val="002060"/>
                </a:solidFill>
              </a:rPr>
              <a:t>    Adaptivní =  vzniklý adaptací</a:t>
            </a:r>
          </a:p>
          <a:p>
            <a:pPr marL="0" indent="0">
              <a:buNone/>
            </a:pPr>
            <a:r>
              <a:rPr lang="cs-CZ" sz="3000" i="1" dirty="0" smtClean="0">
                <a:solidFill>
                  <a:srgbClr val="0070C0"/>
                </a:solidFill>
              </a:rPr>
              <a:t>                    </a:t>
            </a:r>
          </a:p>
          <a:p>
            <a:pPr eaLnBrk="1" hangingPunct="1">
              <a:buFontTx/>
              <a:buNone/>
            </a:pPr>
            <a:endParaRPr lang="cs-CZ" sz="3000" b="1" dirty="0" smtClean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3989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568952" cy="1143000"/>
          </a:xfrm>
        </p:spPr>
        <p:txBody>
          <a:bodyPr>
            <a:normAutofit/>
          </a:bodyPr>
          <a:lstStyle/>
          <a:p>
            <a:r>
              <a:rPr lang="cs-CZ" sz="2800" dirty="0">
                <a:solidFill>
                  <a:srgbClr val="FF0000"/>
                </a:solidFill>
              </a:rPr>
              <a:t>Tematické okruhy ke zkoušce z imunologie (</a:t>
            </a:r>
            <a:r>
              <a:rPr lang="cs-CZ" sz="2800" dirty="0" err="1">
                <a:solidFill>
                  <a:srgbClr val="FF0000"/>
                </a:solidFill>
              </a:rPr>
              <a:t>BcZL</a:t>
            </a:r>
            <a:r>
              <a:rPr lang="cs-CZ" sz="2800" dirty="0">
                <a:solidFill>
                  <a:srgbClr val="FF0000"/>
                </a:solidFill>
              </a:rPr>
              <a:t>  LF MU)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40000" lnSpcReduction="20000"/>
          </a:bodyPr>
          <a:lstStyle/>
          <a:p>
            <a:r>
              <a:rPr lang="cs-CZ" dirty="0"/>
              <a:t>Imunitní systém:  fyziologické funkce, hlavní skupiny chorob z poruch imunity.</a:t>
            </a:r>
          </a:p>
          <a:p>
            <a:r>
              <a:rPr lang="cs-CZ" dirty="0"/>
              <a:t>Imunita vrozená a adaptivní: charakteristické rysy, vzájemné vztahy.</a:t>
            </a:r>
          </a:p>
          <a:p>
            <a:r>
              <a:rPr lang="cs-CZ" dirty="0"/>
              <a:t>Primární a sekundární orgány imunitního systému.</a:t>
            </a:r>
          </a:p>
          <a:p>
            <a:r>
              <a:rPr lang="cs-CZ" dirty="0"/>
              <a:t>Buňky imunitního systému: lymfocyty T, B, buňky NK a NKT</a:t>
            </a:r>
          </a:p>
          <a:p>
            <a:r>
              <a:rPr lang="cs-CZ" dirty="0"/>
              <a:t>Buňky imunitního systému: profesionální fagocyty, dendritické buňky, mastocyty a  další elementy.</a:t>
            </a:r>
          </a:p>
          <a:p>
            <a:r>
              <a:rPr lang="cs-CZ" dirty="0"/>
              <a:t>Molekuly buněčných interakcí: </a:t>
            </a:r>
            <a:r>
              <a:rPr lang="cs-CZ" dirty="0" err="1"/>
              <a:t>cytokiny</a:t>
            </a:r>
            <a:r>
              <a:rPr lang="cs-CZ" dirty="0"/>
              <a:t>, </a:t>
            </a:r>
            <a:r>
              <a:rPr lang="cs-CZ" dirty="0" err="1"/>
              <a:t>chemokiny</a:t>
            </a:r>
            <a:r>
              <a:rPr lang="cs-CZ" dirty="0"/>
              <a:t>, adhesivní molekuly.</a:t>
            </a:r>
          </a:p>
          <a:p>
            <a:r>
              <a:rPr lang="cs-CZ" dirty="0"/>
              <a:t>Komplementový systém: cesty a důsledky aktivace. </a:t>
            </a:r>
          </a:p>
          <a:p>
            <a:r>
              <a:rPr lang="cs-CZ" dirty="0"/>
              <a:t>Zánět: buněčná a molekulární podstata, diagnosticky významné biomarkery zánětu.</a:t>
            </a:r>
          </a:p>
          <a:p>
            <a:r>
              <a:rPr lang="cs-CZ" dirty="0"/>
              <a:t>Imunoglobuliny: struktura a funkce.</a:t>
            </a:r>
          </a:p>
          <a:p>
            <a:r>
              <a:rPr lang="cs-CZ" dirty="0"/>
              <a:t>Hlavní </a:t>
            </a:r>
            <a:r>
              <a:rPr lang="cs-CZ" dirty="0" err="1"/>
              <a:t>histokompatibilitní</a:t>
            </a:r>
            <a:r>
              <a:rPr lang="cs-CZ" dirty="0"/>
              <a:t> komplex (MHC).    HLA-systém.  HLA-antigeny.</a:t>
            </a:r>
          </a:p>
          <a:p>
            <a:r>
              <a:rPr lang="cs-CZ" dirty="0"/>
              <a:t>Antigen. Epitop. Hapten.  Příklady antigenů významných v </a:t>
            </a:r>
            <a:r>
              <a:rPr lang="cs-CZ" dirty="0" err="1"/>
              <a:t>patogenéze</a:t>
            </a:r>
            <a:r>
              <a:rPr lang="cs-CZ" dirty="0"/>
              <a:t> a diagnostice chorob.</a:t>
            </a:r>
          </a:p>
          <a:p>
            <a:r>
              <a:rPr lang="cs-CZ" dirty="0"/>
              <a:t>Receptory buněk imunitního systému  pro „PAMP“  a pro „epitopy antigenů“. </a:t>
            </a:r>
          </a:p>
          <a:p>
            <a:r>
              <a:rPr lang="cs-CZ" dirty="0"/>
              <a:t>Buněčná a molekulární podstata tvorby protilátek a celulární imunity (zprostředkované lymfocyty T).</a:t>
            </a:r>
          </a:p>
          <a:p>
            <a:r>
              <a:rPr lang="cs-CZ" dirty="0"/>
              <a:t>Slizniční imunitní systém.</a:t>
            </a:r>
          </a:p>
          <a:p>
            <a:r>
              <a:rPr lang="cs-CZ" dirty="0"/>
              <a:t>Buněčná a molekulární podstata  celulární  Imunologická hypersensitivita ( I.-IV. typ)</a:t>
            </a:r>
          </a:p>
          <a:p>
            <a:r>
              <a:rPr lang="cs-CZ" dirty="0"/>
              <a:t>Alergické choroby : rozdělení, </a:t>
            </a:r>
            <a:r>
              <a:rPr lang="cs-CZ" dirty="0" err="1"/>
              <a:t>imunopatogeneze</a:t>
            </a:r>
            <a:r>
              <a:rPr lang="cs-CZ" dirty="0"/>
              <a:t>, výskyt, klinické projevy.</a:t>
            </a:r>
          </a:p>
          <a:p>
            <a:r>
              <a:rPr lang="cs-CZ" dirty="0"/>
              <a:t>Autoimunitní choroby. Autoprotilátky, </a:t>
            </a:r>
            <a:r>
              <a:rPr lang="cs-CZ" dirty="0" err="1"/>
              <a:t>autoreaktivní</a:t>
            </a:r>
            <a:r>
              <a:rPr lang="cs-CZ" dirty="0"/>
              <a:t> lymfocyty T.</a:t>
            </a:r>
          </a:p>
          <a:p>
            <a:r>
              <a:rPr lang="cs-CZ" dirty="0"/>
              <a:t>Imunodeficience primární a sekundární.</a:t>
            </a:r>
          </a:p>
          <a:p>
            <a:r>
              <a:rPr lang="cs-CZ" dirty="0"/>
              <a:t>Imunita antiinfekční. Aktivní a pasivní imunizace při prevenci a terapii infekčních chorob. Vakcíny.</a:t>
            </a:r>
          </a:p>
          <a:p>
            <a:r>
              <a:rPr lang="cs-CZ" dirty="0"/>
              <a:t>Imunita  u  maligních nádorů.  Monoklonální </a:t>
            </a:r>
            <a:r>
              <a:rPr lang="cs-CZ" dirty="0" err="1"/>
              <a:t>gamapatie</a:t>
            </a:r>
            <a:r>
              <a:rPr lang="cs-CZ" dirty="0"/>
              <a:t>,  leukemie, lymfomy.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40269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3528" y="274638"/>
            <a:ext cx="8363272" cy="1143000"/>
          </a:xfrm>
        </p:spPr>
        <p:txBody>
          <a:bodyPr>
            <a:normAutofit/>
          </a:bodyPr>
          <a:lstStyle/>
          <a:p>
            <a:r>
              <a:rPr lang="cs-CZ" sz="2800" dirty="0" smtClean="0">
                <a:solidFill>
                  <a:srgbClr val="FF0000"/>
                </a:solidFill>
              </a:rPr>
              <a:t>Tematické okruhy ke zkoušce z imunologie (</a:t>
            </a:r>
            <a:r>
              <a:rPr lang="cs-CZ" sz="2800" dirty="0" err="1" smtClean="0">
                <a:solidFill>
                  <a:srgbClr val="FF0000"/>
                </a:solidFill>
              </a:rPr>
              <a:t>BcZL</a:t>
            </a:r>
            <a:r>
              <a:rPr lang="cs-CZ" sz="2800" dirty="0" smtClean="0">
                <a:solidFill>
                  <a:srgbClr val="FF0000"/>
                </a:solidFill>
              </a:rPr>
              <a:t>  LF MU) 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40000" lnSpcReduction="20000"/>
          </a:bodyPr>
          <a:lstStyle/>
          <a:p>
            <a:r>
              <a:rPr lang="cs-CZ" dirty="0" err="1"/>
              <a:t>Polyklonální</a:t>
            </a:r>
            <a:r>
              <a:rPr lang="cs-CZ" dirty="0"/>
              <a:t> protilátky: příprava (imunizace), purifikace, využití v diagnostice a v léčbě.</a:t>
            </a:r>
          </a:p>
          <a:p>
            <a:r>
              <a:rPr lang="cs-CZ" dirty="0"/>
              <a:t>Monoklonální protilátky: charakteristika, možnosti diagnostického a léčebného využití.</a:t>
            </a:r>
          </a:p>
          <a:p>
            <a:r>
              <a:rPr lang="cs-CZ" dirty="0"/>
              <a:t>Reakce  protilátek s antigenem in vitro: charakter a vizualizace  vazby,  afinita, </a:t>
            </a:r>
            <a:r>
              <a:rPr lang="cs-CZ" dirty="0" err="1"/>
              <a:t>avidita</a:t>
            </a:r>
            <a:r>
              <a:rPr lang="cs-CZ" dirty="0"/>
              <a:t>.</a:t>
            </a:r>
          </a:p>
          <a:p>
            <a:r>
              <a:rPr lang="cs-CZ" dirty="0"/>
              <a:t>Aglutinační reakce. Aglutinace přímá a nepřímá. </a:t>
            </a:r>
            <a:r>
              <a:rPr lang="cs-CZ" dirty="0" err="1"/>
              <a:t>Coombsův</a:t>
            </a:r>
            <a:r>
              <a:rPr lang="cs-CZ" dirty="0"/>
              <a:t> test.</a:t>
            </a:r>
          </a:p>
          <a:p>
            <a:r>
              <a:rPr lang="cs-CZ" dirty="0"/>
              <a:t>Precipitační reakce : radiální </a:t>
            </a:r>
            <a:r>
              <a:rPr lang="cs-CZ" dirty="0" err="1"/>
              <a:t>imunodifuse</a:t>
            </a:r>
            <a:r>
              <a:rPr lang="cs-CZ" dirty="0"/>
              <a:t>, nefelometrie a turbidimetrie.</a:t>
            </a:r>
          </a:p>
          <a:p>
            <a:r>
              <a:rPr lang="cs-CZ" dirty="0"/>
              <a:t>Imunoelektroforéza. </a:t>
            </a:r>
            <a:r>
              <a:rPr lang="cs-CZ" dirty="0" err="1"/>
              <a:t>Imunofixace</a:t>
            </a:r>
            <a:r>
              <a:rPr lang="cs-CZ" dirty="0"/>
              <a:t>, </a:t>
            </a:r>
            <a:r>
              <a:rPr lang="cs-CZ" dirty="0" err="1"/>
              <a:t>Imunoblotting</a:t>
            </a:r>
            <a:r>
              <a:rPr lang="cs-CZ" dirty="0"/>
              <a:t>,</a:t>
            </a:r>
          </a:p>
          <a:p>
            <a:r>
              <a:rPr lang="cs-CZ" dirty="0"/>
              <a:t>Imunofluorescence.</a:t>
            </a:r>
          </a:p>
          <a:p>
            <a:r>
              <a:rPr lang="cs-CZ" dirty="0" err="1"/>
              <a:t>Imunoeseje</a:t>
            </a:r>
            <a:r>
              <a:rPr lang="cs-CZ" dirty="0"/>
              <a:t> se značenými protilátkami:  RIA , EIA. ELISA.</a:t>
            </a:r>
          </a:p>
          <a:p>
            <a:r>
              <a:rPr lang="cs-CZ" dirty="0"/>
              <a:t>Izolace buněk k imunologickému vyšetření. Gradientová centrifugace,  </a:t>
            </a:r>
            <a:r>
              <a:rPr lang="cs-CZ" dirty="0" err="1"/>
              <a:t>imunomagnetická</a:t>
            </a:r>
            <a:r>
              <a:rPr lang="cs-CZ" dirty="0"/>
              <a:t> selekce.</a:t>
            </a:r>
          </a:p>
          <a:p>
            <a:r>
              <a:rPr lang="cs-CZ" dirty="0"/>
              <a:t>Průtoková  </a:t>
            </a:r>
            <a:r>
              <a:rPr lang="cs-CZ" dirty="0" err="1"/>
              <a:t>cytometrie</a:t>
            </a:r>
            <a:r>
              <a:rPr lang="cs-CZ" dirty="0"/>
              <a:t>. Princip metody, analýza a grafické znázornění. Uplatnění v imunologii.</a:t>
            </a:r>
          </a:p>
          <a:p>
            <a:r>
              <a:rPr lang="cs-CZ" dirty="0"/>
              <a:t>Funkční testy lymfocytů in vitro: proliferace, cytotoxicita, ELISPOT</a:t>
            </a:r>
          </a:p>
          <a:p>
            <a:r>
              <a:rPr lang="cs-CZ" dirty="0"/>
              <a:t>Vyšetření fagocytózy:  chemotaxe, ingesce,  mikrobicidní testy.</a:t>
            </a:r>
          </a:p>
          <a:p>
            <a:r>
              <a:rPr lang="cs-CZ" dirty="0"/>
              <a:t>Vyšetření  fagocytózy:   redukce </a:t>
            </a:r>
            <a:r>
              <a:rPr lang="cs-CZ" dirty="0" err="1"/>
              <a:t>tetrazoliových</a:t>
            </a:r>
            <a:r>
              <a:rPr lang="cs-CZ" dirty="0"/>
              <a:t> solí, chemiluminiscence, „</a:t>
            </a:r>
            <a:r>
              <a:rPr lang="cs-CZ" dirty="0" err="1"/>
              <a:t>burst</a:t>
            </a:r>
            <a:r>
              <a:rPr lang="cs-CZ" dirty="0"/>
              <a:t>-test“.</a:t>
            </a:r>
          </a:p>
          <a:p>
            <a:r>
              <a:rPr lang="cs-CZ" dirty="0"/>
              <a:t>Vyšetření aktivity, složek a inhibitorů komplementového systému.</a:t>
            </a:r>
          </a:p>
          <a:p>
            <a:r>
              <a:rPr lang="cs-CZ" dirty="0"/>
              <a:t>Vyšetření  protilátkové imunity:  kvantitativní a kvalitativní parametry celkových i specifických </a:t>
            </a:r>
            <a:r>
              <a:rPr lang="cs-CZ" dirty="0" err="1"/>
              <a:t>Ig</a:t>
            </a:r>
            <a:endParaRPr lang="cs-CZ" dirty="0"/>
          </a:p>
          <a:p>
            <a:r>
              <a:rPr lang="cs-CZ" dirty="0"/>
              <a:t>Vyšetření celkových a specifických </a:t>
            </a:r>
            <a:r>
              <a:rPr lang="cs-CZ" dirty="0" err="1"/>
              <a:t>IgE</a:t>
            </a:r>
            <a:r>
              <a:rPr lang="cs-CZ" dirty="0"/>
              <a:t>. Test aktivace </a:t>
            </a:r>
            <a:r>
              <a:rPr lang="cs-CZ" dirty="0" err="1"/>
              <a:t>basofilů</a:t>
            </a:r>
            <a:r>
              <a:rPr lang="cs-CZ" dirty="0"/>
              <a:t>.</a:t>
            </a:r>
          </a:p>
          <a:p>
            <a:r>
              <a:rPr lang="cs-CZ" dirty="0"/>
              <a:t>Metody stanovení autoprotilátek.</a:t>
            </a:r>
          </a:p>
          <a:p>
            <a:r>
              <a:rPr lang="cs-CZ" dirty="0"/>
              <a:t>Vyšetřovací algoritmus při diagnostice imunodeficiencí.</a:t>
            </a:r>
          </a:p>
          <a:p>
            <a:r>
              <a:rPr lang="cs-CZ" dirty="0"/>
              <a:t>Vyšetřovací algoritmus při diagnostice  autoimunitních chorob.</a:t>
            </a:r>
          </a:p>
          <a:p>
            <a:r>
              <a:rPr lang="cs-CZ" dirty="0"/>
              <a:t>Vyšetřovací algoritmus při diagnostice alergických chorob.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76060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 smtClean="0">
                <a:solidFill>
                  <a:srgbClr val="FF0000"/>
                </a:solidFill>
              </a:rPr>
              <a:t>Studijní materiály</a:t>
            </a:r>
            <a:endParaRPr lang="cs-CZ" sz="3600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400" b="1" dirty="0" err="1" smtClean="0">
                <a:solidFill>
                  <a:srgbClr val="002060"/>
                </a:solidFill>
              </a:rPr>
              <a:t>Litzman</a:t>
            </a:r>
            <a:r>
              <a:rPr lang="cs-CZ" sz="2400" b="1" dirty="0" smtClean="0">
                <a:solidFill>
                  <a:srgbClr val="002060"/>
                </a:solidFill>
              </a:rPr>
              <a:t> </a:t>
            </a:r>
            <a:r>
              <a:rPr lang="cs-CZ" sz="2400" b="1" dirty="0" smtClean="0">
                <a:solidFill>
                  <a:srgbClr val="002060"/>
                </a:solidFill>
              </a:rPr>
              <a:t>a kol.</a:t>
            </a:r>
          </a:p>
          <a:p>
            <a:pPr marL="0" indent="0">
              <a:buNone/>
            </a:pPr>
            <a:r>
              <a:rPr lang="cs-CZ" sz="2400" b="1" dirty="0" smtClean="0">
                <a:solidFill>
                  <a:srgbClr val="002060"/>
                </a:solidFill>
              </a:rPr>
              <a:t>     </a:t>
            </a:r>
            <a:r>
              <a:rPr lang="cs-CZ" sz="2400" b="1" dirty="0" smtClean="0">
                <a:solidFill>
                  <a:srgbClr val="002060"/>
                </a:solidFill>
              </a:rPr>
              <a:t>Základy </a:t>
            </a:r>
            <a:r>
              <a:rPr lang="cs-CZ" sz="2400" b="1" dirty="0" smtClean="0">
                <a:solidFill>
                  <a:srgbClr val="002060"/>
                </a:solidFill>
              </a:rPr>
              <a:t>vyšetření v klinické imunologii, skripta LF MU, </a:t>
            </a:r>
            <a:r>
              <a:rPr lang="cs-CZ" sz="2400" b="1" dirty="0" smtClean="0">
                <a:solidFill>
                  <a:srgbClr val="002060"/>
                </a:solidFill>
              </a:rPr>
              <a:t>2015</a:t>
            </a:r>
            <a:endParaRPr lang="cs-CZ" sz="2400" b="1" dirty="0" smtClean="0">
              <a:solidFill>
                <a:srgbClr val="002060"/>
              </a:solidFill>
            </a:endParaRPr>
          </a:p>
          <a:p>
            <a:endParaRPr lang="cs-CZ" sz="2400" b="1" dirty="0">
              <a:solidFill>
                <a:srgbClr val="002060"/>
              </a:solidFill>
            </a:endParaRPr>
          </a:p>
          <a:p>
            <a:r>
              <a:rPr lang="cs-CZ" sz="2400" b="1" dirty="0" smtClean="0">
                <a:solidFill>
                  <a:srgbClr val="002060"/>
                </a:solidFill>
              </a:rPr>
              <a:t>Bartůňková J, Paulík M a spol.: </a:t>
            </a:r>
          </a:p>
          <a:p>
            <a:pPr marL="0" indent="0">
              <a:buNone/>
            </a:pPr>
            <a:r>
              <a:rPr lang="cs-CZ" sz="2400" b="1" dirty="0">
                <a:solidFill>
                  <a:srgbClr val="002060"/>
                </a:solidFill>
              </a:rPr>
              <a:t> </a:t>
            </a:r>
            <a:r>
              <a:rPr lang="cs-CZ" sz="2400" b="1" dirty="0" smtClean="0">
                <a:solidFill>
                  <a:srgbClr val="002060"/>
                </a:solidFill>
              </a:rPr>
              <a:t>    Vyšetřovací metody v imunologii, </a:t>
            </a:r>
            <a:r>
              <a:rPr lang="cs-CZ" sz="2400" b="1" dirty="0" err="1" smtClean="0">
                <a:solidFill>
                  <a:srgbClr val="002060"/>
                </a:solidFill>
              </a:rPr>
              <a:t>Grada</a:t>
            </a:r>
            <a:r>
              <a:rPr lang="cs-CZ" sz="2400" b="1" dirty="0" smtClean="0">
                <a:solidFill>
                  <a:srgbClr val="002060"/>
                </a:solidFill>
              </a:rPr>
              <a:t>, Avicenum, 2011</a:t>
            </a:r>
          </a:p>
          <a:p>
            <a:endParaRPr lang="cs-CZ" sz="2400" b="1" dirty="0">
              <a:solidFill>
                <a:srgbClr val="002060"/>
              </a:solidFill>
            </a:endParaRPr>
          </a:p>
          <a:p>
            <a:r>
              <a:rPr lang="cs-CZ" sz="2400" b="1" dirty="0" smtClean="0">
                <a:solidFill>
                  <a:srgbClr val="002060"/>
                </a:solidFill>
              </a:rPr>
              <a:t>Hořejší V, Bartůňková J: </a:t>
            </a:r>
          </a:p>
          <a:p>
            <a:pPr marL="0" indent="0">
              <a:buNone/>
            </a:pPr>
            <a:r>
              <a:rPr lang="cs-CZ" sz="2400" b="1" dirty="0">
                <a:solidFill>
                  <a:srgbClr val="002060"/>
                </a:solidFill>
              </a:rPr>
              <a:t> </a:t>
            </a:r>
            <a:r>
              <a:rPr lang="cs-CZ" sz="2400" b="1" dirty="0" smtClean="0">
                <a:solidFill>
                  <a:srgbClr val="002060"/>
                </a:solidFill>
              </a:rPr>
              <a:t>    Základy imunologie,  </a:t>
            </a:r>
            <a:r>
              <a:rPr lang="cs-CZ" sz="2400" b="1" dirty="0" smtClean="0">
                <a:solidFill>
                  <a:srgbClr val="002060"/>
                </a:solidFill>
              </a:rPr>
              <a:t>6. </a:t>
            </a:r>
            <a:r>
              <a:rPr lang="cs-CZ" sz="2400" b="1" dirty="0" smtClean="0">
                <a:solidFill>
                  <a:srgbClr val="002060"/>
                </a:solidFill>
              </a:rPr>
              <a:t>vydání, Triton, </a:t>
            </a:r>
            <a:r>
              <a:rPr lang="cs-CZ" sz="2400" b="1" dirty="0" smtClean="0">
                <a:solidFill>
                  <a:srgbClr val="002060"/>
                </a:solidFill>
              </a:rPr>
              <a:t>2017</a:t>
            </a:r>
            <a:endParaRPr lang="cs-CZ" sz="2400" b="1" dirty="0" smtClean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cs-CZ" sz="2400" b="1" dirty="0">
              <a:solidFill>
                <a:srgbClr val="002060"/>
              </a:solidFill>
            </a:endParaRPr>
          </a:p>
          <a:p>
            <a:r>
              <a:rPr lang="cs-CZ" sz="2400" b="1" dirty="0" smtClean="0">
                <a:solidFill>
                  <a:srgbClr val="002060"/>
                </a:solidFill>
              </a:rPr>
              <a:t>http://portal.med.muni.cz</a:t>
            </a:r>
            <a:endParaRPr lang="cs-CZ" sz="2400" b="1" dirty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3988890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dirty="0" smtClean="0">
                <a:solidFill>
                  <a:srgbClr val="FF0000"/>
                </a:solidFill>
              </a:rPr>
              <a:t>Úloha imunitního systému</a:t>
            </a:r>
            <a:endParaRPr lang="en-US" altLang="cs-CZ" dirty="0" smtClean="0">
              <a:solidFill>
                <a:srgbClr val="FF0000"/>
              </a:solidFill>
            </a:endParaRP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altLang="cs-CZ" dirty="0" smtClean="0">
                <a:solidFill>
                  <a:srgbClr val="002060"/>
                </a:solidFill>
              </a:rPr>
              <a:t>Reaguje s cizorodými/nebezpečnými substancemi z vnějšího prostředí (zejména antimikrobiální ochrana).</a:t>
            </a:r>
          </a:p>
          <a:p>
            <a:pPr eaLnBrk="1" hangingPunct="1"/>
            <a:r>
              <a:rPr lang="cs-CZ" altLang="cs-CZ" dirty="0" smtClean="0">
                <a:solidFill>
                  <a:srgbClr val="002060"/>
                </a:solidFill>
              </a:rPr>
              <a:t>Účastní se odstraňování starých </a:t>
            </a:r>
            <a:br>
              <a:rPr lang="cs-CZ" altLang="cs-CZ" dirty="0" smtClean="0">
                <a:solidFill>
                  <a:srgbClr val="002060"/>
                </a:solidFill>
              </a:rPr>
            </a:br>
            <a:r>
              <a:rPr lang="cs-CZ" altLang="cs-CZ" dirty="0" smtClean="0">
                <a:solidFill>
                  <a:srgbClr val="002060"/>
                </a:solidFill>
              </a:rPr>
              <a:t>a poškozených buněk vlastního těla.</a:t>
            </a:r>
          </a:p>
          <a:p>
            <a:pPr eaLnBrk="1" hangingPunct="1"/>
            <a:r>
              <a:rPr lang="cs-CZ" altLang="cs-CZ" dirty="0" smtClean="0">
                <a:solidFill>
                  <a:srgbClr val="002060"/>
                </a:solidFill>
              </a:rPr>
              <a:t>Napadá nádorové a viry infikované buňky vlastního těla.</a:t>
            </a:r>
            <a:endParaRPr lang="en-US" altLang="cs-CZ" dirty="0" smtClean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2003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>
                <a:solidFill>
                  <a:srgbClr val="FF0000"/>
                </a:solidFill>
              </a:rPr>
              <a:t>Přenos informací v imunitním systému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cs-CZ" dirty="0" smtClean="0">
                <a:solidFill>
                  <a:srgbClr val="002060"/>
                </a:solidFill>
              </a:rPr>
              <a:t>Prostřednictvím membránových interakcí:</a:t>
            </a:r>
          </a:p>
          <a:p>
            <a:r>
              <a:rPr lang="cs-CZ" b="1" dirty="0" smtClean="0">
                <a:solidFill>
                  <a:srgbClr val="002060"/>
                </a:solidFill>
              </a:rPr>
              <a:t>Blízký kontakt  buňka- buňka</a:t>
            </a:r>
          </a:p>
          <a:p>
            <a:pPr marL="0" indent="0">
              <a:buNone/>
            </a:pPr>
            <a:r>
              <a:rPr lang="cs-CZ" dirty="0">
                <a:solidFill>
                  <a:srgbClr val="002060"/>
                </a:solidFill>
              </a:rPr>
              <a:t> </a:t>
            </a:r>
            <a:r>
              <a:rPr lang="cs-CZ" dirty="0" smtClean="0">
                <a:solidFill>
                  <a:srgbClr val="002060"/>
                </a:solidFill>
              </a:rPr>
              <a:t>   	Membránové receptory na buňkách IS reagují                 	s odpovídajícími ligandy na jiných bu</a:t>
            </a:r>
            <a:r>
              <a:rPr lang="cs-CZ" dirty="0">
                <a:solidFill>
                  <a:srgbClr val="002060"/>
                </a:solidFill>
              </a:rPr>
              <a:t>ň</a:t>
            </a:r>
            <a:r>
              <a:rPr lang="cs-CZ" dirty="0" smtClean="0">
                <a:solidFill>
                  <a:srgbClr val="002060"/>
                </a:solidFill>
              </a:rPr>
              <a:t>kách IS 	nebo jiných buňkách  - přenos aktivačního 	signálu</a:t>
            </a:r>
          </a:p>
          <a:p>
            <a:r>
              <a:rPr lang="cs-CZ" b="1" dirty="0" smtClean="0">
                <a:solidFill>
                  <a:srgbClr val="002060"/>
                </a:solidFill>
              </a:rPr>
              <a:t>Vzdálený kontakt: buňka – biologicky aktivní látka</a:t>
            </a:r>
          </a:p>
          <a:p>
            <a:pPr marL="0" indent="0">
              <a:buNone/>
            </a:pPr>
            <a:r>
              <a:rPr lang="cs-CZ" dirty="0" smtClean="0">
                <a:solidFill>
                  <a:srgbClr val="002060"/>
                </a:solidFill>
              </a:rPr>
              <a:t>	Kontakt je opět veden přes buněčný receptor 	– přenos aktivačního signálu</a:t>
            </a:r>
          </a:p>
          <a:p>
            <a:endParaRPr lang="cs-CZ" dirty="0" smtClean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453315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rgbClr val="FF0000"/>
                </a:solidFill>
              </a:rPr>
              <a:t>Příklady biologicky aktivních látek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 smtClean="0">
                <a:solidFill>
                  <a:srgbClr val="002060"/>
                </a:solidFill>
              </a:rPr>
              <a:t>Cytokiny</a:t>
            </a:r>
            <a:endParaRPr lang="cs-CZ" dirty="0" smtClean="0">
              <a:solidFill>
                <a:srgbClr val="002060"/>
              </a:solidFill>
            </a:endParaRPr>
          </a:p>
          <a:p>
            <a:r>
              <a:rPr lang="cs-CZ" dirty="0" err="1" smtClean="0">
                <a:solidFill>
                  <a:srgbClr val="002060"/>
                </a:solidFill>
              </a:rPr>
              <a:t>Chemokiny</a:t>
            </a:r>
            <a:endParaRPr lang="cs-CZ" dirty="0" smtClean="0">
              <a:solidFill>
                <a:srgbClr val="002060"/>
              </a:solidFill>
            </a:endParaRPr>
          </a:p>
          <a:p>
            <a:r>
              <a:rPr lang="cs-CZ" dirty="0" err="1" smtClean="0">
                <a:solidFill>
                  <a:srgbClr val="002060"/>
                </a:solidFill>
              </a:rPr>
              <a:t>Kys</a:t>
            </a:r>
            <a:r>
              <a:rPr lang="cs-CZ" dirty="0" smtClean="0">
                <a:solidFill>
                  <a:srgbClr val="002060"/>
                </a:solidFill>
              </a:rPr>
              <a:t> arachidonová, </a:t>
            </a:r>
            <a:r>
              <a:rPr lang="cs-CZ" dirty="0" err="1" smtClean="0">
                <a:solidFill>
                  <a:srgbClr val="002060"/>
                </a:solidFill>
              </a:rPr>
              <a:t>leukotrieny</a:t>
            </a:r>
            <a:r>
              <a:rPr lang="cs-CZ" dirty="0" smtClean="0">
                <a:solidFill>
                  <a:srgbClr val="002060"/>
                </a:solidFill>
              </a:rPr>
              <a:t>, </a:t>
            </a:r>
            <a:r>
              <a:rPr lang="cs-CZ" dirty="0" err="1" smtClean="0">
                <a:solidFill>
                  <a:srgbClr val="002060"/>
                </a:solidFill>
              </a:rPr>
              <a:t>tromboxany</a:t>
            </a:r>
            <a:r>
              <a:rPr lang="cs-CZ" dirty="0" smtClean="0">
                <a:solidFill>
                  <a:srgbClr val="002060"/>
                </a:solidFill>
              </a:rPr>
              <a:t> prostaglandiny</a:t>
            </a:r>
          </a:p>
          <a:p>
            <a:r>
              <a:rPr lang="cs-CZ" dirty="0" smtClean="0">
                <a:solidFill>
                  <a:srgbClr val="002060"/>
                </a:solidFill>
              </a:rPr>
              <a:t>Oxid dusnatý</a:t>
            </a: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177249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rgbClr val="FF0000"/>
                </a:solidFill>
              </a:rPr>
              <a:t>Signální interakce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cs-CZ" dirty="0" smtClean="0">
                <a:solidFill>
                  <a:srgbClr val="002060"/>
                </a:solidFill>
              </a:rPr>
              <a:t>Založeny na kaskádovitém přenosu energie v signálních molekulách.</a:t>
            </a:r>
          </a:p>
          <a:p>
            <a:r>
              <a:rPr lang="cs-CZ" dirty="0" smtClean="0">
                <a:solidFill>
                  <a:srgbClr val="002060"/>
                </a:solidFill>
              </a:rPr>
              <a:t>Vytvoření signalizačních membránových </a:t>
            </a:r>
            <a:r>
              <a:rPr lang="cs-CZ" dirty="0" err="1" smtClean="0">
                <a:solidFill>
                  <a:srgbClr val="002060"/>
                </a:solidFill>
              </a:rPr>
              <a:t>mikrodomén</a:t>
            </a:r>
            <a:r>
              <a:rPr lang="cs-CZ" dirty="0" smtClean="0">
                <a:solidFill>
                  <a:srgbClr val="002060"/>
                </a:solidFill>
              </a:rPr>
              <a:t> se strukturou a obsahem příslušných molekul nutných ke spuštění kaskády.</a:t>
            </a:r>
          </a:p>
          <a:p>
            <a:r>
              <a:rPr lang="cs-CZ" dirty="0" smtClean="0">
                <a:solidFill>
                  <a:srgbClr val="002060"/>
                </a:solidFill>
              </a:rPr>
              <a:t>Energie obsažená v signálních molekulách je předávána na níže postavené složky signálních systémů (fosforylace, G-proteiny, vápenaté ionty).</a:t>
            </a:r>
          </a:p>
          <a:p>
            <a:r>
              <a:rPr lang="cs-CZ" dirty="0" smtClean="0">
                <a:solidFill>
                  <a:srgbClr val="002060"/>
                </a:solidFill>
              </a:rPr>
              <a:t>Výsledkem je přenos informace do genetického aparátu buňky.</a:t>
            </a:r>
          </a:p>
          <a:p>
            <a:r>
              <a:rPr lang="cs-CZ" dirty="0" smtClean="0">
                <a:solidFill>
                  <a:srgbClr val="002060"/>
                </a:solidFill>
              </a:rPr>
              <a:t>Vede k zesílení transkripce regulujících aktivaci buňky.</a:t>
            </a:r>
            <a:endParaRPr lang="en-GB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39807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smtClean="0">
                <a:solidFill>
                  <a:srgbClr val="FF0000"/>
                </a:solidFill>
              </a:rPr>
              <a:t>Aktivace imunitní buňky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 smtClean="0">
                <a:solidFill>
                  <a:srgbClr val="002060"/>
                </a:solidFill>
              </a:rPr>
              <a:t>Přepis genů pro vznik biologicky aktivních makromolekul.</a:t>
            </a:r>
          </a:p>
          <a:p>
            <a:r>
              <a:rPr lang="cs-CZ" dirty="0" smtClean="0">
                <a:solidFill>
                  <a:srgbClr val="002060"/>
                </a:solidFill>
              </a:rPr>
              <a:t>Vrcholem aktivace je proliferace buňky – klíčový pro imunitní systém.</a:t>
            </a:r>
          </a:p>
          <a:p>
            <a:r>
              <a:rPr lang="cs-CZ" dirty="0" smtClean="0">
                <a:solidFill>
                  <a:srgbClr val="002060"/>
                </a:solidFill>
              </a:rPr>
              <a:t>Fyziologicky je udržován v tzv. „minimálních parametrech“.</a:t>
            </a:r>
          </a:p>
          <a:p>
            <a:r>
              <a:rPr lang="cs-CZ" dirty="0" smtClean="0">
                <a:solidFill>
                  <a:srgbClr val="002060"/>
                </a:solidFill>
              </a:rPr>
              <a:t>Po aktivaci nutnost rychlého zmnožení  a  tvorbě efektorových a regulačních molekul a buněk.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42055000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379</TotalTime>
  <Words>2339</Words>
  <Application>Microsoft Office PowerPoint</Application>
  <PresentationFormat>Předvádění na obrazovce (4:3)</PresentationFormat>
  <Paragraphs>330</Paragraphs>
  <Slides>45</Slides>
  <Notes>0</Notes>
  <HiddenSlides>0</HiddenSlides>
  <MMClips>0</MMClips>
  <ScaleCrop>false</ScaleCrop>
  <HeadingPairs>
    <vt:vector size="8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45</vt:i4>
      </vt:variant>
    </vt:vector>
  </HeadingPairs>
  <TitlesOfParts>
    <vt:vector size="52" baseType="lpstr">
      <vt:lpstr>Arial</vt:lpstr>
      <vt:lpstr>Calibri</vt:lpstr>
      <vt:lpstr>Comic Sans MS</vt:lpstr>
      <vt:lpstr>Times New Roman</vt:lpstr>
      <vt:lpstr>Wingdings</vt:lpstr>
      <vt:lpstr>Motiv systému Office</vt:lpstr>
      <vt:lpstr>Prezentace</vt:lpstr>
      <vt:lpstr>Klinická imunologie</vt:lpstr>
      <vt:lpstr>Imunitní systém</vt:lpstr>
      <vt:lpstr>Imunitní systém – složka celotělového informačního systému</vt:lpstr>
      <vt:lpstr>IMUNITNÍ SYSTÉM JAKO SOUČÁST ORGANISMU</vt:lpstr>
      <vt:lpstr>Úloha imunitního systému</vt:lpstr>
      <vt:lpstr>Přenos informací v imunitním systému</vt:lpstr>
      <vt:lpstr>Příklady biologicky aktivních látek</vt:lpstr>
      <vt:lpstr>Signální interakce</vt:lpstr>
      <vt:lpstr>Aktivace imunitní buňky</vt:lpstr>
      <vt:lpstr>Imunitní systém – multi-signálová soustava</vt:lpstr>
      <vt:lpstr>Kvalita a intenzita imunitní odpovědi</vt:lpstr>
      <vt:lpstr>Charakter imunitní odpovědi</vt:lpstr>
      <vt:lpstr>Klinická imunologie</vt:lpstr>
      <vt:lpstr>Imunopatologie</vt:lpstr>
      <vt:lpstr>Prezentace aplikace PowerPoint</vt:lpstr>
      <vt:lpstr>Alergologie</vt:lpstr>
      <vt:lpstr>Imunopatologie</vt:lpstr>
      <vt:lpstr>Imunitní systém a maligní nádory</vt:lpstr>
      <vt:lpstr>Transplantace orgánů, tkání, buněk</vt:lpstr>
      <vt:lpstr> Imunologie těhotenství </vt:lpstr>
      <vt:lpstr>Imunitní systém</vt:lpstr>
      <vt:lpstr>Základ imunitního systému</vt:lpstr>
      <vt:lpstr>Složky imunitního sytému</vt:lpstr>
      <vt:lpstr>Lymfatické orgány</vt:lpstr>
      <vt:lpstr>Prezentace aplikace PowerPoint</vt:lpstr>
      <vt:lpstr>Propojení lymfatických orgánů</vt:lpstr>
      <vt:lpstr>Mízní cévy</vt:lpstr>
      <vt:lpstr>Míza, lymfa</vt:lpstr>
      <vt:lpstr>Míza, lymfa</vt:lpstr>
      <vt:lpstr>Složení lymfy</vt:lpstr>
      <vt:lpstr>Složení lymfy</vt:lpstr>
      <vt:lpstr>Cesty lymfocytů v těle</vt:lpstr>
      <vt:lpstr>Lymfatické orgány</vt:lpstr>
      <vt:lpstr>Kostní dřeň - hematopoeza</vt:lpstr>
      <vt:lpstr>Thymus – místo vývoje T-lymfocytů</vt:lpstr>
      <vt:lpstr>Sekundární lymfatické orgány</vt:lpstr>
      <vt:lpstr>Lymfatická uzlina</vt:lpstr>
      <vt:lpstr>Vyšetření lymfatických uzlin</vt:lpstr>
      <vt:lpstr>Slezina</vt:lpstr>
      <vt:lpstr>Vyšetření sleziny</vt:lpstr>
      <vt:lpstr> Imunologie sliznic  a kůže</vt:lpstr>
      <vt:lpstr>IMUNITA</vt:lpstr>
      <vt:lpstr>Tematické okruhy ke zkoušce z imunologie (BcZL  LF MU) </vt:lpstr>
      <vt:lpstr>Tematické okruhy ke zkoušce z imunologie (BcZL  LF MU) </vt:lpstr>
      <vt:lpstr>Studijní materiály</vt:lpstr>
    </vt:vector>
  </TitlesOfParts>
  <Company>Fakultní nemocnice u sv. Anny v Brně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uziv</dc:creator>
  <cp:lastModifiedBy>Uživatel systému Windows</cp:lastModifiedBy>
  <cp:revision>24</cp:revision>
  <dcterms:created xsi:type="dcterms:W3CDTF">2016-02-22T08:54:36Z</dcterms:created>
  <dcterms:modified xsi:type="dcterms:W3CDTF">2020-02-20T07:18:08Z</dcterms:modified>
</cp:coreProperties>
</file>