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6" r:id="rId1"/>
  </p:sldMasterIdLst>
  <p:sldIdLst>
    <p:sldId id="259" r:id="rId2"/>
    <p:sldId id="288" r:id="rId3"/>
    <p:sldId id="385" r:id="rId4"/>
    <p:sldId id="387" r:id="rId5"/>
    <p:sldId id="383" r:id="rId6"/>
    <p:sldId id="319" r:id="rId7"/>
    <p:sldId id="287" r:id="rId8"/>
    <p:sldId id="384" r:id="rId9"/>
    <p:sldId id="314" r:id="rId10"/>
    <p:sldId id="372" r:id="rId11"/>
    <p:sldId id="373" r:id="rId12"/>
    <p:sldId id="318" r:id="rId13"/>
    <p:sldId id="326" r:id="rId14"/>
    <p:sldId id="343" r:id="rId15"/>
    <p:sldId id="325" r:id="rId16"/>
    <p:sldId id="327" r:id="rId17"/>
    <p:sldId id="329" r:id="rId18"/>
    <p:sldId id="331" r:id="rId19"/>
    <p:sldId id="375" r:id="rId20"/>
    <p:sldId id="376" r:id="rId21"/>
    <p:sldId id="355" r:id="rId22"/>
    <p:sldId id="409" r:id="rId23"/>
    <p:sldId id="410" r:id="rId24"/>
    <p:sldId id="292" r:id="rId25"/>
    <p:sldId id="295" r:id="rId26"/>
    <p:sldId id="291" r:id="rId27"/>
    <p:sldId id="293" r:id="rId28"/>
    <p:sldId id="411" r:id="rId29"/>
    <p:sldId id="412" r:id="rId30"/>
    <p:sldId id="413" r:id="rId31"/>
    <p:sldId id="300" r:id="rId32"/>
    <p:sldId id="414" r:id="rId33"/>
    <p:sldId id="299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05" r:id="rId42"/>
    <p:sldId id="306" r:id="rId43"/>
    <p:sldId id="310" r:id="rId44"/>
    <p:sldId id="309" r:id="rId45"/>
    <p:sldId id="403" r:id="rId46"/>
    <p:sldId id="405" r:id="rId47"/>
    <p:sldId id="407" r:id="rId48"/>
    <p:sldId id="311" r:id="rId49"/>
    <p:sldId id="307" r:id="rId50"/>
    <p:sldId id="408" r:id="rId51"/>
    <p:sldId id="308" r:id="rId52"/>
    <p:sldId id="363" r:id="rId53"/>
    <p:sldId id="415" r:id="rId54"/>
    <p:sldId id="337" r:id="rId55"/>
    <p:sldId id="416" r:id="rId56"/>
    <p:sldId id="346" r:id="rId57"/>
    <p:sldId id="417" r:id="rId58"/>
    <p:sldId id="338" r:id="rId59"/>
  </p:sldIdLst>
  <p:sldSz cx="9144000" cy="6858000" type="screen4x3"/>
  <p:notesSz cx="6858000" cy="91440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66"/>
    <a:srgbClr val="CC3300"/>
    <a:srgbClr val="660066"/>
    <a:srgbClr val="660033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5" Type="http://schemas.openxmlformats.org/officeDocument/2006/relationships/slide" Target="slides/slide52.xml"/><Relationship Id="rId4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92AC20E-F21B-4309-B724-821E0717DE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3/29/2022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&amp;esrc=s&amp;source=images&amp;cd=&amp;cad=rja&amp;uact=8&amp;ved=2ahUKEwil04X5z8zeAhWD-qQKHeA6ApwQjRx6BAgBEAU&amp;url=http://www.vivo.colostate.edu/hbooks/pathphys/endocrine/hypopit/lhfsh.html&amp;psig=AOvVaw3K0CS496QvvpH_CTXvRSn0&amp;ust=154203547070807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F:\A\CJABI_soubory\image001.gi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Hormony</a:t>
            </a:r>
            <a:endParaRPr lang="en-GB" altLang="cs-CZ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02568"/>
            <a:ext cx="8839200" cy="5638800"/>
          </a:xfrm>
        </p:spPr>
        <p:txBody>
          <a:bodyPr/>
          <a:lstStyle/>
          <a:p>
            <a:endParaRPr lang="cs-CZ" altLang="cs-CZ" sz="2800" dirty="0"/>
          </a:p>
          <a:p>
            <a:pPr lvl="1"/>
            <a:r>
              <a:rPr lang="cs-CZ" altLang="cs-CZ" sz="2400" dirty="0"/>
              <a:t>Tvorba v endokrinních žlázách</a:t>
            </a:r>
          </a:p>
          <a:p>
            <a:pPr lvl="1"/>
            <a:r>
              <a:rPr lang="cs-CZ" altLang="cs-CZ" sz="2400" dirty="0"/>
              <a:t>Přenos krevní cestou na místo určení</a:t>
            </a:r>
          </a:p>
          <a:p>
            <a:pPr lvl="1"/>
            <a:r>
              <a:rPr lang="cs-CZ" altLang="cs-CZ" sz="2400" dirty="0"/>
              <a:t>Velmi nízké koncentrace</a:t>
            </a:r>
          </a:p>
          <a:p>
            <a:pPr lvl="1"/>
            <a:r>
              <a:rPr lang="cs-CZ" altLang="cs-CZ" sz="2400" dirty="0"/>
              <a:t>Specifické ovlivnění určitých buněk nebo orgánů</a:t>
            </a:r>
          </a:p>
          <a:p>
            <a:pPr marL="411480" lvl="1" indent="0">
              <a:buNone/>
            </a:pPr>
            <a:endParaRPr lang="cs-CZ" altLang="cs-CZ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4241446" cy="31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Hormony Hypotalamu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719263"/>
            <a:ext cx="4038600" cy="4406900"/>
          </a:xfrm>
        </p:spPr>
        <p:txBody>
          <a:bodyPr>
            <a:normAutofit/>
          </a:bodyPr>
          <a:lstStyle/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altLang="cs-CZ" dirty="0"/>
          </a:p>
          <a:p>
            <a:pPr>
              <a:buFont typeface="Symbol" pitchFamily="18" charset="2"/>
              <a:buNone/>
            </a:pPr>
            <a:r>
              <a:rPr lang="cs-CZ" altLang="cs-CZ" sz="4000" dirty="0"/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87854"/>
            <a:ext cx="7714828" cy="493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Hormony hypotalamu</a:t>
            </a:r>
            <a:br>
              <a:rPr lang="cs-CZ" altLang="cs-CZ" dirty="0"/>
            </a:br>
            <a:endParaRPr lang="cs-CZ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cs-CZ" altLang="cs-CZ" b="1" dirty="0">
                <a:solidFill>
                  <a:srgbClr val="FF0000"/>
                </a:solidFill>
              </a:rPr>
              <a:t>TRH</a:t>
            </a:r>
            <a:r>
              <a:rPr lang="cs-CZ" altLang="cs-CZ" dirty="0">
                <a:solidFill>
                  <a:srgbClr val="FF0000"/>
                </a:solidFill>
              </a:rPr>
              <a:t> - Thyreotropin </a:t>
            </a:r>
            <a:r>
              <a:rPr lang="cs-CZ" altLang="cs-CZ" dirty="0" err="1">
                <a:solidFill>
                  <a:srgbClr val="FF0000"/>
                </a:solidFill>
              </a:rPr>
              <a:t>releasing</a:t>
            </a:r>
            <a:r>
              <a:rPr lang="cs-CZ" altLang="cs-CZ" dirty="0">
                <a:solidFill>
                  <a:srgbClr val="FF0000"/>
                </a:solidFill>
              </a:rPr>
              <a:t> hormon</a:t>
            </a:r>
          </a:p>
          <a:p>
            <a:pPr lvl="2"/>
            <a:r>
              <a:rPr lang="cs-CZ" altLang="cs-CZ" sz="2000" dirty="0">
                <a:solidFill>
                  <a:srgbClr val="FF0000"/>
                </a:solidFill>
              </a:rPr>
              <a:t>TSH</a:t>
            </a:r>
          </a:p>
          <a:p>
            <a:pPr lvl="1"/>
            <a:r>
              <a:rPr lang="cs-CZ" altLang="cs-CZ" b="1" dirty="0">
                <a:solidFill>
                  <a:srgbClr val="FF0000"/>
                </a:solidFill>
              </a:rPr>
              <a:t>CRH</a:t>
            </a:r>
            <a:r>
              <a:rPr lang="cs-CZ" altLang="cs-CZ" dirty="0">
                <a:solidFill>
                  <a:srgbClr val="FF0000"/>
                </a:solidFill>
              </a:rPr>
              <a:t> - </a:t>
            </a:r>
            <a:r>
              <a:rPr lang="cs-CZ" altLang="cs-CZ" dirty="0" err="1">
                <a:solidFill>
                  <a:srgbClr val="FF0000"/>
                </a:solidFill>
              </a:rPr>
              <a:t>Corticotropin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 err="1">
                <a:solidFill>
                  <a:srgbClr val="FF0000"/>
                </a:solidFill>
              </a:rPr>
              <a:t>releasing</a:t>
            </a:r>
            <a:r>
              <a:rPr lang="cs-CZ" altLang="cs-CZ" dirty="0">
                <a:solidFill>
                  <a:srgbClr val="FF0000"/>
                </a:solidFill>
              </a:rPr>
              <a:t> hormon</a:t>
            </a:r>
          </a:p>
          <a:p>
            <a:pPr lvl="2"/>
            <a:r>
              <a:rPr lang="cs-CZ" altLang="cs-CZ" sz="2000" dirty="0">
                <a:solidFill>
                  <a:srgbClr val="FF0000"/>
                </a:solidFill>
              </a:rPr>
              <a:t> ACTH</a:t>
            </a:r>
          </a:p>
          <a:p>
            <a:pPr lvl="1"/>
            <a:r>
              <a:rPr lang="cs-CZ" altLang="cs-CZ" b="1" dirty="0">
                <a:solidFill>
                  <a:srgbClr val="FF0000"/>
                </a:solidFill>
              </a:rPr>
              <a:t>GHRH</a:t>
            </a:r>
            <a:r>
              <a:rPr lang="cs-CZ" altLang="cs-CZ" dirty="0">
                <a:solidFill>
                  <a:srgbClr val="FF0000"/>
                </a:solidFill>
              </a:rPr>
              <a:t> - </a:t>
            </a:r>
            <a:r>
              <a:rPr lang="cs-CZ" altLang="cs-CZ" dirty="0" err="1">
                <a:solidFill>
                  <a:srgbClr val="FF0000"/>
                </a:solidFill>
              </a:rPr>
              <a:t>Growth</a:t>
            </a:r>
            <a:r>
              <a:rPr lang="cs-CZ" altLang="cs-CZ" dirty="0">
                <a:solidFill>
                  <a:srgbClr val="FF0000"/>
                </a:solidFill>
              </a:rPr>
              <a:t> hormon </a:t>
            </a:r>
            <a:r>
              <a:rPr lang="cs-CZ" altLang="cs-CZ" dirty="0" err="1">
                <a:solidFill>
                  <a:srgbClr val="FF0000"/>
                </a:solidFill>
              </a:rPr>
              <a:t>releasing</a:t>
            </a:r>
            <a:r>
              <a:rPr lang="cs-CZ" altLang="cs-CZ" dirty="0">
                <a:solidFill>
                  <a:srgbClr val="FF0000"/>
                </a:solidFill>
              </a:rPr>
              <a:t> hormon</a:t>
            </a:r>
          </a:p>
          <a:p>
            <a:pPr lvl="2"/>
            <a:r>
              <a:rPr lang="cs-CZ" altLang="cs-CZ" sz="2000" dirty="0">
                <a:solidFill>
                  <a:srgbClr val="FF0000"/>
                </a:solidFill>
              </a:rPr>
              <a:t> STH</a:t>
            </a:r>
          </a:p>
          <a:p>
            <a:pPr lvl="1"/>
            <a:r>
              <a:rPr lang="cs-CZ" altLang="cs-CZ" b="1" dirty="0" err="1">
                <a:solidFill>
                  <a:srgbClr val="FF0000"/>
                </a:solidFill>
              </a:rPr>
              <a:t>GnRH</a:t>
            </a:r>
            <a:r>
              <a:rPr lang="cs-CZ" altLang="cs-CZ" dirty="0">
                <a:solidFill>
                  <a:srgbClr val="FF0000"/>
                </a:solidFill>
              </a:rPr>
              <a:t> - Gonadotropin </a:t>
            </a:r>
            <a:r>
              <a:rPr lang="cs-CZ" altLang="cs-CZ" dirty="0" err="1">
                <a:solidFill>
                  <a:srgbClr val="FF0000"/>
                </a:solidFill>
              </a:rPr>
              <a:t>releasing</a:t>
            </a:r>
            <a:r>
              <a:rPr lang="cs-CZ" altLang="cs-CZ" dirty="0">
                <a:solidFill>
                  <a:srgbClr val="FF0000"/>
                </a:solidFill>
              </a:rPr>
              <a:t> hormon</a:t>
            </a:r>
          </a:p>
          <a:p>
            <a:pPr lvl="2"/>
            <a:r>
              <a:rPr lang="cs-CZ" altLang="cs-CZ" sz="2000" dirty="0">
                <a:solidFill>
                  <a:srgbClr val="FF0000"/>
                </a:solidFill>
              </a:rPr>
              <a:t>LH, FSH</a:t>
            </a:r>
          </a:p>
          <a:p>
            <a:pPr lvl="1"/>
            <a:r>
              <a:rPr lang="cs-CZ" altLang="cs-CZ" b="1" dirty="0" err="1"/>
              <a:t>Somatostatin</a:t>
            </a:r>
            <a:endParaRPr lang="cs-CZ" altLang="cs-CZ" b="1" dirty="0"/>
          </a:p>
          <a:p>
            <a:pPr lvl="1"/>
            <a:r>
              <a:rPr lang="cs-CZ" altLang="cs-CZ" dirty="0"/>
              <a:t>STH</a:t>
            </a:r>
          </a:p>
          <a:p>
            <a:pPr lvl="1"/>
            <a:r>
              <a:rPr lang="cs-CZ" altLang="cs-CZ" b="1" dirty="0" err="1"/>
              <a:t>Prolaktostatin</a:t>
            </a:r>
            <a:r>
              <a:rPr lang="cs-CZ" altLang="cs-CZ" b="1" dirty="0"/>
              <a:t> (Dopamin)</a:t>
            </a:r>
          </a:p>
          <a:p>
            <a:pPr lvl="2"/>
            <a:r>
              <a:rPr lang="cs-CZ" altLang="cs-CZ" sz="2000" dirty="0"/>
              <a:t>PRL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Adenohypofýza</a:t>
            </a:r>
            <a:endParaRPr lang="en-GB" altLang="cs-CZ"/>
          </a:p>
        </p:txBody>
      </p:sp>
      <p:sp>
        <p:nvSpPr>
          <p:cNvPr id="2253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STH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PRL</a:t>
            </a:r>
          </a:p>
          <a:p>
            <a:pPr lvl="1"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Hormony řídící funkci </a:t>
            </a:r>
            <a:r>
              <a:rPr lang="cs-CZ" altLang="cs-CZ" dirty="0" err="1"/>
              <a:t>perif</a:t>
            </a:r>
            <a:r>
              <a:rPr lang="cs-CZ" altLang="cs-CZ" dirty="0"/>
              <a:t>. </a:t>
            </a:r>
            <a:r>
              <a:rPr lang="cs-CZ" altLang="cs-CZ" dirty="0" err="1"/>
              <a:t>endokrin</a:t>
            </a:r>
            <a:r>
              <a:rPr lang="cs-CZ" altLang="cs-CZ" dirty="0"/>
              <a:t>. žláz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TSH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LH, FSH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ACTH</a:t>
            </a:r>
            <a:endParaRPr lang="en-GB" altLang="cs-CZ" dirty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cs-CZ" altLang="cs-CZ" dirty="0"/>
              <a:t>   </a:t>
            </a:r>
            <a:endParaRPr lang="en-GB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72816"/>
            <a:ext cx="65913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STH, Somatotropin   </a:t>
            </a:r>
            <a:endParaRPr lang="en-GB" altLang="cs-CZ" dirty="0"/>
          </a:p>
        </p:txBody>
      </p:sp>
      <p:sp>
        <p:nvSpPr>
          <p:cNvPr id="8601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Růst organizmu</a:t>
            </a:r>
          </a:p>
          <a:p>
            <a:pPr lvl="1"/>
            <a:r>
              <a:rPr lang="cs-CZ" altLang="cs-CZ" dirty="0"/>
              <a:t>Stimulace proteosyntézy</a:t>
            </a:r>
          </a:p>
          <a:p>
            <a:pPr lvl="1"/>
            <a:r>
              <a:rPr lang="cs-CZ" altLang="cs-CZ" dirty="0"/>
              <a:t>Chrupavky, pojivové tkáně</a:t>
            </a:r>
          </a:p>
          <a:p>
            <a:pPr lvl="1"/>
            <a:r>
              <a:rPr lang="cs-CZ" altLang="cs-CZ" dirty="0"/>
              <a:t>Lipolýza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71684"/>
            <a:ext cx="4277560" cy="4277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STH, Somatotropin   </a:t>
            </a:r>
            <a:endParaRPr lang="en-GB" altLang="cs-CZ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Hypersekrece</a:t>
            </a:r>
          </a:p>
          <a:p>
            <a:pPr lvl="1"/>
            <a:r>
              <a:rPr lang="cs-CZ" altLang="cs-CZ" dirty="0"/>
              <a:t>Dětství - nadměrný vzrůst</a:t>
            </a:r>
          </a:p>
          <a:p>
            <a:pPr lvl="1"/>
            <a:r>
              <a:rPr lang="cs-CZ" altLang="cs-CZ" dirty="0"/>
              <a:t>Dospělost - akromegalie</a:t>
            </a:r>
          </a:p>
          <a:p>
            <a:endParaRPr lang="cs-CZ" altLang="cs-CZ" dirty="0"/>
          </a:p>
          <a:p>
            <a:r>
              <a:rPr lang="cs-CZ" altLang="cs-CZ" dirty="0"/>
              <a:t>Nedostatečná sekrece</a:t>
            </a:r>
          </a:p>
          <a:p>
            <a:pPr lvl="1"/>
            <a:r>
              <a:rPr lang="cs-CZ" altLang="cs-CZ" dirty="0"/>
              <a:t>Dětství – porucha růstu, nanizmus, slabost, nevýkonnost</a:t>
            </a:r>
          </a:p>
          <a:p>
            <a:pPr lvl="1"/>
            <a:r>
              <a:rPr lang="cs-CZ" altLang="cs-CZ" dirty="0"/>
              <a:t>Dospělost - ztráta svalové hmoty, zvýšená kardiovaskulární mortalita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PRL, Prolaktin  </a:t>
            </a:r>
            <a:endParaRPr lang="en-GB" altLang="cs-CZ"/>
          </a:p>
        </p:txBody>
      </p:sp>
      <p:sp>
        <p:nvSpPr>
          <p:cNvPr id="849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Význam</a:t>
            </a:r>
          </a:p>
          <a:p>
            <a:pPr lvl="1"/>
            <a:r>
              <a:rPr lang="cs-CZ" altLang="cs-CZ" dirty="0"/>
              <a:t>Laktace, </a:t>
            </a:r>
            <a:r>
              <a:rPr lang="cs-CZ" altLang="cs-CZ" dirty="0" err="1"/>
              <a:t>gonadální</a:t>
            </a:r>
            <a:r>
              <a:rPr lang="cs-CZ" altLang="cs-CZ" dirty="0"/>
              <a:t> funkce		</a:t>
            </a:r>
          </a:p>
          <a:p>
            <a:r>
              <a:rPr lang="cs-CZ" altLang="cs-CZ" dirty="0" err="1"/>
              <a:t>Hyperprolaktinémie</a:t>
            </a:r>
            <a:endParaRPr lang="cs-CZ" altLang="cs-CZ" dirty="0"/>
          </a:p>
          <a:p>
            <a:pPr lvl="1"/>
            <a:r>
              <a:rPr lang="cs-CZ" altLang="cs-CZ" dirty="0"/>
              <a:t>Ženy</a:t>
            </a:r>
          </a:p>
          <a:p>
            <a:pPr lvl="2"/>
            <a:r>
              <a:rPr lang="cs-CZ" altLang="cs-CZ" dirty="0"/>
              <a:t>Porucha menstruačního cyklu, </a:t>
            </a:r>
            <a:r>
              <a:rPr lang="cs-CZ" altLang="cs-CZ" dirty="0" err="1"/>
              <a:t>amenorhea</a:t>
            </a:r>
            <a:endParaRPr lang="cs-CZ" altLang="cs-CZ" dirty="0"/>
          </a:p>
          <a:p>
            <a:pPr marL="685800" lvl="2" indent="0">
              <a:buNone/>
            </a:pP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660550"/>
            <a:ext cx="4258816" cy="319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TSH</a:t>
            </a:r>
            <a:endParaRPr lang="en-GB" altLang="cs-CZ"/>
          </a:p>
        </p:txBody>
      </p:sp>
      <p:sp>
        <p:nvSpPr>
          <p:cNvPr id="87043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TSH, </a:t>
            </a:r>
            <a:r>
              <a:rPr lang="cs-CZ" altLang="cs-CZ" sz="2400" dirty="0" err="1"/>
              <a:t>Thyreostimulační</a:t>
            </a:r>
            <a:r>
              <a:rPr lang="cs-CZ" altLang="cs-CZ" sz="2400" dirty="0"/>
              <a:t> hormon</a:t>
            </a:r>
          </a:p>
          <a:p>
            <a:pPr lvl="1"/>
            <a:r>
              <a:rPr lang="cs-CZ" altLang="cs-CZ" sz="2000" dirty="0"/>
              <a:t>Je stimulován TRH</a:t>
            </a:r>
          </a:p>
          <a:p>
            <a:pPr lvl="1"/>
            <a:r>
              <a:rPr lang="cs-CZ" altLang="cs-CZ" sz="2000" dirty="0"/>
              <a:t>Stimuluje činnost </a:t>
            </a:r>
            <a:r>
              <a:rPr lang="cs-CZ" altLang="cs-CZ" sz="2000" dirty="0" err="1"/>
              <a:t>thyreocytů</a:t>
            </a:r>
            <a:endParaRPr lang="cs-CZ" altLang="cs-CZ" sz="2000" dirty="0"/>
          </a:p>
          <a:p>
            <a:pPr marL="411480" lvl="1" indent="0">
              <a:buNone/>
            </a:pPr>
            <a:endParaRPr lang="cs-CZ" altLang="cs-CZ" dirty="0"/>
          </a:p>
          <a:p>
            <a:pPr marL="411480" lvl="1" indent="0">
              <a:buNone/>
            </a:pPr>
            <a:endParaRPr lang="cs-CZ" altLang="cs-CZ" dirty="0"/>
          </a:p>
          <a:p>
            <a:pPr lvl="1"/>
            <a:r>
              <a:rPr lang="cs-CZ" altLang="cs-CZ" dirty="0"/>
              <a:t>Význam při </a:t>
            </a:r>
            <a:r>
              <a:rPr lang="cs-CZ" altLang="cs-CZ" dirty="0" err="1"/>
              <a:t>dg.thyreopatií</a:t>
            </a:r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348880"/>
            <a:ext cx="3810000" cy="421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FSH, Folikulostimulační hormon </a:t>
            </a:r>
            <a:br>
              <a:rPr lang="cs-CZ" altLang="cs-CZ" sz="2800" dirty="0"/>
            </a:br>
            <a:r>
              <a:rPr lang="cs-CZ" altLang="cs-CZ" sz="2800" dirty="0"/>
              <a:t>LH, Luteotropní hormon </a:t>
            </a:r>
            <a:endParaRPr lang="en-GB" altLang="cs-CZ" sz="2800" dirty="0"/>
          </a:p>
        </p:txBody>
      </p:sp>
      <p:sp>
        <p:nvSpPr>
          <p:cNvPr id="890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Řízení normální funkce reprodukčního systému</a:t>
            </a:r>
          </a:p>
          <a:p>
            <a:pPr lvl="1"/>
            <a:r>
              <a:rPr lang="cs-CZ" altLang="cs-CZ" sz="2000" dirty="0"/>
              <a:t>Syntéza zvýšena od období puberty</a:t>
            </a:r>
          </a:p>
          <a:p>
            <a:pPr lvl="1"/>
            <a:r>
              <a:rPr lang="cs-CZ" altLang="cs-CZ" sz="2000" dirty="0"/>
              <a:t> Zvyšuje syntézu steroidních hormonů</a:t>
            </a:r>
          </a:p>
          <a:p>
            <a:pPr lvl="2"/>
            <a:r>
              <a:rPr lang="cs-CZ" altLang="cs-CZ" sz="2000" dirty="0"/>
              <a:t>Rozvoj sekundárních pohlavních znaků</a:t>
            </a:r>
          </a:p>
          <a:p>
            <a:r>
              <a:rPr lang="cs-CZ" altLang="cs-CZ" sz="2400" dirty="0"/>
              <a:t>Muži</a:t>
            </a:r>
          </a:p>
          <a:p>
            <a:pPr lvl="1"/>
            <a:r>
              <a:rPr lang="cs-CZ" altLang="cs-CZ" sz="2000" dirty="0"/>
              <a:t>Stimulace spermatogeneze, syntéza testosteronu</a:t>
            </a:r>
          </a:p>
          <a:p>
            <a:r>
              <a:rPr lang="cs-CZ" altLang="cs-CZ" sz="2400" dirty="0"/>
              <a:t>Ženy</a:t>
            </a:r>
          </a:p>
          <a:p>
            <a:pPr lvl="1"/>
            <a:r>
              <a:rPr lang="cs-CZ" altLang="cs-CZ" sz="2000" dirty="0"/>
              <a:t>Zrání folikulů, konverze androgenů na estrogeny  </a:t>
            </a:r>
            <a:endParaRPr lang="en-GB" altLang="cs-CZ" sz="2000" dirty="0"/>
          </a:p>
        </p:txBody>
      </p:sp>
      <p:pic>
        <p:nvPicPr>
          <p:cNvPr id="12290" name="Picture 2" descr="Image result for FSH,L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3" y="4077072"/>
            <a:ext cx="2619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ACTH </a:t>
            </a:r>
            <a:endParaRPr lang="en-GB" altLang="cs-CZ" sz="2800"/>
          </a:p>
        </p:txBody>
      </p:sp>
      <p:sp>
        <p:nvSpPr>
          <p:cNvPr id="91139" name="Rectangle 1027"/>
          <p:cNvSpPr>
            <a:spLocks noGrp="1" noChangeArrowheads="1"/>
          </p:cNvSpPr>
          <p:nvPr>
            <p:ph idx="1"/>
          </p:nvPr>
        </p:nvSpPr>
        <p:spPr>
          <a:xfrm>
            <a:off x="426128" y="1772815"/>
            <a:ext cx="8565472" cy="4918497"/>
          </a:xfrm>
        </p:spPr>
        <p:txBody>
          <a:bodyPr/>
          <a:lstStyle/>
          <a:p>
            <a:r>
              <a:rPr lang="cs-CZ" altLang="cs-CZ" sz="2400" dirty="0" err="1"/>
              <a:t>Prohormon</a:t>
            </a:r>
            <a:r>
              <a:rPr lang="cs-CZ" altLang="cs-CZ" sz="2400" dirty="0"/>
              <a:t>, před sekrecí štěpen na</a:t>
            </a:r>
          </a:p>
          <a:p>
            <a:pPr lvl="1"/>
            <a:r>
              <a:rPr lang="cs-CZ" altLang="cs-CZ" sz="2000" dirty="0"/>
              <a:t>ACTH, MSH, beta-</a:t>
            </a:r>
            <a:r>
              <a:rPr lang="cs-CZ" altLang="cs-CZ" sz="2000" dirty="0" err="1"/>
              <a:t>lipotropin</a:t>
            </a:r>
            <a:endParaRPr lang="cs-CZ" altLang="cs-CZ" sz="2000" dirty="0"/>
          </a:p>
          <a:p>
            <a:endParaRPr lang="cs-CZ" altLang="cs-CZ" sz="2400" dirty="0"/>
          </a:p>
          <a:p>
            <a:r>
              <a:rPr lang="cs-CZ" altLang="cs-CZ" sz="2400" dirty="0"/>
              <a:t>ACTH, Adrenokortikotropin</a:t>
            </a:r>
          </a:p>
          <a:p>
            <a:pPr lvl="1"/>
            <a:r>
              <a:rPr lang="cs-CZ" altLang="cs-CZ" sz="2000" dirty="0"/>
              <a:t>Stimulace kůry nadledvin </a:t>
            </a:r>
          </a:p>
          <a:p>
            <a:pPr lvl="2"/>
            <a:r>
              <a:rPr lang="cs-CZ" altLang="cs-CZ" sz="2000" dirty="0"/>
              <a:t>Glukokortikoidy</a:t>
            </a:r>
          </a:p>
          <a:p>
            <a:pPr lvl="2"/>
            <a:r>
              <a:rPr lang="cs-CZ" altLang="cs-CZ" sz="2000" dirty="0"/>
              <a:t>Androgeny</a:t>
            </a:r>
          </a:p>
          <a:p>
            <a:pPr lvl="2"/>
            <a:endParaRPr lang="cs-CZ" altLang="cs-CZ" sz="2000" dirty="0"/>
          </a:p>
          <a:p>
            <a:endParaRPr lang="cs-CZ" altLang="cs-CZ" sz="2400" dirty="0"/>
          </a:p>
          <a:p>
            <a:r>
              <a:rPr lang="cs-CZ" altLang="cs-CZ" sz="2400" dirty="0"/>
              <a:t>MSH - </a:t>
            </a:r>
            <a:r>
              <a:rPr lang="cs-CZ" altLang="cs-CZ" sz="2400" dirty="0" err="1"/>
              <a:t>melanostimulační</a:t>
            </a:r>
            <a:r>
              <a:rPr lang="cs-CZ" altLang="cs-CZ" sz="2400" dirty="0"/>
              <a:t> hormon</a:t>
            </a:r>
          </a:p>
          <a:p>
            <a:pPr lvl="1"/>
            <a:r>
              <a:rPr lang="cs-CZ" altLang="cs-CZ" sz="2000" dirty="0"/>
              <a:t>Zvýšená pigmentace při nadprodukci ACTH </a:t>
            </a:r>
            <a:endParaRPr lang="en-GB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154690"/>
            <a:ext cx="3123456" cy="3646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Neurohypofýza </a:t>
            </a:r>
            <a:endParaRPr lang="en-GB" altLang="cs-CZ" sz="28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75424" y="1916832"/>
            <a:ext cx="4104456" cy="1606352"/>
          </a:xfrm>
        </p:spPr>
        <p:txBody>
          <a:bodyPr/>
          <a:lstStyle/>
          <a:p>
            <a:r>
              <a:rPr lang="cs-CZ" altLang="cs-CZ" sz="2400" dirty="0"/>
              <a:t>Výchylka </a:t>
            </a:r>
            <a:r>
              <a:rPr lang="cs-CZ" altLang="cs-CZ" sz="2400" dirty="0" err="1"/>
              <a:t>hypothalamu</a:t>
            </a:r>
            <a:endParaRPr lang="cs-CZ" altLang="cs-CZ" sz="2400" dirty="0"/>
          </a:p>
          <a:p>
            <a:pPr lvl="1"/>
            <a:r>
              <a:rPr lang="cs-CZ" altLang="cs-CZ" sz="2000" dirty="0"/>
              <a:t>Vasopresin</a:t>
            </a:r>
          </a:p>
          <a:p>
            <a:pPr lvl="1"/>
            <a:r>
              <a:rPr lang="cs-CZ" altLang="cs-CZ" sz="2000" dirty="0"/>
              <a:t>Oxytocin</a:t>
            </a:r>
            <a:endParaRPr lang="en-GB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80928"/>
            <a:ext cx="4032448" cy="367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Místo tvorby hormonů  </a:t>
            </a:r>
            <a:endParaRPr lang="en-GB" altLang="cs-CZ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Specializované buňky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Specializovaná tkáň v jediném místě v těle</a:t>
            </a:r>
          </a:p>
          <a:p>
            <a:pPr lvl="2"/>
            <a:r>
              <a:rPr lang="cs-CZ" altLang="cs-CZ" dirty="0"/>
              <a:t>Žlázy s vnitřní sekrecí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Disperzně rozmístěné v některém orgánu</a:t>
            </a:r>
          </a:p>
          <a:p>
            <a:pPr lvl="2"/>
            <a:r>
              <a:rPr lang="cs-CZ" altLang="cs-CZ" dirty="0"/>
              <a:t>Sliznice žaludku, </a:t>
            </a:r>
          </a:p>
          <a:p>
            <a:pPr lvl="2"/>
            <a:r>
              <a:rPr lang="cs-CZ" altLang="cs-CZ" dirty="0"/>
              <a:t>střeva, srdce, ledviny</a:t>
            </a:r>
          </a:p>
          <a:p>
            <a:endParaRPr lang="cs-CZ" altLang="cs-CZ" dirty="0"/>
          </a:p>
          <a:p>
            <a:r>
              <a:rPr lang="cs-CZ" altLang="cs-CZ" dirty="0"/>
              <a:t>Buňky které nejsou specializované</a:t>
            </a:r>
          </a:p>
          <a:p>
            <a:pPr lvl="1"/>
            <a:r>
              <a:rPr lang="cs-CZ" altLang="cs-CZ" dirty="0"/>
              <a:t>Tukové buňky - </a:t>
            </a:r>
            <a:r>
              <a:rPr lang="cs-CZ" altLang="cs-CZ" dirty="0" err="1"/>
              <a:t>leptin</a:t>
            </a:r>
            <a:endParaRPr lang="cs-CZ" altLang="cs-CZ" dirty="0"/>
          </a:p>
          <a:p>
            <a:pPr lvl="2"/>
            <a:endParaRPr lang="cs-CZ" altLang="cs-CZ" dirty="0"/>
          </a:p>
          <a:p>
            <a:pPr>
              <a:buFont typeface="Symbol" pitchFamily="18" charset="2"/>
              <a:buNone/>
            </a:pPr>
            <a:endParaRPr lang="en-GB" alt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1698"/>
            <a:ext cx="2528749" cy="17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 Vasopresin</a:t>
            </a:r>
            <a:endParaRPr lang="en-GB" altLang="cs-CZ" sz="28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Antidiuretický hormon, ADH, adiuretin</a:t>
            </a:r>
          </a:p>
          <a:p>
            <a:r>
              <a:rPr lang="cs-CZ" altLang="cs-CZ" sz="2400" dirty="0"/>
              <a:t>Syntetizovaný v </a:t>
            </a:r>
            <a:r>
              <a:rPr lang="cs-CZ" altLang="cs-CZ" sz="2400" dirty="0" err="1"/>
              <a:t>hypothalamu</a:t>
            </a:r>
            <a:endParaRPr lang="cs-CZ" altLang="cs-CZ" sz="2400" dirty="0"/>
          </a:p>
          <a:p>
            <a:pPr lvl="1"/>
            <a:r>
              <a:rPr lang="cs-CZ" altLang="cs-CZ" sz="2000" dirty="0"/>
              <a:t>Uvolňován v hypofýze</a:t>
            </a:r>
          </a:p>
          <a:p>
            <a:r>
              <a:rPr lang="cs-CZ" altLang="cs-CZ" sz="2400" dirty="0"/>
              <a:t>Funkce</a:t>
            </a:r>
          </a:p>
          <a:p>
            <a:pPr lvl="1"/>
            <a:r>
              <a:rPr lang="cs-CZ" altLang="cs-CZ" sz="2000" dirty="0"/>
              <a:t>Retence vody v ledvinách</a:t>
            </a:r>
          </a:p>
          <a:p>
            <a:r>
              <a:rPr lang="cs-CZ" altLang="cs-CZ" dirty="0"/>
              <a:t>Podnět pro sekreci</a:t>
            </a:r>
          </a:p>
          <a:p>
            <a:pPr lvl="1"/>
            <a:r>
              <a:rPr lang="cs-CZ" altLang="cs-CZ" dirty="0"/>
              <a:t>Vzestup osmolality </a:t>
            </a:r>
          </a:p>
          <a:p>
            <a:pPr lvl="2"/>
            <a:r>
              <a:rPr lang="cs-CZ" altLang="cs-CZ" sz="2000" dirty="0"/>
              <a:t>Osmoreceptory</a:t>
            </a:r>
          </a:p>
          <a:p>
            <a:pPr lvl="1"/>
            <a:r>
              <a:rPr lang="cs-CZ" altLang="cs-CZ" dirty="0"/>
              <a:t>Pokles cirkulujícího objemu tekutin</a:t>
            </a:r>
          </a:p>
          <a:p>
            <a:pPr lvl="2"/>
            <a:r>
              <a:rPr lang="cs-CZ" altLang="cs-CZ" sz="2000" dirty="0" err="1"/>
              <a:t>Volumo</a:t>
            </a:r>
            <a:r>
              <a:rPr lang="cs-CZ" altLang="cs-CZ" sz="2000" dirty="0"/>
              <a:t> a baroreceptory </a:t>
            </a:r>
          </a:p>
          <a:p>
            <a:pPr lvl="1"/>
            <a:endParaRPr lang="cs-CZ" alt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08" y="2852936"/>
            <a:ext cx="4572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604448" cy="469229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Oxytocin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E6B30-17FB-4149-A487-970B936B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Štítná Žláza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77CD55-F496-4833-B20F-B941E5266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826" y="5667848"/>
            <a:ext cx="6851104" cy="4433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Anatomie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B922C9-69FA-4A8F-B411-BA3C524D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ŠTÍTNÁ ŽLÁZA :: Dalmatin - Rescue CZ">
            <a:extLst>
              <a:ext uri="{FF2B5EF4-FFF2-40B4-BE49-F238E27FC236}">
                <a16:creationId xmlns:a16="http://schemas.microsoft.com/office/drawing/2014/main" id="{2C632F1C-1106-438E-B9C3-A2E0D018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20" y="1988840"/>
            <a:ext cx="3964759" cy="35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555E2A-E30B-4A1C-AE31-8226E09E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Štítná žláza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069030-4664-4299-8A4A-EDADF128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Základy anatomie soustavy trávicí, žláz s vnitřní sekrecí a soustavy  močopohlavní | Fakulta sportovních studií Masarykovy univerzity">
            <a:extLst>
              <a:ext uri="{FF2B5EF4-FFF2-40B4-BE49-F238E27FC236}">
                <a16:creationId xmlns:a16="http://schemas.microsoft.com/office/drawing/2014/main" id="{0D49BC97-8789-4918-882E-76E1608EA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6125"/>
            <a:ext cx="4392487" cy="50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Hormony štítnice - syntéza</a:t>
            </a:r>
            <a:endParaRPr lang="en-GB" altLang="cs-CZ" sz="28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altLang="cs-CZ" sz="2400" dirty="0"/>
          </a:p>
          <a:p>
            <a:r>
              <a:rPr lang="cs-CZ" altLang="cs-CZ" sz="2400" dirty="0"/>
              <a:t>Řízení sekrece: TRH - TSH</a:t>
            </a:r>
          </a:p>
          <a:p>
            <a:pPr lvl="1"/>
            <a:r>
              <a:rPr lang="cs-CZ" altLang="cs-CZ" sz="2000" dirty="0"/>
              <a:t>Zpětná vazba   </a:t>
            </a:r>
            <a:endParaRPr lang="en-GB" altLang="cs-CZ" sz="20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dirty="0"/>
          </a:p>
          <a:p>
            <a:endParaRPr lang="cs-CZ" altLang="cs-CZ" sz="2400" dirty="0"/>
          </a:p>
          <a:p>
            <a:endParaRPr lang="cs-CZ" altLang="cs-CZ" dirty="0"/>
          </a:p>
          <a:p>
            <a:endParaRPr lang="cs-CZ" altLang="cs-CZ" sz="2400" dirty="0"/>
          </a:p>
          <a:p>
            <a:r>
              <a:rPr lang="cs-CZ" altLang="cs-CZ" sz="2400" dirty="0"/>
              <a:t>Jód - nezbytný pro syntézu T4, T3</a:t>
            </a:r>
          </a:p>
          <a:p>
            <a:r>
              <a:rPr lang="cs-CZ" altLang="cs-CZ" dirty="0"/>
              <a:t>Selen</a:t>
            </a:r>
            <a:endParaRPr lang="cs-CZ" altLang="cs-CZ" sz="2400" dirty="0"/>
          </a:p>
          <a:p>
            <a:pPr lvl="1"/>
            <a:r>
              <a:rPr lang="cs-CZ" altLang="cs-CZ" sz="2000" dirty="0" err="1"/>
              <a:t>Trijod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thyronin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tetrajod-thyronin</a:t>
            </a:r>
            <a:r>
              <a:rPr lang="cs-CZ" altLang="cs-CZ" sz="2000" dirty="0"/>
              <a:t>  </a:t>
            </a:r>
          </a:p>
          <a:p>
            <a:pPr lvl="1"/>
            <a:endParaRPr lang="cs-CZ" alt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85764"/>
            <a:ext cx="4185212" cy="313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altLang="cs-CZ" sz="2800"/>
              <a:t>Hormony štítnice - metabolizmus  </a:t>
            </a:r>
            <a:endParaRPr lang="en-GB" altLang="cs-CZ" sz="2800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16832"/>
            <a:ext cx="8991600" cy="5638800"/>
          </a:xfrm>
        </p:spPr>
        <p:txBody>
          <a:bodyPr/>
          <a:lstStyle/>
          <a:p>
            <a:r>
              <a:rPr lang="cs-CZ" altLang="cs-CZ" sz="2400" dirty="0"/>
              <a:t>Zásobní forma ve štítnici</a:t>
            </a:r>
          </a:p>
          <a:p>
            <a:pPr lvl="1"/>
            <a:r>
              <a:rPr lang="cs-CZ" altLang="cs-CZ" dirty="0"/>
              <a:t>Tkáňová peroxidáza – oxidace jodidů na molekuly jódu</a:t>
            </a:r>
          </a:p>
          <a:p>
            <a:pPr lvl="1"/>
            <a:r>
              <a:rPr lang="cs-CZ" altLang="cs-CZ" sz="2000" dirty="0" err="1"/>
              <a:t>Thyreoglobulin</a:t>
            </a:r>
            <a:endParaRPr lang="cs-CZ" altLang="cs-CZ" sz="2000" dirty="0"/>
          </a:p>
          <a:p>
            <a:endParaRPr lang="cs-CZ" altLang="cs-CZ" sz="2400" dirty="0"/>
          </a:p>
          <a:p>
            <a:r>
              <a:rPr lang="cs-CZ" altLang="cs-CZ" sz="2400" dirty="0"/>
              <a:t>Krev - transportní proteiny</a:t>
            </a:r>
          </a:p>
          <a:p>
            <a:pPr lvl="1"/>
            <a:r>
              <a:rPr lang="cs-CZ" altLang="cs-CZ" sz="2000" dirty="0"/>
              <a:t>TBG (</a:t>
            </a:r>
            <a:r>
              <a:rPr lang="cs-CZ" altLang="cs-CZ" sz="2000" dirty="0" err="1"/>
              <a:t>thyroxin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binding</a:t>
            </a:r>
            <a:r>
              <a:rPr lang="cs-CZ" altLang="cs-CZ" sz="2000" dirty="0"/>
              <a:t> globulin), albumin, </a:t>
            </a:r>
            <a:r>
              <a:rPr lang="cs-CZ" altLang="cs-CZ" sz="2000" dirty="0" err="1"/>
              <a:t>prealb</a:t>
            </a:r>
            <a:r>
              <a:rPr lang="cs-CZ" altLang="cs-CZ" sz="2000" dirty="0"/>
              <a:t>.</a:t>
            </a:r>
          </a:p>
          <a:p>
            <a:pPr lvl="1"/>
            <a:r>
              <a:rPr lang="cs-CZ" altLang="cs-CZ" sz="2000" dirty="0"/>
              <a:t>Volné hormony - aktivní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38972"/>
            <a:ext cx="3852630" cy="25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Štítná žláza: T3, T4</a:t>
            </a:r>
            <a:endParaRPr lang="en-GB" altLang="cs-CZ" sz="2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6864" y="1772816"/>
            <a:ext cx="8839200" cy="5638800"/>
          </a:xfrm>
        </p:spPr>
        <p:txBody>
          <a:bodyPr/>
          <a:lstStyle/>
          <a:p>
            <a:pPr marL="114300" indent="0">
              <a:buNone/>
            </a:pPr>
            <a:endParaRPr lang="cs-CZ" altLang="cs-CZ" sz="2400" dirty="0"/>
          </a:p>
          <a:p>
            <a:r>
              <a:rPr lang="cs-CZ" altLang="cs-CZ" dirty="0"/>
              <a:t>Ovlivňuje metabolizmus všech buněk v těle </a:t>
            </a:r>
          </a:p>
          <a:p>
            <a:r>
              <a:rPr lang="cs-CZ" altLang="cs-CZ" dirty="0"/>
              <a:t>Zvyšuje spotřebu kyslíku a energetickou přeměnu</a:t>
            </a:r>
          </a:p>
          <a:p>
            <a:endParaRPr lang="cs-CZ" altLang="cs-CZ" dirty="0"/>
          </a:p>
          <a:p>
            <a:r>
              <a:rPr lang="cs-CZ" altLang="cs-CZ" dirty="0"/>
              <a:t>Metabolismus cukrů, tuků, bílkovin, zvýšení glykémie</a:t>
            </a:r>
          </a:p>
          <a:p>
            <a:r>
              <a:rPr lang="cs-CZ" altLang="cs-CZ" sz="2400" dirty="0"/>
              <a:t>Stimuluje růst a zrání buněk, syntéza růstového hormonu</a:t>
            </a:r>
          </a:p>
          <a:p>
            <a:r>
              <a:rPr lang="cs-CZ" altLang="cs-CZ" sz="2400" dirty="0"/>
              <a:t>CNS: Dozrávání neuronů, </a:t>
            </a:r>
            <a:r>
              <a:rPr lang="cs-CZ" altLang="cs-CZ" sz="2400" dirty="0" err="1"/>
              <a:t>myelinizace</a:t>
            </a:r>
            <a:endParaRPr lang="cs-CZ" altLang="cs-CZ" dirty="0"/>
          </a:p>
          <a:p>
            <a:r>
              <a:rPr lang="cs-CZ" altLang="cs-CZ" sz="2400" dirty="0"/>
              <a:t>Bazální metabolizmus, zvýšení produkce tepla</a:t>
            </a:r>
          </a:p>
          <a:p>
            <a:endParaRPr lang="cs-CZ" altLang="cs-CZ" sz="2400" dirty="0"/>
          </a:p>
          <a:p>
            <a:r>
              <a:rPr lang="cs-CZ" altLang="cs-CZ" sz="2400" dirty="0"/>
              <a:t>Druhá nejčastější endokrinopatie v populaci</a:t>
            </a:r>
          </a:p>
          <a:p>
            <a:pPr marL="114300" indent="0">
              <a:buNone/>
            </a:pP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Hypofunkce štítnice - hypothyreóza </a:t>
            </a:r>
            <a:endParaRPr lang="en-GB" altLang="cs-CZ" sz="28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99988" y="1772816"/>
            <a:ext cx="8839200" cy="5638800"/>
          </a:xfrm>
        </p:spPr>
        <p:txBody>
          <a:bodyPr/>
          <a:lstStyle/>
          <a:p>
            <a:r>
              <a:rPr lang="cs-CZ" altLang="cs-CZ" sz="2400" dirty="0"/>
              <a:t>Příčina</a:t>
            </a:r>
          </a:p>
          <a:p>
            <a:pPr marL="617220" lvl="2">
              <a:buClr>
                <a:schemeClr val="accent1"/>
              </a:buClr>
            </a:pPr>
            <a:r>
              <a:rPr lang="cs-CZ" altLang="cs-CZ" sz="2000" dirty="0"/>
              <a:t>Získaná</a:t>
            </a:r>
          </a:p>
          <a:p>
            <a:pPr marL="982980" lvl="3">
              <a:buClr>
                <a:schemeClr val="accent1"/>
              </a:buClr>
            </a:pPr>
            <a:r>
              <a:rPr lang="cs-CZ" altLang="cs-CZ" sz="1800" dirty="0"/>
              <a:t>Autoimunitní zánět</a:t>
            </a:r>
          </a:p>
          <a:p>
            <a:pPr marL="982980" lvl="3">
              <a:buClr>
                <a:schemeClr val="accent1"/>
              </a:buClr>
            </a:pPr>
            <a:r>
              <a:rPr lang="cs-CZ" altLang="cs-CZ" sz="1800" dirty="0"/>
              <a:t>Nedostatek jódu</a:t>
            </a:r>
          </a:p>
          <a:p>
            <a:pPr marL="982980" lvl="3">
              <a:buClr>
                <a:schemeClr val="accent1"/>
              </a:buClr>
            </a:pPr>
            <a:r>
              <a:rPr lang="cs-CZ" altLang="cs-CZ" sz="1800" dirty="0"/>
              <a:t>Odstranění štítné žlázy</a:t>
            </a:r>
          </a:p>
          <a:p>
            <a:pPr marL="982980" lvl="3">
              <a:buClr>
                <a:schemeClr val="accent1"/>
              </a:buClr>
            </a:pPr>
            <a:r>
              <a:rPr lang="cs-CZ" altLang="cs-CZ" sz="1800" dirty="0"/>
              <a:t>Po ozáření</a:t>
            </a:r>
          </a:p>
          <a:p>
            <a:pPr marL="982980" lvl="3">
              <a:buClr>
                <a:schemeClr val="accent1"/>
              </a:buClr>
            </a:pPr>
            <a:r>
              <a:rPr lang="cs-CZ" altLang="cs-CZ" sz="1800" dirty="0"/>
              <a:t>Způsobená léky ...</a:t>
            </a:r>
          </a:p>
          <a:p>
            <a:endParaRPr lang="cs-CZ" altLang="cs-CZ" sz="2400" dirty="0"/>
          </a:p>
          <a:p>
            <a:pPr lvl="1"/>
            <a:r>
              <a:rPr lang="cs-CZ" altLang="cs-CZ" sz="2000" dirty="0"/>
              <a:t>Vrozená </a:t>
            </a:r>
            <a:r>
              <a:rPr lang="cs-CZ" altLang="cs-CZ" sz="2000" dirty="0" err="1"/>
              <a:t>hypothyreóza</a:t>
            </a:r>
            <a:r>
              <a:rPr lang="cs-CZ" altLang="cs-CZ" sz="2000" dirty="0"/>
              <a:t> – porucha vývoje CNS (mentální retardace, porucha růstu a vývoje (</a:t>
            </a:r>
            <a:r>
              <a:rPr lang="cs-CZ" altLang="cs-CZ" sz="2000" dirty="0" err="1"/>
              <a:t>novor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screening</a:t>
            </a:r>
            <a:r>
              <a:rPr lang="cs-CZ" altLang="cs-CZ" sz="2000" dirty="0"/>
              <a:t> TSH)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30B94-69E8-45B3-911C-E8D9AE3A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Hypothyreóza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7C7131-1F91-4511-B634-D0E985FE2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Příznaky (nespecifické)</a:t>
            </a:r>
          </a:p>
          <a:p>
            <a:pPr lvl="1"/>
            <a:r>
              <a:rPr lang="cs-CZ" dirty="0"/>
              <a:t>Ospalost</a:t>
            </a:r>
          </a:p>
          <a:p>
            <a:pPr lvl="1"/>
            <a:r>
              <a:rPr lang="cs-CZ" dirty="0"/>
              <a:t>Zimomřivost</a:t>
            </a:r>
          </a:p>
          <a:p>
            <a:pPr lvl="1"/>
            <a:r>
              <a:rPr lang="cs-CZ" dirty="0"/>
              <a:t>Únava</a:t>
            </a:r>
          </a:p>
          <a:p>
            <a:pPr lvl="1"/>
            <a:r>
              <a:rPr lang="cs-CZ" dirty="0"/>
              <a:t>Suchá kůže</a:t>
            </a:r>
          </a:p>
          <a:p>
            <a:pPr lvl="1"/>
            <a:r>
              <a:rPr lang="cs-CZ" dirty="0"/>
              <a:t>Otoky, prosáknutí podkoží</a:t>
            </a:r>
          </a:p>
          <a:p>
            <a:pPr lvl="1"/>
            <a:r>
              <a:rPr lang="cs-CZ" dirty="0"/>
              <a:t>Poruchy menstruačního cyklu</a:t>
            </a:r>
          </a:p>
          <a:p>
            <a:pPr lvl="1"/>
            <a:r>
              <a:rPr lang="cs-CZ" dirty="0"/>
              <a:t>Poruchy CNS – ztráta soustředěnosti, poruchy paměti</a:t>
            </a:r>
          </a:p>
          <a:p>
            <a:pPr lvl="1"/>
            <a:r>
              <a:rPr lang="cs-CZ" dirty="0"/>
              <a:t>Zpomalení srdeční činnosti, zpomalení nervosvalového přenosu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1BB139-9185-4C55-8DE4-88605F7E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2FD66-01F4-4D00-918C-3FFF69DA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Subklinická </a:t>
            </a:r>
            <a:r>
              <a:rPr lang="cs-CZ" dirty="0" err="1"/>
              <a:t>hypothyreóza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44317A-FB1E-41CA-9BC8-16892600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Klinicky se vůbec nemusí projevit</a:t>
            </a:r>
          </a:p>
          <a:p>
            <a:r>
              <a:rPr lang="cs-CZ" dirty="0"/>
              <a:t>Zvýšení TSH, normální fT4</a:t>
            </a:r>
          </a:p>
          <a:p>
            <a:endParaRPr lang="cs-CZ" dirty="0"/>
          </a:p>
          <a:p>
            <a:r>
              <a:rPr lang="cs-CZ" dirty="0"/>
              <a:t>Zvýšení celkového cholesterolu, zvýšené AS riziko (IM, CMP)</a:t>
            </a:r>
          </a:p>
          <a:p>
            <a:r>
              <a:rPr lang="cs-CZ" dirty="0"/>
              <a:t>Nebezpečná v těhotenství</a:t>
            </a:r>
          </a:p>
          <a:p>
            <a:r>
              <a:rPr lang="cs-CZ" dirty="0"/>
              <a:t>Spojitost s DM </a:t>
            </a:r>
            <a:r>
              <a:rPr lang="cs-CZ" dirty="0" err="1"/>
              <a:t>I.typu</a:t>
            </a:r>
            <a:r>
              <a:rPr lang="cs-CZ" dirty="0"/>
              <a:t>, chronický zánět žaludku s </a:t>
            </a:r>
            <a:r>
              <a:rPr lang="cs-CZ" dirty="0" err="1"/>
              <a:t>perniciozní</a:t>
            </a:r>
            <a:r>
              <a:rPr lang="cs-CZ" dirty="0"/>
              <a:t> anémií, </a:t>
            </a:r>
            <a:r>
              <a:rPr lang="cs-CZ" dirty="0" err="1"/>
              <a:t>celiakie</a:t>
            </a:r>
            <a:r>
              <a:rPr lang="cs-CZ" dirty="0"/>
              <a:t>, vitiligo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FA388B-4A1A-4CE2-AB34-5E9368FE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Mechanizmus působení hormonů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305800" cy="5013176"/>
          </a:xfrm>
        </p:spPr>
        <p:txBody>
          <a:bodyPr/>
          <a:lstStyle/>
          <a:p>
            <a:r>
              <a:rPr lang="cs-CZ" altLang="cs-CZ" sz="2400" dirty="0"/>
              <a:t>Prostřednictvím receptorů</a:t>
            </a:r>
          </a:p>
          <a:p>
            <a:pPr lvl="1"/>
            <a:r>
              <a:rPr lang="cs-CZ" altLang="cs-CZ" sz="2000" dirty="0"/>
              <a:t>Specializované struktury s vysokou afinitou</a:t>
            </a:r>
          </a:p>
          <a:p>
            <a:endParaRPr lang="cs-CZ" altLang="cs-CZ" sz="2400" dirty="0"/>
          </a:p>
          <a:p>
            <a:r>
              <a:rPr lang="cs-CZ" altLang="cs-CZ" sz="2400" dirty="0"/>
              <a:t>Umístění receptorů</a:t>
            </a:r>
          </a:p>
          <a:p>
            <a:pPr lvl="1"/>
            <a:r>
              <a:rPr lang="cs-CZ" altLang="cs-CZ" sz="2000" dirty="0"/>
              <a:t>Na buněčné membráně (hormony dřeně nadledvin)</a:t>
            </a:r>
          </a:p>
          <a:p>
            <a:pPr marL="411480" lvl="1" indent="0">
              <a:buNone/>
            </a:pPr>
            <a:endParaRPr lang="cs-CZ" altLang="cs-CZ" sz="2000" dirty="0"/>
          </a:p>
          <a:p>
            <a:pPr lvl="1"/>
            <a:r>
              <a:rPr lang="cs-CZ" altLang="cs-CZ" sz="2000" dirty="0"/>
              <a:t>Intracelulární</a:t>
            </a:r>
          </a:p>
          <a:p>
            <a:pPr lvl="2"/>
            <a:r>
              <a:rPr lang="cs-CZ" altLang="cs-CZ" sz="2000" dirty="0"/>
              <a:t>V cytoplasmě (růstový hormon, prolaktin)</a:t>
            </a:r>
          </a:p>
          <a:p>
            <a:pPr lvl="2"/>
            <a:r>
              <a:rPr lang="cs-CZ" altLang="cs-CZ" sz="2000" dirty="0"/>
              <a:t>V buněčném jádře (steroidy, štítnice)</a:t>
            </a:r>
          </a:p>
        </p:txBody>
      </p:sp>
    </p:spTree>
    <p:extLst>
      <p:ext uri="{BB962C8B-B14F-4D97-AF65-F5344CB8AC3E}">
        <p14:creationId xmlns:p14="http://schemas.microsoft.com/office/powerpoint/2010/main" val="36303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B6B70-4B7F-4533-B17E-56BD7F85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Hypothyreóza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2D2717-42EB-4D26-8CEB-8839AE5E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Centrální </a:t>
            </a:r>
            <a:r>
              <a:rPr lang="cs-CZ" dirty="0" err="1"/>
              <a:t>hypothyreóza</a:t>
            </a:r>
            <a:endParaRPr lang="cs-CZ" dirty="0"/>
          </a:p>
          <a:p>
            <a:pPr lvl="1"/>
            <a:r>
              <a:rPr lang="cs-CZ" dirty="0"/>
              <a:t>Snížení fT4, fT3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Periferní </a:t>
            </a:r>
            <a:r>
              <a:rPr lang="cs-CZ" dirty="0" err="1"/>
              <a:t>hypothyreóza</a:t>
            </a:r>
            <a:endParaRPr lang="cs-CZ" dirty="0"/>
          </a:p>
          <a:p>
            <a:pPr lvl="1"/>
            <a:r>
              <a:rPr lang="cs-CZ" dirty="0"/>
              <a:t>Snížení fT4, zvýšení TSH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89B2C3-8867-4E7E-BA66-09F40C74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 Hyperthyreóza </a:t>
            </a:r>
            <a:endParaRPr lang="en-GB" altLang="cs-CZ" sz="28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Příčina</a:t>
            </a:r>
          </a:p>
          <a:p>
            <a:pPr lvl="1"/>
            <a:r>
              <a:rPr lang="cs-CZ" altLang="cs-CZ" dirty="0"/>
              <a:t>Autoimunitní zánět (přítomnost protilátek stimulující receptory pro TSH na povrchu folikulárních buněk)- GB choroba</a:t>
            </a:r>
          </a:p>
          <a:p>
            <a:pPr lvl="1"/>
            <a:r>
              <a:rPr lang="cs-CZ" altLang="cs-CZ" dirty="0"/>
              <a:t>Adenom</a:t>
            </a:r>
          </a:p>
          <a:p>
            <a:pPr lvl="1"/>
            <a:r>
              <a:rPr lang="cs-CZ" altLang="cs-CZ" dirty="0"/>
              <a:t>Léky, </a:t>
            </a:r>
            <a:r>
              <a:rPr lang="cs-CZ" altLang="cs-CZ" dirty="0" err="1"/>
              <a:t>amiodaron</a:t>
            </a:r>
            <a:endParaRPr lang="cs-CZ" altLang="cs-CZ" dirty="0"/>
          </a:p>
          <a:p>
            <a:pPr lvl="1"/>
            <a:endParaRPr lang="cs-CZ" altLang="cs-CZ" dirty="0"/>
          </a:p>
          <a:p>
            <a:r>
              <a:rPr lang="cs-CZ" altLang="cs-CZ" dirty="0"/>
              <a:t>Projevy</a:t>
            </a:r>
          </a:p>
          <a:p>
            <a:pPr lvl="1"/>
            <a:r>
              <a:rPr lang="cs-CZ" altLang="cs-CZ" dirty="0"/>
              <a:t>Urychlení metabolismu ,úbytek hmotnosti, pocity horka, bušení srdce, nespavost, zvýšené pocení, zvýšená teplota</a:t>
            </a:r>
          </a:p>
          <a:p>
            <a:pPr lvl="1"/>
            <a:r>
              <a:rPr lang="cs-CZ" altLang="cs-CZ" dirty="0"/>
              <a:t>Endokrinní </a:t>
            </a:r>
            <a:r>
              <a:rPr lang="cs-CZ" altLang="cs-CZ" dirty="0" err="1"/>
              <a:t>orbitopatie</a:t>
            </a:r>
            <a:endParaRPr lang="cs-CZ" altLang="cs-CZ" dirty="0"/>
          </a:p>
          <a:p>
            <a:pPr lvl="1"/>
            <a:r>
              <a:rPr lang="cs-CZ" altLang="cs-CZ" dirty="0"/>
              <a:t>Struma</a:t>
            </a:r>
          </a:p>
          <a:p>
            <a:pPr lvl="1"/>
            <a:endParaRPr lang="cs-CZ" altLang="cs-CZ" dirty="0"/>
          </a:p>
          <a:p>
            <a:endParaRPr lang="cs-CZ" altLang="cs-CZ" dirty="0"/>
          </a:p>
          <a:p>
            <a:endParaRPr lang="en-GB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D88D4D-DB9A-4869-A6F4-2072F702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2400" dirty="0"/>
              <a:t>struma</a:t>
            </a:r>
            <a:endParaRPr lang="en-US" sz="2400" dirty="0"/>
          </a:p>
        </p:txBody>
      </p:sp>
      <p:pic>
        <p:nvPicPr>
          <p:cNvPr id="6146" name="Picture 2" descr="Oko a systmov choroby Spojivka Neinfekn znty spojivky">
            <a:extLst>
              <a:ext uri="{FF2B5EF4-FFF2-40B4-BE49-F238E27FC236}">
                <a16:creationId xmlns:a16="http://schemas.microsoft.com/office/drawing/2014/main" id="{E594BEF5-3D66-49E7-A804-00E506213EC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5832475" cy="43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ravesova-Basedowova nemoc: příčiny, příznaky a léčba - Zdraví.Euro.cz">
            <a:extLst>
              <a:ext uri="{FF2B5EF4-FFF2-40B4-BE49-F238E27FC236}">
                <a16:creationId xmlns:a16="http://schemas.microsoft.com/office/drawing/2014/main" id="{F59D0D91-DD67-40C0-975E-CDBB582DD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Thyreopatie - laboratorní vyšetření</a:t>
            </a:r>
            <a:endParaRPr lang="en-GB" altLang="cs-CZ" sz="28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TSH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fT4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fT3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Protilátky proti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TSH receptoru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Anti TPO - protilátky proti peroxidáze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Thyreoglobulinu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Jodurie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Thyreoglobulin</a:t>
            </a:r>
            <a:r>
              <a:rPr lang="cs-CZ" altLang="cs-CZ" sz="2400" dirty="0"/>
              <a:t> - Tu </a:t>
            </a:r>
            <a:r>
              <a:rPr lang="cs-CZ" altLang="cs-CZ" sz="2400" dirty="0" err="1"/>
              <a:t>marker</a:t>
            </a:r>
            <a:endParaRPr lang="cs-CZ" altLang="cs-CZ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Dívka 9 let </a:t>
            </a:r>
            <a:endParaRPr lang="cs-CZ" dirty="0"/>
          </a:p>
          <a:p>
            <a:r>
              <a:rPr lang="cs-CZ" dirty="0"/>
              <a:t>Odeslána k vyšetřen</a:t>
            </a:r>
            <a:r>
              <a:rPr lang="en-US" dirty="0"/>
              <a:t>í  z </a:t>
            </a:r>
            <a:r>
              <a:rPr lang="en-US" dirty="0" err="1"/>
              <a:t>imunologie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je </a:t>
            </a:r>
            <a:r>
              <a:rPr lang="en-US" dirty="0" err="1"/>
              <a:t>sledována</a:t>
            </a:r>
            <a:r>
              <a:rPr lang="en-US" dirty="0"/>
              <a:t> pro </a:t>
            </a:r>
            <a:r>
              <a:rPr lang="en-US" dirty="0" err="1"/>
              <a:t>alergickou</a:t>
            </a:r>
            <a:r>
              <a:rPr lang="en-US" dirty="0"/>
              <a:t> </a:t>
            </a:r>
            <a:r>
              <a:rPr lang="en-US" dirty="0" err="1"/>
              <a:t>rýmu</a:t>
            </a:r>
            <a:r>
              <a:rPr lang="en-US" dirty="0"/>
              <a:t>, </a:t>
            </a:r>
            <a:r>
              <a:rPr lang="en-US" dirty="0" err="1"/>
              <a:t>zjištěna</a:t>
            </a:r>
            <a:r>
              <a:rPr lang="en-US" dirty="0"/>
              <a:t>  </a:t>
            </a:r>
            <a:r>
              <a:rPr lang="en-US" dirty="0" err="1"/>
              <a:t>vysoká</a:t>
            </a:r>
            <a:r>
              <a:rPr lang="en-US" dirty="0"/>
              <a:t>  </a:t>
            </a:r>
            <a:r>
              <a:rPr lang="en-US" dirty="0" err="1"/>
              <a:t>hladina</a:t>
            </a:r>
            <a:r>
              <a:rPr lang="en-US" dirty="0"/>
              <a:t> TSH a </a:t>
            </a:r>
            <a:r>
              <a:rPr lang="en-US" dirty="0" err="1"/>
              <a:t>vysoké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žláze</a:t>
            </a:r>
            <a:endParaRPr lang="en-US" dirty="0"/>
          </a:p>
          <a:p>
            <a:endParaRPr lang="cs-CZ" dirty="0"/>
          </a:p>
          <a:p>
            <a:r>
              <a:rPr lang="cs-CZ" dirty="0" err="1"/>
              <a:t>Subj</a:t>
            </a:r>
            <a:r>
              <a:rPr lang="cs-CZ" dirty="0"/>
              <a:t>: poslední 3 </a:t>
            </a:r>
            <a:r>
              <a:rPr lang="cs-CZ" dirty="0" err="1"/>
              <a:t>měs</a:t>
            </a:r>
            <a:r>
              <a:rPr lang="en-US" dirty="0" err="1"/>
              <a:t>íce</a:t>
            </a:r>
            <a:r>
              <a:rPr lang="en-US" dirty="0"/>
              <a:t>  </a:t>
            </a:r>
            <a:r>
              <a:rPr lang="en-US" dirty="0" err="1"/>
              <a:t>výraznější</a:t>
            </a:r>
            <a:r>
              <a:rPr lang="en-US" dirty="0"/>
              <a:t> </a:t>
            </a:r>
            <a:r>
              <a:rPr lang="en-US" dirty="0" err="1"/>
              <a:t>únava</a:t>
            </a:r>
            <a:endParaRPr lang="en-US" dirty="0"/>
          </a:p>
          <a:p>
            <a:r>
              <a:rPr lang="cs-CZ" dirty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: </a:t>
            </a:r>
            <a:r>
              <a:rPr lang="en-US" dirty="0" err="1"/>
              <a:t>nález</a:t>
            </a:r>
            <a:r>
              <a:rPr lang="en-US" dirty="0"/>
              <a:t> </a:t>
            </a:r>
            <a:r>
              <a:rPr lang="en-US" dirty="0" err="1"/>
              <a:t>zánětu</a:t>
            </a:r>
            <a:r>
              <a:rPr lang="en-US" dirty="0"/>
              <a:t> s 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vaskularizací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1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9592" y="692696"/>
            <a:ext cx="7651696" cy="35636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64" y="4838805"/>
            <a:ext cx="7907197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Dívka 11 let </a:t>
            </a:r>
          </a:p>
          <a:p>
            <a:r>
              <a:rPr lang="cs-CZ" dirty="0"/>
              <a:t>Stěžuje si na bušen</a:t>
            </a:r>
            <a:r>
              <a:rPr lang="en-US" dirty="0"/>
              <a:t>í </a:t>
            </a:r>
            <a:r>
              <a:rPr lang="en-US" dirty="0" err="1"/>
              <a:t>srdce</a:t>
            </a:r>
            <a:r>
              <a:rPr lang="en-US" dirty="0"/>
              <a:t> a </a:t>
            </a:r>
            <a:r>
              <a:rPr lang="en-US" dirty="0" err="1"/>
              <a:t>třes</a:t>
            </a:r>
            <a:r>
              <a:rPr lang="en-US" dirty="0"/>
              <a:t> HKK </a:t>
            </a:r>
            <a:r>
              <a:rPr lang="en-US" dirty="0" err="1"/>
              <a:t>asi</a:t>
            </a:r>
            <a:r>
              <a:rPr lang="en-US" dirty="0"/>
              <a:t> 2 </a:t>
            </a:r>
            <a:r>
              <a:rPr lang="en-US" dirty="0" err="1"/>
              <a:t>měsíce</a:t>
            </a:r>
            <a:r>
              <a:rPr lang="en-US" dirty="0"/>
              <a:t>, </a:t>
            </a:r>
            <a:r>
              <a:rPr lang="en-US" dirty="0" err="1"/>
              <a:t>vyšetřena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kardiologii</a:t>
            </a:r>
            <a:r>
              <a:rPr lang="en-US" dirty="0"/>
              <a:t>, </a:t>
            </a:r>
            <a:r>
              <a:rPr lang="en-US" dirty="0" err="1"/>
              <a:t>záchyt</a:t>
            </a:r>
            <a:r>
              <a:rPr lang="en-US" dirty="0"/>
              <a:t> </a:t>
            </a:r>
            <a:r>
              <a:rPr lang="en-US" dirty="0" err="1"/>
              <a:t>sinusové</a:t>
            </a:r>
            <a:r>
              <a:rPr lang="en-US" dirty="0"/>
              <a:t> </a:t>
            </a:r>
            <a:r>
              <a:rPr lang="en-US" dirty="0" err="1"/>
              <a:t>tachykardie</a:t>
            </a:r>
            <a:r>
              <a:rPr lang="en-US" dirty="0"/>
              <a:t>, </a:t>
            </a:r>
            <a:r>
              <a:rPr lang="en-US" dirty="0" err="1"/>
              <a:t>jinak</a:t>
            </a:r>
            <a:r>
              <a:rPr lang="en-US" dirty="0"/>
              <a:t> bez </a:t>
            </a:r>
            <a:r>
              <a:rPr lang="en-US" dirty="0" err="1"/>
              <a:t>patologie</a:t>
            </a:r>
            <a:endParaRPr lang="en-US" dirty="0"/>
          </a:p>
          <a:p>
            <a:endParaRPr lang="cs-CZ" dirty="0"/>
          </a:p>
          <a:p>
            <a:r>
              <a:rPr lang="cs-CZ" dirty="0"/>
              <a:t>Ultrazvuk </a:t>
            </a:r>
            <a:r>
              <a:rPr lang="cs-CZ" dirty="0" err="1"/>
              <a:t>št</a:t>
            </a:r>
            <a:r>
              <a:rPr lang="en-US" dirty="0" err="1"/>
              <a:t>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 –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r>
              <a:rPr lang="en-US" dirty="0" err="1"/>
              <a:t>štítné</a:t>
            </a:r>
            <a:r>
              <a:rPr lang="en-US" dirty="0"/>
              <a:t> </a:t>
            </a:r>
            <a:r>
              <a:rPr lang="en-US" dirty="0" err="1"/>
              <a:t>žlázy</a:t>
            </a:r>
            <a:r>
              <a:rPr lang="en-US" dirty="0"/>
              <a:t>, </a:t>
            </a:r>
            <a:r>
              <a:rPr lang="en-US" dirty="0" err="1"/>
              <a:t>struktura</a:t>
            </a:r>
            <a:r>
              <a:rPr lang="en-US" dirty="0"/>
              <a:t> </a:t>
            </a:r>
            <a:r>
              <a:rPr lang="en-US" dirty="0" err="1"/>
              <a:t>nehomogenní</a:t>
            </a:r>
            <a:r>
              <a:rPr lang="en-US" dirty="0"/>
              <a:t>,</a:t>
            </a:r>
            <a:r>
              <a:rPr lang="cs-CZ" dirty="0"/>
              <a:t> </a:t>
            </a:r>
            <a:r>
              <a:rPr lang="en-US" dirty="0" err="1"/>
              <a:t>zvýšena</a:t>
            </a:r>
            <a:r>
              <a:rPr lang="en-US" dirty="0"/>
              <a:t> </a:t>
            </a:r>
            <a:r>
              <a:rPr lang="en-US" dirty="0" err="1"/>
              <a:t>vaskularizace</a:t>
            </a:r>
            <a:endParaRPr lang="en-US" dirty="0"/>
          </a:p>
          <a:p>
            <a:r>
              <a:rPr lang="cs-CZ" dirty="0" err="1"/>
              <a:t>Očn</a:t>
            </a:r>
            <a:r>
              <a:rPr lang="en-US" dirty="0"/>
              <a:t>í </a:t>
            </a:r>
            <a:r>
              <a:rPr lang="en-US" dirty="0" err="1"/>
              <a:t>vyš</a:t>
            </a:r>
            <a:r>
              <a:rPr lang="en-US" dirty="0"/>
              <a:t>: </a:t>
            </a:r>
            <a:r>
              <a:rPr lang="en-US" dirty="0" err="1"/>
              <a:t>levý</a:t>
            </a:r>
            <a:r>
              <a:rPr lang="en-US" dirty="0"/>
              <a:t> </a:t>
            </a:r>
            <a:r>
              <a:rPr lang="en-US" dirty="0" err="1"/>
              <a:t>bulbus</a:t>
            </a:r>
            <a:r>
              <a:rPr lang="en-US" dirty="0"/>
              <a:t> </a:t>
            </a:r>
            <a:r>
              <a:rPr lang="en-US" dirty="0" err="1"/>
              <a:t>lehce</a:t>
            </a:r>
            <a:r>
              <a:rPr lang="en-US" dirty="0"/>
              <a:t> v </a:t>
            </a:r>
            <a:r>
              <a:rPr lang="en-US" dirty="0" err="1"/>
              <a:t>protruzi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03554" y="5517232"/>
            <a:ext cx="4316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RES: Autoimunitní tyreotoxikóza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7" y="404664"/>
            <a:ext cx="4630356" cy="38884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835696" y="44896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Laboratorní známky tyreotoxikózy, pozitivní autoprotilátky</a:t>
            </a:r>
          </a:p>
        </p:txBody>
      </p:sp>
    </p:spTree>
    <p:extLst>
      <p:ext uri="{BB962C8B-B14F-4D97-AF65-F5344CB8AC3E}">
        <p14:creationId xmlns:p14="http://schemas.microsoft.com/office/powerpoint/2010/main" val="22524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ParathoRmon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Sekrece je regulována hladinou ionizovaného Ca</a:t>
            </a:r>
          </a:p>
          <a:p>
            <a:r>
              <a:rPr lang="cs-CZ" dirty="0"/>
              <a:t>Funkce: regulace homeostázy kalcia</a:t>
            </a:r>
          </a:p>
          <a:p>
            <a:pPr lvl="1"/>
            <a:r>
              <a:rPr lang="cs-CZ" dirty="0"/>
              <a:t>Kost</a:t>
            </a:r>
          </a:p>
          <a:p>
            <a:pPr lvl="1"/>
            <a:r>
              <a:rPr lang="cs-CZ" dirty="0"/>
              <a:t>Ledviny</a:t>
            </a:r>
          </a:p>
          <a:p>
            <a:pPr lvl="1"/>
            <a:r>
              <a:rPr lang="cs-CZ" dirty="0"/>
              <a:t>Tenké střevo</a:t>
            </a:r>
          </a:p>
          <a:p>
            <a:pPr algn="ctr"/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8936"/>
            <a:ext cx="2120449" cy="138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223245" cy="383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6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Kasuistika -</a:t>
            </a:r>
            <a:r>
              <a:rPr lang="cs-CZ" dirty="0" err="1"/>
              <a:t>hyperparathyreóza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Žena 68 let </a:t>
            </a:r>
          </a:p>
          <a:p>
            <a:r>
              <a:rPr lang="cs-CZ" dirty="0"/>
              <a:t>Asi 10let sledována a léčena pro </a:t>
            </a:r>
            <a:r>
              <a:rPr lang="cs-CZ" dirty="0" err="1"/>
              <a:t>nefrolithiasu</a:t>
            </a:r>
            <a:r>
              <a:rPr lang="cs-CZ" dirty="0"/>
              <a:t>, opakované  renální koliky</a:t>
            </a:r>
          </a:p>
          <a:p>
            <a:endParaRPr lang="cs-CZ" dirty="0"/>
          </a:p>
          <a:p>
            <a:r>
              <a:rPr lang="cs-CZ" dirty="0"/>
              <a:t>Zjištěna </a:t>
            </a:r>
            <a:r>
              <a:rPr lang="cs-CZ" dirty="0" err="1"/>
              <a:t>hyperkalcémie</a:t>
            </a:r>
            <a:r>
              <a:rPr lang="cs-CZ" dirty="0"/>
              <a:t>, </a:t>
            </a:r>
            <a:r>
              <a:rPr lang="cs-CZ" dirty="0" err="1"/>
              <a:t>hyperkalciurie</a:t>
            </a:r>
            <a:r>
              <a:rPr lang="cs-CZ" dirty="0"/>
              <a:t>, </a:t>
            </a:r>
            <a:r>
              <a:rPr lang="cs-CZ" dirty="0" err="1"/>
              <a:t>hypofosfatémie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 err="1"/>
              <a:t>Susp</a:t>
            </a:r>
            <a:r>
              <a:rPr lang="cs-CZ" dirty="0"/>
              <a:t>. adenom </a:t>
            </a:r>
            <a:r>
              <a:rPr lang="cs-CZ" dirty="0" err="1"/>
              <a:t>příštitných</a:t>
            </a:r>
            <a:r>
              <a:rPr lang="cs-CZ" dirty="0"/>
              <a:t> tělísek vpravo</a:t>
            </a:r>
          </a:p>
          <a:p>
            <a:endParaRPr lang="cs-CZ" dirty="0"/>
          </a:p>
          <a:p>
            <a:r>
              <a:rPr lang="cs-CZ" dirty="0"/>
              <a:t>dg. primární </a:t>
            </a:r>
            <a:r>
              <a:rPr lang="cs-CZ" dirty="0" err="1"/>
              <a:t>hyperparathyreóza</a:t>
            </a:r>
            <a:r>
              <a:rPr lang="cs-CZ" dirty="0"/>
              <a:t>, osteoporóza</a:t>
            </a:r>
          </a:p>
          <a:p>
            <a:endParaRPr lang="cs-CZ" dirty="0"/>
          </a:p>
          <a:p>
            <a:r>
              <a:rPr lang="cs-CZ" dirty="0" err="1"/>
              <a:t>Th</a:t>
            </a:r>
            <a:r>
              <a:rPr lang="cs-CZ" dirty="0"/>
              <a:t>: </a:t>
            </a:r>
            <a:r>
              <a:rPr lang="cs-CZ" dirty="0" err="1"/>
              <a:t>Vigantol</a:t>
            </a:r>
            <a:r>
              <a:rPr lang="cs-CZ" dirty="0"/>
              <a:t>, </a:t>
            </a:r>
            <a:r>
              <a:rPr lang="cs-CZ" dirty="0" err="1"/>
              <a:t>bisfosfonáty</a:t>
            </a:r>
            <a:r>
              <a:rPr lang="cs-CZ" dirty="0"/>
              <a:t>, zatím odmítá operační řešení (odstranění příštítného tělíska)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17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Regulace sekrece hormonů </a:t>
            </a:r>
            <a:endParaRPr lang="en-GB" altLang="cs-CZ" sz="28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Sekrece - není rovnoměrná, neuroendokrinní systém</a:t>
            </a:r>
          </a:p>
          <a:p>
            <a:pPr lvl="1"/>
            <a:endParaRPr lang="cs-CZ" altLang="cs-CZ" sz="2000" dirty="0"/>
          </a:p>
          <a:p>
            <a:pPr lvl="1"/>
            <a:r>
              <a:rPr lang="cs-CZ" altLang="cs-CZ" sz="2000" dirty="0" err="1"/>
              <a:t>Hypotalamo</a:t>
            </a:r>
            <a:r>
              <a:rPr lang="cs-CZ" altLang="cs-CZ" sz="2000" dirty="0"/>
              <a:t>-hypofyzární systém</a:t>
            </a:r>
          </a:p>
          <a:p>
            <a:pPr lvl="2"/>
            <a:r>
              <a:rPr lang="cs-CZ" altLang="cs-CZ" sz="2000" dirty="0"/>
              <a:t>Systém zpětných vazeb</a:t>
            </a:r>
          </a:p>
          <a:p>
            <a:pPr lvl="2"/>
            <a:r>
              <a:rPr lang="cs-CZ" altLang="cs-CZ" sz="2000" dirty="0" err="1"/>
              <a:t>Hypothalamus</a:t>
            </a:r>
            <a:r>
              <a:rPr lang="cs-CZ" altLang="cs-CZ" sz="2000" dirty="0"/>
              <a:t> - světlo, spánek</a:t>
            </a:r>
          </a:p>
          <a:p>
            <a:pPr lvl="3"/>
            <a:r>
              <a:rPr lang="cs-CZ" altLang="cs-CZ" sz="1800" dirty="0"/>
              <a:t>STH - ve spánku, ACTH - ráno</a:t>
            </a:r>
          </a:p>
          <a:p>
            <a:pPr lvl="1"/>
            <a:endParaRPr lang="cs-CZ" altLang="cs-CZ" sz="2000" dirty="0"/>
          </a:p>
          <a:p>
            <a:pPr lvl="1"/>
            <a:r>
              <a:rPr lang="cs-CZ" altLang="cs-CZ" sz="2000" dirty="0"/>
              <a:t>Zpětná vazba (negativní, pozitivní)</a:t>
            </a:r>
          </a:p>
          <a:p>
            <a:pPr lvl="2"/>
            <a:r>
              <a:rPr lang="cs-CZ" altLang="cs-CZ" sz="2000" dirty="0"/>
              <a:t>Glykémie - insulin</a:t>
            </a:r>
          </a:p>
          <a:p>
            <a:pPr lvl="2"/>
            <a:r>
              <a:rPr lang="cs-CZ" altLang="cs-CZ" sz="2000" dirty="0"/>
              <a:t>Kalcémie - parathormon</a:t>
            </a:r>
          </a:p>
          <a:p>
            <a:pPr lvl="1"/>
            <a:endParaRPr lang="cs-CZ" altLang="cs-CZ" dirty="0"/>
          </a:p>
          <a:p>
            <a:pPr lvl="1"/>
            <a:r>
              <a:rPr lang="cs-CZ" altLang="cs-CZ" dirty="0"/>
              <a:t>Přímá vazba mezi CNS a tvorbou hormonů (adrenalin, melatonin, antidiuretický hormon)</a:t>
            </a:r>
            <a:endParaRPr lang="cs-CZ" alt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420888"/>
            <a:ext cx="35712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1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4214"/>
              </p:ext>
            </p:extLst>
          </p:nvPr>
        </p:nvGraphicFramePr>
        <p:xfrm>
          <a:off x="107504" y="116632"/>
          <a:ext cx="6336704" cy="1441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Obrázek" r:id="rId3" imgW="0" imgH="0" progId="StaticMetafile">
                  <p:embed/>
                </p:oleObj>
              </mc:Choice>
              <mc:Fallback>
                <p:oleObj name="Obrázek" r:id="rId3" imgW="0" imgH="0" progId="StaticMetafile">
                  <p:embed/>
                  <p:pic>
                    <p:nvPicPr>
                      <p:cNvPr id="0" name="rectole000000000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6336704" cy="14416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" name="Objek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9777037"/>
              </p:ext>
            </p:extLst>
          </p:nvPr>
        </p:nvGraphicFramePr>
        <p:xfrm>
          <a:off x="30506" y="1700808"/>
          <a:ext cx="6336704" cy="151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Obrázek" r:id="rId5" imgW="0" imgH="0" progId="StaticMetafile">
                  <p:embed/>
                </p:oleObj>
              </mc:Choice>
              <mc:Fallback>
                <p:oleObj name="Obrázek" r:id="rId5" imgW="0" imgH="0" progId="StaticMetafile">
                  <p:embed/>
                  <p:pic>
                    <p:nvPicPr>
                      <p:cNvPr id="0" name="rectole000000000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6" y="1700808"/>
                        <a:ext cx="6336704" cy="151789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7758"/>
            <a:ext cx="6987927" cy="21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0294"/>
            <a:ext cx="5707162" cy="11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 Nadledviny</a:t>
            </a:r>
            <a:endParaRPr lang="en-GB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 Hormony  nadledvin </a:t>
            </a:r>
            <a:endParaRPr lang="en-GB" altLang="cs-CZ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03258" y="1810774"/>
            <a:ext cx="8839200" cy="4714570"/>
          </a:xfrm>
        </p:spPr>
        <p:txBody>
          <a:bodyPr/>
          <a:lstStyle/>
          <a:p>
            <a:r>
              <a:rPr lang="cs-CZ" altLang="cs-CZ" dirty="0"/>
              <a:t>   </a:t>
            </a:r>
            <a:endParaRPr lang="en-GB" alt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55047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08373"/>
            <a:ext cx="8260672" cy="860388"/>
          </a:xfrm>
        </p:spPr>
        <p:txBody>
          <a:bodyPr/>
          <a:lstStyle/>
          <a:p>
            <a:r>
              <a:rPr lang="cs-CZ" altLang="cs-CZ"/>
              <a:t>Mineralokortikoidy </a:t>
            </a:r>
            <a:endParaRPr lang="en-GB" alt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altLang="cs-CZ" sz="1800" dirty="0"/>
              <a:t>Aldosteron </a:t>
            </a:r>
          </a:p>
          <a:p>
            <a:pPr lvl="1"/>
            <a:r>
              <a:rPr lang="cs-CZ" altLang="cs-CZ" sz="1800" dirty="0"/>
              <a:t>Zvýšení reabsorpce Na</a:t>
            </a:r>
            <a:r>
              <a:rPr lang="cs-CZ" altLang="cs-CZ" sz="1800" baseline="30000" dirty="0"/>
              <a:t>+</a:t>
            </a:r>
            <a:r>
              <a:rPr lang="cs-CZ" altLang="cs-CZ" sz="1800" dirty="0"/>
              <a:t> v distálním tubulu ledvin</a:t>
            </a:r>
          </a:p>
          <a:p>
            <a:pPr lvl="1"/>
            <a:r>
              <a:rPr lang="cs-CZ" altLang="cs-CZ" sz="1800" dirty="0"/>
              <a:t>Retence vody v těle</a:t>
            </a:r>
          </a:p>
          <a:p>
            <a:endParaRPr lang="en-GB" alt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2" y="2363147"/>
            <a:ext cx="7929908" cy="44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 Glukokortikoidy</a:t>
            </a:r>
            <a:endParaRPr lang="en-GB" alt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Kortizol</a:t>
            </a:r>
          </a:p>
          <a:p>
            <a:pPr marL="411480" lvl="1" indent="0">
              <a:buNone/>
            </a:pPr>
            <a:r>
              <a:rPr lang="cs-CZ" altLang="cs-CZ" dirty="0"/>
              <a:t>  </a:t>
            </a:r>
            <a:endParaRPr lang="en-GB" alt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581006" cy="49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Kortizol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Ovlivňuje přeměnu základních metabolitů (jaderné steroidní receptory)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Glukoneogeneze</a:t>
            </a:r>
          </a:p>
          <a:p>
            <a:pPr lvl="1"/>
            <a:r>
              <a:rPr lang="cs-CZ" dirty="0"/>
              <a:t>Proteolýza</a:t>
            </a:r>
          </a:p>
          <a:p>
            <a:pPr lvl="1"/>
            <a:r>
              <a:rPr lang="cs-CZ" dirty="0"/>
              <a:t>Lipolýza</a:t>
            </a:r>
          </a:p>
          <a:p>
            <a:pPr lvl="1"/>
            <a:r>
              <a:rPr lang="cs-CZ" dirty="0"/>
              <a:t>Účinek antialergický, </a:t>
            </a:r>
            <a:r>
              <a:rPr lang="cs-CZ" dirty="0" err="1"/>
              <a:t>antiedematozní,protizánětlivý</a:t>
            </a:r>
            <a:r>
              <a:rPr lang="cs-CZ" dirty="0"/>
              <a:t> (stabilizace </a:t>
            </a:r>
            <a:r>
              <a:rPr lang="cs-CZ" dirty="0" err="1"/>
              <a:t>lysozomálních</a:t>
            </a:r>
            <a:r>
              <a:rPr lang="cs-CZ" dirty="0"/>
              <a:t> membrán, snižuje propustnost </a:t>
            </a:r>
            <a:r>
              <a:rPr lang="cs-CZ" dirty="0" err="1"/>
              <a:t>kapilár,snižuje</a:t>
            </a:r>
            <a:r>
              <a:rPr lang="cs-CZ" dirty="0"/>
              <a:t> migraci leukocytů, redukuje reprodukci lymfocytů, potlačuje horečku)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Zvýšená produkce kortizolu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Cushingův</a:t>
            </a:r>
            <a:r>
              <a:rPr lang="cs-CZ" dirty="0"/>
              <a:t> syndrom</a:t>
            </a:r>
          </a:p>
          <a:p>
            <a:r>
              <a:rPr lang="cs-CZ" dirty="0"/>
              <a:t>Způsobeno nadprodukcí </a:t>
            </a:r>
            <a:r>
              <a:rPr lang="cs-CZ" dirty="0" err="1"/>
              <a:t>kortisolu</a:t>
            </a:r>
            <a:r>
              <a:rPr lang="cs-CZ" dirty="0"/>
              <a:t> (adenom…)</a:t>
            </a:r>
          </a:p>
          <a:p>
            <a:endParaRPr lang="cs-CZ" dirty="0"/>
          </a:p>
          <a:p>
            <a:r>
              <a:rPr lang="cs-CZ" dirty="0"/>
              <a:t>Potlačena diurnální sekrece kortizolu v krvi</a:t>
            </a:r>
          </a:p>
          <a:p>
            <a:r>
              <a:rPr lang="cs-CZ" dirty="0"/>
              <a:t>Zvýšeno vylučování volného kortizolu v moči za 24 hod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364602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Nedostatečná sekrece kortizolu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Addisonova</a:t>
            </a:r>
            <a:r>
              <a:rPr lang="cs-CZ" dirty="0"/>
              <a:t> choroba</a:t>
            </a:r>
          </a:p>
          <a:p>
            <a:pPr lvl="1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kortizol</a:t>
            </a:r>
          </a:p>
          <a:p>
            <a:pPr lvl="1"/>
            <a:r>
              <a:rPr lang="cs-CZ" dirty="0"/>
              <a:t>    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ACTH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nahoru 4"/>
          <p:cNvSpPr/>
          <p:nvPr/>
        </p:nvSpPr>
        <p:spPr>
          <a:xfrm>
            <a:off x="1177912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1303311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>
            <a:off x="1447943" y="2627354"/>
            <a:ext cx="62296" cy="216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1106626" y="2276872"/>
            <a:ext cx="58149" cy="287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303588"/>
            <a:ext cx="12223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Pohlavní hormony nadledvin </a:t>
            </a:r>
            <a:endParaRPr lang="en-GB" alt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cs-CZ" altLang="cs-CZ" dirty="0"/>
              <a:t>Není hlavní místo produkce androgenů a estrogenů</a:t>
            </a:r>
          </a:p>
          <a:p>
            <a:endParaRPr lang="cs-CZ" altLang="cs-CZ" dirty="0"/>
          </a:p>
          <a:p>
            <a:r>
              <a:rPr lang="cs-CZ" altLang="cs-CZ" dirty="0" err="1"/>
              <a:t>Androstendion</a:t>
            </a:r>
            <a:r>
              <a:rPr lang="cs-CZ" altLang="cs-CZ" dirty="0"/>
              <a:t>, </a:t>
            </a:r>
            <a:r>
              <a:rPr lang="cs-CZ" altLang="cs-CZ" dirty="0" err="1"/>
              <a:t>dehydroepiandrosteron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/>
              <a:t>V </a:t>
            </a:r>
            <a:r>
              <a:rPr lang="cs-CZ" altLang="cs-CZ" dirty="0" err="1"/>
              <a:t>perif</a:t>
            </a:r>
            <a:r>
              <a:rPr lang="cs-CZ" altLang="cs-CZ" dirty="0"/>
              <a:t>. tkáních měněny na testosteron</a:t>
            </a:r>
          </a:p>
          <a:p>
            <a:pPr lvl="1"/>
            <a:r>
              <a:rPr lang="cs-CZ" altLang="cs-CZ" dirty="0"/>
              <a:t>Anabolický, </a:t>
            </a:r>
            <a:r>
              <a:rPr lang="cs-CZ" altLang="cs-CZ" dirty="0" err="1"/>
              <a:t>virilizační</a:t>
            </a:r>
            <a:r>
              <a:rPr lang="cs-CZ" altLang="cs-CZ" dirty="0"/>
              <a:t> účinek</a:t>
            </a:r>
          </a:p>
          <a:p>
            <a:pPr lvl="1"/>
            <a:endParaRPr lang="cs-CZ" altLang="cs-CZ" dirty="0"/>
          </a:p>
          <a:p>
            <a:r>
              <a:rPr lang="cs-CZ" altLang="cs-CZ" dirty="0"/>
              <a:t>Estriol </a:t>
            </a:r>
          </a:p>
          <a:p>
            <a:pPr lvl="1"/>
            <a:r>
              <a:rPr lang="cs-CZ" altLang="cs-CZ" dirty="0"/>
              <a:t>Minimální tvorba</a:t>
            </a:r>
          </a:p>
          <a:p>
            <a:pPr marL="411480" lvl="1" indent="0">
              <a:buNone/>
            </a:pPr>
            <a:endParaRPr lang="cs-CZ" altLang="cs-CZ" dirty="0"/>
          </a:p>
          <a:p>
            <a:pPr marL="411480" lvl="1" indent="0">
              <a:buNone/>
            </a:pPr>
            <a:r>
              <a:rPr lang="cs-CZ" altLang="cs-CZ" dirty="0"/>
              <a:t>Klinický význam – vrozená porucha v syntéze steroidních hormonů – nedostatečná tvorba </a:t>
            </a:r>
            <a:r>
              <a:rPr lang="cs-CZ" altLang="cs-CZ" dirty="0" err="1"/>
              <a:t>kortisolu</a:t>
            </a:r>
            <a:r>
              <a:rPr lang="cs-CZ" altLang="cs-CZ" dirty="0"/>
              <a:t>, nadprodukce ACTH – zbytnění nadledvin –zvýšená sekrece androgenů (novorozenecký </a:t>
            </a:r>
            <a:r>
              <a:rPr lang="cs-CZ" altLang="cs-CZ" dirty="0" err="1"/>
              <a:t>screening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 Hormony dřeně nadledvin-katecholaminy </a:t>
            </a:r>
            <a:endParaRPr lang="en-GB" alt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44824"/>
            <a:ext cx="8839200" cy="5638800"/>
          </a:xfrm>
        </p:spPr>
        <p:txBody>
          <a:bodyPr/>
          <a:lstStyle/>
          <a:p>
            <a:r>
              <a:rPr lang="cs-CZ" altLang="cs-CZ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99642"/>
            <a:ext cx="5842620" cy="525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A\CJABI_soubory\image00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024687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648744"/>
            <a:ext cx="80200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2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/>
              <a:t> Hormony dřeně nadledvin-katecholaminy </a:t>
            </a:r>
            <a:endParaRPr lang="en-GB" alt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72816"/>
            <a:ext cx="8839200" cy="5008984"/>
          </a:xfrm>
        </p:spPr>
        <p:txBody>
          <a:bodyPr/>
          <a:lstStyle/>
          <a:p>
            <a:r>
              <a:rPr lang="cs-CZ" altLang="cs-CZ" dirty="0" err="1"/>
              <a:t>Feochromocytom</a:t>
            </a:r>
            <a:r>
              <a:rPr lang="cs-CZ" altLang="cs-CZ" dirty="0"/>
              <a:t> - nadprodukce katecholaminů</a:t>
            </a:r>
          </a:p>
          <a:p>
            <a:endParaRPr lang="cs-CZ" altLang="cs-CZ" dirty="0"/>
          </a:p>
          <a:p>
            <a:r>
              <a:rPr lang="cs-CZ" altLang="cs-CZ" dirty="0"/>
              <a:t>Laboratorní vyšetření</a:t>
            </a:r>
          </a:p>
          <a:p>
            <a:pPr lvl="1"/>
            <a:r>
              <a:rPr lang="cs-CZ" altLang="cs-CZ" dirty="0"/>
              <a:t>Krev</a:t>
            </a:r>
          </a:p>
          <a:p>
            <a:pPr lvl="2"/>
            <a:r>
              <a:rPr lang="cs-CZ" altLang="cs-CZ" dirty="0"/>
              <a:t>Adrenalin, </a:t>
            </a:r>
            <a:r>
              <a:rPr lang="cs-CZ" altLang="cs-CZ" dirty="0" err="1"/>
              <a:t>Noradrenalin,metanefriny</a:t>
            </a:r>
            <a:endParaRPr lang="cs-CZ" altLang="cs-CZ" dirty="0"/>
          </a:p>
          <a:p>
            <a:pPr lvl="2"/>
            <a:endParaRPr lang="cs-CZ" altLang="cs-CZ" dirty="0"/>
          </a:p>
          <a:p>
            <a:pPr lvl="1"/>
            <a:r>
              <a:rPr lang="cs-CZ" altLang="cs-CZ" dirty="0"/>
              <a:t>Moč</a:t>
            </a:r>
          </a:p>
          <a:p>
            <a:pPr lvl="2"/>
            <a:r>
              <a:rPr lang="cs-CZ" altLang="cs-CZ" dirty="0"/>
              <a:t>Adrenalin, </a:t>
            </a:r>
            <a:r>
              <a:rPr lang="cs-CZ" altLang="cs-CZ" dirty="0" err="1"/>
              <a:t>Noradrenalin,Dopamin</a:t>
            </a:r>
            <a:endParaRPr lang="cs-CZ" altLang="cs-CZ" dirty="0"/>
          </a:p>
          <a:p>
            <a:pPr lvl="2"/>
            <a:r>
              <a:rPr lang="cs-CZ" altLang="cs-CZ" dirty="0"/>
              <a:t>Metabolity: </a:t>
            </a:r>
            <a:r>
              <a:rPr lang="cs-CZ" altLang="cs-CZ" dirty="0" err="1"/>
              <a:t>metanefriny</a:t>
            </a:r>
            <a:r>
              <a:rPr lang="cs-CZ" altLang="cs-CZ" dirty="0"/>
              <a:t>, </a:t>
            </a:r>
            <a:r>
              <a:rPr lang="cs-CZ" altLang="cs-CZ" dirty="0" err="1"/>
              <a:t>normetanefriny</a:t>
            </a:r>
            <a:r>
              <a:rPr lang="cs-CZ" altLang="cs-CZ" dirty="0"/>
              <a:t>, kyselina </a:t>
            </a:r>
            <a:r>
              <a:rPr lang="cs-CZ" altLang="cs-CZ" dirty="0" err="1"/>
              <a:t>homovanilová</a:t>
            </a:r>
            <a:r>
              <a:rPr lang="cs-CZ" altLang="cs-CZ" dirty="0"/>
              <a:t>  </a:t>
            </a:r>
            <a:endParaRPr lang="en-GB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44960"/>
            <a:ext cx="7848600" cy="1524000"/>
          </a:xfrm>
        </p:spPr>
        <p:txBody>
          <a:bodyPr/>
          <a:lstStyle/>
          <a:p>
            <a:r>
              <a:rPr lang="cs-CZ" altLang="cs-CZ">
                <a:solidFill>
                  <a:schemeClr val="tx1"/>
                </a:solidFill>
              </a:rPr>
              <a:t>Pohlavní hormony </a:t>
            </a:r>
            <a:br>
              <a:rPr lang="cs-CZ" altLang="cs-CZ">
                <a:solidFill>
                  <a:schemeClr val="tx1"/>
                </a:solidFill>
              </a:rPr>
            </a:br>
            <a:endParaRPr lang="en-GB" alt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F33F4-9B2D-4B1A-97C4-B91C34101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B774A5-0C17-43A2-B9FC-DE793F83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Žláza endokrinní</a:t>
            </a:r>
          </a:p>
          <a:p>
            <a:pPr lvl="1"/>
            <a:r>
              <a:rPr lang="cs-CZ" b="1" dirty="0" err="1"/>
              <a:t>Leydigovy</a:t>
            </a:r>
            <a:r>
              <a:rPr lang="cs-CZ" b="1" dirty="0"/>
              <a:t> buňky </a:t>
            </a:r>
            <a:r>
              <a:rPr lang="cs-CZ" dirty="0"/>
              <a:t>– testosteron – vývoj mužských pohlavních orgánů, vývoj sekundárních pohlavních znaků</a:t>
            </a:r>
          </a:p>
          <a:p>
            <a:pPr marL="411480" lvl="1" indent="0">
              <a:buNone/>
            </a:pPr>
            <a:r>
              <a:rPr lang="cs-CZ" dirty="0"/>
              <a:t>    stimulace sekrece testosteronu pomocí LH</a:t>
            </a:r>
          </a:p>
          <a:p>
            <a:pPr marL="411480" lvl="1" indent="0">
              <a:buNone/>
            </a:pPr>
            <a:r>
              <a:rPr lang="cs-CZ" dirty="0"/>
              <a:t>     </a:t>
            </a:r>
          </a:p>
          <a:p>
            <a:r>
              <a:rPr lang="cs-CZ" b="1" dirty="0"/>
              <a:t>Žláza exokrinní</a:t>
            </a:r>
          </a:p>
          <a:p>
            <a:pPr lvl="1"/>
            <a:r>
              <a:rPr lang="cs-CZ" b="1" dirty="0" err="1"/>
              <a:t>Sertoliho</a:t>
            </a:r>
            <a:r>
              <a:rPr lang="cs-CZ" b="1" dirty="0"/>
              <a:t> buňky</a:t>
            </a:r>
            <a:r>
              <a:rPr lang="cs-CZ" dirty="0"/>
              <a:t>, semenotvorné tubuly - spermatogeneza</a:t>
            </a:r>
          </a:p>
          <a:p>
            <a:r>
              <a:rPr lang="cs-CZ" dirty="0"/>
              <a:t>    </a:t>
            </a:r>
            <a:r>
              <a:rPr lang="cs-CZ" sz="2000" dirty="0"/>
              <a:t>stimulace sekrece  pomocí FSH a testosteronu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B9E90F-BB4F-4D13-95E0-C3CE7AA7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3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Androgeny</a:t>
            </a:r>
            <a:endParaRPr lang="en-GB" altLang="cs-CZ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Testosteron – </a:t>
            </a:r>
            <a:r>
              <a:rPr lang="cs-CZ" altLang="cs-CZ" sz="2400" dirty="0" err="1"/>
              <a:t>Leydigovy</a:t>
            </a:r>
            <a:r>
              <a:rPr lang="cs-CZ" altLang="cs-CZ" sz="2400" dirty="0"/>
              <a:t> buňky varlat</a:t>
            </a:r>
          </a:p>
          <a:p>
            <a:r>
              <a:rPr lang="cs-CZ" altLang="cs-CZ" sz="2400" dirty="0"/>
              <a:t>Krev - vazba na transportní proteiny</a:t>
            </a:r>
          </a:p>
          <a:p>
            <a:pPr lvl="1"/>
            <a:r>
              <a:rPr lang="cs-CZ" altLang="cs-CZ" sz="2000" dirty="0" err="1"/>
              <a:t>Transkortin</a:t>
            </a:r>
            <a:r>
              <a:rPr lang="cs-CZ" altLang="cs-CZ" sz="2000" dirty="0"/>
              <a:t>, albumin, SHBG</a:t>
            </a:r>
          </a:p>
          <a:p>
            <a:pPr marL="114300" indent="0">
              <a:buNone/>
            </a:pPr>
            <a:endParaRPr lang="cs-CZ" altLang="cs-CZ" sz="2400" dirty="0"/>
          </a:p>
          <a:p>
            <a:pPr marL="11430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Účinky</a:t>
            </a:r>
          </a:p>
          <a:p>
            <a:pPr lvl="1"/>
            <a:r>
              <a:rPr lang="cs-CZ" altLang="cs-CZ" sz="2000" dirty="0"/>
              <a:t>Anabolické účinky</a:t>
            </a:r>
          </a:p>
          <a:p>
            <a:pPr lvl="1"/>
            <a:r>
              <a:rPr lang="cs-CZ" altLang="cs-CZ" dirty="0"/>
              <a:t>Vývoj mužských pohlavních orgánů</a:t>
            </a:r>
          </a:p>
          <a:p>
            <a:pPr lvl="1"/>
            <a:r>
              <a:rPr lang="cs-CZ" altLang="cs-CZ" dirty="0"/>
              <a:t>Zrání spermií</a:t>
            </a:r>
            <a:endParaRPr lang="cs-CZ" altLang="cs-CZ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94" y="2780928"/>
            <a:ext cx="2651073" cy="387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8F95F-F701-431D-8C6C-B7870343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9D6D7F-8357-4A8F-9D7D-68F28E74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Sekrece ženských pohlavních hormonů – estrogenů a progesteronu</a:t>
            </a:r>
          </a:p>
          <a:p>
            <a:r>
              <a:rPr lang="cs-CZ" dirty="0"/>
              <a:t>Reprodukční funkce – zrání folikulů a ovulace</a:t>
            </a:r>
          </a:p>
          <a:p>
            <a:endParaRPr lang="cs-CZ" dirty="0"/>
          </a:p>
          <a:p>
            <a:r>
              <a:rPr lang="cs-CZ" dirty="0"/>
              <a:t>Od puberty cyklickým způsobem, řízeny </a:t>
            </a:r>
            <a:r>
              <a:rPr lang="cs-CZ" dirty="0" err="1"/>
              <a:t>hypotalamo</a:t>
            </a:r>
            <a:r>
              <a:rPr lang="cs-CZ" dirty="0"/>
              <a:t> - hypofyzárním systémem</a:t>
            </a:r>
          </a:p>
          <a:p>
            <a:endParaRPr lang="cs-CZ" dirty="0"/>
          </a:p>
          <a:p>
            <a:r>
              <a:rPr lang="cs-CZ" dirty="0"/>
              <a:t>Menstruační cyklus – 2 fáze – folikulární a </a:t>
            </a:r>
            <a:r>
              <a:rPr lang="cs-CZ" dirty="0" err="1"/>
              <a:t>luteální</a:t>
            </a:r>
            <a:endParaRPr lang="cs-CZ" dirty="0"/>
          </a:p>
          <a:p>
            <a:endParaRPr lang="cs-CZ" dirty="0"/>
          </a:p>
          <a:p>
            <a:r>
              <a:rPr lang="cs-CZ" dirty="0"/>
              <a:t>Folikulární fáze – růst folikulu, ovulace – zralý Graafův folikul – vznik žlutého tělíska</a:t>
            </a:r>
          </a:p>
          <a:p>
            <a:r>
              <a:rPr lang="cs-CZ" dirty="0" err="1"/>
              <a:t>Luteální</a:t>
            </a:r>
            <a:r>
              <a:rPr lang="cs-CZ" dirty="0"/>
              <a:t> fáze – 14 dní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63C041-A3EB-44B2-8997-A1D898FC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Progesteron + estrogeny   </a:t>
            </a:r>
            <a:endParaRPr lang="en-GB" altLang="cs-CZ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62241" cy="50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983D9-18EE-4035-81D6-5D0C3EB37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56B988-A347-43F9-B6DF-F47DDBFA6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Estrogeny</a:t>
            </a:r>
          </a:p>
          <a:p>
            <a:r>
              <a:rPr lang="cs-CZ" dirty="0"/>
              <a:t>Tvorba a udržování primárních a sekundárních pohlavních znaků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Progesteron</a:t>
            </a:r>
          </a:p>
          <a:p>
            <a:r>
              <a:rPr lang="cs-CZ" dirty="0"/>
              <a:t>Tvoří se </a:t>
            </a:r>
            <a:r>
              <a:rPr lang="cs-CZ" dirty="0" err="1"/>
              <a:t>postovulačně</a:t>
            </a:r>
            <a:r>
              <a:rPr lang="cs-CZ" dirty="0"/>
              <a:t> ve žlutém tělísku, v těhotenském žlutém tělísku a v placentě</a:t>
            </a:r>
          </a:p>
          <a:p>
            <a:r>
              <a:rPr lang="cs-CZ" dirty="0"/>
              <a:t>Příprava sekreční fáze endometria a udržování placenty během těhotenství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1E933A-F9C2-4883-8437-2EE010C9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Estrogeny, gestageny</a:t>
            </a:r>
            <a:endParaRPr lang="en-GB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Estrogeny</a:t>
            </a:r>
          </a:p>
          <a:p>
            <a:pPr lvl="1"/>
            <a:r>
              <a:rPr lang="cs-CZ" altLang="cs-CZ" sz="2000" dirty="0"/>
              <a:t>Estradiol, estron </a:t>
            </a:r>
          </a:p>
          <a:p>
            <a:pPr lvl="2"/>
            <a:endParaRPr lang="cs-CZ" altLang="cs-CZ" sz="2000" dirty="0"/>
          </a:p>
          <a:p>
            <a:r>
              <a:rPr lang="cs-CZ" altLang="cs-CZ" sz="2400" dirty="0" err="1"/>
              <a:t>Gestageny</a:t>
            </a:r>
            <a:endParaRPr lang="cs-CZ" altLang="cs-CZ" sz="2400" dirty="0"/>
          </a:p>
          <a:p>
            <a:pPr lvl="1"/>
            <a:r>
              <a:rPr lang="cs-CZ" altLang="cs-CZ" sz="2000" dirty="0"/>
              <a:t>Progesteron</a:t>
            </a:r>
          </a:p>
          <a:p>
            <a:pPr marL="411480" lvl="1" indent="0">
              <a:buNone/>
            </a:pPr>
            <a:endParaRPr lang="en-GB" altLang="cs-CZ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088" y="2564904"/>
            <a:ext cx="5791127" cy="407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  <a:noFill/>
        </p:spPr>
        <p:txBody>
          <a:bodyPr>
            <a:normAutofit/>
          </a:bodyPr>
          <a:lstStyle/>
          <a:p>
            <a:r>
              <a:rPr lang="cs-CZ" altLang="cs-CZ"/>
              <a:t>Endokrinní žlázy  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/>
          <a:lstStyle/>
          <a:p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err="1"/>
              <a:t>Hypothalamus</a:t>
            </a:r>
            <a:endParaRPr lang="cs-CZ" altLang="cs-CZ" dirty="0"/>
          </a:p>
          <a:p>
            <a:r>
              <a:rPr lang="cs-CZ" altLang="cs-CZ" dirty="0"/>
              <a:t>Hypofýza </a:t>
            </a:r>
          </a:p>
          <a:p>
            <a:endParaRPr lang="cs-CZ" altLang="cs-CZ" dirty="0"/>
          </a:p>
          <a:p>
            <a:r>
              <a:rPr lang="cs-CZ" altLang="cs-CZ" dirty="0"/>
              <a:t>Štítná žláza</a:t>
            </a:r>
          </a:p>
          <a:p>
            <a:r>
              <a:rPr lang="cs-CZ" altLang="cs-CZ" dirty="0"/>
              <a:t>Příštítná tělíska</a:t>
            </a:r>
          </a:p>
          <a:p>
            <a:r>
              <a:rPr lang="cs-CZ" altLang="cs-CZ" dirty="0"/>
              <a:t>Nadledviny: kůra, dřeň</a:t>
            </a:r>
          </a:p>
          <a:p>
            <a:r>
              <a:rPr lang="cs-CZ" altLang="cs-CZ" dirty="0"/>
              <a:t>Pohlavní žlázy: varlata, ovaria</a:t>
            </a:r>
          </a:p>
          <a:p>
            <a:r>
              <a:rPr lang="cs-CZ" altLang="cs-CZ" dirty="0"/>
              <a:t>Langerhansovy ostrůvky pankreatu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839200" cy="762000"/>
          </a:xfrm>
          <a:noFill/>
        </p:spPr>
        <p:txBody>
          <a:bodyPr>
            <a:normAutofit fontScale="90000"/>
          </a:bodyPr>
          <a:lstStyle/>
          <a:p>
            <a:r>
              <a:rPr lang="cs-CZ" altLang="cs-CZ" dirty="0"/>
              <a:t>Příklady dalších míst vzniku hormonů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307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Žaludek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Gastrin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Střevo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Sekretin, </a:t>
            </a:r>
            <a:r>
              <a:rPr lang="cs-CZ" altLang="cs-CZ" sz="2000" dirty="0" err="1"/>
              <a:t>pankreozymin</a:t>
            </a:r>
            <a:r>
              <a:rPr lang="cs-CZ" altLang="cs-CZ" sz="2000" dirty="0"/>
              <a:t>, serotonin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Srdce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Natriuretické</a:t>
            </a:r>
            <a:r>
              <a:rPr lang="cs-CZ" altLang="cs-CZ" sz="2000" dirty="0"/>
              <a:t> peptidy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Ledviny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Erytropoetin, renin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Tuková tkáň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Leptin</a:t>
            </a:r>
            <a:r>
              <a:rPr lang="cs-CZ" altLang="cs-CZ" sz="2000" dirty="0"/>
              <a:t> 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Játra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err="1"/>
              <a:t>Hepcidin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dirty="0"/>
              <a:t>Nemoci </a:t>
            </a:r>
            <a:r>
              <a:rPr lang="cs-CZ" altLang="cs-CZ" sz="2800" dirty="0" err="1"/>
              <a:t>žlÁz</a:t>
            </a:r>
            <a:r>
              <a:rPr lang="cs-CZ" altLang="cs-CZ" sz="2800" dirty="0"/>
              <a:t> s vnitřní sekrecí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Primární porucha funkce </a:t>
            </a:r>
          </a:p>
          <a:p>
            <a:pPr lvl="1"/>
            <a:r>
              <a:rPr lang="cs-CZ" altLang="cs-CZ" sz="2000" dirty="0"/>
              <a:t>Hyperfunkce, hypofunkce</a:t>
            </a:r>
          </a:p>
          <a:p>
            <a:pPr lvl="2"/>
            <a:r>
              <a:rPr lang="cs-CZ" altLang="cs-CZ" sz="2000" dirty="0"/>
              <a:t>Onemocnění žlázy, ve které se hormon vytváří</a:t>
            </a:r>
          </a:p>
          <a:p>
            <a:pPr lvl="1"/>
            <a:endParaRPr lang="cs-CZ" altLang="cs-CZ" sz="2000" dirty="0"/>
          </a:p>
          <a:p>
            <a:r>
              <a:rPr lang="cs-CZ" altLang="cs-CZ" sz="2400" dirty="0"/>
              <a:t>Sekundární (hyperfunkce, hypofunkce)</a:t>
            </a:r>
          </a:p>
          <a:p>
            <a:pPr lvl="1"/>
            <a:r>
              <a:rPr lang="cs-CZ" altLang="cs-CZ" sz="2000" dirty="0"/>
              <a:t>Hyperfunkce, hypofunkce</a:t>
            </a:r>
          </a:p>
          <a:p>
            <a:pPr lvl="2"/>
            <a:r>
              <a:rPr lang="cs-CZ" altLang="cs-CZ" sz="2000" dirty="0"/>
              <a:t>Porucha „tropického“  (řídícího) hormonu </a:t>
            </a:r>
          </a:p>
        </p:txBody>
      </p:sp>
    </p:spTree>
    <p:extLst>
      <p:ext uri="{BB962C8B-B14F-4D97-AF65-F5344CB8AC3E}">
        <p14:creationId xmlns:p14="http://schemas.microsoft.com/office/powerpoint/2010/main" val="28707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 Hormony hypothalamu </a:t>
            </a:r>
            <a:endParaRPr lang="en-GB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Hypothalamus</a:t>
            </a:r>
            <a:endParaRPr lang="cs-CZ" altLang="cs-CZ" dirty="0"/>
          </a:p>
          <a:p>
            <a:pPr lvl="1"/>
            <a:r>
              <a:rPr lang="cs-CZ" altLang="cs-CZ" dirty="0"/>
              <a:t>Spojení s vyššími centry CNS a s hypofýzou</a:t>
            </a:r>
          </a:p>
          <a:p>
            <a:pPr lvl="1"/>
            <a:r>
              <a:rPr lang="cs-CZ" altLang="cs-CZ" dirty="0"/>
              <a:t>Integrace nervových a hormonálních regulací	</a:t>
            </a:r>
          </a:p>
          <a:p>
            <a:r>
              <a:rPr lang="cs-CZ" altLang="cs-CZ" dirty="0" err="1"/>
              <a:t>Releasing</a:t>
            </a:r>
            <a:r>
              <a:rPr lang="cs-CZ" altLang="cs-CZ" dirty="0"/>
              <a:t> hormony pro hypofýzu</a:t>
            </a:r>
          </a:p>
          <a:p>
            <a:r>
              <a:rPr lang="cs-CZ" altLang="cs-CZ" dirty="0"/>
              <a:t>Inhibiční hormony pro hypofýzu</a:t>
            </a:r>
          </a:p>
          <a:p>
            <a:r>
              <a:rPr lang="cs-CZ" altLang="cs-CZ" dirty="0" err="1"/>
              <a:t>ADH,oxytocin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923357"/>
            <a:ext cx="5837082" cy="2657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Hormony&amp;quot;&quot;/&gt;&lt;property id=&quot;20307&quot; value=&quot;259&quot;/&gt;&lt;/object&gt;&lt;object type=&quot;3&quot; unique_id=&quot;10006&quot;&gt;&lt;property id=&quot;20148&quot; value=&quot;5&quot;/&gt;&lt;property id=&quot;20300&quot; value=&quot;Slide 4 - &amp;quot;Místo tvorby hormonů  &amp;quot;&quot;/&gt;&lt;property id=&quot;20307&quot; value=&quot;288&quot;/&gt;&lt;/object&gt;&lt;object type=&quot;3&quot; unique_id=&quot;10007&quot;&gt;&lt;property id=&quot;20148&quot; value=&quot;5&quot;/&gt;&lt;property id=&quot;20300&quot; value=&quot;Slide 5 - &amp;quot;Řízení sekrece hormonů&amp;quot;&quot;/&gt;&lt;property id=&quot;20307&quot; value=&quot;282&quot;/&gt;&lt;/object&gt;&lt;object type=&quot;3&quot; unique_id=&quot;10008&quot;&gt;&lt;property id=&quot;20148&quot; value=&quot;5&quot;/&gt;&lt;property id=&quot;20300&quot; value=&quot;Slide 7 - &amp;quot;Regulace sekrece hormonů&amp;quot;&quot;/&gt;&lt;property id=&quot;20307&quot; value=&quot;348&quot;/&gt;&lt;/object&gt;&lt;object type=&quot;3&quot; unique_id=&quot;10009&quot;&gt;&lt;property id=&quot;20148&quot; value=&quot;5&quot;/&gt;&lt;property id=&quot;20300&quot; value=&quot;Slide 8 - &amp;quot;Hormony&amp;quot;&quot;/&gt;&lt;property id=&quot;20307&quot; value=&quot;279&quot;/&gt;&lt;/object&gt;&lt;object type=&quot;3&quot; unique_id=&quot;10010&quot;&gt;&lt;property id=&quot;20148&quot; value=&quot;5&quot;/&gt;&lt;property id=&quot;20300&quot; value=&quot;Slide 9 - &amp;quot;Dělení hormonů - místo vzniku &amp;quot;&quot;/&gt;&lt;property id=&quot;20307&quot; value=&quot;263&quot;/&gt;&lt;/object&gt;&lt;object type=&quot;3&quot; unique_id=&quot;10011&quot;&gt;&lt;property id=&quot;20148&quot; value=&quot;5&quot;/&gt;&lt;property id=&quot;20300&quot; value=&quot;Slide 10 - &amp;quot;Endokrinní žlázy    &amp;quot;&quot;/&gt;&lt;property id=&quot;20307&quot; value=&quot;319&quot;/&gt;&lt;/object&gt;&lt;object type=&quot;3&quot; unique_id=&quot;10012&quot;&gt;&lt;property id=&quot;20148&quot; value=&quot;5&quot;/&gt;&lt;property id=&quot;20300&quot; value=&quot;Slide 11 - &amp;quot;Co budeme probírat    &amp;quot;&quot;/&gt;&lt;property id=&quot;20307&quot; value=&quot;351&quot;/&gt;&lt;/object&gt;&lt;object type=&quot;3&quot; unique_id=&quot;10013&quot;&gt;&lt;property id=&quot;20148&quot; value=&quot;5&quot;/&gt;&lt;property id=&quot;20300&quot; value=&quot;Slide 12 - &amp;quot;Dělení hormonů - místo vzniku &amp;quot;&quot;/&gt;&lt;property id=&quot;20307&quot; value=&quot;371&quot;/&gt;&lt;/object&gt;&lt;object type=&quot;3&quot; unique_id=&quot;10014&quot;&gt;&lt;property id=&quot;20148&quot; value=&quot;5&quot;/&gt;&lt;property id=&quot;20300&quot; value=&quot;Slide 13 - &amp;quot;Další místa vzniku hormonů&amp;quot;&quot;/&gt;&lt;property id=&quot;20307&quot; value=&quot;287&quot;/&gt;&lt;/object&gt;&lt;object type=&quot;3&quot; unique_id=&quot;10015&quot;&gt;&lt;property id=&quot;20148&quot; value=&quot;5&quot;/&gt;&lt;property id=&quot;20300&quot; value=&quot;Slide 14 - &amp;quot;Endokrinní žlázy     &amp;quot;&quot;/&gt;&lt;property id=&quot;20307&quot; value=&quot;353&quot;/&gt;&lt;/object&gt;&lt;object type=&quot;3&quot; unique_id=&quot;10016&quot;&gt;&lt;property id=&quot;20148&quot; value=&quot;5&quot;/&gt;&lt;property id=&quot;20300&quot; value=&quot;Slide 15 - &amp;quot; Hormony hypothalamu &amp;quot;&quot;/&gt;&lt;property id=&quot;20307&quot; value=&quot;314&quot;/&gt;&lt;/object&gt;&lt;object type=&quot;3&quot; unique_id=&quot;10017&quot;&gt;&lt;property id=&quot;20148&quot; value=&quot;5&quot;/&gt;&lt;property id=&quot;20300&quot; value=&quot;Slide 16 - &amp;quot; Hormony hypothalamu&amp;quot;&quot;/&gt;&lt;property id=&quot;20307&quot; value=&quot;372&quot;/&gt;&lt;/object&gt;&lt;object type=&quot;3&quot; unique_id=&quot;10018&quot;&gt;&lt;property id=&quot;20148&quot; value=&quot;5&quot;/&gt;&lt;property id=&quot;20300&quot; value=&quot;Slide 17 - &amp;quot; Hormony hypothalamu&amp;quot;&quot;/&gt;&lt;property id=&quot;20307&quot; value=&quot;373&quot;/&gt;&lt;/object&gt;&lt;object type=&quot;3&quot; unique_id=&quot;10019&quot;&gt;&lt;property id=&quot;20148&quot; value=&quot;5&quot;/&gt;&lt;property id=&quot;20300&quot; value=&quot;Slide 18 - &amp;quot;Endokrinní žlázy     &amp;quot;&quot;/&gt;&lt;property id=&quot;20307&quot; value=&quot;354&quot;/&gt;&lt;/object&gt;&lt;object type=&quot;3&quot; unique_id=&quot;10020&quot;&gt;&lt;property id=&quot;20148&quot; value=&quot;5&quot;/&gt;&lt;property id=&quot;20300&quot; value=&quot;Slide 19 - &amp;quot;Hormony hypofýzy&amp;quot;&quot;/&gt;&lt;property id=&quot;20307&quot; value=&quot;364&quot;/&gt;&lt;/object&gt;&lt;object type=&quot;3&quot; unique_id=&quot;10021&quot;&gt;&lt;property id=&quot;20148&quot; value=&quot;5&quot;/&gt;&lt;property id=&quot;20300&quot; value=&quot;Slide 20 - &amp;quot;Adenohypofýza&amp;quot;&quot;/&gt;&lt;property id=&quot;20307&quot; value=&quot;318&quot;/&gt;&lt;/object&gt;&lt;object type=&quot;3&quot; unique_id=&quot;10022&quot;&gt;&lt;property id=&quot;20148&quot; value=&quot;5&quot;/&gt;&lt;property id=&quot;20300&quot; value=&quot;Slide 21 - &amp;quot;STH, Stomatotropin   &amp;quot;&quot;/&gt;&lt;property id=&quot;20307&quot; value=&quot;326&quot;/&gt;&lt;/object&gt;&lt;object type=&quot;3&quot; unique_id=&quot;10023&quot;&gt;&lt;property id=&quot;20148&quot; value=&quot;5&quot;/&gt;&lt;property id=&quot;20300&quot; value=&quot;Slide 22 - &amp;quot;STH, Stomatotropin   &amp;quot;&quot;/&gt;&lt;property id=&quot;20307&quot; value=&quot;343&quot;/&gt;&lt;/object&gt;&lt;object type=&quot;3&quot; unique_id=&quot;10024&quot;&gt;&lt;property id=&quot;20148&quot; value=&quot;5&quot;/&gt;&lt;property id=&quot;20300&quot; value=&quot;Slide 24 - &amp;quot;PRL, Prolaktin  &amp;quot;&quot;/&gt;&lt;property id=&quot;20307&quot; value=&quot;325&quot;/&gt;&lt;/object&gt;&lt;object type=&quot;3&quot; unique_id=&quot;10025&quot;&gt;&lt;property id=&quot;20148&quot; value=&quot;5&quot;/&gt;&lt;property id=&quot;20300&quot; value=&quot;Slide 25 - &amp;quot;TSH&amp;quot;&quot;/&gt;&lt;property id=&quot;20307&quot; value=&quot;327&quot;/&gt;&lt;/object&gt;&lt;object type=&quot;3&quot; unique_id=&quot;10026&quot;&gt;&lt;property id=&quot;20148&quot; value=&quot;5&quot;/&gt;&lt;property id=&quot;20300&quot; value=&quot;Slide 26 - &amp;quot;FSH, Folikulostimulační hormon &amp;quot;&quot;/&gt;&lt;property id=&quot;20307&quot; value=&quot;329&quot;/&gt;&lt;/object&gt;&lt;object type=&quot;3&quot; unique_id=&quot;10027&quot;&gt;&lt;property id=&quot;20148&quot; value=&quot;5&quot;/&gt;&lt;property id=&quot;20300&quot; value=&quot;Slide 27 - &amp;quot;LH, Luteotropní hormon &amp;quot;&quot;/&gt;&lt;property id=&quot;20307&quot; value=&quot;328&quot;/&gt;&lt;/object&gt;&lt;object type=&quot;3&quot; unique_id=&quot;10028&quot;&gt;&lt;property id=&quot;20148&quot; value=&quot;5&quot;/&gt;&lt;property id=&quot;20300&quot; value=&quot;Slide 28 - &amp;quot;ACTH &amp;quot;&quot;/&gt;&lt;property id=&quot;20307&quot; value=&quot;331&quot;/&gt;&lt;/object&gt;&lt;object type=&quot;3&quot; unique_id=&quot;10029&quot;&gt;&lt;property id=&quot;20148&quot; value=&quot;5&quot;/&gt;&lt;property id=&quot;20300&quot; value=&quot;Slide 29 - &amp;quot;Hormony hypofýzy&amp;quot;&quot;/&gt;&lt;property id=&quot;20307&quot; value=&quot;374&quot;/&gt;&lt;/object&gt;&lt;object type=&quot;3&quot; unique_id=&quot;10030&quot;&gt;&lt;property id=&quot;20148&quot; value=&quot;5&quot;/&gt;&lt;property id=&quot;20300&quot; value=&quot;Slide 30 - &amp;quot;Neurohypofýza &amp;quot;&quot;/&gt;&lt;property id=&quot;20307&quot; value=&quot;375&quot;/&gt;&lt;/object&gt;&lt;object type=&quot;3&quot; unique_id=&quot;10031&quot;&gt;&lt;property id=&quot;20148&quot; value=&quot;5&quot;/&gt;&lt;property id=&quot;20300&quot; value=&quot;Slide 32 - &amp;quot; Vasopresin&amp;quot;&quot;/&gt;&lt;property id=&quot;20307&quot; value=&quot;376&quot;/&gt;&lt;/object&gt;&lt;object type=&quot;3&quot; unique_id=&quot;10032&quot;&gt;&lt;property id=&quot;20148&quot; value=&quot;5&quot;/&gt;&lt;property id=&quot;20300&quot; value=&quot;Slide 33 - &amp;quot; Vasopresin&amp;quot;&quot;/&gt;&lt;property id=&quot;20307&quot; value=&quot;377&quot;/&gt;&lt;/object&gt;&lt;object type=&quot;3&quot; unique_id=&quot;10033&quot;&gt;&lt;property id=&quot;20148&quot; value=&quot;5&quot;/&gt;&lt;property id=&quot;20300&quot; value=&quot;Slide 34 - &amp;quot; Oxytocin&amp;quot;&quot;/&gt;&lt;property id=&quot;20307&quot; value=&quot;378&quot;/&gt;&lt;/object&gt;&lt;object type=&quot;3&quot; unique_id=&quot;10034&quot;&gt;&lt;property id=&quot;20148&quot; value=&quot;5&quot;/&gt;&lt;property id=&quot;20300&quot; value=&quot;Slide 35 - &amp;quot;Hormony epifýzy &amp;quot;&quot;/&gt;&lt;property id=&quot;20307&quot; value=&quot;379&quot;/&gt;&lt;/object&gt;&lt;object type=&quot;3&quot; unique_id=&quot;10035&quot;&gt;&lt;property id=&quot;20148&quot; value=&quot;5&quot;/&gt;&lt;property id=&quot;20300&quot; value=&quot;Slide 36 - &amp;quot;Melatonin &amp;quot;&quot;/&gt;&lt;property id=&quot;20307&quot; value=&quot;342&quot;/&gt;&lt;/object&gt;&lt;object type=&quot;3&quot; unique_id=&quot;10036&quot;&gt;&lt;property id=&quot;20148&quot; value=&quot;5&quot;/&gt;&lt;property id=&quot;20300&quot; value=&quot;Slide 37 - &amp;quot;Endokrinní žlázy     &amp;quot;&quot;/&gt;&lt;property id=&quot;20307&quot; value=&quot;355&quot;/&gt;&lt;/object&gt;&lt;object type=&quot;3&quot; unique_id=&quot;10037&quot;&gt;&lt;property id=&quot;20148&quot; value=&quot;5&quot;/&gt;&lt;property id=&quot;20300&quot; value=&quot;Slide 38 - &amp;quot;Štítná žláza: T3, T4&amp;quot;&quot;/&gt;&lt;property id=&quot;20307&quot; value=&quot;291&quot;/&gt;&lt;/object&gt;&lt;object type=&quot;3&quot; unique_id=&quot;10038&quot;&gt;&lt;property id=&quot;20148&quot; value=&quot;5&quot;/&gt;&lt;property id=&quot;20300&quot; value=&quot;Slide 39 - &amp;quot;Hormony štítnice - syntéza&amp;quot;&quot;/&gt;&lt;property id=&quot;20307&quot; value=&quot;292&quot;/&gt;&lt;/object&gt;&lt;object type=&quot;3&quot; unique_id=&quot;10039&quot;&gt;&lt;property id=&quot;20148&quot; value=&quot;5&quot;/&gt;&lt;property id=&quot;20300&quot; value=&quot;Slide 40 - &amp;quot;Syntéza hormonů štítnice&amp;quot;&quot;/&gt;&lt;property id=&quot;20307&quot; value=&quot;349&quot;/&gt;&lt;/object&gt;&lt;object type=&quot;3&quot; unique_id=&quot;10040&quot;&gt;&lt;property id=&quot;20148&quot; value=&quot;5&quot;/&gt;&lt;property id=&quot;20300&quot; value=&quot;Slide 42 - &amp;quot;Hormony štítnice - metabolizmus  &amp;quot;&quot;/&gt;&lt;property id=&quot;20307&quot; value=&quot;295&quot;/&gt;&lt;/object&gt;&lt;object type=&quot;3&quot; unique_id=&quot;10041&quot;&gt;&lt;property id=&quot;20148&quot; value=&quot;5&quot;/&gt;&lt;property id=&quot;20300&quot; value=&quot;Slide 43 - &amp;quot;Účinky hormonů štítnice&amp;quot;&quot;/&gt;&lt;property id=&quot;20307&quot; value=&quot;296&quot;/&gt;&lt;/object&gt;&lt;object type=&quot;3&quot; unique_id=&quot;10042&quot;&gt;&lt;property id=&quot;20148&quot; value=&quot;5&quot;/&gt;&lt;property id=&quot;20300&quot; value=&quot;Slide 44 - &amp;quot;Hypofunkce štítnice - hypothyreóza &amp;quot;&quot;/&gt;&lt;property id=&quot;20307&quot; value=&quot;293&quot;/&gt;&lt;/object&gt;&lt;object type=&quot;3&quot; unique_id=&quot;10043&quot;&gt;&lt;property id=&quot;20148&quot; value=&quot;5&quot;/&gt;&lt;property id=&quot;20300&quot; value=&quot;Slide 45 - &amp;quot; Hyperthyreóza &amp;quot;&quot;/&gt;&lt;property id=&quot;20307&quot; value=&quot;300&quot;/&gt;&lt;/object&gt;&lt;object type=&quot;3&quot; unique_id=&quot;10044&quot;&gt;&lt;property id=&quot;20148&quot; value=&quot;5&quot;/&gt;&lt;property id=&quot;20300&quot; value=&quot;Slide 46 - &amp;quot;Thyreopatie - laboratorní vyšetření&amp;quot;&quot;/&gt;&lt;property id=&quot;20307&quot; value=&quot;299&quot;/&gt;&lt;/object&gt;&lt;object type=&quot;3&quot; unique_id=&quot;10045&quot;&gt;&lt;property id=&quot;20148&quot; value=&quot;5&quot;/&gt;&lt;property id=&quot;20300&quot; value=&quot;Slide 47 - &amp;quot;Endokrinní žlázy     &amp;quot;&quot;/&gt;&lt;property id=&quot;20307&quot; value=&quot;356&quot;/&gt;&lt;/object&gt;&lt;object type=&quot;3&quot; unique_id=&quot;10046&quot;&gt;&lt;property id=&quot;20148&quot; value=&quot;5&quot;/&gt;&lt;property id=&quot;20300&quot; value=&quot;Slide 48 - &amp;quot; Nadledviny&amp;quot;&quot;/&gt;&lt;property id=&quot;20307&quot; value=&quot;305&quot;/&gt;&lt;/object&gt;&lt;object type=&quot;3&quot; unique_id=&quot;10047&quot;&gt;&lt;property id=&quot;20148&quot; value=&quot;5&quot;/&gt;&lt;property id=&quot;20300&quot; value=&quot;Slide 49 - &amp;quot; Hormony kůry nadledvin - steroidní h.&amp;quot;&quot;/&gt;&lt;property id=&quot;20307&quot; value=&quot;306&quot;/&gt;&lt;/object&gt;&lt;object type=&quot;3&quot; unique_id=&quot;10048&quot;&gt;&lt;property id=&quot;20148&quot; value=&quot;5&quot;/&gt;&lt;property id=&quot;20300&quot; value=&quot;Slide 50 - &amp;quot; Glukokortikoidy&amp;quot;&quot;/&gt;&lt;property id=&quot;20307&quot; value=&quot;309&quot;/&gt;&lt;/object&gt;&lt;object type=&quot;3&quot; unique_id=&quot;10049&quot;&gt;&lt;property id=&quot;20148&quot; value=&quot;5&quot;/&gt;&lt;property id=&quot;20300&quot; value=&quot;Slide 51 - &amp;quot;Mineralokortikoidy &amp;quot;&quot;/&gt;&lt;property id=&quot;20307&quot; value=&quot;310&quot;/&gt;&lt;/object&gt;&lt;object type=&quot;3&quot; unique_id=&quot;10050&quot;&gt;&lt;property id=&quot;20148&quot; value=&quot;5&quot;/&gt;&lt;property id=&quot;20300&quot; value=&quot;Slide 52 - &amp;quot;  Renin - angiotenzin - aldosteron&amp;quot;&quot;/&gt;&lt;property id=&quot;20307&quot; value=&quot;380&quot;/&gt;&lt;/object&gt;&lt;object type=&quot;3&quot; unique_id=&quot;10051&quot;&gt;&lt;property id=&quot;20148&quot; value=&quot;5&quot;/&gt;&lt;property id=&quot;20300&quot; value=&quot;Slide 53 - &amp;quot;Pohlavní hormony nadledvin &amp;quot;&quot;/&gt;&lt;property id=&quot;20307&quot; value=&quot;311&quot;/&gt;&lt;/object&gt;&lt;object type=&quot;3&quot; unique_id=&quot;10052&quot;&gt;&lt;property id=&quot;20148&quot; value=&quot;5&quot;/&gt;&lt;property id=&quot;20300&quot; value=&quot;Slide 54 - &amp;quot; Nadledviny&amp;quot;&quot;/&gt;&lt;property id=&quot;20307&quot; value=&quot;361&quot;/&gt;&lt;/object&gt;&lt;object type=&quot;3&quot; unique_id=&quot;10053&quot;&gt;&lt;property id=&quot;20148&quot; value=&quot;5&quot;/&gt;&lt;property id=&quot;20300&quot; value=&quot;Slide 55 - &amp;quot; Hormony dřeně nadledvin-katecholaminy &amp;quot;&quot;/&gt;&lt;property id=&quot;20307&quot; value=&quot;307&quot;/&gt;&lt;/object&gt;&lt;object type=&quot;3&quot; unique_id=&quot;10054&quot;&gt;&lt;property id=&quot;20148&quot; value=&quot;5&quot;/&gt;&lt;property id=&quot;20300&quot; value=&quot;Slide 56 - &amp;quot; Hormony dřeně nadledvin-katecholaminy &amp;quot;&quot;/&gt;&lt;property id=&quot;20307&quot; value=&quot;347&quot;/&gt;&lt;/object&gt;&lt;object type=&quot;3&quot; unique_id=&quot;10055&quot;&gt;&lt;property id=&quot;20148&quot; value=&quot;5&quot;/&gt;&lt;property id=&quot;20300&quot; value=&quot;Slide 57 - &amp;quot; Hormony dřeně nadledvin-katecholaminy &amp;quot;&quot;/&gt;&lt;property id=&quot;20307&quot; value=&quot;308&quot;/&gt;&lt;/object&gt;&lt;object type=&quot;3&quot; unique_id=&quot;10056&quot;&gt;&lt;property id=&quot;20148&quot; value=&quot;5&quot;/&gt;&lt;property id=&quot;20300&quot; value=&quot;Slide 58 - &amp;quot;Endokrinní žlázy     &amp;quot;&quot;/&gt;&lt;property id=&quot;20307&quot; value=&quot;357&quot;/&gt;&lt;/object&gt;&lt;object type=&quot;3&quot; unique_id=&quot;10057&quot;&gt;&lt;property id=&quot;20148&quot; value=&quot;5&quot;/&gt;&lt;property id=&quot;20300&quot; value=&quot;Slide 59 - &amp;quot;Pohlavní hormony &amp;#x0D;&amp;#x0A;&amp;#x0D;&amp;#x0A;(steroidní hormony)&amp;quot;&quot;/&gt;&lt;property id=&quot;20307&quot; value=&quot;363&quot;/&gt;&lt;/object&gt;&lt;object type=&quot;3&quot; unique_id=&quot;10058&quot;&gt;&lt;property id=&quot;20148&quot; value=&quot;5&quot;/&gt;&lt;property id=&quot;20300&quot; value=&quot;Slide 60 - &amp;quot;Syntéza steroidních hormonů&amp;quot;&quot;/&gt;&lt;property id=&quot;20307&quot; value=&quot;344&quot;/&gt;&lt;/object&gt;&lt;object type=&quot;3&quot; unique_id=&quot;10059&quot;&gt;&lt;property id=&quot;20148&quot; value=&quot;5&quot;/&gt;&lt;property id=&quot;20300&quot; value=&quot;Slide 61 - &amp;quot;Pohlavní hormony&amp;quot;&quot;/&gt;&lt;property id=&quot;20307&quot; value=&quot;313&quot;/&gt;&lt;/object&gt;&lt;object type=&quot;3&quot; unique_id=&quot;10060&quot;&gt;&lt;property id=&quot;20148&quot; value=&quot;5&quot;/&gt;&lt;property id=&quot;20300&quot; value=&quot;Slide 62 - &amp;quot;Androgeny&amp;quot;&quot;/&gt;&lt;property id=&quot;20307&quot; value=&quot;337&quot;/&gt;&lt;/object&gt;&lt;object type=&quot;3&quot; unique_id=&quot;10061&quot;&gt;&lt;property id=&quot;20148&quot; value=&quot;5&quot;/&gt;&lt;property id=&quot;20300&quot; value=&quot;Slide 63 - &amp;quot;Pohlavní hormony&amp;quot;&quot;/&gt;&lt;property id=&quot;20307&quot; value=&quot;362&quot;/&gt;&lt;/object&gt;&lt;object type=&quot;3&quot; unique_id=&quot;10062&quot;&gt;&lt;property id=&quot;20148&quot; value=&quot;5&quot;/&gt;&lt;property id=&quot;20300&quot; value=&quot;Slide 64 - &amp;quot;Estrogeny, gestageny&amp;quot;&quot;/&gt;&lt;property id=&quot;20307&quot; value=&quot;338&quot;/&gt;&lt;/object&gt;&lt;object type=&quot;3&quot; unique_id=&quot;10063&quot;&gt;&lt;property id=&quot;20148&quot; value=&quot;5&quot;/&gt;&lt;property id=&quot;20300&quot; value=&quot;Slide 65 - &amp;quot;Progesteron + estrogeny   &amp;quot;&quot;/&gt;&lt;property id=&quot;20307&quot; value=&quot;346&quot;/&gt;&lt;/object&gt;&lt;object type=&quot;3&quot; unique_id=&quot;10064&quot;&gt;&lt;property id=&quot;20148&quot; value=&quot;5&quot;/&gt;&lt;property id=&quot;20300&quot; value=&quot;Slide 66 - &amp;quot;Jiná místa sekrece hormonů     &amp;quot;&quot;/&gt;&lt;property id=&quot;20307&quot; value=&quot;359&quot;/&gt;&lt;/object&gt;&lt;object type=&quot;3&quot; unique_id=&quot;10065&quot;&gt;&lt;property id=&quot;20148&quot; value=&quot;5&quot;/&gt;&lt;property id=&quot;20300&quot; value=&quot;Slide 67 - &amp;quot;Erytropoetin&amp;quot;&quot;/&gt;&lt;property id=&quot;20307&quot; value=&quot;341&quot;/&gt;&lt;/object&gt;&lt;object type=&quot;3&quot; unique_id=&quot;10066&quot;&gt;&lt;property id=&quot;20148&quot; value=&quot;5&quot;/&gt;&lt;property id=&quot;20300&quot; value=&quot;Slide 69 - &amp;quot;Nemoci žlaz s vnitřní sekrecí &amp;quot;&quot;/&gt;&lt;property id=&quot;20307&quot; value=&quot;365&quot;/&gt;&lt;/object&gt;&lt;object type=&quot;3&quot; unique_id=&quot;10067&quot;&gt;&lt;property id=&quot;20148&quot; value=&quot;5&quot;/&gt;&lt;property id=&quot;20300&quot; value=&quot;Slide 70 - &amp;quot;Mechanizmus působení hormonů&amp;quot;&quot;/&gt;&lt;property id=&quot;20307&quot; value=&quot;366&quot;/&gt;&lt;/object&gt;&lt;object type=&quot;3&quot; unique_id=&quot;10068&quot;&gt;&lt;property id=&quot;20148&quot; value=&quot;5&quot;/&gt;&lt;property id=&quot;20300&quot; value=&quot;Slide 71 - &amp;quot;Intenzita působení hormonů &amp;quot;&quot;/&gt;&lt;property id=&quot;20307&quot; value=&quot;367&quot;/&gt;&lt;/object&gt;&lt;object type=&quot;3&quot; unique_id=&quot;10069&quot;&gt;&lt;property id=&quot;20148&quot; value=&quot;5&quot;/&gt;&lt;property id=&quot;20300&quot; value=&quot;Slide 72 - &amp;quot;Regulace sekrece hormonů &amp;quot;&quot;/&gt;&lt;property id=&quot;20307&quot; value=&quot;368&quot;/&gt;&lt;/object&gt;&lt;object type=&quot;3&quot; unique_id=&quot;10070&quot;&gt;&lt;property id=&quot;20148&quot; value=&quot;5&quot;/&gt;&lt;property id=&quot;20300&quot; value=&quot;Slide 73&quot;/&gt;&lt;property id=&quot;20307&quot; value=&quot;369&quot;/&gt;&lt;/object&gt;&lt;object type=&quot;3&quot; unique_id=&quot;10278&quot;&gt;&lt;property id=&quot;20148&quot; value=&quot;5&quot;/&gt;&lt;property id=&quot;20300&quot; value=&quot;Slide 1 - &amp;quot;Endokrinologie&amp;quot;&quot;/&gt;&lt;property id=&quot;20307&quot; value=&quot;381&quot;/&gt;&lt;/object&gt;&lt;object type=&quot;3&quot; unique_id=&quot;10279&quot;&gt;&lt;property id=&quot;20148&quot; value=&quot;5&quot;/&gt;&lt;property id=&quot;20300&quot; value=&quot;Slide 68&quot;/&gt;&lt;property id=&quot;20307&quot; value=&quot;382&quot;/&gt;&lt;/object&gt;&lt;object type=&quot;3&quot; unique_id=&quot;11213&quot;&gt;&lt;property id=&quot;20148&quot; value=&quot;5&quot;/&gt;&lt;property id=&quot;20300&quot; value=&quot;Slide 3&quot;/&gt;&lt;property id=&quot;20307&quot; value=&quot;383&quot;/&gt;&lt;/object&gt;&lt;object type=&quot;3&quot; unique_id=&quot;11214&quot;&gt;&lt;property id=&quot;20148&quot; value=&quot;5&quot;/&gt;&lt;property id=&quot;20300&quot; value=&quot;Slide 6 - &amp;quot;Hypothalamo – hypofyzární systém &amp;#x0D;&amp;#x0A;&amp;quot;&quot;/&gt;&lt;property id=&quot;20307&quot; value=&quot;384&quot;/&gt;&lt;/object&gt;&lt;object type=&quot;3&quot; unique_id=&quot;11215&quot;&gt;&lt;property id=&quot;20148&quot; value=&quot;5&quot;/&gt;&lt;property id=&quot;20300&quot; value=&quot;Slide 23&quot;/&gt;&lt;property id=&quot;20307&quot; value=&quot;386&quot;/&gt;&lt;/object&gt;&lt;object type=&quot;3&quot; unique_id=&quot;11216&quot;&gt;&lt;property id=&quot;20148&quot; value=&quot;5&quot;/&gt;&lt;property id=&quot;20300&quot; value=&quot;Slide 31&quot;/&gt;&lt;property id=&quot;20307&quot; value=&quot;385&quot;/&gt;&lt;/object&gt;&lt;object type=&quot;3&quot; unique_id=&quot;11217&quot;&gt;&lt;property id=&quot;20148&quot; value=&quot;5&quot;/&gt;&lt;property id=&quot;20300&quot; value=&quot;Slide 41 - &amp;quot;Struma&amp;quot;&quot;/&gt;&lt;property id=&quot;20307&quot; value=&quot;387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ékárna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ékárn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ékárn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3217</TotalTime>
  <Words>1282</Words>
  <Application>Microsoft Office PowerPoint</Application>
  <PresentationFormat>Předvádění na obrazovce (4:3)</PresentationFormat>
  <Paragraphs>399</Paragraphs>
  <Slides>58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Book Antiqua</vt:lpstr>
      <vt:lpstr>Century Gothic</vt:lpstr>
      <vt:lpstr>Symbol</vt:lpstr>
      <vt:lpstr>Times New Roman</vt:lpstr>
      <vt:lpstr>Lékárna</vt:lpstr>
      <vt:lpstr>Obrázek</vt:lpstr>
      <vt:lpstr>Hormony</vt:lpstr>
      <vt:lpstr>Místo tvorby hormonů  </vt:lpstr>
      <vt:lpstr>Mechanizmus působení hormonů</vt:lpstr>
      <vt:lpstr>Regulace sekrece hormonů </vt:lpstr>
      <vt:lpstr>Prezentace aplikace PowerPoint</vt:lpstr>
      <vt:lpstr>Endokrinní žlázy    </vt:lpstr>
      <vt:lpstr>Příklady dalších míst vzniku hormonů</vt:lpstr>
      <vt:lpstr>Nemoci žlÁz s vnitřní sekrecí </vt:lpstr>
      <vt:lpstr> Hormony hypothalamu </vt:lpstr>
      <vt:lpstr>Hormony Hypotalamu </vt:lpstr>
      <vt:lpstr>Hormony hypotalamu </vt:lpstr>
      <vt:lpstr>Adenohypofýza</vt:lpstr>
      <vt:lpstr>STH, Somatotropin   </vt:lpstr>
      <vt:lpstr>STH, Somatotropin   </vt:lpstr>
      <vt:lpstr>PRL, Prolaktin  </vt:lpstr>
      <vt:lpstr>TSH</vt:lpstr>
      <vt:lpstr>FSH, Folikulostimulační hormon  LH, Luteotropní hormon </vt:lpstr>
      <vt:lpstr>ACTH </vt:lpstr>
      <vt:lpstr>Neurohypofýza </vt:lpstr>
      <vt:lpstr> Vasopresin</vt:lpstr>
      <vt:lpstr>Oxytocin</vt:lpstr>
      <vt:lpstr>Štítná Žláza</vt:lpstr>
      <vt:lpstr>Štítná žláza</vt:lpstr>
      <vt:lpstr>Hormony štítnice - syntéza</vt:lpstr>
      <vt:lpstr>Hormony štítnice - metabolizmus  </vt:lpstr>
      <vt:lpstr>Štítná žláza: T3, T4</vt:lpstr>
      <vt:lpstr>Hypofunkce štítnice - hypothyreóza </vt:lpstr>
      <vt:lpstr>Hypothyreóza</vt:lpstr>
      <vt:lpstr>Subklinická hypothyreóza</vt:lpstr>
      <vt:lpstr>Hypothyreóza</vt:lpstr>
      <vt:lpstr> Hyperthyreóza </vt:lpstr>
      <vt:lpstr>Prezentace aplikace PowerPoint</vt:lpstr>
      <vt:lpstr>Thyreopatie - laboratorní vyšetření</vt:lpstr>
      <vt:lpstr>Prezentace aplikace PowerPoint</vt:lpstr>
      <vt:lpstr>Prezentace aplikace PowerPoint</vt:lpstr>
      <vt:lpstr>Prezentace aplikace PowerPoint</vt:lpstr>
      <vt:lpstr>Prezentace aplikace PowerPoint</vt:lpstr>
      <vt:lpstr>ParathoRmon</vt:lpstr>
      <vt:lpstr>Kasuistika -hyperparathyreóza</vt:lpstr>
      <vt:lpstr>Prezentace aplikace PowerPoint</vt:lpstr>
      <vt:lpstr> Nadledviny</vt:lpstr>
      <vt:lpstr> Hormony  nadledvin </vt:lpstr>
      <vt:lpstr>Mineralokortikoidy </vt:lpstr>
      <vt:lpstr> Glukokortikoidy</vt:lpstr>
      <vt:lpstr>Kortizol</vt:lpstr>
      <vt:lpstr>Zvýšená produkce kortizolu</vt:lpstr>
      <vt:lpstr>Nedostatečná sekrece kortizolu</vt:lpstr>
      <vt:lpstr>Pohlavní hormony nadledvin </vt:lpstr>
      <vt:lpstr> Hormony dřeně nadledvin-katecholaminy </vt:lpstr>
      <vt:lpstr>Prezentace aplikace PowerPoint</vt:lpstr>
      <vt:lpstr> Hormony dřeně nadledvin-katecholaminy </vt:lpstr>
      <vt:lpstr>Pohlavní hormony  </vt:lpstr>
      <vt:lpstr>Testes</vt:lpstr>
      <vt:lpstr>Androgeny</vt:lpstr>
      <vt:lpstr>Ovaria</vt:lpstr>
      <vt:lpstr>Progesteron + estrogeny   </vt:lpstr>
      <vt:lpstr>Ovaria</vt:lpstr>
      <vt:lpstr>Estrogeny, gestageny</vt:lpstr>
    </vt:vector>
  </TitlesOfParts>
  <Company>VS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Monitorování léků, drogy</dc:title>
  <dc:creator>Vladimír Soška</dc:creator>
  <cp:lastModifiedBy>Zdeňka Čermáková</cp:lastModifiedBy>
  <cp:revision>132</cp:revision>
  <dcterms:created xsi:type="dcterms:W3CDTF">2006-12-29T15:00:14Z</dcterms:created>
  <dcterms:modified xsi:type="dcterms:W3CDTF">2022-03-29T21:11:00Z</dcterms:modified>
</cp:coreProperties>
</file>