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30"/>
  </p:notesMasterIdLst>
  <p:handoutMasterIdLst>
    <p:handoutMasterId r:id="rId31"/>
  </p:handoutMasterIdLst>
  <p:sldIdLst>
    <p:sldId id="318" r:id="rId2"/>
    <p:sldId id="261" r:id="rId3"/>
    <p:sldId id="338" r:id="rId4"/>
    <p:sldId id="308" r:id="rId5"/>
    <p:sldId id="328" r:id="rId6"/>
    <p:sldId id="329" r:id="rId7"/>
    <p:sldId id="334" r:id="rId8"/>
    <p:sldId id="265" r:id="rId9"/>
    <p:sldId id="268" r:id="rId10"/>
    <p:sldId id="267" r:id="rId11"/>
    <p:sldId id="269" r:id="rId12"/>
    <p:sldId id="270" r:id="rId13"/>
    <p:sldId id="271" r:id="rId14"/>
    <p:sldId id="272" r:id="rId15"/>
    <p:sldId id="273" r:id="rId16"/>
    <p:sldId id="274" r:id="rId17"/>
    <p:sldId id="335" r:id="rId18"/>
    <p:sldId id="275" r:id="rId19"/>
    <p:sldId id="277" r:id="rId20"/>
    <p:sldId id="280" r:id="rId21"/>
    <p:sldId id="281" r:id="rId22"/>
    <p:sldId id="330" r:id="rId23"/>
    <p:sldId id="331" r:id="rId24"/>
    <p:sldId id="337" r:id="rId25"/>
    <p:sldId id="336" r:id="rId26"/>
    <p:sldId id="285" r:id="rId27"/>
    <p:sldId id="287" r:id="rId28"/>
    <p:sldId id="317" r:id="rId29"/>
  </p:sldIdLst>
  <p:sldSz cx="9144000" cy="6858000" type="screen4x3"/>
  <p:notesSz cx="6669088" cy="9928225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 horzBarState="maximized">
    <p:restoredLeft sz="9513" autoAdjust="0"/>
    <p:restoredTop sz="95055" autoAdjust="0"/>
  </p:normalViewPr>
  <p:slideViewPr>
    <p:cSldViewPr>
      <p:cViewPr varScale="1">
        <p:scale>
          <a:sx n="131" d="100"/>
          <a:sy n="131" d="100"/>
        </p:scale>
        <p:origin x="666" y="12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6114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71" d="100"/>
          <a:sy n="71" d="100"/>
        </p:scale>
        <p:origin x="2100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777607" y="0"/>
            <a:ext cx="2889938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AA56FE-00E9-4950-BA1F-C84F218166BB}" type="datetimeFigureOut">
              <a:rPr lang="en-US" smtClean="0"/>
              <a:t>3/17/2021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30091"/>
            <a:ext cx="2889938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777607" y="9430091"/>
            <a:ext cx="2889938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336DE6-4D04-49DA-8B0C-0F1D03F9E9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638598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777607" y="0"/>
            <a:ext cx="2889938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FCF851-2FF3-46D3-89ED-FA35B5FBD822}" type="datetimeFigureOut">
              <a:rPr lang="en-US" smtClean="0"/>
              <a:t>3/17/2021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01725" y="1241425"/>
            <a:ext cx="4465638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66909" y="4777958"/>
            <a:ext cx="533527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889938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777607" y="9430091"/>
            <a:ext cx="2889938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A025F5-FBC7-4CBF-A0E6-C752B9EE5D6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8205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A025F5-FBC7-4CBF-A0E6-C752B9EE5D68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23489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209D6-2A53-4FF2-A25A-3EBC445AA931}" type="datetimeFigureOut">
              <a:rPr lang="cs-CZ" smtClean="0"/>
              <a:t>17.03.2021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9BB80-5DC9-4F67-AB44-3A04B6ABA611}" type="slidenum">
              <a:rPr lang="cs-CZ" smtClean="0"/>
              <a:t>‹#›</a:t>
            </a:fld>
            <a:endParaRPr lang="cs-CZ" dirty="0"/>
          </a:p>
        </p:txBody>
      </p:sp>
      <p:pic>
        <p:nvPicPr>
          <p:cNvPr id="7" name="Picture 9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22" t="31384" r="38306" b="56247"/>
          <a:stretch>
            <a:fillRect/>
          </a:stretch>
        </p:blipFill>
        <p:spPr bwMode="auto">
          <a:xfrm>
            <a:off x="6939264" y="253952"/>
            <a:ext cx="1953216" cy="798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Connector 7"/>
          <p:cNvCxnSpPr/>
          <p:nvPr userDrawn="1"/>
        </p:nvCxnSpPr>
        <p:spPr>
          <a:xfrm>
            <a:off x="395536" y="1124744"/>
            <a:ext cx="8492405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518D5788-90C7-4CC8-B9DB-DF979B3F930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50487"/>
            <a:ext cx="519288" cy="798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106408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209D6-2A53-4FF2-A25A-3EBC445AA931}" type="datetimeFigureOut">
              <a:rPr lang="cs-CZ" smtClean="0"/>
              <a:t>17.03.2021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9BB80-5DC9-4F67-AB44-3A04B6ABA611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17881337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209D6-2A53-4FF2-A25A-3EBC445AA931}" type="datetimeFigureOut">
              <a:rPr lang="cs-CZ" smtClean="0"/>
              <a:t>17.03.2021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9BB80-5DC9-4F67-AB44-3A04B6ABA611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19414547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355160" cy="778098"/>
          </a:xfrm>
        </p:spPr>
        <p:txBody>
          <a:bodyPr>
            <a:normAutofit/>
          </a:bodyPr>
          <a:lstStyle>
            <a:lvl1pPr>
              <a:defRPr sz="28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buSzPct val="108000"/>
              <a:defRPr sz="2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buFont typeface="Courier New" panose="02070309020205020404" pitchFamily="49" charset="0"/>
              <a:buChar char="o"/>
              <a:defRPr sz="18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209D6-2A53-4FF2-A25A-3EBC445AA931}" type="datetimeFigureOut">
              <a:rPr lang="cs-CZ" smtClean="0"/>
              <a:t>17.03.2021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9BB80-5DC9-4F67-AB44-3A04B6ABA611}" type="slidenum">
              <a:rPr lang="cs-CZ" smtClean="0"/>
              <a:t>‹#›</a:t>
            </a:fld>
            <a:endParaRPr lang="cs-CZ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9392554-9F52-4737-8824-59E74EE869E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0483" y="219170"/>
            <a:ext cx="626317" cy="963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492950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209D6-2A53-4FF2-A25A-3EBC445AA931}" type="datetimeFigureOut">
              <a:rPr lang="cs-CZ" smtClean="0"/>
              <a:t>17.03.2021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9BB80-5DC9-4F67-AB44-3A04B6ABA611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4338752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40768"/>
            <a:ext cx="4038600" cy="478539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40768"/>
            <a:ext cx="4038600" cy="478539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209D6-2A53-4FF2-A25A-3EBC445AA931}" type="datetimeFigureOut">
              <a:rPr lang="cs-CZ" smtClean="0"/>
              <a:t>17.03.2021</a:t>
            </a:fld>
            <a:endParaRPr lang="cs-CZ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9BB80-5DC9-4F67-AB44-3A04B6ABA611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17590853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209D6-2A53-4FF2-A25A-3EBC445AA931}" type="datetimeFigureOut">
              <a:rPr lang="cs-CZ" smtClean="0"/>
              <a:t>17.03.2021</a:t>
            </a:fld>
            <a:endParaRPr lang="cs-CZ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9BB80-5DC9-4F67-AB44-3A04B6ABA611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33644167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40080"/>
          </a:xfrm>
        </p:spPr>
        <p:txBody>
          <a:bodyPr>
            <a:noAutofit/>
          </a:bodyPr>
          <a:lstStyle>
            <a:lvl1pPr algn="l">
              <a:defRPr sz="4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209D6-2A53-4FF2-A25A-3EBC445AA931}" type="datetimeFigureOut">
              <a:rPr lang="cs-CZ" smtClean="0"/>
              <a:t>17.03.2021</a:t>
            </a:fld>
            <a:endParaRPr lang="cs-CZ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9BB80-5DC9-4F67-AB44-3A04B6ABA611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73537819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209D6-2A53-4FF2-A25A-3EBC445AA931}" type="datetimeFigureOut">
              <a:rPr lang="cs-CZ" smtClean="0"/>
              <a:t>17.03.2021</a:t>
            </a:fld>
            <a:endParaRPr lang="cs-CZ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9BB80-5DC9-4F67-AB44-3A04B6ABA611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76427316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209D6-2A53-4FF2-A25A-3EBC445AA931}" type="datetimeFigureOut">
              <a:rPr lang="cs-CZ" smtClean="0"/>
              <a:t>17.03.2021</a:t>
            </a:fld>
            <a:endParaRPr lang="cs-CZ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9BB80-5DC9-4F67-AB44-3A04B6ABA611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23014285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209D6-2A53-4FF2-A25A-3EBC445AA931}" type="datetimeFigureOut">
              <a:rPr lang="cs-CZ" smtClean="0"/>
              <a:t>17.03.2021</a:t>
            </a:fld>
            <a:endParaRPr lang="cs-CZ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9BB80-5DC9-4F67-AB44-3A04B6ABA611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80669158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412776"/>
            <a:ext cx="8229600" cy="47133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71209D6-2A53-4FF2-A25A-3EBC445AA931}" type="datetimeFigureOut">
              <a:rPr lang="cs-CZ" smtClean="0"/>
              <a:pPr/>
              <a:t>17.03.2021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859BB80-5DC9-4F67-AB44-3A04B6ABA611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253981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 spd="slow">
    <p:wipe/>
  </p:transition>
  <p:txStyles>
    <p:titleStyle>
      <a:lvl1pPr algn="l" defTabSz="914400" rtl="0" eaLnBrk="1" latinLnBrk="0" hangingPunct="1">
        <a:spcBef>
          <a:spcPct val="0"/>
        </a:spcBef>
        <a:buNone/>
        <a:defRPr sz="3600" b="1" kern="1200">
          <a:solidFill>
            <a:schemeClr val="tx2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80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Relationship Id="rId9" Type="http://schemas.openxmlformats.org/officeDocument/2006/relationships/image" Target="../media/image13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1628800"/>
            <a:ext cx="7772400" cy="864096"/>
          </a:xfrm>
        </p:spPr>
        <p:txBody>
          <a:bodyPr/>
          <a:lstStyle/>
          <a:p>
            <a:pPr algn="ctr"/>
            <a:r>
              <a:rPr lang="cs-CZ" dirty="0"/>
              <a:t>Dárcovství krve a typy odběrů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685800" y="5229200"/>
            <a:ext cx="7772400" cy="1368152"/>
          </a:xfrm>
        </p:spPr>
        <p:txBody>
          <a:bodyPr>
            <a:noAutofit/>
          </a:bodyPr>
          <a:lstStyle/>
          <a:p>
            <a:r>
              <a:rPr lang="cs-CZ" sz="1800" dirty="0" smtClean="0"/>
              <a:t>MUDr</a:t>
            </a:r>
            <a:r>
              <a:rPr lang="cs-CZ" sz="1800" dirty="0"/>
              <a:t>. </a:t>
            </a:r>
            <a:r>
              <a:rPr lang="en-US" sz="1800" dirty="0" smtClean="0"/>
              <a:t>Helena Kostrouchová</a:t>
            </a:r>
            <a:endParaRPr lang="cs-CZ" sz="1800" dirty="0"/>
          </a:p>
          <a:p>
            <a:r>
              <a:rPr lang="cs-CZ" sz="1800" dirty="0"/>
              <a:t> Transfuzní a tkáňové oddělení FN </a:t>
            </a:r>
            <a:r>
              <a:rPr lang="cs-CZ" sz="1800" dirty="0" smtClean="0"/>
              <a:t>Brno</a:t>
            </a:r>
            <a:endParaRPr lang="cs-CZ" sz="1800" dirty="0"/>
          </a:p>
        </p:txBody>
      </p:sp>
      <p:pic>
        <p:nvPicPr>
          <p:cNvPr id="4" name="Picture 4" descr="transfuzka s heliporte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2809461"/>
            <a:ext cx="3024336" cy="227113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251527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dirty="0">
                <a:solidFill>
                  <a:schemeClr val="bg1">
                    <a:lumMod val="65000"/>
                  </a:schemeClr>
                </a:solidFill>
              </a:rPr>
              <a:t>Posouzení způsobilosti dárce krve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929411"/>
          </a:xfrm>
        </p:spPr>
        <p:txBody>
          <a:bodyPr>
            <a:normAutofit/>
          </a:bodyPr>
          <a:lstStyle/>
          <a:p>
            <a:r>
              <a:rPr lang="cs-CZ" b="1" dirty="0" smtClean="0"/>
              <a:t>Předodběrové vyšetření</a:t>
            </a:r>
          </a:p>
          <a:p>
            <a:pPr lvl="1"/>
            <a:r>
              <a:rPr lang="cs-CZ" dirty="0" smtClean="0"/>
              <a:t>Zhodnocení žilního přístupu</a:t>
            </a:r>
            <a:endParaRPr lang="cs-CZ" dirty="0"/>
          </a:p>
          <a:p>
            <a:pPr lvl="1"/>
            <a:r>
              <a:rPr lang="cs-CZ" dirty="0" smtClean="0"/>
              <a:t>Vyšetření krevního obrazu</a:t>
            </a:r>
          </a:p>
          <a:p>
            <a:pPr lvl="1"/>
            <a:r>
              <a:rPr lang="cs-CZ" dirty="0" smtClean="0"/>
              <a:t>(zvážení)</a:t>
            </a:r>
            <a:endParaRPr lang="cs-CZ" dirty="0"/>
          </a:p>
        </p:txBody>
      </p:sp>
      <p:pic>
        <p:nvPicPr>
          <p:cNvPr id="2050" name="Picture 2" descr="N:\TOKB\Prezentace\FOTOGRAFIE TTO\4021,4022 dárci krve, ambulance\Foto dárci\DSC_039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2697163"/>
            <a:ext cx="5328592" cy="3552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7233776"/>
      </p:ext>
    </p:extLst>
  </p:cSld>
  <p:clrMapOvr>
    <a:masterClrMapping/>
  </p:clrMapOvr>
  <p:transition spd="slow">
    <p:wipe dir="r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dirty="0">
                <a:solidFill>
                  <a:schemeClr val="bg1">
                    <a:lumMod val="65000"/>
                  </a:schemeClr>
                </a:solidFill>
              </a:rPr>
              <a:t>Posouzení způsobilosti dárce krve</a:t>
            </a:r>
          </a:p>
        </p:txBody>
      </p:sp>
      <p:graphicFrame>
        <p:nvGraphicFramePr>
          <p:cNvPr id="5" name="Zástupný symbol pro obsah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06529306"/>
              </p:ext>
            </p:extLst>
          </p:nvPr>
        </p:nvGraphicFramePr>
        <p:xfrm>
          <a:off x="457200" y="1916832"/>
          <a:ext cx="8229600" cy="3314080"/>
        </p:xfrm>
        <a:graphic>
          <a:graphicData uri="http://schemas.openxmlformats.org/drawingml/2006/table">
            <a:tbl>
              <a:tblPr firstRow="1" bandRow="1">
                <a:tableStyleId>{85BE263C-DBD7-4A20-BB59-AAB30ACAA65A}</a:tableStyleId>
              </a:tblPr>
              <a:tblGrid>
                <a:gridCol w="2057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48680">
                <a:tc>
                  <a:txBody>
                    <a:bodyPr/>
                    <a:lstStyle/>
                    <a:p>
                      <a:r>
                        <a:rPr lang="cs-CZ" dirty="0"/>
                        <a:t>Druh odběru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Parametr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Hodnoty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Frekvence vyšetření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odběr plné krve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hemoglobin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≥ženy 125g/l </a:t>
                      </a:r>
                    </a:p>
                    <a:p>
                      <a:r>
                        <a:rPr lang="cs-CZ" dirty="0"/>
                        <a:t>≥muži 135g/l</a:t>
                      </a:r>
                    </a:p>
                    <a:p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při každém odběru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plazmaferéza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celková bílkovina</a:t>
                      </a:r>
                      <a:endParaRPr lang="en-US" dirty="0"/>
                    </a:p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IgG</a:t>
                      </a:r>
                      <a:endParaRPr lang="cs-CZ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≥60g/l</a:t>
                      </a:r>
                      <a:endParaRPr lang="en-US" dirty="0"/>
                    </a:p>
                    <a:p>
                      <a:r>
                        <a:rPr lang="cs-CZ" dirty="0"/>
                        <a:t>≥</a:t>
                      </a:r>
                      <a:r>
                        <a:rPr lang="en-US" dirty="0"/>
                        <a:t>6g/l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1x </a:t>
                      </a:r>
                      <a:r>
                        <a:rPr lang="cs-CZ" dirty="0"/>
                        <a:t>ročně</a:t>
                      </a:r>
                      <a:endParaRPr lang="en-US" dirty="0"/>
                    </a:p>
                    <a:p>
                      <a:r>
                        <a:rPr lang="en-US" dirty="0"/>
                        <a:t>1x ročně</a:t>
                      </a: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trombocytaferéza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počet trombocytů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≥150x10</a:t>
                      </a:r>
                      <a:r>
                        <a:rPr lang="cs-CZ" baseline="30000" dirty="0"/>
                        <a:t>9</a:t>
                      </a:r>
                      <a:r>
                        <a:rPr lang="cs-CZ" dirty="0"/>
                        <a:t>/l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při každém odběru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erytrocytaferéza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hemoglobin před odběrem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≥140g/l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při každém odběru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4" name="Zástupný symbol pro obsah 2"/>
          <p:cNvSpPr txBox="1">
            <a:spLocks/>
          </p:cNvSpPr>
          <p:nvPr/>
        </p:nvSpPr>
        <p:spPr>
          <a:xfrm>
            <a:off x="457200" y="1412776"/>
            <a:ext cx="8229600" cy="48965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4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cs-CZ" b="1" dirty="0" smtClean="0"/>
          </a:p>
          <a:p>
            <a:endParaRPr lang="cs-CZ" b="1" dirty="0"/>
          </a:p>
          <a:p>
            <a:endParaRPr lang="cs-CZ" b="1" dirty="0" smtClean="0"/>
          </a:p>
          <a:p>
            <a:endParaRPr lang="cs-CZ" b="1" dirty="0"/>
          </a:p>
          <a:p>
            <a:endParaRPr lang="cs-CZ" b="1" dirty="0" smtClean="0"/>
          </a:p>
          <a:p>
            <a:endParaRPr lang="cs-CZ" b="1" dirty="0"/>
          </a:p>
          <a:p>
            <a:endParaRPr lang="cs-CZ" b="1" dirty="0" smtClean="0"/>
          </a:p>
          <a:p>
            <a:endParaRPr lang="cs-CZ" b="1" dirty="0"/>
          </a:p>
          <a:p>
            <a:endParaRPr lang="cs-CZ" b="1" dirty="0" smtClean="0"/>
          </a:p>
          <a:p>
            <a:endParaRPr lang="cs-CZ" b="1" dirty="0"/>
          </a:p>
          <a:p>
            <a:endParaRPr lang="cs-CZ" b="1" dirty="0" smtClean="0"/>
          </a:p>
          <a:p>
            <a:pPr marL="0" indent="0">
              <a:buNone/>
            </a:pPr>
            <a:r>
              <a:rPr lang="cs-CZ" sz="1800" dirty="0" smtClean="0"/>
              <a:t>Leukocyty</a:t>
            </a:r>
          </a:p>
          <a:p>
            <a:endParaRPr lang="cs-CZ" b="1" dirty="0" smtClean="0"/>
          </a:p>
        </p:txBody>
      </p:sp>
    </p:spTree>
    <p:extLst>
      <p:ext uri="{BB962C8B-B14F-4D97-AF65-F5344CB8AC3E}">
        <p14:creationId xmlns:p14="http://schemas.microsoft.com/office/powerpoint/2010/main" val="2812080599"/>
      </p:ext>
    </p:extLst>
  </p:cSld>
  <p:clrMapOvr>
    <a:masterClrMapping/>
  </p:clrMapOvr>
  <p:transition spd="slow">
    <p:wipe dir="r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dirty="0">
                <a:solidFill>
                  <a:schemeClr val="bg1">
                    <a:lumMod val="65000"/>
                  </a:schemeClr>
                </a:solidFill>
              </a:rPr>
              <a:t>Posouzení způsobilosti dárce krve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29146" y="1052736"/>
            <a:ext cx="8229600" cy="5616625"/>
          </a:xfrm>
        </p:spPr>
        <p:txBody>
          <a:bodyPr>
            <a:normAutofit/>
          </a:bodyPr>
          <a:lstStyle/>
          <a:p>
            <a:pPr lvl="1"/>
            <a:r>
              <a:rPr lang="cs-CZ" dirty="0" smtClean="0"/>
              <a:t>krevní </a:t>
            </a:r>
            <a:r>
              <a:rPr lang="cs-CZ" dirty="0"/>
              <a:t>tlak (systola </a:t>
            </a:r>
            <a:r>
              <a:rPr lang="en-US" dirty="0"/>
              <a:t>&lt;</a:t>
            </a:r>
            <a:r>
              <a:rPr lang="cs-CZ" dirty="0"/>
              <a:t>180mmHg, diastola </a:t>
            </a:r>
            <a:r>
              <a:rPr lang="en-US" dirty="0"/>
              <a:t>&lt;</a:t>
            </a:r>
            <a:r>
              <a:rPr lang="cs-CZ" dirty="0" smtClean="0"/>
              <a:t>100mmHg)</a:t>
            </a:r>
          </a:p>
          <a:p>
            <a:pPr lvl="1"/>
            <a:r>
              <a:rPr lang="cs-CZ" dirty="0"/>
              <a:t>tepová frekvence </a:t>
            </a:r>
            <a:r>
              <a:rPr lang="en-US" dirty="0"/>
              <a:t>(</a:t>
            </a:r>
            <a:r>
              <a:rPr lang="cs-CZ" dirty="0"/>
              <a:t>50-100/min, pravidelný rytmus</a:t>
            </a:r>
            <a:r>
              <a:rPr lang="en-US" dirty="0"/>
              <a:t>)</a:t>
            </a:r>
            <a:endParaRPr lang="cs-CZ" dirty="0" smtClean="0"/>
          </a:p>
          <a:p>
            <a:pPr lvl="1"/>
            <a:r>
              <a:rPr lang="cs-CZ" dirty="0"/>
              <a:t>v</a:t>
            </a:r>
            <a:r>
              <a:rPr lang="cs-CZ" dirty="0" smtClean="0"/>
              <a:t>yhodnocení informací z dotazníku, výsledků KO, celkového stavu </a:t>
            </a:r>
            <a:r>
              <a:rPr lang="cs-CZ" dirty="0"/>
              <a:t>dárce (výživa, životní styl, piercing, tetování, vpichy, intoxikace alkoholem či </a:t>
            </a:r>
            <a:r>
              <a:rPr lang="cs-CZ" dirty="0" smtClean="0"/>
              <a:t>drogami,…)</a:t>
            </a:r>
          </a:p>
          <a:p>
            <a:pPr lvl="1"/>
            <a:endParaRPr lang="cs-CZ" dirty="0"/>
          </a:p>
          <a:p>
            <a:pPr lvl="1">
              <a:buFont typeface="Courier New" panose="02070309020205020404" pitchFamily="49" charset="0"/>
              <a:buChar char="o"/>
            </a:pPr>
            <a:endParaRPr lang="cs-CZ" dirty="0" smtClean="0"/>
          </a:p>
          <a:p>
            <a:pPr lvl="1">
              <a:buFont typeface="Courier New" panose="02070309020205020404" pitchFamily="49" charset="0"/>
              <a:buChar char="o"/>
            </a:pPr>
            <a:endParaRPr lang="cs-CZ" dirty="0"/>
          </a:p>
          <a:p>
            <a:pPr lvl="1">
              <a:buFont typeface="Courier New" panose="02070309020205020404" pitchFamily="49" charset="0"/>
              <a:buChar char="o"/>
            </a:pPr>
            <a:endParaRPr lang="cs-CZ" dirty="0" smtClean="0"/>
          </a:p>
          <a:p>
            <a:pPr lvl="1">
              <a:buFont typeface="Courier New" panose="02070309020205020404" pitchFamily="49" charset="0"/>
              <a:buChar char="o"/>
            </a:pPr>
            <a:endParaRPr lang="cs-CZ" dirty="0"/>
          </a:p>
          <a:p>
            <a:pPr lvl="1">
              <a:buFont typeface="Courier New" panose="02070309020205020404" pitchFamily="49" charset="0"/>
              <a:buChar char="o"/>
            </a:pPr>
            <a:endParaRPr lang="cs-CZ" dirty="0" smtClean="0"/>
          </a:p>
          <a:p>
            <a:pPr lvl="1">
              <a:buFont typeface="Courier New" panose="02070309020205020404" pitchFamily="49" charset="0"/>
              <a:buChar char="o"/>
            </a:pPr>
            <a:endParaRPr lang="cs-CZ" dirty="0"/>
          </a:p>
          <a:p>
            <a:pPr lvl="1">
              <a:buFont typeface="Courier New" panose="02070309020205020404" pitchFamily="49" charset="0"/>
              <a:buChar char="o"/>
            </a:pPr>
            <a:endParaRPr lang="cs-CZ" dirty="0" smtClean="0"/>
          </a:p>
          <a:p>
            <a:pPr lvl="1">
              <a:buFont typeface="Courier New" panose="02070309020205020404" pitchFamily="49" charset="0"/>
              <a:buChar char="o"/>
            </a:pPr>
            <a:endParaRPr lang="cs-CZ" dirty="0"/>
          </a:p>
          <a:p>
            <a:pPr lvl="1">
              <a:buFont typeface="Courier New" panose="02070309020205020404" pitchFamily="49" charset="0"/>
              <a:buChar char="o"/>
            </a:pPr>
            <a:endParaRPr lang="cs-CZ" dirty="0" smtClean="0"/>
          </a:p>
          <a:p>
            <a:pPr lvl="1">
              <a:buFont typeface="Courier New" panose="02070309020205020404" pitchFamily="49" charset="0"/>
              <a:buChar char="o"/>
            </a:pPr>
            <a:r>
              <a:rPr lang="cs-CZ" dirty="0" smtClean="0"/>
              <a:t>posuzuje </a:t>
            </a:r>
            <a:r>
              <a:rPr lang="cs-CZ" dirty="0"/>
              <a:t>proškolený pracovník</a:t>
            </a:r>
            <a:r>
              <a:rPr lang="en-US" dirty="0"/>
              <a:t> </a:t>
            </a:r>
            <a:r>
              <a:rPr lang="cs-CZ" dirty="0" smtClean="0"/>
              <a:t>ZTS/lékař, odpovědnost!</a:t>
            </a:r>
            <a:endParaRPr lang="cs-CZ" dirty="0"/>
          </a:p>
        </p:txBody>
      </p:sp>
      <p:pic>
        <p:nvPicPr>
          <p:cNvPr id="1026" name="Picture 2" descr="N:\TOKB\Prezentace\FOTOGRAFIE TTO\4021,4022 dárci krve, ambulance\Foto dárci\30051813_1580997798621892_2501230333330102218_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59" y="2708920"/>
            <a:ext cx="4464373" cy="2974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53023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>
                <a:solidFill>
                  <a:schemeClr val="bg1">
                    <a:lumMod val="65000"/>
                  </a:schemeClr>
                </a:solidFill>
              </a:rPr>
              <a:t>Posouzení způsobilosti dárce krve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1196752"/>
            <a:ext cx="8229600" cy="5145435"/>
          </a:xfrm>
        </p:spPr>
        <p:txBody>
          <a:bodyPr>
            <a:normAutofit/>
          </a:bodyPr>
          <a:lstStyle/>
          <a:p>
            <a:r>
              <a:rPr lang="cs-CZ" b="1" dirty="0"/>
              <a:t>Kritéria pro </a:t>
            </a:r>
            <a:r>
              <a:rPr lang="cs-CZ" b="1" u="sng" dirty="0"/>
              <a:t>trvalé</a:t>
            </a:r>
            <a:r>
              <a:rPr lang="cs-CZ" b="1" dirty="0"/>
              <a:t> vyloučení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dirty="0"/>
              <a:t>z</a:t>
            </a:r>
            <a:r>
              <a:rPr lang="cs-CZ" dirty="0" smtClean="0"/>
              <a:t>ávažné onemocnění (kardiovaskulární, neurologické, gastrointestinální, urogenitální, respirační, </a:t>
            </a:r>
            <a:r>
              <a:rPr lang="cs-CZ" dirty="0"/>
              <a:t>imunitní, </a:t>
            </a:r>
            <a:r>
              <a:rPr lang="cs-CZ" dirty="0" smtClean="0"/>
              <a:t>hematologické, metabolické)</a:t>
            </a:r>
            <a:endParaRPr lang="cs-CZ" dirty="0"/>
          </a:p>
          <a:p>
            <a:pPr lvl="1">
              <a:buFont typeface="Courier New" panose="02070309020205020404" pitchFamily="49" charset="0"/>
              <a:buChar char="o"/>
            </a:pPr>
            <a:r>
              <a:rPr lang="en-GB" dirty="0"/>
              <a:t>a</a:t>
            </a:r>
            <a:r>
              <a:rPr lang="cs-CZ" dirty="0"/>
              <a:t>bnormální sklon ke krvácení (koagulopatie v anamnéze)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GB" dirty="0"/>
              <a:t>d</a:t>
            </a:r>
            <a:r>
              <a:rPr lang="cs-CZ" dirty="0"/>
              <a:t>iabetes mellitus léčený inzulinem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GB" dirty="0"/>
              <a:t>i</a:t>
            </a:r>
            <a:r>
              <a:rPr lang="cs-CZ" dirty="0"/>
              <a:t>nfekční onemocnění (hepatitida B, C, HIV typ 1,2, HTLV I a II), babesióza, kala azar (viscerální leishmanióza), Chagasova nemoc (trypanosomiása cruzi)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GB" dirty="0"/>
              <a:t>z</a:t>
            </a:r>
            <a:r>
              <a:rPr lang="cs-CZ" dirty="0"/>
              <a:t>houbná </a:t>
            </a:r>
            <a:r>
              <a:rPr lang="cs-CZ" dirty="0" smtClean="0"/>
              <a:t>onemocnění</a:t>
            </a:r>
          </a:p>
          <a:p>
            <a:pPr lvl="1"/>
            <a:r>
              <a:rPr lang="cs-CZ" dirty="0"/>
              <a:t>přenosná spongiformní </a:t>
            </a:r>
            <a:r>
              <a:rPr lang="cs-CZ" dirty="0" smtClean="0"/>
              <a:t>encefalopatie</a:t>
            </a:r>
          </a:p>
          <a:p>
            <a:pPr lvl="1"/>
            <a:r>
              <a:rPr lang="cs-CZ" dirty="0"/>
              <a:t>intravenosní nebo intramuskulární užití lékařem nepředepsaného léčiva v anamnéze (drogy, hormony, anabolické steroidy)</a:t>
            </a:r>
          </a:p>
          <a:p>
            <a:pPr lvl="1"/>
            <a:r>
              <a:rPr lang="cs-CZ" dirty="0"/>
              <a:t>příjemci xenotransplantátu</a:t>
            </a:r>
          </a:p>
          <a:p>
            <a:pPr lvl="1"/>
            <a:r>
              <a:rPr lang="cs-CZ" dirty="0"/>
              <a:t>s</a:t>
            </a:r>
            <a:r>
              <a:rPr lang="cs-CZ" dirty="0" smtClean="0"/>
              <a:t>tálé rizikové </a:t>
            </a:r>
            <a:r>
              <a:rPr lang="cs-CZ" dirty="0"/>
              <a:t>sexuální chování (pohlavní styk mezi muži, s rizikovým partnerem</a:t>
            </a:r>
            <a:r>
              <a:rPr lang="cs-CZ" dirty="0" smtClean="0"/>
              <a:t>)</a:t>
            </a:r>
          </a:p>
          <a:p>
            <a:pPr lvl="1">
              <a:buFont typeface="Courier New" panose="02070309020205020404" pitchFamily="49" charset="0"/>
              <a:buChar char="o"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70648832"/>
      </p:ext>
    </p:extLst>
  </p:cSld>
  <p:clrMapOvr>
    <a:masterClrMapping/>
  </p:clrMapOvr>
  <p:transition spd="slow">
    <p:wipe dir="r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>
                <a:solidFill>
                  <a:schemeClr val="bg1">
                    <a:lumMod val="65000"/>
                  </a:schemeClr>
                </a:solidFill>
              </a:rPr>
              <a:t>Posouzení způsobilosti dárce krve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b="1" u="sng" dirty="0" smtClean="0"/>
              <a:t>dočasné</a:t>
            </a:r>
            <a:r>
              <a:rPr lang="cs-CZ" b="1" dirty="0" smtClean="0"/>
              <a:t> </a:t>
            </a:r>
            <a:r>
              <a:rPr lang="cs-CZ" b="1" dirty="0"/>
              <a:t>vyloučení dárce krve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dirty="0"/>
              <a:t>infekce</a:t>
            </a:r>
          </a:p>
          <a:p>
            <a:pPr marL="1085850" lvl="2" indent="-285750"/>
            <a:r>
              <a:rPr lang="cs-CZ" dirty="0"/>
              <a:t>2 roky</a:t>
            </a:r>
            <a:r>
              <a:rPr lang="en-US" dirty="0"/>
              <a:t> - </a:t>
            </a:r>
            <a:r>
              <a:rPr lang="cs-CZ" dirty="0"/>
              <a:t>brucelóza, osteomyelitida, horečka Q, tbc, revmatická horečka</a:t>
            </a:r>
          </a:p>
          <a:p>
            <a:pPr marL="1085850" lvl="2" indent="-285750"/>
            <a:r>
              <a:rPr lang="cs-CZ" dirty="0"/>
              <a:t>1 rok - syfilis (od vyléčení), mononukleóza</a:t>
            </a:r>
          </a:p>
          <a:p>
            <a:pPr marL="1085850" lvl="2" indent="-285750"/>
            <a:r>
              <a:rPr lang="cs-CZ" dirty="0"/>
              <a:t>6 měsíců</a:t>
            </a:r>
            <a:r>
              <a:rPr lang="en-US" dirty="0"/>
              <a:t> - </a:t>
            </a:r>
            <a:r>
              <a:rPr lang="cs-CZ" dirty="0"/>
              <a:t>borelióza, toxoplazmóza</a:t>
            </a:r>
          </a:p>
          <a:p>
            <a:pPr marL="1085850" lvl="2" indent="-285750"/>
            <a:r>
              <a:rPr lang="cs-CZ" dirty="0"/>
              <a:t>2 týdny</a:t>
            </a:r>
            <a:r>
              <a:rPr lang="en-US" dirty="0"/>
              <a:t> - </a:t>
            </a:r>
            <a:r>
              <a:rPr lang="cs-CZ" dirty="0"/>
              <a:t>chřipka, horečka více než 38°C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dirty="0"/>
              <a:t>malári</a:t>
            </a:r>
            <a:r>
              <a:rPr lang="en-US" dirty="0"/>
              <a:t>e</a:t>
            </a:r>
            <a:endParaRPr lang="cs-CZ" dirty="0"/>
          </a:p>
          <a:p>
            <a:pPr marL="1085850" lvl="2" indent="-285750"/>
            <a:r>
              <a:rPr lang="cs-CZ" dirty="0"/>
              <a:t>pobyt v malarické oblasti bez příznaků </a:t>
            </a:r>
            <a:r>
              <a:rPr lang="cs-CZ" dirty="0" smtClean="0"/>
              <a:t>– 6 měsíců</a:t>
            </a:r>
            <a:endParaRPr lang="cs-CZ" dirty="0"/>
          </a:p>
          <a:p>
            <a:pPr marL="1085850" lvl="2" indent="-285750"/>
            <a:r>
              <a:rPr lang="cs-CZ" dirty="0"/>
              <a:t>pobyt v malarické oblasti+antimalarika - 12 </a:t>
            </a:r>
            <a:r>
              <a:rPr lang="cs-CZ" dirty="0" smtClean="0"/>
              <a:t>měsíců</a:t>
            </a:r>
            <a:endParaRPr lang="cs-CZ" dirty="0"/>
          </a:p>
          <a:p>
            <a:pPr marL="1085850" lvl="2" indent="-285750"/>
            <a:r>
              <a:rPr lang="cs-CZ" dirty="0"/>
              <a:t>febrilie malarického typu - 3 roky</a:t>
            </a:r>
          </a:p>
          <a:p>
            <a:pPr marL="1085850" lvl="2" indent="-285750"/>
            <a:r>
              <a:rPr lang="cs-CZ" dirty="0"/>
              <a:t>dlouhodobý pobyt v dětství  - 3 roky od </a:t>
            </a:r>
            <a:r>
              <a:rPr lang="cs-CZ" dirty="0" smtClean="0"/>
              <a:t>pobytu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dirty="0" smtClean="0"/>
              <a:t>virus západonilské horečky, Chikungunya</a:t>
            </a:r>
          </a:p>
          <a:p>
            <a:pPr marL="1085850" lvl="2" indent="-285750"/>
            <a:r>
              <a:rPr lang="cs-CZ" dirty="0" smtClean="0"/>
              <a:t>28 dní </a:t>
            </a:r>
            <a:r>
              <a:rPr lang="cs-CZ" dirty="0"/>
              <a:t>od opuštění rizikové </a:t>
            </a:r>
            <a:r>
              <a:rPr lang="cs-CZ" dirty="0" smtClean="0"/>
              <a:t>oblasti</a:t>
            </a:r>
          </a:p>
          <a:p>
            <a:pPr marL="1085850" lvl="2" indent="-285750"/>
            <a:r>
              <a:rPr lang="cs-CZ" dirty="0" smtClean="0"/>
              <a:t>120 dní po úzdravě (+ Dengue, Zika) </a:t>
            </a:r>
            <a:endParaRPr lang="cs-CZ" dirty="0"/>
          </a:p>
        </p:txBody>
      </p:sp>
      <p:pic>
        <p:nvPicPr>
          <p:cNvPr id="4" name="Picture 2" descr="https://upload.wikimedia.org/wikipedia/commons/e/ea/Aedes_Albopictu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3641149"/>
            <a:ext cx="2323490" cy="1576426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5081480"/>
      </p:ext>
    </p:extLst>
  </p:cSld>
  <p:clrMapOvr>
    <a:masterClrMapping/>
  </p:clrMapOvr>
  <p:transition spd="slow">
    <p:wipe dir="r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>
                <a:solidFill>
                  <a:schemeClr val="bg1">
                    <a:lumMod val="65000"/>
                  </a:schemeClr>
                </a:solidFill>
              </a:rPr>
              <a:t>Posouzení způsobilosti dárce krve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5256584"/>
          </a:xfrm>
        </p:spPr>
        <p:txBody>
          <a:bodyPr>
            <a:normAutofit/>
          </a:bodyPr>
          <a:lstStyle/>
          <a:p>
            <a:pPr lvl="1">
              <a:buFont typeface="Courier New" panose="02070309020205020404" pitchFamily="49" charset="0"/>
              <a:buChar char="o"/>
            </a:pPr>
            <a:r>
              <a:rPr lang="cs-CZ" dirty="0" smtClean="0"/>
              <a:t>vystavení </a:t>
            </a:r>
            <a:r>
              <a:rPr lang="cs-CZ" dirty="0"/>
              <a:t>se riziku infekčního onemocnění přenosného transfuzí - odklad 6 </a:t>
            </a:r>
            <a:r>
              <a:rPr lang="cs-CZ" dirty="0" smtClean="0"/>
              <a:t>měsíců nebo na 4 měsíce, pokud je negativní vyšetření hepatitidy C technikou amplifikace NK </a:t>
            </a:r>
            <a:r>
              <a:rPr lang="cs-CZ" i="1" dirty="0" smtClean="0"/>
              <a:t>(diagnostické okno)</a:t>
            </a:r>
            <a:endParaRPr lang="cs-CZ" i="1" dirty="0"/>
          </a:p>
          <a:p>
            <a:pPr lvl="2"/>
            <a:r>
              <a:rPr lang="cs-CZ" dirty="0"/>
              <a:t>endoskopické vyšetření</a:t>
            </a:r>
          </a:p>
          <a:p>
            <a:pPr lvl="2"/>
            <a:r>
              <a:rPr lang="cs-CZ" dirty="0"/>
              <a:t>poranění vpichem injekční </a:t>
            </a:r>
            <a:r>
              <a:rPr lang="cs-CZ" dirty="0" smtClean="0"/>
              <a:t>jehly / potřísnění sliznice krví</a:t>
            </a:r>
            <a:endParaRPr lang="cs-CZ" dirty="0"/>
          </a:p>
          <a:p>
            <a:pPr lvl="2"/>
            <a:r>
              <a:rPr lang="cs-CZ" dirty="0"/>
              <a:t>podání transfuzního přípravku</a:t>
            </a:r>
          </a:p>
          <a:p>
            <a:pPr lvl="2"/>
            <a:r>
              <a:rPr lang="cs-CZ" dirty="0"/>
              <a:t>transplantace tkáně nebo buněk lidského původu</a:t>
            </a:r>
          </a:p>
          <a:p>
            <a:pPr lvl="2"/>
            <a:r>
              <a:rPr lang="cs-CZ" dirty="0"/>
              <a:t>velký chirurgický výkon</a:t>
            </a:r>
          </a:p>
          <a:p>
            <a:pPr lvl="2"/>
            <a:r>
              <a:rPr lang="cs-CZ" dirty="0"/>
              <a:t>tetování nebo piercing</a:t>
            </a:r>
          </a:p>
          <a:p>
            <a:pPr lvl="2"/>
            <a:r>
              <a:rPr lang="cs-CZ" dirty="0"/>
              <a:t>a</a:t>
            </a:r>
            <a:r>
              <a:rPr lang="cs-CZ" dirty="0" smtClean="0"/>
              <a:t>kupunktura (není-li provedena lékařem a sterilními jednorázovými jehlami)</a:t>
            </a:r>
            <a:endParaRPr lang="cs-CZ" dirty="0"/>
          </a:p>
          <a:p>
            <a:pPr lvl="2"/>
            <a:r>
              <a:rPr lang="cs-CZ" dirty="0"/>
              <a:t>osoby ohrožené kontaktem s osobou s hepatitidou </a:t>
            </a:r>
            <a:r>
              <a:rPr lang="cs-CZ" dirty="0" smtClean="0"/>
              <a:t>B v </a:t>
            </a:r>
            <a:r>
              <a:rPr lang="cs-CZ" dirty="0"/>
              <a:t>domácnosti</a:t>
            </a:r>
          </a:p>
          <a:p>
            <a:pPr>
              <a:buFont typeface="Wingdings" panose="05000000000000000000" pitchFamily="2" charset="2"/>
              <a:buChar char="§"/>
            </a:pPr>
            <a:endParaRPr lang="cs-CZ" dirty="0"/>
          </a:p>
          <a:p>
            <a:pPr lvl="1"/>
            <a:r>
              <a:rPr lang="cs-CZ" dirty="0"/>
              <a:t>očkování</a:t>
            </a:r>
          </a:p>
          <a:p>
            <a:pPr lvl="2"/>
            <a:r>
              <a:rPr lang="cs-CZ" dirty="0"/>
              <a:t>inaktivované či usmrcené viry, bakterie, toxoidy</a:t>
            </a:r>
            <a:r>
              <a:rPr lang="en-US" dirty="0"/>
              <a:t> </a:t>
            </a:r>
            <a:r>
              <a:rPr lang="cs-CZ" dirty="0"/>
              <a:t>-</a:t>
            </a:r>
            <a:r>
              <a:rPr lang="en-US" dirty="0"/>
              <a:t> </a:t>
            </a:r>
            <a:r>
              <a:rPr lang="cs-CZ" dirty="0"/>
              <a:t>bez vyloučení</a:t>
            </a:r>
          </a:p>
          <a:p>
            <a:pPr lvl="2"/>
            <a:r>
              <a:rPr lang="cs-CZ" dirty="0"/>
              <a:t>oslabené viry a bakterie</a:t>
            </a:r>
            <a:r>
              <a:rPr lang="en-US" dirty="0"/>
              <a:t> </a:t>
            </a:r>
            <a:r>
              <a:rPr lang="cs-CZ" dirty="0"/>
              <a:t>-</a:t>
            </a:r>
            <a:r>
              <a:rPr lang="en-US" dirty="0"/>
              <a:t> </a:t>
            </a:r>
            <a:r>
              <a:rPr lang="cs-CZ" dirty="0"/>
              <a:t>odklad 4 týdny (neštovice 8 týdnů)</a:t>
            </a:r>
          </a:p>
          <a:p>
            <a:pPr lvl="2"/>
            <a:r>
              <a:rPr lang="cs-CZ" dirty="0"/>
              <a:t>hepatitida B po expozici, vzteklina po expozici, klíšťová encefalitida po expozici- 1 rok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3681031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>
                <a:solidFill>
                  <a:schemeClr val="bg1">
                    <a:lumMod val="65000"/>
                  </a:schemeClr>
                </a:solidFill>
              </a:rPr>
              <a:t>Posouzení způsobilosti dárce krve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/>
            <a:r>
              <a:rPr lang="cs-CZ" dirty="0" smtClean="0"/>
              <a:t>těhotenství </a:t>
            </a:r>
            <a:r>
              <a:rPr lang="cs-CZ" dirty="0"/>
              <a:t>a laktace</a:t>
            </a:r>
            <a:r>
              <a:rPr lang="en-US" dirty="0"/>
              <a:t> </a:t>
            </a:r>
            <a:r>
              <a:rPr lang="cs-CZ" dirty="0" smtClean="0"/>
              <a:t>–</a:t>
            </a:r>
            <a:r>
              <a:rPr lang="en-US" dirty="0" smtClean="0"/>
              <a:t> </a:t>
            </a:r>
            <a:r>
              <a:rPr lang="cs-CZ" dirty="0" smtClean="0"/>
              <a:t>během těhotenství a 6 </a:t>
            </a:r>
            <a:r>
              <a:rPr lang="cs-CZ" dirty="0"/>
              <a:t>měsíců po </a:t>
            </a:r>
            <a:r>
              <a:rPr lang="cs-CZ" dirty="0" smtClean="0"/>
              <a:t>jeho ukončení</a:t>
            </a:r>
            <a:endParaRPr lang="cs-CZ" dirty="0"/>
          </a:p>
          <a:p>
            <a:pPr lvl="1"/>
            <a:r>
              <a:rPr lang="cs-CZ" dirty="0"/>
              <a:t>malý chirurgický výkon</a:t>
            </a:r>
            <a:r>
              <a:rPr lang="en-US" dirty="0"/>
              <a:t> - </a:t>
            </a:r>
            <a:r>
              <a:rPr lang="cs-CZ" dirty="0"/>
              <a:t>odklad 1</a:t>
            </a:r>
            <a:r>
              <a:rPr lang="en-US" dirty="0"/>
              <a:t> </a:t>
            </a:r>
            <a:r>
              <a:rPr lang="cs-CZ" dirty="0"/>
              <a:t>týden</a:t>
            </a:r>
          </a:p>
          <a:p>
            <a:pPr lvl="1"/>
            <a:r>
              <a:rPr lang="cs-CZ" dirty="0"/>
              <a:t>zubní ošetření</a:t>
            </a:r>
            <a:r>
              <a:rPr lang="en-US" dirty="0"/>
              <a:t> - </a:t>
            </a:r>
            <a:r>
              <a:rPr lang="cs-CZ" dirty="0"/>
              <a:t>menší 1 </a:t>
            </a:r>
            <a:r>
              <a:rPr lang="cs-CZ" dirty="0" smtClean="0"/>
              <a:t>den </a:t>
            </a:r>
          </a:p>
          <a:p>
            <a:pPr marL="457200" lvl="1" indent="0">
              <a:buNone/>
            </a:pPr>
            <a:r>
              <a:rPr lang="cs-CZ" dirty="0"/>
              <a:t>	</a:t>
            </a:r>
            <a:r>
              <a:rPr lang="cs-CZ" dirty="0" smtClean="0"/>
              <a:t>	       - extrakce</a:t>
            </a:r>
            <a:r>
              <a:rPr lang="cs-CZ" dirty="0"/>
              <a:t>, výplň </a:t>
            </a:r>
            <a:r>
              <a:rPr lang="cs-CZ" dirty="0" smtClean="0"/>
              <a:t>kořenu</a:t>
            </a:r>
            <a:r>
              <a:rPr lang="en-US" dirty="0" smtClean="0"/>
              <a:t> </a:t>
            </a:r>
            <a:r>
              <a:rPr lang="cs-CZ" dirty="0"/>
              <a:t>=</a:t>
            </a:r>
            <a:r>
              <a:rPr lang="en-US" dirty="0"/>
              <a:t> </a:t>
            </a:r>
            <a:r>
              <a:rPr lang="cs-CZ" dirty="0"/>
              <a:t>malý chirurgický výkon</a:t>
            </a:r>
          </a:p>
          <a:p>
            <a:pPr lvl="1"/>
            <a:r>
              <a:rPr lang="cs-CZ" dirty="0"/>
              <a:t>užívání léků</a:t>
            </a:r>
            <a:r>
              <a:rPr lang="en-US" dirty="0"/>
              <a:t> </a:t>
            </a:r>
            <a:r>
              <a:rPr lang="cs-CZ" dirty="0"/>
              <a:t>- v kompetenci jednotlivých ZTS</a:t>
            </a:r>
          </a:p>
          <a:p>
            <a:pPr lvl="1"/>
            <a:r>
              <a:rPr lang="cs-CZ" dirty="0"/>
              <a:t>zvláštní epidemiologické situace</a:t>
            </a:r>
            <a:r>
              <a:rPr lang="en-US" dirty="0"/>
              <a:t> </a:t>
            </a:r>
            <a:r>
              <a:rPr lang="cs-CZ" dirty="0"/>
              <a:t>-</a:t>
            </a:r>
            <a:r>
              <a:rPr lang="en-US" dirty="0"/>
              <a:t> </a:t>
            </a:r>
            <a:r>
              <a:rPr lang="cs-CZ" dirty="0"/>
              <a:t>pokyny Hlavního hygienika ČR</a:t>
            </a:r>
          </a:p>
        </p:txBody>
      </p:sp>
    </p:spTree>
    <p:extLst>
      <p:ext uri="{BB962C8B-B14F-4D97-AF65-F5344CB8AC3E}">
        <p14:creationId xmlns:p14="http://schemas.microsoft.com/office/powerpoint/2010/main" val="3951964907"/>
      </p:ext>
    </p:extLst>
  </p:cSld>
  <p:clrMapOvr>
    <a:masterClrMapping/>
  </p:clrMapOvr>
  <p:transition spd="slow">
    <p:wipe dir="r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Nepoškodit zdraví dárce</a:t>
            </a:r>
          </a:p>
          <a:p>
            <a:r>
              <a:rPr lang="en-US" dirty="0"/>
              <a:t>Zajistit bezpečnost transfuzního přípravku pro příjemce</a:t>
            </a:r>
          </a:p>
          <a:p>
            <a:pPr marL="0" indent="0">
              <a:buNone/>
            </a:pPr>
            <a:endParaRPr lang="cs-CZ" dirty="0"/>
          </a:p>
        </p:txBody>
      </p:sp>
      <p:sp>
        <p:nvSpPr>
          <p:cNvPr id="4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>
                <a:solidFill>
                  <a:schemeClr val="bg1">
                    <a:lumMod val="65000"/>
                  </a:schemeClr>
                </a:solidFill>
              </a:rPr>
              <a:t>Posouzení způsobilosti dárce krve</a:t>
            </a:r>
          </a:p>
        </p:txBody>
      </p:sp>
      <p:pic>
        <p:nvPicPr>
          <p:cNvPr id="5" name="Picture 2" descr="N:\TOKB\Prezentace\FOTOGRAFIE TTO\4021,4022 dárci krve, ambulance\Foto dárci\0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2476175"/>
            <a:ext cx="5474377" cy="3654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8736517"/>
      </p:ext>
    </p:extLst>
  </p:cSld>
  <p:clrMapOvr>
    <a:masterClrMapping/>
  </p:clrMapOvr>
  <p:transition spd="slow">
    <p:wip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Maximální odebírané množství a frekvence odběrů</a:t>
            </a:r>
            <a:endParaRPr lang="en-US" dirty="0"/>
          </a:p>
        </p:txBody>
      </p:sp>
      <p:graphicFrame>
        <p:nvGraphicFramePr>
          <p:cNvPr id="4" name="Zástupný symbol pro obsah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59181817"/>
              </p:ext>
            </p:extLst>
          </p:nvPr>
        </p:nvGraphicFramePr>
        <p:xfrm>
          <a:off x="457200" y="2132856"/>
          <a:ext cx="8147248" cy="2722880"/>
        </p:xfrm>
        <a:graphic>
          <a:graphicData uri="http://schemas.openxmlformats.org/drawingml/2006/table">
            <a:tbl>
              <a:tblPr firstRow="1" bandRow="1">
                <a:tableStyleId>{85BE263C-DBD7-4A20-BB59-AAB30ACAA65A}</a:tableStyleId>
              </a:tblPr>
              <a:tblGrid>
                <a:gridCol w="16459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569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8823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5618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cs-CZ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Jednorázové maximum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Minimální interval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Roční maximum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1600" dirty="0"/>
                        <a:t>odběr plné krve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13%</a:t>
                      </a:r>
                      <a:r>
                        <a:rPr lang="en-US" sz="1600" dirty="0"/>
                        <a:t> </a:t>
                      </a:r>
                      <a:r>
                        <a:rPr lang="cs-CZ" sz="1600" dirty="0"/>
                        <a:t>cirkulujícího objemu, obvykle 450</a:t>
                      </a:r>
                      <a:r>
                        <a:rPr lang="cs-CZ" sz="1600" baseline="0" dirty="0"/>
                        <a:t> ml</a:t>
                      </a:r>
                      <a:r>
                        <a:rPr lang="en-US" sz="1600" baseline="0" dirty="0"/>
                        <a:t> </a:t>
                      </a:r>
                      <a:r>
                        <a:rPr lang="cs-CZ" sz="1600" baseline="0" dirty="0"/>
                        <a:t>±10%</a:t>
                      </a:r>
                      <a:endParaRPr lang="cs-CZ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8 týdnů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muži 5</a:t>
                      </a:r>
                      <a:r>
                        <a:rPr lang="cs-CZ" sz="1600" baseline="0" dirty="0"/>
                        <a:t> krát</a:t>
                      </a:r>
                      <a:endParaRPr lang="cs-CZ" sz="1600" dirty="0"/>
                    </a:p>
                    <a:p>
                      <a:r>
                        <a:rPr lang="cs-CZ" sz="1600" dirty="0"/>
                        <a:t>ženy 4 krát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1600" dirty="0"/>
                        <a:t>dvojitá erytrocytaferéza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13% cirkulujícího objemu, není-li i.v. hrazeno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4</a:t>
                      </a:r>
                      <a:r>
                        <a:rPr lang="en-GB" sz="1600" dirty="0"/>
                        <a:t> </a:t>
                      </a:r>
                      <a:r>
                        <a:rPr lang="cs-CZ" sz="1600" dirty="0"/>
                        <a:t>měsíce u mužů</a:t>
                      </a:r>
                      <a:endParaRPr lang="en-US" sz="1600" dirty="0"/>
                    </a:p>
                    <a:p>
                      <a:r>
                        <a:rPr lang="cs-CZ" sz="1600" dirty="0"/>
                        <a:t>6 měsíců u žen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muži 3 krát</a:t>
                      </a:r>
                    </a:p>
                    <a:p>
                      <a:r>
                        <a:rPr lang="cs-CZ" sz="1600" dirty="0"/>
                        <a:t>ženy 2 krát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1600" dirty="0"/>
                        <a:t>plazmaferéza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750ml</a:t>
                      </a:r>
                      <a:r>
                        <a:rPr lang="cs-CZ" sz="1600" baseline="0" dirty="0"/>
                        <a:t> </a:t>
                      </a:r>
                      <a:r>
                        <a:rPr lang="en-GB" sz="1600" baseline="0" dirty="0"/>
                        <a:t>(</a:t>
                      </a:r>
                      <a:r>
                        <a:rPr lang="cs-CZ" sz="1600" baseline="0" dirty="0"/>
                        <a:t>bez protisrážlivého roztoku</a:t>
                      </a:r>
                      <a:r>
                        <a:rPr lang="en-GB" sz="1600" baseline="0" dirty="0"/>
                        <a:t>), </a:t>
                      </a:r>
                      <a:r>
                        <a:rPr lang="cs-CZ" sz="1600" baseline="0" dirty="0"/>
                        <a:t>16%</a:t>
                      </a:r>
                      <a:r>
                        <a:rPr lang="en-US" sz="1600" baseline="0" dirty="0"/>
                        <a:t> </a:t>
                      </a:r>
                      <a:r>
                        <a:rPr lang="cs-CZ" sz="1600" baseline="0" dirty="0"/>
                        <a:t>cirkulujícího objemu, není-li i.v. </a:t>
                      </a:r>
                      <a:r>
                        <a:rPr lang="en-GB" sz="1600" baseline="0" dirty="0"/>
                        <a:t>h</a:t>
                      </a:r>
                      <a:r>
                        <a:rPr lang="cs-CZ" sz="1600" baseline="0" dirty="0"/>
                        <a:t>razeno</a:t>
                      </a:r>
                      <a:endParaRPr lang="cs-CZ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14 dní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25 litrů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1600" dirty="0"/>
                        <a:t>trombocytaferéza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48 hodin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24 krát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5" name="Zástupný symbol pro obsah 2"/>
          <p:cNvSpPr txBox="1">
            <a:spLocks/>
          </p:cNvSpPr>
          <p:nvPr/>
        </p:nvSpPr>
        <p:spPr>
          <a:xfrm>
            <a:off x="457200" y="1412776"/>
            <a:ext cx="8229600" cy="47133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SzPct val="108000"/>
              <a:buFont typeface="Arial" pitchFamily="34" charset="0"/>
              <a:buChar char="•"/>
              <a:defRPr sz="2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8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4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4681823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Typy odběrů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145435"/>
          </a:xfrm>
        </p:spPr>
        <p:txBody>
          <a:bodyPr>
            <a:normAutofit lnSpcReduction="10000"/>
          </a:bodyPr>
          <a:lstStyle/>
          <a:p>
            <a:r>
              <a:rPr lang="cs-CZ" dirty="0"/>
              <a:t>Dárcovství krve a krevních </a:t>
            </a:r>
            <a:r>
              <a:rPr lang="cs-CZ" dirty="0" smtClean="0"/>
              <a:t>složek</a:t>
            </a:r>
            <a:r>
              <a:rPr lang="en-US" dirty="0" smtClean="0"/>
              <a:t> </a:t>
            </a:r>
            <a:r>
              <a:rPr lang="cs-CZ" dirty="0"/>
              <a:t>slouží k výrobě:</a:t>
            </a:r>
          </a:p>
          <a:p>
            <a:pPr lvl="1"/>
            <a:r>
              <a:rPr lang="cs-CZ" dirty="0"/>
              <a:t>transfuzních přípravků v ZTS</a:t>
            </a:r>
          </a:p>
          <a:p>
            <a:pPr lvl="1"/>
            <a:r>
              <a:rPr lang="cs-CZ" dirty="0"/>
              <a:t>krevních derivátů ve spec.</a:t>
            </a:r>
            <a:r>
              <a:rPr lang="en-US" dirty="0"/>
              <a:t> </a:t>
            </a:r>
            <a:r>
              <a:rPr lang="cs-CZ" dirty="0"/>
              <a:t>zpracovatelských centrech</a:t>
            </a:r>
            <a:r>
              <a:rPr lang="en-US" dirty="0"/>
              <a:t> </a:t>
            </a:r>
            <a:r>
              <a:rPr lang="cs-CZ" dirty="0"/>
              <a:t>(frakcionace)</a:t>
            </a:r>
          </a:p>
          <a:p>
            <a:endParaRPr lang="cs-CZ" dirty="0"/>
          </a:p>
          <a:p>
            <a:r>
              <a:rPr lang="cs-CZ" b="1" dirty="0" smtClean="0">
                <a:solidFill>
                  <a:srgbClr val="00B050"/>
                </a:solidFill>
              </a:rPr>
              <a:t>Odběr </a:t>
            </a:r>
            <a:r>
              <a:rPr lang="cs-CZ" b="1" dirty="0">
                <a:solidFill>
                  <a:srgbClr val="00B050"/>
                </a:solidFill>
              </a:rPr>
              <a:t>plné </a:t>
            </a:r>
            <a:r>
              <a:rPr lang="cs-CZ" b="1" dirty="0" smtClean="0">
                <a:solidFill>
                  <a:srgbClr val="00B050"/>
                </a:solidFill>
              </a:rPr>
              <a:t>krve</a:t>
            </a:r>
          </a:p>
          <a:p>
            <a:pPr marL="457200" lvl="1" indent="0">
              <a:buNone/>
            </a:pPr>
            <a:endParaRPr lang="cs-CZ" sz="1700" i="1" dirty="0"/>
          </a:p>
          <a:p>
            <a:r>
              <a:rPr lang="cs-CZ" b="1" dirty="0" smtClean="0">
                <a:solidFill>
                  <a:srgbClr val="00B050"/>
                </a:solidFill>
              </a:rPr>
              <a:t>Odběr </a:t>
            </a:r>
            <a:r>
              <a:rPr lang="cs-CZ" b="1" dirty="0">
                <a:solidFill>
                  <a:srgbClr val="00B050"/>
                </a:solidFill>
              </a:rPr>
              <a:t>jednotlivých krevních složek</a:t>
            </a:r>
            <a:r>
              <a:rPr lang="en-US" b="1" dirty="0">
                <a:solidFill>
                  <a:srgbClr val="00B050"/>
                </a:solidFill>
              </a:rPr>
              <a:t> </a:t>
            </a:r>
            <a:r>
              <a:rPr lang="cs-CZ" b="1" dirty="0">
                <a:solidFill>
                  <a:srgbClr val="00B050"/>
                </a:solidFill>
              </a:rPr>
              <a:t>=</a:t>
            </a:r>
            <a:r>
              <a:rPr lang="en-US" b="1" dirty="0">
                <a:solidFill>
                  <a:srgbClr val="00B050"/>
                </a:solidFill>
              </a:rPr>
              <a:t> </a:t>
            </a:r>
            <a:r>
              <a:rPr lang="cs-CZ" b="1" dirty="0" smtClean="0">
                <a:solidFill>
                  <a:srgbClr val="00B050"/>
                </a:solidFill>
              </a:rPr>
              <a:t>aferézy</a:t>
            </a:r>
          </a:p>
          <a:p>
            <a:pPr lvl="1"/>
            <a:r>
              <a:rPr lang="cs-CZ" dirty="0" smtClean="0"/>
              <a:t>Plazmaferéza</a:t>
            </a:r>
          </a:p>
          <a:p>
            <a:pPr lvl="1"/>
            <a:r>
              <a:rPr lang="cs-CZ" dirty="0"/>
              <a:t>Trombocytaferéza</a:t>
            </a:r>
          </a:p>
          <a:p>
            <a:pPr lvl="1"/>
            <a:r>
              <a:rPr lang="cs-CZ" dirty="0"/>
              <a:t>Granulocytaferéza</a:t>
            </a:r>
          </a:p>
          <a:p>
            <a:pPr lvl="1"/>
            <a:r>
              <a:rPr lang="cs-CZ" dirty="0"/>
              <a:t>Erytrocytaferéza</a:t>
            </a:r>
          </a:p>
          <a:p>
            <a:pPr lvl="1"/>
            <a:endParaRPr lang="cs-CZ" dirty="0"/>
          </a:p>
          <a:p>
            <a:pPr lvl="1"/>
            <a:r>
              <a:rPr lang="cs-CZ" sz="1700" i="1" dirty="0" smtClean="0"/>
              <a:t>Multikomponentní dárcovství </a:t>
            </a:r>
            <a:r>
              <a:rPr lang="cs-CZ" sz="1700" dirty="0" smtClean="0"/>
              <a:t>- </a:t>
            </a:r>
            <a:r>
              <a:rPr lang="cs-CZ" sz="1600" dirty="0"/>
              <a:t>během jedné procedury lze získat i více krevních složek z jednoho </a:t>
            </a:r>
            <a:r>
              <a:rPr lang="cs-CZ" sz="1600" dirty="0" smtClean="0"/>
              <a:t>odběru (</a:t>
            </a:r>
            <a:r>
              <a:rPr lang="cs-CZ" sz="1600" dirty="0"/>
              <a:t>podání více transfuzních přípravků od jednoho dárce konkrétnímu pacientovi snižuje riziko přenosu infekce a zejména imunizace = profit pro polytransfundované </a:t>
            </a:r>
            <a:r>
              <a:rPr lang="cs-CZ" sz="1600" dirty="0" smtClean="0"/>
              <a:t>pacienty)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93089271"/>
      </p:ext>
    </p:extLst>
  </p:cSld>
  <p:clrMapOvr>
    <a:masterClrMapping/>
  </p:clrMapOvr>
  <p:transition spd="slow">
    <p:wipe dir="r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Osnova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857403"/>
          </a:xfrm>
        </p:spPr>
        <p:txBody>
          <a:bodyPr>
            <a:normAutofit fontScale="92500" lnSpcReduction="10000"/>
          </a:bodyPr>
          <a:lstStyle/>
          <a:p>
            <a:r>
              <a:rPr lang="cs-CZ" dirty="0"/>
              <a:t>Dárcovství </a:t>
            </a:r>
            <a:r>
              <a:rPr lang="cs-CZ" dirty="0" smtClean="0"/>
              <a:t>krve</a:t>
            </a:r>
            <a:endParaRPr lang="cs-CZ" dirty="0"/>
          </a:p>
          <a:p>
            <a:pPr marL="685800" lvl="1"/>
            <a:r>
              <a:rPr lang="cs-CZ" dirty="0" smtClean="0"/>
              <a:t>historie</a:t>
            </a:r>
            <a:endParaRPr lang="cs-CZ" dirty="0"/>
          </a:p>
          <a:p>
            <a:pPr marL="685800" lvl="1"/>
            <a:r>
              <a:rPr lang="cs-CZ" dirty="0" smtClean="0"/>
              <a:t>obecné principy</a:t>
            </a:r>
          </a:p>
          <a:p>
            <a:pPr marL="685800" lvl="1"/>
            <a:r>
              <a:rPr lang="cs-CZ" dirty="0" smtClean="0"/>
              <a:t>propagace </a:t>
            </a:r>
            <a:r>
              <a:rPr lang="cs-CZ" dirty="0"/>
              <a:t>dárcovství a oceňování dárců krve</a:t>
            </a:r>
          </a:p>
          <a:p>
            <a:pPr marL="685800" lvl="1"/>
            <a:r>
              <a:rPr lang="cs-CZ" dirty="0"/>
              <a:t>registry dárců </a:t>
            </a:r>
            <a:r>
              <a:rPr lang="cs-CZ" dirty="0" smtClean="0"/>
              <a:t>krve</a:t>
            </a:r>
            <a:endParaRPr lang="cs-CZ" dirty="0"/>
          </a:p>
          <a:p>
            <a:pPr marL="0" indent="0">
              <a:buNone/>
            </a:pPr>
            <a:endParaRPr lang="cs-CZ" dirty="0"/>
          </a:p>
          <a:p>
            <a:r>
              <a:rPr lang="cs-CZ" dirty="0" smtClean="0"/>
              <a:t>Posouzení způsobilosti dárce krve k odběru</a:t>
            </a:r>
          </a:p>
          <a:p>
            <a:endParaRPr lang="cs-CZ" dirty="0" smtClean="0"/>
          </a:p>
          <a:p>
            <a:r>
              <a:rPr lang="cs-CZ" dirty="0"/>
              <a:t>Maximální odebírané množství a frekvence odběrů</a:t>
            </a:r>
            <a:endParaRPr lang="cs-CZ" dirty="0" smtClean="0"/>
          </a:p>
          <a:p>
            <a:endParaRPr lang="cs-CZ" dirty="0" smtClean="0"/>
          </a:p>
          <a:p>
            <a:r>
              <a:rPr lang="en-GB" dirty="0"/>
              <a:t>Typy </a:t>
            </a:r>
            <a:r>
              <a:rPr lang="cs-CZ" dirty="0"/>
              <a:t>odběrů</a:t>
            </a:r>
          </a:p>
          <a:p>
            <a:pPr lvl="1"/>
            <a:r>
              <a:rPr lang="en-GB" dirty="0"/>
              <a:t>o</a:t>
            </a:r>
            <a:r>
              <a:rPr lang="cs-CZ" dirty="0"/>
              <a:t>dběry plné krve</a:t>
            </a:r>
          </a:p>
          <a:p>
            <a:pPr lvl="1"/>
            <a:r>
              <a:rPr lang="en-GB" dirty="0"/>
              <a:t>o</a:t>
            </a:r>
            <a:r>
              <a:rPr lang="cs-CZ" dirty="0"/>
              <a:t>dběry jednotlivých krevních složek</a:t>
            </a:r>
            <a:r>
              <a:rPr lang="en-GB" dirty="0"/>
              <a:t> </a:t>
            </a:r>
            <a:r>
              <a:rPr lang="cs-CZ" dirty="0"/>
              <a:t>=</a:t>
            </a:r>
            <a:r>
              <a:rPr lang="en-GB" dirty="0"/>
              <a:t> </a:t>
            </a:r>
            <a:r>
              <a:rPr lang="cs-CZ" dirty="0"/>
              <a:t>aferézy</a:t>
            </a:r>
          </a:p>
          <a:p>
            <a:pPr marL="0" indent="0">
              <a:buNone/>
            </a:pPr>
            <a:endParaRPr lang="cs-CZ" dirty="0" smtClean="0"/>
          </a:p>
          <a:p>
            <a:r>
              <a:rPr lang="cs-CZ" dirty="0" smtClean="0"/>
              <a:t>Komplikace odběrů </a:t>
            </a:r>
          </a:p>
        </p:txBody>
      </p:sp>
    </p:spTree>
    <p:extLst>
      <p:ext uri="{BB962C8B-B14F-4D97-AF65-F5344CB8AC3E}">
        <p14:creationId xmlns:p14="http://schemas.microsoft.com/office/powerpoint/2010/main" val="372226000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rgbClr val="00B050"/>
                </a:solidFill>
              </a:rPr>
              <a:t>Odběr plné krve</a:t>
            </a:r>
            <a:endParaRPr lang="cs-CZ" dirty="0">
              <a:solidFill>
                <a:srgbClr val="00B05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412776"/>
            <a:ext cx="5338936" cy="4713387"/>
          </a:xfrm>
        </p:spPr>
        <p:txBody>
          <a:bodyPr>
            <a:normAutofit/>
          </a:bodyPr>
          <a:lstStyle/>
          <a:p>
            <a:pPr marL="342900" lvl="1" indent="-342900">
              <a:buSzPct val="108000"/>
              <a:buFont typeface="Arial" pitchFamily="34" charset="0"/>
              <a:buChar char="•"/>
            </a:pPr>
            <a:r>
              <a:rPr lang="cs-CZ" dirty="0" smtClean="0"/>
              <a:t>set </a:t>
            </a:r>
            <a:r>
              <a:rPr lang="cs-CZ" dirty="0"/>
              <a:t>s uzavřeným </a:t>
            </a:r>
            <a:r>
              <a:rPr lang="cs-CZ" dirty="0" smtClean="0"/>
              <a:t>systémem</a:t>
            </a:r>
          </a:p>
          <a:p>
            <a:pPr marL="342900" lvl="1" indent="-342900">
              <a:buSzPct val="108000"/>
              <a:buFont typeface="Arial" pitchFamily="34" charset="0"/>
              <a:buChar char="•"/>
            </a:pPr>
            <a:r>
              <a:rPr lang="cs-CZ" dirty="0"/>
              <a:t>odběrový vak s apyrogenním, netoxickým, sterilním, protisrážlivým</a:t>
            </a:r>
            <a:r>
              <a:rPr lang="en-GB" dirty="0"/>
              <a:t> </a:t>
            </a:r>
            <a:r>
              <a:rPr lang="cs-CZ" dirty="0"/>
              <a:t>(citronan sodný), konzervačním roztokem</a:t>
            </a:r>
            <a:r>
              <a:rPr lang="en-GB" dirty="0"/>
              <a:t> </a:t>
            </a:r>
            <a:r>
              <a:rPr lang="cs-CZ" dirty="0"/>
              <a:t>(glukosa, manitol, adenosin difosfát)</a:t>
            </a:r>
          </a:p>
          <a:p>
            <a:pPr marL="342900" lvl="1" indent="-342900">
              <a:buSzPct val="108000"/>
              <a:buFont typeface="Arial" pitchFamily="34" charset="0"/>
              <a:buChar char="•"/>
            </a:pPr>
            <a:r>
              <a:rPr lang="cs-CZ" dirty="0"/>
              <a:t>odběrová míchací váha</a:t>
            </a:r>
          </a:p>
          <a:p>
            <a:pPr marL="342900" lvl="1" indent="-342900">
              <a:buSzPct val="108000"/>
              <a:buFont typeface="Arial" pitchFamily="34" charset="0"/>
              <a:buChar char="•"/>
            </a:pPr>
            <a:r>
              <a:rPr lang="cs-CZ" dirty="0"/>
              <a:t>predepozitní (satelitní)</a:t>
            </a:r>
            <a:r>
              <a:rPr lang="en-GB" dirty="0"/>
              <a:t> </a:t>
            </a:r>
            <a:r>
              <a:rPr lang="cs-CZ" dirty="0"/>
              <a:t>váček – 25ml,</a:t>
            </a:r>
            <a:r>
              <a:rPr lang="en-GB" dirty="0"/>
              <a:t> </a:t>
            </a:r>
            <a:r>
              <a:rPr lang="cs-CZ" dirty="0"/>
              <a:t>odběry materiálu na předepsaná vyšetření, prevence bakteriální kontaminace</a:t>
            </a:r>
            <a:r>
              <a:rPr lang="en-US" dirty="0"/>
              <a:t>,</a:t>
            </a:r>
            <a:r>
              <a:rPr lang="cs-CZ" dirty="0"/>
              <a:t> snížení o 2/3</a:t>
            </a:r>
          </a:p>
          <a:p>
            <a:pPr marL="342900" lvl="1" indent="-342900">
              <a:buSzPct val="108000"/>
              <a:buFont typeface="Arial" pitchFamily="34" charset="0"/>
              <a:buChar char="•"/>
            </a:pPr>
            <a:r>
              <a:rPr lang="cs-CZ" dirty="0"/>
              <a:t>odebíráme 450ml ±10%, ne déle než 1</a:t>
            </a:r>
            <a:r>
              <a:rPr lang="en-US" dirty="0"/>
              <a:t>2</a:t>
            </a:r>
            <a:r>
              <a:rPr lang="cs-CZ" dirty="0"/>
              <a:t>min</a:t>
            </a:r>
          </a:p>
          <a:p>
            <a:pPr marL="342900" lvl="1" indent="-342900">
              <a:buSzPct val="108000"/>
              <a:buFont typeface="Arial" pitchFamily="34" charset="0"/>
              <a:buChar char="•"/>
            </a:pPr>
            <a:r>
              <a:rPr lang="cs-CZ" dirty="0"/>
              <a:t>ne více než 13% celkového objemu </a:t>
            </a:r>
            <a:r>
              <a:rPr lang="cs-CZ" dirty="0" smtClean="0"/>
              <a:t>krve</a:t>
            </a:r>
          </a:p>
          <a:p>
            <a:pPr marL="342900" lvl="1" indent="-342900">
              <a:buSzPct val="108000"/>
              <a:buFont typeface="Arial" pitchFamily="34" charset="0"/>
              <a:buChar char="•"/>
            </a:pPr>
            <a:endParaRPr lang="cs-CZ" dirty="0"/>
          </a:p>
          <a:p>
            <a:pPr marL="342900" lvl="1" indent="-342900">
              <a:buSzPct val="108000"/>
              <a:buFont typeface="Arial" pitchFamily="34" charset="0"/>
              <a:buChar char="•"/>
            </a:pPr>
            <a:r>
              <a:rPr lang="cs-CZ" dirty="0" smtClean="0">
                <a:solidFill>
                  <a:schemeClr val="accent6">
                    <a:lumMod val="75000"/>
                  </a:schemeClr>
                </a:solidFill>
              </a:rPr>
              <a:t>Autologní odběr – autotransfuze (pacient sám sobě dárcem)</a:t>
            </a:r>
            <a:endParaRPr lang="cs-CZ" dirty="0">
              <a:solidFill>
                <a:schemeClr val="accent6">
                  <a:lumMod val="75000"/>
                </a:schemeClr>
              </a:solidFill>
            </a:endParaRPr>
          </a:p>
          <a:p>
            <a:pPr marL="342900" lvl="1" indent="-342900">
              <a:buSzPct val="108000"/>
              <a:buFont typeface="Arial" pitchFamily="34" charset="0"/>
              <a:buChar char="•"/>
            </a:pPr>
            <a:endParaRPr lang="cs-CZ" dirty="0"/>
          </a:p>
        </p:txBody>
      </p:sp>
      <p:sp>
        <p:nvSpPr>
          <p:cNvPr id="6" name="Rectangle 5"/>
          <p:cNvSpPr/>
          <p:nvPr/>
        </p:nvSpPr>
        <p:spPr>
          <a:xfrm>
            <a:off x="2771800" y="6156302"/>
            <a:ext cx="266429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400" dirty="0">
                <a:solidFill>
                  <a:schemeClr val="tx2"/>
                </a:solidFill>
              </a:rPr>
              <a:t>dospělý 70ml/</a:t>
            </a:r>
            <a:r>
              <a:rPr lang="en-GB" sz="1400" dirty="0">
                <a:solidFill>
                  <a:schemeClr val="tx2"/>
                </a:solidFill>
              </a:rPr>
              <a:t>kg</a:t>
            </a:r>
            <a:br>
              <a:rPr lang="en-GB" sz="1400" dirty="0">
                <a:solidFill>
                  <a:schemeClr val="tx2"/>
                </a:solidFill>
              </a:rPr>
            </a:br>
            <a:r>
              <a:rPr lang="en-GB" sz="1400" dirty="0">
                <a:solidFill>
                  <a:schemeClr val="tx2"/>
                </a:solidFill>
              </a:rPr>
              <a:t>d</a:t>
            </a:r>
            <a:r>
              <a:rPr lang="cs-CZ" sz="1400" dirty="0">
                <a:solidFill>
                  <a:schemeClr val="tx2"/>
                </a:solidFill>
              </a:rPr>
              <a:t>ěti </a:t>
            </a:r>
            <a:r>
              <a:rPr lang="en-GB" sz="1400" dirty="0">
                <a:solidFill>
                  <a:schemeClr val="tx2"/>
                </a:solidFill>
              </a:rPr>
              <a:t>80ml/kg</a:t>
            </a:r>
            <a:endParaRPr lang="cs-CZ" sz="1400" dirty="0">
              <a:solidFill>
                <a:schemeClr val="tx2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539552" y="6165304"/>
            <a:ext cx="820891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493265" y="6233246"/>
            <a:ext cx="199050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chemeClr val="tx2"/>
                </a:solidFill>
              </a:rPr>
              <a:t>Objem krve - TBV:</a:t>
            </a:r>
            <a:endParaRPr lang="cs-CZ" sz="1400" dirty="0">
              <a:solidFill>
                <a:schemeClr val="tx2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692696"/>
            <a:ext cx="2063635" cy="2057400"/>
          </a:xfrm>
          <a:prstGeom prst="rect">
            <a:avLst/>
          </a:prstGeom>
          <a:effectLst>
            <a:softEdge rad="76200"/>
          </a:effectLst>
        </p:spPr>
      </p:pic>
      <p:pic>
        <p:nvPicPr>
          <p:cNvPr id="4098" name="Picture 2" descr="N:\TOKB\Prezentace\FOTOGRAFIE TTO\4021,4022 dárci krve, ambulance\Foto dárci\16486928_1239581472744219_4584060492298899305_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7883" y="2942878"/>
            <a:ext cx="2646294" cy="352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832839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00B050"/>
                </a:solidFill>
              </a:rPr>
              <a:t>Aferetické odběry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851920" y="980728"/>
            <a:ext cx="4978896" cy="5145435"/>
          </a:xfrm>
        </p:spPr>
        <p:txBody>
          <a:bodyPr>
            <a:normAutofit fontScale="92500" lnSpcReduction="10000"/>
          </a:bodyPr>
          <a:lstStyle/>
          <a:p>
            <a:r>
              <a:rPr lang="cs-CZ" b="1" dirty="0" smtClean="0"/>
              <a:t>Výběr dárců</a:t>
            </a:r>
            <a:endParaRPr lang="cs-CZ" b="1" dirty="0"/>
          </a:p>
          <a:p>
            <a:pPr lvl="1"/>
            <a:r>
              <a:rPr lang="cs-CZ" dirty="0" smtClean="0"/>
              <a:t>Opakovaný dárce (</a:t>
            </a:r>
            <a:r>
              <a:rPr lang="cs-CZ" dirty="0"/>
              <a:t>min. 1 odběr PK bez komplikací</a:t>
            </a:r>
            <a:r>
              <a:rPr lang="cs-CZ" dirty="0" smtClean="0"/>
              <a:t>)</a:t>
            </a:r>
          </a:p>
          <a:p>
            <a:pPr lvl="1"/>
            <a:r>
              <a:rPr lang="cs-CZ" dirty="0" smtClean="0"/>
              <a:t>Vhodný periferní žilní systém</a:t>
            </a:r>
          </a:p>
          <a:p>
            <a:pPr lvl="1"/>
            <a:r>
              <a:rPr lang="cs-CZ" dirty="0" smtClean="0"/>
              <a:t>Bez anamnézy kolapsů, křečových stavů, poruchy koagulace (trombóza, trombofilie)</a:t>
            </a:r>
          </a:p>
          <a:p>
            <a:pPr marL="0" indent="0">
              <a:buNone/>
            </a:pPr>
            <a:endParaRPr lang="cs-CZ" dirty="0" smtClean="0"/>
          </a:p>
          <a:p>
            <a:r>
              <a:rPr lang="cs-CZ" b="1" dirty="0" smtClean="0"/>
              <a:t>Specifika</a:t>
            </a:r>
            <a:endParaRPr lang="cs-CZ" b="1" dirty="0"/>
          </a:p>
          <a:p>
            <a:pPr lvl="1"/>
            <a:r>
              <a:rPr lang="cs-CZ" dirty="0"/>
              <a:t>automatizované separátory</a:t>
            </a:r>
          </a:p>
          <a:p>
            <a:pPr lvl="1"/>
            <a:r>
              <a:rPr lang="cs-CZ" dirty="0"/>
              <a:t>extrakorporální antikoagulace</a:t>
            </a:r>
          </a:p>
          <a:p>
            <a:pPr lvl="1"/>
            <a:r>
              <a:rPr lang="cs-CZ" dirty="0"/>
              <a:t>princip: </a:t>
            </a:r>
            <a:endParaRPr lang="cs-CZ" dirty="0" smtClean="0"/>
          </a:p>
          <a:p>
            <a:pPr lvl="2"/>
            <a:r>
              <a:rPr lang="cs-CZ" dirty="0"/>
              <a:t>c</a:t>
            </a:r>
            <a:r>
              <a:rPr lang="cs-CZ" dirty="0" smtClean="0"/>
              <a:t>entrifugace</a:t>
            </a:r>
          </a:p>
          <a:p>
            <a:pPr lvl="2"/>
            <a:r>
              <a:rPr lang="cs-CZ" dirty="0" smtClean="0"/>
              <a:t>membránová </a:t>
            </a:r>
            <a:r>
              <a:rPr lang="cs-CZ" dirty="0"/>
              <a:t>filtrace</a:t>
            </a:r>
          </a:p>
          <a:p>
            <a:pPr lvl="1"/>
            <a:r>
              <a:rPr lang="cs-CZ" dirty="0"/>
              <a:t>režim: </a:t>
            </a:r>
            <a:endParaRPr lang="en-GB" dirty="0"/>
          </a:p>
          <a:p>
            <a:pPr lvl="2"/>
            <a:r>
              <a:rPr lang="cs-CZ" b="1" dirty="0" smtClean="0"/>
              <a:t>diskontinuální</a:t>
            </a:r>
            <a:r>
              <a:rPr lang="en-GB" dirty="0"/>
              <a:t/>
            </a:r>
            <a:br>
              <a:rPr lang="en-GB" dirty="0"/>
            </a:br>
            <a:r>
              <a:rPr lang="cs-CZ" dirty="0"/>
              <a:t>v  cyklech po 250ml krve, častěji využíváno, jeden žilní vstup, odběr je delší</a:t>
            </a:r>
            <a:endParaRPr lang="en-GB" dirty="0"/>
          </a:p>
          <a:p>
            <a:pPr lvl="2"/>
            <a:r>
              <a:rPr lang="cs-CZ" b="1" dirty="0" smtClean="0"/>
              <a:t>kontinuální</a:t>
            </a:r>
            <a:r>
              <a:rPr lang="en-GB" b="1" dirty="0"/>
              <a:t/>
            </a:r>
            <a:br>
              <a:rPr lang="en-GB" b="1" dirty="0"/>
            </a:br>
            <a:r>
              <a:rPr lang="cs-CZ" dirty="0"/>
              <a:t>nutnost dvou žilních vstupů, odběr je kratší</a:t>
            </a:r>
          </a:p>
          <a:p>
            <a:pPr marL="457200" lvl="1" indent="0">
              <a:buNone/>
            </a:pPr>
            <a:endParaRPr lang="cs-CZ" sz="1400" dirty="0"/>
          </a:p>
          <a:p>
            <a:pPr lvl="1"/>
            <a:endParaRPr lang="cs-CZ" dirty="0"/>
          </a:p>
          <a:p>
            <a:pPr lvl="1"/>
            <a:endParaRPr lang="cs-CZ" dirty="0"/>
          </a:p>
          <a:p>
            <a:pPr lvl="1"/>
            <a:endParaRPr lang="cs-CZ" dirty="0"/>
          </a:p>
          <a:p>
            <a:pPr lvl="1"/>
            <a:endParaRPr lang="cs-CZ" dirty="0"/>
          </a:p>
        </p:txBody>
      </p:sp>
      <p:pic>
        <p:nvPicPr>
          <p:cNvPr id="2050" name="Picture 2" descr="N:\TOKB\Prezentace\FOTOGRAFIE TTO\4021,4022 dárci krve, ambulance\Foto dárci\DSC_037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052736"/>
            <a:ext cx="3600400" cy="54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185131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 algn="ctr"/>
            <a:r>
              <a:rPr lang="cs-CZ" dirty="0">
                <a:solidFill>
                  <a:srgbClr val="00B050"/>
                </a:solidFill>
              </a:rPr>
              <a:t>Plazmaferéza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504" y="836712"/>
            <a:ext cx="5112568" cy="1584176"/>
          </a:xfrm>
        </p:spPr>
        <p:txBody>
          <a:bodyPr>
            <a:normAutofit fontScale="85000" lnSpcReduction="10000"/>
          </a:bodyPr>
          <a:lstStyle/>
          <a:p>
            <a:pPr marL="342900" lvl="1" indent="-342900">
              <a:buSzPct val="108000"/>
              <a:buFont typeface="Arial" pitchFamily="34" charset="0"/>
              <a:buChar char="•"/>
            </a:pPr>
            <a:r>
              <a:rPr lang="cs-CZ" dirty="0" smtClean="0"/>
              <a:t>Odběr </a:t>
            </a:r>
            <a:r>
              <a:rPr lang="cs-CZ" dirty="0"/>
              <a:t>otevřeným (výroba KD) nebo uzavřeným systémem</a:t>
            </a:r>
            <a:r>
              <a:rPr lang="en-GB" dirty="0"/>
              <a:t> </a:t>
            </a:r>
            <a:r>
              <a:rPr lang="cs-CZ" dirty="0"/>
              <a:t>(výroba klinické plazmy</a:t>
            </a:r>
            <a:r>
              <a:rPr lang="cs-CZ" dirty="0" smtClean="0"/>
              <a:t>)</a:t>
            </a:r>
          </a:p>
          <a:p>
            <a:pPr marL="342900" lvl="1" indent="-342900">
              <a:buSzPct val="108000"/>
              <a:buFont typeface="Arial" pitchFamily="34" charset="0"/>
              <a:buChar char="•"/>
            </a:pPr>
            <a:r>
              <a:rPr lang="cs-CZ" dirty="0"/>
              <a:t>odebíraný objem nesmí převýšit 16% odhadovaného objemu krve</a:t>
            </a:r>
            <a:r>
              <a:rPr lang="en-GB" dirty="0"/>
              <a:t> </a:t>
            </a:r>
            <a:r>
              <a:rPr lang="cs-CZ" dirty="0" smtClean="0"/>
              <a:t>- normogram </a:t>
            </a:r>
            <a:r>
              <a:rPr lang="cs-CZ" dirty="0"/>
              <a:t>odebíraného </a:t>
            </a:r>
            <a:r>
              <a:rPr lang="cs-CZ" dirty="0" smtClean="0"/>
              <a:t>objemu</a:t>
            </a:r>
          </a:p>
          <a:p>
            <a:pPr marL="342900" lvl="1" indent="-342900">
              <a:buSzPct val="108000"/>
              <a:buFont typeface="Arial" pitchFamily="34" charset="0"/>
              <a:buChar char="•"/>
            </a:pPr>
            <a:r>
              <a:rPr lang="cs-CZ" dirty="0" smtClean="0"/>
              <a:t>pokud </a:t>
            </a:r>
            <a:r>
              <a:rPr lang="cs-CZ" dirty="0"/>
              <a:t>od</a:t>
            </a:r>
            <a:r>
              <a:rPr lang="en-GB" dirty="0"/>
              <a:t>e</a:t>
            </a:r>
            <a:r>
              <a:rPr lang="cs-CZ" dirty="0"/>
              <a:t>bráno více než 650ml</a:t>
            </a:r>
            <a:r>
              <a:rPr lang="en-GB" dirty="0"/>
              <a:t> </a:t>
            </a:r>
            <a:r>
              <a:rPr lang="cs-CZ" dirty="0" smtClean="0"/>
              <a:t>-</a:t>
            </a:r>
            <a:r>
              <a:rPr lang="en-GB" dirty="0" smtClean="0"/>
              <a:t> </a:t>
            </a:r>
            <a:r>
              <a:rPr lang="cs-CZ" dirty="0"/>
              <a:t>náhradní </a:t>
            </a:r>
            <a:r>
              <a:rPr lang="cs-CZ" dirty="0" smtClean="0"/>
              <a:t>roztok i. v.</a:t>
            </a:r>
          </a:p>
          <a:p>
            <a:pPr marL="342900" lvl="1" indent="-342900">
              <a:buSzPct val="108000"/>
              <a:buFont typeface="Arial" pitchFamily="34" charset="0"/>
              <a:buChar char="•"/>
            </a:pPr>
            <a:r>
              <a:rPr lang="cs-CZ" dirty="0"/>
              <a:t>limit: </a:t>
            </a:r>
            <a:r>
              <a:rPr lang="cs-CZ" dirty="0" smtClean="0"/>
              <a:t>25l/rok, intervaly </a:t>
            </a:r>
            <a:r>
              <a:rPr lang="cs-CZ" dirty="0"/>
              <a:t>mezi odběry: 14 dnů</a:t>
            </a:r>
          </a:p>
          <a:p>
            <a:pPr marL="342900" lvl="1" indent="-342900">
              <a:buSzPct val="108000"/>
              <a:buFont typeface="Arial" pitchFamily="34" charset="0"/>
              <a:buChar char="•"/>
            </a:pPr>
            <a:endParaRPr lang="cs-CZ" dirty="0"/>
          </a:p>
        </p:txBody>
      </p:sp>
      <p:pic>
        <p:nvPicPr>
          <p:cNvPr id="1027" name="Picture 3" descr="N:\TOKB\Prezentace\FOTOGRAFIE TTO\4021,4022 dárci krve, ambulance\Foto dárci\DSC_038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235077"/>
            <a:ext cx="3672408" cy="5508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/>
          <p:cNvPicPr preferRelativeResize="0"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56970" y="2395364"/>
            <a:ext cx="2491225" cy="2129574"/>
          </a:xfrm>
          <a:prstGeom prst="rect">
            <a:avLst/>
          </a:prstGeom>
        </p:spPr>
      </p:pic>
      <p:pic>
        <p:nvPicPr>
          <p:cNvPr id="8" name="Picture 9"/>
          <p:cNvPicPr preferRelativeResize="0"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9792" y="2378596"/>
            <a:ext cx="2264742" cy="2104050"/>
          </a:xfrm>
          <a:prstGeom prst="rect">
            <a:avLst/>
          </a:prstGeom>
        </p:spPr>
      </p:pic>
      <p:pic>
        <p:nvPicPr>
          <p:cNvPr id="9" name="Picture 7"/>
          <p:cNvPicPr preferRelativeResize="0"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8260" y="4482646"/>
            <a:ext cx="2008643" cy="2109076"/>
          </a:xfrm>
          <a:prstGeom prst="rect">
            <a:avLst/>
          </a:prstGeom>
        </p:spPr>
      </p:pic>
      <p:pic>
        <p:nvPicPr>
          <p:cNvPr id="10" name="Picture 6"/>
          <p:cNvPicPr preferRelativeResize="0"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03632" y="4559473"/>
            <a:ext cx="2126994" cy="2253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27880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dirty="0" smtClean="0">
                <a:solidFill>
                  <a:srgbClr val="00B050"/>
                </a:solidFill>
              </a:rPr>
              <a:t>Trombocytaferéza</a:t>
            </a:r>
            <a:endParaRPr lang="cs-CZ" dirty="0">
              <a:solidFill>
                <a:srgbClr val="00B05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504" y="1124744"/>
            <a:ext cx="4834880" cy="2592288"/>
          </a:xfrm>
        </p:spPr>
        <p:txBody>
          <a:bodyPr>
            <a:normAutofit lnSpcReduction="10000"/>
          </a:bodyPr>
          <a:lstStyle/>
          <a:p>
            <a:pPr lvl="1">
              <a:lnSpc>
                <a:spcPct val="120000"/>
              </a:lnSpc>
            </a:pPr>
            <a:r>
              <a:rPr lang="cs-CZ" dirty="0"/>
              <a:t>o</a:t>
            </a:r>
            <a:r>
              <a:rPr lang="cs-CZ" dirty="0" smtClean="0"/>
              <a:t>dběr do uzavřeného systému</a:t>
            </a:r>
          </a:p>
          <a:p>
            <a:pPr lvl="1">
              <a:lnSpc>
                <a:spcPct val="120000"/>
              </a:lnSpc>
            </a:pPr>
            <a:r>
              <a:rPr lang="cs-CZ" dirty="0"/>
              <a:t>o</a:t>
            </a:r>
            <a:r>
              <a:rPr lang="cs-CZ" dirty="0" smtClean="0"/>
              <a:t>d 1 dárce 1-2 TD (objem 200-300ml</a:t>
            </a:r>
            <a:r>
              <a:rPr lang="cs-CZ" dirty="0"/>
              <a:t>, koncentrace trombocytů </a:t>
            </a:r>
            <a:r>
              <a:rPr lang="cs-CZ" dirty="0" smtClean="0"/>
              <a:t>1,5x10</a:t>
            </a:r>
            <a:r>
              <a:rPr lang="cs-CZ" baseline="30000" dirty="0" smtClean="0"/>
              <a:t>9</a:t>
            </a:r>
            <a:r>
              <a:rPr lang="cs-CZ" dirty="0" smtClean="0"/>
              <a:t>/ml, v </a:t>
            </a:r>
            <a:r>
              <a:rPr lang="cs-CZ" dirty="0"/>
              <a:t>jednom </a:t>
            </a:r>
            <a:r>
              <a:rPr lang="cs-CZ" dirty="0" smtClean="0"/>
              <a:t>vaku 200x10</a:t>
            </a:r>
            <a:r>
              <a:rPr lang="cs-CZ" baseline="30000" dirty="0" smtClean="0"/>
              <a:t>9 </a:t>
            </a:r>
            <a:r>
              <a:rPr lang="cs-CZ" dirty="0"/>
              <a:t>trombocytů)</a:t>
            </a:r>
          </a:p>
          <a:p>
            <a:pPr lvl="1">
              <a:lnSpc>
                <a:spcPct val="120000"/>
              </a:lnSpc>
            </a:pPr>
            <a:r>
              <a:rPr lang="cs-CZ" dirty="0"/>
              <a:t>deleukotizované</a:t>
            </a:r>
          </a:p>
          <a:p>
            <a:pPr lvl="1">
              <a:lnSpc>
                <a:spcPct val="120000"/>
              </a:lnSpc>
            </a:pPr>
            <a:r>
              <a:rPr lang="cs-CZ" dirty="0"/>
              <a:t>limit: 24 odběrů/rok</a:t>
            </a:r>
          </a:p>
          <a:p>
            <a:pPr lvl="1">
              <a:lnSpc>
                <a:spcPct val="120000"/>
              </a:lnSpc>
            </a:pPr>
            <a:r>
              <a:rPr lang="cs-CZ" dirty="0" smtClean="0"/>
              <a:t>interval </a:t>
            </a:r>
            <a:r>
              <a:rPr lang="cs-CZ" dirty="0"/>
              <a:t>mezi odběry: 4 týdny</a:t>
            </a:r>
          </a:p>
          <a:p>
            <a:pPr lvl="1"/>
            <a:endParaRPr lang="cs-CZ" dirty="0"/>
          </a:p>
          <a:p>
            <a:pPr marL="0" indent="0">
              <a:buNone/>
            </a:pPr>
            <a:endParaRPr lang="cs-CZ" dirty="0"/>
          </a:p>
          <a:p>
            <a:endParaRPr lang="cs-CZ" dirty="0"/>
          </a:p>
        </p:txBody>
      </p:sp>
      <p:pic>
        <p:nvPicPr>
          <p:cNvPr id="5122" name="Picture 2" descr="N:\TOKB\Prezentace\FOTOGRAFIE TTO\4021,4022 dárci krve, ambulance\Foto dárci\DSC_0075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3812257"/>
            <a:ext cx="1824202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4048" y="1388774"/>
            <a:ext cx="3672408" cy="4896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6109484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>
                <a:solidFill>
                  <a:srgbClr val="00B050"/>
                </a:solidFill>
              </a:rPr>
              <a:t>Erytrocytaferéza</a:t>
            </a:r>
            <a:endParaRPr lang="cs-CZ" dirty="0">
              <a:solidFill>
                <a:srgbClr val="00B05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Erytrocytaferéza</a:t>
            </a:r>
          </a:p>
          <a:p>
            <a:pPr lvl="1"/>
            <a:r>
              <a:rPr lang="cs-CZ" dirty="0" smtClean="0"/>
              <a:t>jednoduchá</a:t>
            </a:r>
            <a:endParaRPr lang="cs-CZ" dirty="0"/>
          </a:p>
          <a:p>
            <a:pPr lvl="1"/>
            <a:r>
              <a:rPr lang="cs-CZ" dirty="0"/>
              <a:t>dvojitá (interval mezi </a:t>
            </a:r>
            <a:r>
              <a:rPr lang="cs-CZ" dirty="0" smtClean="0"/>
              <a:t>dvěma </a:t>
            </a:r>
            <a:r>
              <a:rPr lang="cs-CZ" dirty="0"/>
              <a:t>odběry 6 měsíců)</a:t>
            </a:r>
          </a:p>
          <a:p>
            <a:pPr lvl="1"/>
            <a:r>
              <a:rPr lang="cs-CZ" dirty="0"/>
              <a:t>nutno splnit kritéria (hb nad 140g/l, htk nad 0</a:t>
            </a:r>
            <a:r>
              <a:rPr lang="en-GB" dirty="0"/>
              <a:t>.</a:t>
            </a:r>
            <a:r>
              <a:rPr lang="cs-CZ" dirty="0"/>
              <a:t>42, hmotnost nad 70kg</a:t>
            </a:r>
            <a:r>
              <a:rPr lang="cs-CZ" dirty="0" smtClean="0"/>
              <a:t>)</a:t>
            </a:r>
          </a:p>
          <a:p>
            <a:pPr lvl="1"/>
            <a:endParaRPr lang="cs-CZ" dirty="0"/>
          </a:p>
          <a:p>
            <a:pPr lvl="1"/>
            <a:r>
              <a:rPr lang="cs-CZ" dirty="0" smtClean="0"/>
              <a:t>Dárcovská </a:t>
            </a:r>
          </a:p>
          <a:p>
            <a:pPr lvl="1"/>
            <a:r>
              <a:rPr lang="cs-CZ" dirty="0" smtClean="0">
                <a:solidFill>
                  <a:schemeClr val="accent6"/>
                </a:solidFill>
              </a:rPr>
              <a:t>Léčebná</a:t>
            </a:r>
            <a:r>
              <a:rPr lang="cs-CZ" dirty="0" smtClean="0"/>
              <a:t> 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2004728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cs-CZ" dirty="0">
                <a:solidFill>
                  <a:srgbClr val="00B050"/>
                </a:solidFill>
              </a:rPr>
              <a:t>Granulocytaferéza</a:t>
            </a:r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052737"/>
            <a:ext cx="8003232" cy="2160239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cs-CZ" dirty="0" smtClean="0"/>
              <a:t>Centrifugační leukaferéza s využitím HES </a:t>
            </a:r>
            <a:r>
              <a:rPr lang="cs-CZ" sz="1800" i="1" dirty="0" smtClean="0"/>
              <a:t>(hydroxyethylenškrob zvyšuje sedimentaci erytrocytů – mají podobnou specifickou hmotnost jako granulocyty)</a:t>
            </a:r>
            <a:r>
              <a:rPr lang="cs-CZ" dirty="0" smtClean="0"/>
              <a:t> </a:t>
            </a:r>
          </a:p>
          <a:p>
            <a:pPr>
              <a:lnSpc>
                <a:spcPct val="120000"/>
              </a:lnSpc>
            </a:pPr>
            <a:r>
              <a:rPr lang="cs-CZ" dirty="0"/>
              <a:t>tzv. mobilizační příprava dárce - vyplavení granulocytů z kostní dřeně do periferní </a:t>
            </a:r>
            <a:r>
              <a:rPr lang="cs-CZ" dirty="0" smtClean="0"/>
              <a:t>krve (G-CSF </a:t>
            </a:r>
            <a:r>
              <a:rPr lang="cs-CZ" dirty="0" smtClean="0"/>
              <a:t>+ </a:t>
            </a:r>
            <a:r>
              <a:rPr lang="cs-CZ" dirty="0" smtClean="0"/>
              <a:t>kortikostreroidy</a:t>
            </a:r>
            <a:r>
              <a:rPr lang="cs-CZ" dirty="0" smtClean="0"/>
              <a:t>)</a:t>
            </a:r>
            <a:endParaRPr lang="cs-CZ" dirty="0" smtClean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3212976"/>
            <a:ext cx="2499742" cy="3332990"/>
          </a:xfrm>
          <a:prstGeom prst="rect">
            <a:avLst/>
          </a:prstGeom>
        </p:spPr>
      </p:pic>
      <p:sp>
        <p:nvSpPr>
          <p:cNvPr id="5" name="Zástupný symbol pro obsah 2"/>
          <p:cNvSpPr txBox="1">
            <a:spLocks/>
          </p:cNvSpPr>
          <p:nvPr/>
        </p:nvSpPr>
        <p:spPr>
          <a:xfrm>
            <a:off x="457200" y="3501008"/>
            <a:ext cx="5626968" cy="262515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SzPct val="108000"/>
              <a:buFont typeface="Arial" pitchFamily="34" charset="0"/>
              <a:buChar char="•"/>
              <a:defRPr sz="2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8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4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cs-CZ" dirty="0"/>
              <a:t>sporadicky, </a:t>
            </a:r>
            <a:r>
              <a:rPr lang="cs-CZ" dirty="0" smtClean="0"/>
              <a:t>až při </a:t>
            </a:r>
            <a:r>
              <a:rPr lang="cs-CZ" dirty="0"/>
              <a:t>požadavku klinického pracoviště, </a:t>
            </a:r>
            <a:r>
              <a:rPr lang="cs-CZ" dirty="0" smtClean="0"/>
              <a:t>indikací těžká </a:t>
            </a:r>
            <a:r>
              <a:rPr lang="cs-CZ" dirty="0" err="1" smtClean="0"/>
              <a:t>neutropenie</a:t>
            </a:r>
            <a:r>
              <a:rPr lang="cs-CZ" dirty="0" smtClean="0"/>
              <a:t> </a:t>
            </a:r>
            <a:r>
              <a:rPr lang="cs-CZ" dirty="0"/>
              <a:t>(pod 0,5x10</a:t>
            </a:r>
            <a:r>
              <a:rPr lang="cs-CZ" baseline="30000" dirty="0"/>
              <a:t>9</a:t>
            </a:r>
            <a:r>
              <a:rPr lang="cs-CZ" dirty="0"/>
              <a:t>/l) se současnými projevy infekce, při nedostatečné odpovědi na </a:t>
            </a:r>
            <a:r>
              <a:rPr lang="cs-CZ" dirty="0" err="1"/>
              <a:t>atb</a:t>
            </a:r>
            <a:r>
              <a:rPr lang="cs-CZ" dirty="0"/>
              <a:t> léčbu</a:t>
            </a:r>
          </a:p>
          <a:p>
            <a:pPr>
              <a:lnSpc>
                <a:spcPct val="120000"/>
              </a:lnSpc>
            </a:pPr>
            <a:r>
              <a:rPr lang="cs-CZ" dirty="0"/>
              <a:t>významná příměs erytrocytů – nutný test kompatibility</a:t>
            </a:r>
          </a:p>
          <a:p>
            <a:pPr>
              <a:lnSpc>
                <a:spcPct val="120000"/>
              </a:lnSpc>
            </a:pPr>
            <a:r>
              <a:rPr lang="cs-CZ" dirty="0"/>
              <a:t>ozáření paprsky gama 25-50 </a:t>
            </a:r>
            <a:r>
              <a:rPr lang="cs-CZ" dirty="0" err="1"/>
              <a:t>Gy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9706809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Komplikace odběru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836712"/>
            <a:ext cx="8229600" cy="5616624"/>
          </a:xfrm>
        </p:spPr>
        <p:txBody>
          <a:bodyPr>
            <a:normAutofit/>
          </a:bodyPr>
          <a:lstStyle/>
          <a:p>
            <a:endParaRPr lang="cs-CZ" dirty="0"/>
          </a:p>
          <a:p>
            <a:pPr lvl="1"/>
            <a:r>
              <a:rPr lang="en-US" dirty="0" smtClean="0"/>
              <a:t>nevolnost</a:t>
            </a:r>
          </a:p>
          <a:p>
            <a:pPr lvl="1"/>
            <a:r>
              <a:rPr lang="cs-CZ" dirty="0" smtClean="0"/>
              <a:t>hematom</a:t>
            </a:r>
            <a:endParaRPr lang="cs-CZ" dirty="0"/>
          </a:p>
          <a:p>
            <a:pPr lvl="1"/>
            <a:r>
              <a:rPr lang="cs-CZ" dirty="0" smtClean="0"/>
              <a:t>kolaps </a:t>
            </a:r>
            <a:endParaRPr lang="cs-CZ" dirty="0"/>
          </a:p>
          <a:p>
            <a:pPr lvl="1"/>
            <a:r>
              <a:rPr lang="cs-CZ" dirty="0"/>
              <a:t>alergická reakce </a:t>
            </a:r>
            <a:r>
              <a:rPr lang="cs-CZ" dirty="0" smtClean="0"/>
              <a:t>na </a:t>
            </a:r>
            <a:r>
              <a:rPr lang="cs-CZ" dirty="0"/>
              <a:t>desinfekci</a:t>
            </a:r>
          </a:p>
          <a:p>
            <a:pPr lvl="1"/>
            <a:r>
              <a:rPr lang="en-US" dirty="0"/>
              <a:t>p</a:t>
            </a:r>
            <a:r>
              <a:rPr lang="cs-CZ" dirty="0" smtClean="0"/>
              <a:t>o</a:t>
            </a:r>
            <a:r>
              <a:rPr lang="en-US" dirty="0" smtClean="0"/>
              <a:t>ranění nervu</a:t>
            </a:r>
            <a:endParaRPr lang="cs-CZ" dirty="0" smtClean="0"/>
          </a:p>
          <a:p>
            <a:pPr lvl="1"/>
            <a:r>
              <a:rPr lang="cs-CZ" dirty="0" smtClean="0"/>
              <a:t>poranění arterie </a:t>
            </a:r>
            <a:endParaRPr lang="en-US" dirty="0" smtClean="0"/>
          </a:p>
          <a:p>
            <a:pPr lvl="1"/>
            <a:endParaRPr lang="cs-CZ" dirty="0" smtClean="0"/>
          </a:p>
          <a:p>
            <a:pPr lvl="1"/>
            <a:endParaRPr lang="cs-CZ" dirty="0" smtClean="0"/>
          </a:p>
          <a:p>
            <a:pPr lvl="1"/>
            <a:endParaRPr lang="cs-CZ" dirty="0"/>
          </a:p>
          <a:p>
            <a:pPr lvl="1"/>
            <a:r>
              <a:rPr lang="cs-CZ" u="sng"/>
              <a:t>přístrojové </a:t>
            </a:r>
            <a:r>
              <a:rPr lang="cs-CZ" u="sng" smtClean="0"/>
              <a:t>odběry +</a:t>
            </a:r>
            <a:r>
              <a:rPr lang="cs-CZ" smtClean="0"/>
              <a:t>: </a:t>
            </a:r>
            <a:r>
              <a:rPr lang="cs-CZ" dirty="0"/>
              <a:t>parestézie</a:t>
            </a:r>
            <a:r>
              <a:rPr lang="en-GB" dirty="0"/>
              <a:t> </a:t>
            </a:r>
            <a:r>
              <a:rPr lang="cs-CZ" dirty="0"/>
              <a:t>(brnění prstů, jazyka, rtů z důvodu hypokalcemie, prev. zpomalení návratové rychlosti, podání kalcia p.o.,</a:t>
            </a:r>
            <a:r>
              <a:rPr lang="en-GB" dirty="0"/>
              <a:t> </a:t>
            </a:r>
            <a:r>
              <a:rPr lang="cs-CZ" dirty="0"/>
              <a:t>vzácně celkové křeče, případně ztráta vědomí</a:t>
            </a:r>
            <a:r>
              <a:rPr lang="en-GB" dirty="0"/>
              <a:t>)</a:t>
            </a:r>
            <a:endParaRPr lang="cs-CZ" dirty="0"/>
          </a:p>
          <a:p>
            <a:pPr lvl="1"/>
            <a:r>
              <a:rPr lang="cs-CZ" dirty="0"/>
              <a:t>riziko technické komplikace při přístrojových odběrech</a:t>
            </a:r>
            <a:r>
              <a:rPr lang="en-US" dirty="0"/>
              <a:t> </a:t>
            </a:r>
            <a:r>
              <a:rPr lang="cs-CZ" dirty="0"/>
              <a:t>(hemolýza v přístroji, vniknutí vzduchu do soupravy, záměna protisrážlivých roztoků)</a:t>
            </a:r>
          </a:p>
          <a:p>
            <a:pPr lvl="1"/>
            <a:endParaRPr lang="cs-CZ" dirty="0"/>
          </a:p>
          <a:p>
            <a:pPr marL="0" indent="0">
              <a:buNone/>
            </a:pPr>
            <a:r>
              <a:rPr lang="en-US" sz="1800" dirty="0" smtClean="0"/>
              <a:t>četnost na našem odd. 2-3%</a:t>
            </a:r>
            <a:endParaRPr lang="cs-CZ" sz="1800" dirty="0"/>
          </a:p>
        </p:txBody>
      </p:sp>
      <p:pic>
        <p:nvPicPr>
          <p:cNvPr id="8" name="Picture 2" descr="N:\TOKB\Prezentace\FOTOGRAFIE TTO\4021,4022 dárci krve, ambulance\Motorkáři Brno 20.5.19\20190620_10483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404664"/>
            <a:ext cx="2736304" cy="3648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840008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chemeClr val="bg1">
                    <a:lumMod val="65000"/>
                  </a:schemeClr>
                </a:solidFill>
              </a:rPr>
              <a:t>Komplikace odběru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Pozdní a dlouhodobé následky</a:t>
            </a:r>
          </a:p>
          <a:p>
            <a:pPr marL="685800" lvl="1"/>
            <a:r>
              <a:rPr lang="cs-CZ" dirty="0"/>
              <a:t>při odběru plné krve ztráta 250mg </a:t>
            </a:r>
            <a:r>
              <a:rPr lang="cs-CZ" dirty="0" err="1" smtClean="0"/>
              <a:t>Fe</a:t>
            </a:r>
            <a:endParaRPr lang="cs-CZ" dirty="0" smtClean="0"/>
          </a:p>
          <a:p>
            <a:pPr marL="685800" lvl="1"/>
            <a:r>
              <a:rPr lang="cs-CZ" dirty="0" smtClean="0"/>
              <a:t>při </a:t>
            </a:r>
            <a:r>
              <a:rPr lang="cs-CZ" dirty="0"/>
              <a:t>intenzivních plazmaferézách může dojít k poklesu zásob Fe, odstraňuje se transferin</a:t>
            </a:r>
          </a:p>
          <a:p>
            <a:pPr marL="685800" lvl="1"/>
            <a:r>
              <a:rPr lang="cs-CZ" dirty="0"/>
              <a:t>odebrané bílkoviny krevní plazmy a krevní destičky se obnoví v průběhu 2-3 dní</a:t>
            </a:r>
          </a:p>
          <a:p>
            <a:pPr marL="685800" lvl="1"/>
            <a:r>
              <a:rPr lang="cs-CZ" dirty="0"/>
              <a:t>časté venepunkce</a:t>
            </a:r>
            <a:r>
              <a:rPr lang="en-GB" dirty="0"/>
              <a:t> </a:t>
            </a:r>
            <a:r>
              <a:rPr lang="cs-CZ" dirty="0"/>
              <a:t>- ztluštění cévní stěny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63551687"/>
      </p:ext>
    </p:extLst>
  </p:cSld>
  <p:clrMapOvr>
    <a:masterClrMapping/>
  </p:clrMapOvr>
  <p:transition spd="slow">
    <p:wipe dir="r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Použitá literatura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Vít Řeháček, Jiří Masopust a kolektiv: Transfuzní lékařství</a:t>
            </a:r>
          </a:p>
          <a:p>
            <a:r>
              <a:rPr lang="cs-CZ" dirty="0"/>
              <a:t>Miroslav Penka, Eva Tesařová a kolektiv: Hematologie a transfuzní lékařství II</a:t>
            </a:r>
          </a:p>
          <a:p>
            <a:r>
              <a:rPr lang="en-US" dirty="0"/>
              <a:t>Doporučení Společnosti pro transfuzní lékařství ČLS JEP č. STL_03, verze 8 (2019_06) </a:t>
            </a:r>
            <a:endParaRPr lang="en-US" dirty="0" smtClean="0"/>
          </a:p>
          <a:p>
            <a:r>
              <a:rPr lang="en-US" dirty="0"/>
              <a:t>Vyhl</a:t>
            </a:r>
            <a:r>
              <a:rPr lang="en-US" dirty="0" smtClean="0"/>
              <a:t>. č</a:t>
            </a:r>
            <a:r>
              <a:rPr lang="en-US" dirty="0"/>
              <a:t>. 143/2008 Sb., Vyhláška o krvi, včetně změn </a:t>
            </a:r>
            <a:r>
              <a:rPr lang="en-US"/>
              <a:t>do </a:t>
            </a:r>
            <a:r>
              <a:rPr lang="en-US" smtClean="0"/>
              <a:t>2018</a:t>
            </a:r>
            <a:endParaRPr lang="cs-CZ" dirty="0" smtClean="0"/>
          </a:p>
        </p:txBody>
      </p:sp>
    </p:spTree>
    <p:extLst>
      <p:ext uri="{BB962C8B-B14F-4D97-AF65-F5344CB8AC3E}">
        <p14:creationId xmlns:p14="http://schemas.microsoft.com/office/powerpoint/2010/main" val="4287116518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Historie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412776"/>
            <a:ext cx="5987008" cy="4713387"/>
          </a:xfrm>
        </p:spPr>
        <p:txBody>
          <a:bodyPr/>
          <a:lstStyle/>
          <a:p>
            <a:r>
              <a:rPr lang="cs-CZ" dirty="0" smtClean="0"/>
              <a:t>Objev krevních skupin – začátek 20. století</a:t>
            </a:r>
          </a:p>
          <a:p>
            <a:r>
              <a:rPr lang="cs-CZ" dirty="0" smtClean="0"/>
              <a:t>Konzervace krve – 1914 citronan sodný – umožněna nepřímá transfuze</a:t>
            </a:r>
          </a:p>
          <a:p>
            <a:r>
              <a:rPr lang="cs-CZ" dirty="0" smtClean="0"/>
              <a:t>1950 plastové vaky</a:t>
            </a:r>
          </a:p>
          <a:p>
            <a:endParaRPr lang="cs-CZ" dirty="0"/>
          </a:p>
          <a:p>
            <a:r>
              <a:rPr lang="cs-CZ" dirty="0" smtClean="0"/>
              <a:t>Národní transfuzní služba 1948, do té doby pouze kluby dárců krve</a:t>
            </a:r>
          </a:p>
          <a:p>
            <a:endParaRPr lang="cs-CZ" dirty="0"/>
          </a:p>
          <a:p>
            <a:r>
              <a:rPr lang="cs-CZ" dirty="0" smtClean="0"/>
              <a:t>Od 60. let celosvětový trend k bezpříspěvkovému dárcovství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1412776"/>
            <a:ext cx="2054352" cy="2462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800570"/>
      </p:ext>
    </p:extLst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Obecné principy</a:t>
            </a:r>
            <a:r>
              <a:rPr lang="en-US" dirty="0"/>
              <a:t> </a:t>
            </a:r>
            <a:r>
              <a:rPr lang="cs-CZ" dirty="0"/>
              <a:t>dárcovství krve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992460"/>
          </a:xfrm>
        </p:spPr>
        <p:txBody>
          <a:bodyPr>
            <a:normAutofit fontScale="92500" lnSpcReduction="10000"/>
          </a:bodyPr>
          <a:lstStyle/>
          <a:p>
            <a:r>
              <a:rPr lang="cs-CZ" b="1" dirty="0" smtClean="0"/>
              <a:t>Dobrovolné </a:t>
            </a:r>
          </a:p>
          <a:p>
            <a:r>
              <a:rPr lang="cs-CZ" b="1" dirty="0" smtClean="0"/>
              <a:t>Bezplatné</a:t>
            </a:r>
            <a:endParaRPr lang="cs-CZ" b="1" dirty="0"/>
          </a:p>
          <a:p>
            <a:pPr lvl="1"/>
            <a:r>
              <a:rPr lang="cs-CZ" dirty="0" smtClean="0"/>
              <a:t>důvod</a:t>
            </a:r>
            <a:r>
              <a:rPr lang="cs-CZ" dirty="0"/>
              <a:t>: zvýšení bezpečnosti transfuzních </a:t>
            </a:r>
            <a:r>
              <a:rPr lang="cs-CZ" dirty="0" smtClean="0"/>
              <a:t>přípravků</a:t>
            </a:r>
          </a:p>
          <a:p>
            <a:pPr lvl="1"/>
            <a:endParaRPr lang="cs-CZ" dirty="0"/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457199" y="2564904"/>
            <a:ext cx="8229600" cy="23042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SzPct val="108000"/>
              <a:buFont typeface="Arial" pitchFamily="34" charset="0"/>
              <a:buChar char="•"/>
              <a:defRPr sz="2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8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4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cs-CZ" sz="1600" dirty="0" smtClean="0"/>
              <a:t>Mezinárodně akceptovaná definice dobrovolného dárcovství krve dle Červeného kříže</a:t>
            </a:r>
            <a:r>
              <a:rPr lang="en-US" sz="1600" dirty="0" smtClean="0"/>
              <a:t>:</a:t>
            </a:r>
          </a:p>
          <a:p>
            <a:pPr marL="0" indent="0">
              <a:buFont typeface="Arial" pitchFamily="34" charset="0"/>
              <a:buNone/>
            </a:pPr>
            <a:endParaRPr lang="cs-CZ" sz="1600" dirty="0" smtClean="0"/>
          </a:p>
          <a:p>
            <a:pPr marL="0" indent="0" algn="just">
              <a:buFont typeface="Arial" pitchFamily="34" charset="0"/>
              <a:buNone/>
            </a:pPr>
            <a:r>
              <a:rPr lang="cs-CZ" sz="1600" i="1" dirty="0" smtClean="0"/>
              <a:t>„Dárcovství je považováno za dobrovolné a bezplatné, pokud tak osoba, která krev,</a:t>
            </a:r>
            <a:r>
              <a:rPr lang="en-US" sz="1600" i="1" dirty="0" smtClean="0"/>
              <a:t> </a:t>
            </a:r>
            <a:r>
              <a:rPr lang="cs-CZ" sz="1600" i="1" dirty="0" smtClean="0"/>
              <a:t>plazmu nebo krevní buňky dává, činí z vlastní svobodné vůle a nedostává za to žádnou úplatu v hotovosti nebo způsobem, který je možné považovat za náhražku peněz. Toto zahrnuje i pracovní volno delší, než je doba rozumně potřebná pro darování a s ním spojenou cestu. Malé pozornosti, občerstvení a náhrada přímých nákladů na dopravu jsou v souladu s dobrovolným bezplatným dárcovstvím.“</a:t>
            </a:r>
          </a:p>
          <a:p>
            <a:endParaRPr lang="cs-CZ" dirty="0" smtClean="0"/>
          </a:p>
          <a:p>
            <a:pPr marL="0" indent="0">
              <a:buFont typeface="Arial" pitchFamily="34" charset="0"/>
              <a:buNone/>
            </a:pPr>
            <a:endParaRPr lang="cs-CZ" dirty="0"/>
          </a:p>
        </p:txBody>
      </p:sp>
      <p:pic>
        <p:nvPicPr>
          <p:cNvPr id="5" name="Picture 2" descr="http://www.cck.chrudim.cz/data_kestazeni/cck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1490" y="4941168"/>
            <a:ext cx="1401019" cy="1401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856630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Propagace dárcovství a oceňování dárců krve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96008" y="1196752"/>
            <a:ext cx="8229600" cy="3528391"/>
          </a:xfrm>
        </p:spPr>
        <p:txBody>
          <a:bodyPr>
            <a:normAutofit/>
          </a:bodyPr>
          <a:lstStyle/>
          <a:p>
            <a:r>
              <a:rPr lang="cs-CZ" dirty="0" smtClean="0"/>
              <a:t>Český </a:t>
            </a:r>
            <a:r>
              <a:rPr lang="cs-CZ" dirty="0"/>
              <a:t>červený kříž (ČČK)</a:t>
            </a:r>
          </a:p>
          <a:p>
            <a:r>
              <a:rPr lang="cs-CZ" dirty="0"/>
              <a:t>jednotlivá zařízení transfuzní služby </a:t>
            </a:r>
          </a:p>
          <a:p>
            <a:r>
              <a:rPr lang="cs-CZ" dirty="0"/>
              <a:t>výhody pro dárce krve</a:t>
            </a:r>
            <a:r>
              <a:rPr lang="en-US" dirty="0"/>
              <a:t> </a:t>
            </a:r>
            <a:r>
              <a:rPr lang="cs-CZ" dirty="0"/>
              <a:t>(volno, </a:t>
            </a:r>
            <a:r>
              <a:rPr lang="en-US" dirty="0"/>
              <a:t>sleva na </a:t>
            </a:r>
            <a:r>
              <a:rPr lang="cs-CZ" dirty="0"/>
              <a:t>daních, výhody pojišťoven)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cs-CZ" b="1" dirty="0"/>
              <a:t>Ocenění pro bezplatné dárce krve</a:t>
            </a:r>
          </a:p>
          <a:p>
            <a:r>
              <a:rPr lang="cs-CZ" dirty="0"/>
              <a:t>krůpěj krve</a:t>
            </a:r>
            <a:r>
              <a:rPr lang="en-US" dirty="0"/>
              <a:t> </a:t>
            </a:r>
            <a:r>
              <a:rPr lang="cs-CZ" dirty="0"/>
              <a:t>- uděluje se za 1. odběr</a:t>
            </a:r>
          </a:p>
          <a:p>
            <a:r>
              <a:rPr lang="cs-CZ" dirty="0"/>
              <a:t>medaile prof. MUDr. Jana Jánského (10,</a:t>
            </a:r>
            <a:r>
              <a:rPr lang="en-GB" dirty="0"/>
              <a:t> </a:t>
            </a:r>
            <a:r>
              <a:rPr lang="cs-CZ" dirty="0"/>
              <a:t>20,</a:t>
            </a:r>
            <a:r>
              <a:rPr lang="en-GB" dirty="0"/>
              <a:t> </a:t>
            </a:r>
            <a:r>
              <a:rPr lang="cs-CZ" dirty="0"/>
              <a:t>40</a:t>
            </a:r>
            <a:r>
              <a:rPr lang="en-GB" dirty="0"/>
              <a:t> </a:t>
            </a:r>
            <a:r>
              <a:rPr lang="cs-CZ" dirty="0"/>
              <a:t>odběrů)</a:t>
            </a:r>
          </a:p>
          <a:p>
            <a:r>
              <a:rPr lang="cs-CZ" dirty="0"/>
              <a:t>Zlaté kříže kříže III</a:t>
            </a:r>
            <a:r>
              <a:rPr lang="cs-CZ" dirty="0" smtClean="0"/>
              <a:t>., II., I.třídy </a:t>
            </a:r>
            <a:r>
              <a:rPr lang="cs-CZ" dirty="0"/>
              <a:t>(80,</a:t>
            </a:r>
            <a:r>
              <a:rPr lang="en-GB" dirty="0"/>
              <a:t> </a:t>
            </a:r>
            <a:r>
              <a:rPr lang="cs-CZ" dirty="0"/>
              <a:t>120,</a:t>
            </a:r>
            <a:r>
              <a:rPr lang="en-GB" dirty="0"/>
              <a:t> </a:t>
            </a:r>
            <a:r>
              <a:rPr lang="cs-CZ" dirty="0"/>
              <a:t>160</a:t>
            </a:r>
            <a:r>
              <a:rPr lang="en-GB" dirty="0"/>
              <a:t> </a:t>
            </a:r>
            <a:r>
              <a:rPr lang="cs-CZ" dirty="0"/>
              <a:t>odběrů)</a:t>
            </a:r>
          </a:p>
          <a:p>
            <a:r>
              <a:rPr lang="cs-CZ" dirty="0"/>
              <a:t>Plaketa ČČK Dar krve - dar </a:t>
            </a:r>
            <a:r>
              <a:rPr lang="cs-CZ" dirty="0" smtClean="0"/>
              <a:t>života (250 odběrů)</a:t>
            </a:r>
            <a:endParaRPr lang="cs-CZ" dirty="0"/>
          </a:p>
        </p:txBody>
      </p:sp>
      <p:pic>
        <p:nvPicPr>
          <p:cNvPr id="5" name="Picture 10" descr="Krůpěj krv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524" y="5197147"/>
            <a:ext cx="936104" cy="1284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Bronzová medaile Prof. MUDr. Jana Janskéh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6391" y="5214465"/>
            <a:ext cx="704850" cy="1266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Stříbrná medaile Prof. MUDr. Jana Janskéh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10" y="5259945"/>
            <a:ext cx="695325" cy="123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Zlatá medaile Prof. MUDr. Jana Janskéh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7259" y="5259945"/>
            <a:ext cx="695325" cy="123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2" descr="Zlatý kříž ČČK 3. třídy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0808" y="5536170"/>
            <a:ext cx="742950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4" descr="Zlatý kříž ČČK 2. třídy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1982" y="5531408"/>
            <a:ext cx="742950" cy="695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6" descr="Zlatý kříž ČČK 1. třídy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3156" y="5531408"/>
            <a:ext cx="723900" cy="695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5283" y="5021820"/>
            <a:ext cx="9652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24354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Registry dárců krve a jejích složek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Jednotlivá zařízení transfuzní služby</a:t>
            </a:r>
          </a:p>
          <a:p>
            <a:pPr lvl="1"/>
            <a:r>
              <a:rPr lang="cs-CZ" dirty="0" smtClean="0"/>
              <a:t>Aktivní dárci</a:t>
            </a:r>
          </a:p>
          <a:p>
            <a:pPr lvl="1"/>
            <a:r>
              <a:rPr lang="cs-CZ" dirty="0" smtClean="0"/>
              <a:t>Dočasně vyřazení dárci</a:t>
            </a:r>
          </a:p>
          <a:p>
            <a:pPr lvl="1"/>
            <a:r>
              <a:rPr lang="cs-CZ" dirty="0" smtClean="0"/>
              <a:t>Trvale vyřazení dárci</a:t>
            </a:r>
            <a:endParaRPr lang="cs-CZ" dirty="0"/>
          </a:p>
          <a:p>
            <a:endParaRPr lang="cs-CZ" dirty="0" smtClean="0"/>
          </a:p>
          <a:p>
            <a:r>
              <a:rPr lang="cs-CZ" dirty="0" smtClean="0"/>
              <a:t>Celostátní registry ČR</a:t>
            </a:r>
          </a:p>
          <a:p>
            <a:pPr lvl="1"/>
            <a:r>
              <a:rPr lang="cs-CZ" dirty="0" smtClean="0"/>
              <a:t>Registr </a:t>
            </a:r>
            <a:r>
              <a:rPr lang="cs-CZ" dirty="0"/>
              <a:t>dárců krve se vzácnými kombinacemi krevně skupinových </a:t>
            </a:r>
            <a:r>
              <a:rPr lang="cs-CZ" dirty="0" smtClean="0"/>
              <a:t>znaků – pod záštitou ÚHKT a STL</a:t>
            </a:r>
            <a:endParaRPr lang="cs-CZ" dirty="0"/>
          </a:p>
          <a:p>
            <a:pPr lvl="1"/>
            <a:r>
              <a:rPr lang="cs-CZ" dirty="0"/>
              <a:t>Registr osob vyřazených z dárcovství pro nosičství závažné krví přenosné choroby (zařazeni jsou dárci s pozitivními výsledky testů na krví přenosné nemoci potvrzené konfirmačním vyšetřením v NRL</a:t>
            </a:r>
            <a:r>
              <a:rPr lang="cs-CZ" dirty="0" smtClean="0"/>
              <a:t>)</a:t>
            </a:r>
          </a:p>
          <a:p>
            <a:pPr lvl="1"/>
            <a:r>
              <a:rPr lang="cs-CZ" dirty="0"/>
              <a:t>https://www.transreg.cz/</a:t>
            </a:r>
          </a:p>
          <a:p>
            <a:pPr marL="457200" lvl="1" indent="0">
              <a:buNone/>
            </a:pP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2017998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Posouzení způsobilosti dárce krve</a:t>
            </a:r>
          </a:p>
        </p:txBody>
      </p:sp>
      <p:pic>
        <p:nvPicPr>
          <p:cNvPr id="1026" name="Picture 2" descr="M:\My Pictures\0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529" y="997868"/>
            <a:ext cx="7118942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ástupný symbol pro obsah 2"/>
          <p:cNvSpPr txBox="1">
            <a:spLocks/>
          </p:cNvSpPr>
          <p:nvPr/>
        </p:nvSpPr>
        <p:spPr>
          <a:xfrm>
            <a:off x="438150" y="5877272"/>
            <a:ext cx="8229600" cy="5760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SzPct val="108000"/>
              <a:buFont typeface="Arial" pitchFamily="34" charset="0"/>
              <a:buChar char="•"/>
              <a:defRPr sz="2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8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4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cs-CZ" i="1" dirty="0" smtClean="0"/>
              <a:t>Dárce – zdravý, silný, s dostatkem krve.</a:t>
            </a:r>
            <a:endParaRPr lang="cs-CZ" i="1" dirty="0"/>
          </a:p>
        </p:txBody>
      </p:sp>
    </p:spTree>
    <p:extLst>
      <p:ext uri="{BB962C8B-B14F-4D97-AF65-F5344CB8AC3E}">
        <p14:creationId xmlns:p14="http://schemas.microsoft.com/office/powerpoint/2010/main" val="107333283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dirty="0">
                <a:solidFill>
                  <a:schemeClr val="bg1">
                    <a:lumMod val="65000"/>
                  </a:schemeClr>
                </a:solidFill>
              </a:rPr>
              <a:t>Posouzení způsobilosti </a:t>
            </a:r>
            <a:r>
              <a:rPr lang="cs-CZ" dirty="0" smtClean="0">
                <a:solidFill>
                  <a:schemeClr val="bg1">
                    <a:lumMod val="65000"/>
                  </a:schemeClr>
                </a:solidFill>
              </a:rPr>
              <a:t>dárce krve</a:t>
            </a:r>
            <a:endParaRPr lang="cs-CZ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785395"/>
          </a:xfrm>
        </p:spPr>
        <p:txBody>
          <a:bodyPr>
            <a:normAutofit/>
          </a:bodyPr>
          <a:lstStyle/>
          <a:p>
            <a:r>
              <a:rPr lang="en-US" b="1" u="sng" dirty="0" smtClean="0"/>
              <a:t>Legislativa a doporučení</a:t>
            </a:r>
            <a:endParaRPr lang="en-US" b="1" u="sng" dirty="0"/>
          </a:p>
          <a:p>
            <a:pPr lvl="1">
              <a:buFont typeface="Courier New" panose="02070309020205020404" pitchFamily="49" charset="0"/>
              <a:buChar char="o"/>
            </a:pPr>
            <a:r>
              <a:rPr lang="cs-CZ" dirty="0">
                <a:solidFill>
                  <a:schemeClr val="accent2"/>
                </a:solidFill>
              </a:rPr>
              <a:t>Vyhláška o lidské krvi </a:t>
            </a:r>
            <a:r>
              <a:rPr lang="cs-CZ" dirty="0"/>
              <a:t>č. 143/2008 Sb</a:t>
            </a:r>
            <a:r>
              <a:rPr lang="cs-CZ" dirty="0" smtClean="0"/>
              <a:t>.</a:t>
            </a:r>
            <a:r>
              <a:rPr lang="en-US" dirty="0" smtClean="0"/>
              <a:t> </a:t>
            </a:r>
            <a:r>
              <a:rPr lang="cs-CZ" dirty="0" smtClean="0"/>
              <a:t>ve znění pozdějších předpisů</a:t>
            </a:r>
            <a:endParaRPr lang="en-US" dirty="0" smtClean="0"/>
          </a:p>
          <a:p>
            <a:pPr lvl="1" indent="-279400">
              <a:buFont typeface="Courier New" panose="02070309020205020404" pitchFamily="49" charset="0"/>
              <a:buChar char="o"/>
            </a:pPr>
            <a:r>
              <a:rPr lang="en-US" dirty="0" smtClean="0">
                <a:solidFill>
                  <a:schemeClr val="accent2"/>
                </a:solidFill>
              </a:rPr>
              <a:t>Doporučení STL</a:t>
            </a:r>
            <a:r>
              <a:rPr lang="cs-CZ" dirty="0" smtClean="0">
                <a:solidFill>
                  <a:schemeClr val="accent2"/>
                </a:solidFill>
              </a:rPr>
              <a:t> </a:t>
            </a:r>
            <a:r>
              <a:rPr lang="cs-CZ" dirty="0" smtClean="0"/>
              <a:t>(poslední aktualizace 6/2019)</a:t>
            </a:r>
          </a:p>
          <a:p>
            <a:pPr lvl="1" indent="-279400"/>
            <a:r>
              <a:rPr lang="cs-CZ" dirty="0"/>
              <a:t>Doporučení Rady Evropy</a:t>
            </a:r>
            <a:r>
              <a:rPr lang="en-US" dirty="0"/>
              <a:t> (Blood transfusion </a:t>
            </a:r>
            <a:r>
              <a:rPr lang="en-US" dirty="0" smtClean="0"/>
              <a:t>guide</a:t>
            </a:r>
            <a:r>
              <a:rPr lang="cs-CZ" dirty="0" smtClean="0"/>
              <a:t> 19th Edition 2017</a:t>
            </a:r>
            <a:r>
              <a:rPr lang="en-US" dirty="0" smtClean="0"/>
              <a:t>)</a:t>
            </a:r>
            <a:endParaRPr lang="en-US" dirty="0"/>
          </a:p>
          <a:p>
            <a:pPr marL="463550" lvl="1" indent="0">
              <a:buNone/>
            </a:pPr>
            <a:endParaRPr lang="cs-CZ" dirty="0"/>
          </a:p>
          <a:p>
            <a:r>
              <a:rPr lang="cs-CZ" b="1" dirty="0"/>
              <a:t>Základní kritéria </a:t>
            </a:r>
            <a:r>
              <a:rPr lang="cs-CZ" b="1" dirty="0" smtClean="0"/>
              <a:t>pro výběr dárců:</a:t>
            </a:r>
            <a:endParaRPr lang="cs-CZ" b="1" dirty="0"/>
          </a:p>
          <a:p>
            <a:pPr lvl="1"/>
            <a:r>
              <a:rPr lang="cs-CZ" dirty="0"/>
              <a:t>věk 18-65 let (prvodárci do 60 let)</a:t>
            </a:r>
          </a:p>
          <a:p>
            <a:pPr lvl="1"/>
            <a:r>
              <a:rPr lang="cs-CZ" dirty="0" smtClean="0"/>
              <a:t>hmotnost &gt; </a:t>
            </a:r>
            <a:r>
              <a:rPr lang="cs-CZ" dirty="0"/>
              <a:t>50kg</a:t>
            </a:r>
            <a:r>
              <a:rPr lang="en-US" dirty="0"/>
              <a:t> </a:t>
            </a:r>
            <a:endParaRPr lang="cs-CZ" dirty="0" smtClean="0"/>
          </a:p>
          <a:p>
            <a:pPr lvl="1"/>
            <a:r>
              <a:rPr lang="cs-CZ" dirty="0" smtClean="0"/>
              <a:t>parametry </a:t>
            </a:r>
            <a:r>
              <a:rPr lang="cs-CZ" dirty="0"/>
              <a:t>krevního obrazu </a:t>
            </a:r>
            <a:endParaRPr lang="cs-CZ" dirty="0" smtClean="0"/>
          </a:p>
          <a:p>
            <a:pPr lvl="1"/>
            <a:r>
              <a:rPr lang="cs-CZ" dirty="0" smtClean="0"/>
              <a:t>…</a:t>
            </a:r>
            <a:endParaRPr lang="cs-CZ" dirty="0"/>
          </a:p>
          <a:p>
            <a:endParaRPr lang="cs-CZ" b="1" dirty="0" smtClean="0"/>
          </a:p>
          <a:p>
            <a:r>
              <a:rPr lang="cs-CZ" b="1" dirty="0" smtClean="0"/>
              <a:t>Kritéria pro trvalé/dočasné vyloučení dárců alogenních odběrů</a:t>
            </a:r>
          </a:p>
        </p:txBody>
      </p:sp>
    </p:spTree>
    <p:extLst>
      <p:ext uri="{BB962C8B-B14F-4D97-AF65-F5344CB8AC3E}">
        <p14:creationId xmlns:p14="http://schemas.microsoft.com/office/powerpoint/2010/main" val="638706214"/>
      </p:ext>
    </p:extLst>
  </p:cSld>
  <p:clrMapOvr>
    <a:masterClrMapping/>
  </p:clrMapOvr>
  <p:transition spd="slow">
    <p:wipe dir="r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dirty="0">
                <a:solidFill>
                  <a:schemeClr val="bg1">
                    <a:lumMod val="65000"/>
                  </a:schemeClr>
                </a:solidFill>
              </a:rPr>
              <a:t>Posouzení způsobilosti dárce krve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412777"/>
            <a:ext cx="8229600" cy="936104"/>
          </a:xfrm>
        </p:spPr>
        <p:txBody>
          <a:bodyPr/>
          <a:lstStyle/>
          <a:p>
            <a:r>
              <a:rPr lang="cs-CZ" dirty="0"/>
              <a:t>„Poučení dárce krve“</a:t>
            </a:r>
          </a:p>
          <a:p>
            <a:r>
              <a:rPr lang="cs-CZ" dirty="0"/>
              <a:t>„Dotazník pro dárce krve“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2729573"/>
            <a:ext cx="5207342" cy="3752698"/>
          </a:xfrm>
          <a:prstGeom prst="rect">
            <a:avLst/>
          </a:prstGeom>
          <a:effectLst>
            <a:softEdge rad="1143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780000">
            <a:off x="5004048" y="1412776"/>
            <a:ext cx="3239262" cy="4454999"/>
          </a:xfrm>
          <a:prstGeom prst="rect">
            <a:avLst/>
          </a:prstGeom>
          <a:effectLst>
            <a:softEdge rad="76200"/>
          </a:effectLst>
        </p:spPr>
      </p:pic>
    </p:spTree>
    <p:extLst>
      <p:ext uri="{BB962C8B-B14F-4D97-AF65-F5344CB8AC3E}">
        <p14:creationId xmlns:p14="http://schemas.microsoft.com/office/powerpoint/2010/main" val="92872641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eme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1" id="{5300EFCD-BCF3-4302-B8DA-24933EA92A62}" vid="{171AB011-10C4-49B5-9F80-88353C19C6F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</Template>
  <TotalTime>6413</TotalTime>
  <Words>1687</Words>
  <Application>Microsoft Office PowerPoint</Application>
  <PresentationFormat>Předvádění na obrazovce (4:3)</PresentationFormat>
  <Paragraphs>298</Paragraphs>
  <Slides>28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28</vt:i4>
      </vt:variant>
    </vt:vector>
  </HeadingPairs>
  <TitlesOfParts>
    <vt:vector size="33" baseType="lpstr">
      <vt:lpstr>Arial</vt:lpstr>
      <vt:lpstr>Calibri</vt:lpstr>
      <vt:lpstr>Courier New</vt:lpstr>
      <vt:lpstr>Wingdings</vt:lpstr>
      <vt:lpstr>Theme1</vt:lpstr>
      <vt:lpstr>Dárcovství krve a typy odběrů</vt:lpstr>
      <vt:lpstr>Osnova</vt:lpstr>
      <vt:lpstr>Historie</vt:lpstr>
      <vt:lpstr>Obecné principy dárcovství krve</vt:lpstr>
      <vt:lpstr>Propagace dárcovství a oceňování dárců krve</vt:lpstr>
      <vt:lpstr>Registry dárců krve a jejích složek</vt:lpstr>
      <vt:lpstr>Posouzení způsobilosti dárce krve</vt:lpstr>
      <vt:lpstr>Posouzení způsobilosti dárce krve</vt:lpstr>
      <vt:lpstr>Posouzení způsobilosti dárce krve</vt:lpstr>
      <vt:lpstr>Posouzení způsobilosti dárce krve</vt:lpstr>
      <vt:lpstr>Posouzení způsobilosti dárce krve</vt:lpstr>
      <vt:lpstr>Posouzení způsobilosti dárce krve</vt:lpstr>
      <vt:lpstr>Posouzení způsobilosti dárce krve</vt:lpstr>
      <vt:lpstr>Posouzení způsobilosti dárce krve</vt:lpstr>
      <vt:lpstr>Posouzení způsobilosti dárce krve</vt:lpstr>
      <vt:lpstr>Posouzení způsobilosti dárce krve</vt:lpstr>
      <vt:lpstr>Posouzení způsobilosti dárce krve</vt:lpstr>
      <vt:lpstr>Maximální odebírané množství a frekvence odběrů</vt:lpstr>
      <vt:lpstr>Typy odběrů</vt:lpstr>
      <vt:lpstr>Odběr plné krve</vt:lpstr>
      <vt:lpstr>Aferetické odběry</vt:lpstr>
      <vt:lpstr>Plazmaferéza</vt:lpstr>
      <vt:lpstr>Trombocytaferéza</vt:lpstr>
      <vt:lpstr>Erytrocytaferéza</vt:lpstr>
      <vt:lpstr>Granulocytaferéza </vt:lpstr>
      <vt:lpstr>Komplikace odběru</vt:lpstr>
      <vt:lpstr>Komplikace odběru</vt:lpstr>
      <vt:lpstr>Použitá literatura</vt:lpstr>
    </vt:vector>
  </TitlesOfParts>
  <Company>FN Brno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Dárcovství krve a typy odběrů</dc:title>
  <dc:creator>Hohlova Simona</dc:creator>
  <cp:lastModifiedBy>Kostrouchová Helena</cp:lastModifiedBy>
  <cp:revision>319</cp:revision>
  <cp:lastPrinted>2020-02-11T15:04:39Z</cp:lastPrinted>
  <dcterms:created xsi:type="dcterms:W3CDTF">2015-09-01T11:39:15Z</dcterms:created>
  <dcterms:modified xsi:type="dcterms:W3CDTF">2021-03-17T06:09:44Z</dcterms:modified>
</cp:coreProperties>
</file>