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5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310" r:id="rId12"/>
    <p:sldId id="268" r:id="rId13"/>
    <p:sldId id="265" r:id="rId14"/>
    <p:sldId id="269" r:id="rId15"/>
    <p:sldId id="270" r:id="rId16"/>
    <p:sldId id="271" r:id="rId17"/>
    <p:sldId id="272" r:id="rId18"/>
    <p:sldId id="311" r:id="rId19"/>
    <p:sldId id="273" r:id="rId20"/>
    <p:sldId id="309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319" r:id="rId32"/>
    <p:sldId id="322" r:id="rId33"/>
    <p:sldId id="284" r:id="rId34"/>
    <p:sldId id="285" r:id="rId35"/>
    <p:sldId id="286" r:id="rId36"/>
    <p:sldId id="287" r:id="rId37"/>
    <p:sldId id="290" r:id="rId38"/>
    <p:sldId id="292" r:id="rId39"/>
    <p:sldId id="308" r:id="rId40"/>
    <p:sldId id="293" r:id="rId41"/>
    <p:sldId id="294" r:id="rId42"/>
    <p:sldId id="297" r:id="rId43"/>
    <p:sldId id="298" r:id="rId44"/>
    <p:sldId id="299" r:id="rId45"/>
    <p:sldId id="317" r:id="rId46"/>
    <p:sldId id="318" r:id="rId47"/>
    <p:sldId id="321" r:id="rId48"/>
    <p:sldId id="300" r:id="rId49"/>
    <p:sldId id="320" r:id="rId50"/>
    <p:sldId id="301" r:id="rId51"/>
    <p:sldId id="315" r:id="rId52"/>
    <p:sldId id="303" r:id="rId53"/>
    <p:sldId id="304" r:id="rId54"/>
  </p:sldIdLst>
  <p:sldSz cx="9144000" cy="6858000" type="screen4x3"/>
  <p:notesSz cx="6858000" cy="9144000"/>
  <p:custDataLst>
    <p:tags r:id="rId56"/>
  </p:custDataLst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1pPr>
    <a:lvl2pPr marL="4572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2pPr>
    <a:lvl3pPr marL="9144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3pPr>
    <a:lvl4pPr marL="1371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4pPr>
    <a:lvl5pPr marL="18288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2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ojtěch Mornstein" initials="VM" lastIdx="4" clrIdx="0">
    <p:extLst>
      <p:ext uri="{19B8F6BF-5375-455C-9EA6-DF929625EA0E}">
        <p15:presenceInfo xmlns:p15="http://schemas.microsoft.com/office/powerpoint/2012/main" userId="S::2001@muni.cz::b4355354-e7e7-4cd0-8876-9868b9b40844" providerId="AD"/>
      </p:ext>
    </p:extLst>
  </p:cmAuthor>
  <p:cmAuthor id="2" name="Student" initials="S" lastIdx="5" clrIdx="1">
    <p:extLst>
      <p:ext uri="{19B8F6BF-5375-455C-9EA6-DF929625EA0E}">
        <p15:presenceInfo xmlns:p15="http://schemas.microsoft.com/office/powerpoint/2012/main" userId="Studen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FFFFCC"/>
    <a:srgbClr val="74C4CC"/>
    <a:srgbClr val="CDD1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33" autoAdjust="0"/>
    <p:restoredTop sz="94634" autoAdjust="0"/>
  </p:normalViewPr>
  <p:slideViewPr>
    <p:cSldViewPr snapToGrid="0">
      <p:cViewPr varScale="1">
        <p:scale>
          <a:sx n="67" d="100"/>
          <a:sy n="67" d="100"/>
        </p:scale>
        <p:origin x="1388" y="44"/>
      </p:cViewPr>
      <p:guideLst>
        <p:guide orient="horz" pos="2160"/>
        <p:guide pos="427"/>
      </p:guideLst>
    </p:cSldViewPr>
  </p:slideViewPr>
  <p:outlineViewPr>
    <p:cViewPr varScale="1">
      <p:scale>
        <a:sx n="170" d="200"/>
        <a:sy n="170" d="200"/>
      </p:scale>
      <p:origin x="-780" y="-84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9.xml"/><Relationship Id="rId2" Type="http://schemas.openxmlformats.org/officeDocument/2006/relationships/slide" Target="slides/slide3.xml"/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>
            <a:extLst>
              <a:ext uri="{FF2B5EF4-FFF2-40B4-BE49-F238E27FC236}">
                <a16:creationId xmlns:a16="http://schemas.microsoft.com/office/drawing/2014/main" id="{1A900B25-47FB-48D0-B6F8-C28D09CBC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endParaRPr lang="cs-CZ" altLang="cs-CZ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0737DCB-1726-4291-8ACB-A8B4ED071D78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" charset="0"/>
                <a:ea typeface="MS Gothic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9B7142F8-B983-4ADE-946E-A78F93D08E27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" charset="0"/>
                <a:ea typeface="MS Gothic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3" name="Rectangle 4">
            <a:extLst>
              <a:ext uri="{FF2B5EF4-FFF2-40B4-BE49-F238E27FC236}">
                <a16:creationId xmlns:a16="http://schemas.microsoft.com/office/drawing/2014/main" id="{1EDD50CC-2FAE-474E-8844-2C397B13EA6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1405625-B857-42C9-9567-26BB1387263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noProof="0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0C016915-2003-4B7C-82ED-9BF4B3E709CD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8685213"/>
            <a:ext cx="2970213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" charset="0"/>
                <a:ea typeface="MS Gothic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922F7FAA-AE75-45C8-B755-04A3BF116E1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fld id="{7741FA54-C732-4B34-8BCA-E56A64E3C85D}" type="slidenum">
              <a:rPr lang="en-GB" altLang="cs-CZ"/>
              <a:pPr/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36299571-5EEA-41BB-8D6D-DB8500B9CE1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343150DB-D7CC-446F-8625-7B5184B540D4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1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4099" name="Text Box 1">
            <a:extLst>
              <a:ext uri="{FF2B5EF4-FFF2-40B4-BE49-F238E27FC236}">
                <a16:creationId xmlns:a16="http://schemas.microsoft.com/office/drawing/2014/main" id="{B28CC649-D852-45CE-9763-693CD42F7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100" name="Rectangle 2">
            <a:extLst>
              <a:ext uri="{FF2B5EF4-FFF2-40B4-BE49-F238E27FC236}">
                <a16:creationId xmlns:a16="http://schemas.microsoft.com/office/drawing/2014/main" id="{A084C4F8-2EAE-4922-8966-658F7196D12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BCD247A0-5FA7-418A-999B-FF756367FF9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48873D8C-5B82-4AEB-B169-D3FEFC1CFFCD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10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22531" name="Rectangle 1">
            <a:extLst>
              <a:ext uri="{FF2B5EF4-FFF2-40B4-BE49-F238E27FC236}">
                <a16:creationId xmlns:a16="http://schemas.microsoft.com/office/drawing/2014/main" id="{1BE29815-7FBA-48FE-8EC3-BD76F64088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2">
            <a:extLst>
              <a:ext uri="{FF2B5EF4-FFF2-40B4-BE49-F238E27FC236}">
                <a16:creationId xmlns:a16="http://schemas.microsoft.com/office/drawing/2014/main" id="{FE54361F-2191-4D79-89C0-1797D2F680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AE3CBA8C-0060-4BA9-84A5-BCEEC166F5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83BB8B21-E36C-473D-8D60-130E32EBDF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FA66F1F-46B2-4465-8855-8A78B6CDA18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540639E4-6691-4C35-BFE9-891619213291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12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26627" name="Text Box 1">
            <a:extLst>
              <a:ext uri="{FF2B5EF4-FFF2-40B4-BE49-F238E27FC236}">
                <a16:creationId xmlns:a16="http://schemas.microsoft.com/office/drawing/2014/main" id="{BCA8BB99-78FE-4951-87D6-813D5C76F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23802916-F894-4C26-AC2E-9DBE366F52E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B99EED19-71CD-4B20-93BB-FEAACCBCBB3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03F6670A-D1DE-49A4-B7BC-663D1C683006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13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32771" name="Text Box 1">
            <a:extLst>
              <a:ext uri="{FF2B5EF4-FFF2-40B4-BE49-F238E27FC236}">
                <a16:creationId xmlns:a16="http://schemas.microsoft.com/office/drawing/2014/main" id="{03C8B4B5-1FBB-42A7-A203-639C6D391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2772" name="Rectangle 2">
            <a:extLst>
              <a:ext uri="{FF2B5EF4-FFF2-40B4-BE49-F238E27FC236}">
                <a16:creationId xmlns:a16="http://schemas.microsoft.com/office/drawing/2014/main" id="{D196E067-5015-42B2-85E9-165E0F95C17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EE0D0A77-8CB7-4EFC-88BC-10A8B01F2E9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0EDD207D-CD2E-4236-BE70-5B8230B5BB88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14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28675" name="Text Box 1">
            <a:extLst>
              <a:ext uri="{FF2B5EF4-FFF2-40B4-BE49-F238E27FC236}">
                <a16:creationId xmlns:a16="http://schemas.microsoft.com/office/drawing/2014/main" id="{DA18E07F-3101-484D-AB93-9733A296B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8676" name="Rectangle 2">
            <a:extLst>
              <a:ext uri="{FF2B5EF4-FFF2-40B4-BE49-F238E27FC236}">
                <a16:creationId xmlns:a16="http://schemas.microsoft.com/office/drawing/2014/main" id="{11925593-AC2B-49D6-B1B4-2691F03BCEF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7D1DC0A1-6C17-47D3-8F41-9A14C8D97F2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061C1CDA-B8AE-4652-B3B0-5A1A49FA4CC2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15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30723" name="Text Box 1">
            <a:extLst>
              <a:ext uri="{FF2B5EF4-FFF2-40B4-BE49-F238E27FC236}">
                <a16:creationId xmlns:a16="http://schemas.microsoft.com/office/drawing/2014/main" id="{C1FDF1A1-8050-406B-9B73-9CE96C721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0724" name="Rectangle 2">
            <a:extLst>
              <a:ext uri="{FF2B5EF4-FFF2-40B4-BE49-F238E27FC236}">
                <a16:creationId xmlns:a16="http://schemas.microsoft.com/office/drawing/2014/main" id="{EB4EE54E-EC27-4CB3-BCEC-7669DFB32C0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8898346B-9813-4F7B-AEFB-41D4D46F8D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0F02CB8C-1ABD-4C49-BDE3-F443CC3A06AF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16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34819" name="Text Box 1">
            <a:extLst>
              <a:ext uri="{FF2B5EF4-FFF2-40B4-BE49-F238E27FC236}">
                <a16:creationId xmlns:a16="http://schemas.microsoft.com/office/drawing/2014/main" id="{179710EA-236E-49A8-845B-0C2A1A840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4820" name="Rectangle 2">
            <a:extLst>
              <a:ext uri="{FF2B5EF4-FFF2-40B4-BE49-F238E27FC236}">
                <a16:creationId xmlns:a16="http://schemas.microsoft.com/office/drawing/2014/main" id="{6B5B68D0-A660-43DD-8A3C-47D685A0527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C3E63AB4-4512-4F7D-A4A9-6A8CC1A2FD1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F740D1F0-1EAB-41F1-90C8-2F10BDDDDABF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17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36867" name="Text Box 1">
            <a:extLst>
              <a:ext uri="{FF2B5EF4-FFF2-40B4-BE49-F238E27FC236}">
                <a16:creationId xmlns:a16="http://schemas.microsoft.com/office/drawing/2014/main" id="{BAC62BF5-ACC4-4DE0-962D-5F25336A5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6868" name="Rectangle 2">
            <a:extLst>
              <a:ext uri="{FF2B5EF4-FFF2-40B4-BE49-F238E27FC236}">
                <a16:creationId xmlns:a16="http://schemas.microsoft.com/office/drawing/2014/main" id="{48B88CD4-E26C-41A8-8404-874DC1F2166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8F94A29F-1653-493A-861B-2F2F499D61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149FA9E1-4045-40BB-A39E-2862C5BD68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22624081-889B-4FAC-8104-5CB1F9DED37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22BEB1CA-6C73-49FC-B6B9-FBD66AA4D086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19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40963" name="Text Box 1">
            <a:extLst>
              <a:ext uri="{FF2B5EF4-FFF2-40B4-BE49-F238E27FC236}">
                <a16:creationId xmlns:a16="http://schemas.microsoft.com/office/drawing/2014/main" id="{8C82E283-4584-48BD-A682-32FE91A7D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0964" name="Rectangle 2">
            <a:extLst>
              <a:ext uri="{FF2B5EF4-FFF2-40B4-BE49-F238E27FC236}">
                <a16:creationId xmlns:a16="http://schemas.microsoft.com/office/drawing/2014/main" id="{EB6819B3-49B7-4A22-9938-CAAFF4122F6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55F7392E-E003-465C-BA7F-A093C233179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6A06E51D-E5FC-47D3-8FD3-CE0897436525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2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6147" name="Text Box 1">
            <a:extLst>
              <a:ext uri="{FF2B5EF4-FFF2-40B4-BE49-F238E27FC236}">
                <a16:creationId xmlns:a16="http://schemas.microsoft.com/office/drawing/2014/main" id="{692480CB-9327-4F6C-AC52-C25F12767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5B934D88-458C-4C8B-A8A8-605DD0B1BA7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00075971-9DDC-4D71-93FF-E4C8D313A4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81C94627-F0C0-4D72-BA9C-0CC3E2229A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2E540C9B-855E-4EBE-93FB-CFCEC0CBE82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B26E5D31-810E-47DC-BD7D-D5E3DF312DCD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21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45059" name="Text Box 1">
            <a:extLst>
              <a:ext uri="{FF2B5EF4-FFF2-40B4-BE49-F238E27FC236}">
                <a16:creationId xmlns:a16="http://schemas.microsoft.com/office/drawing/2014/main" id="{6D2CD3F7-8A42-466C-9602-0B858F94E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5060" name="Rectangle 2">
            <a:extLst>
              <a:ext uri="{FF2B5EF4-FFF2-40B4-BE49-F238E27FC236}">
                <a16:creationId xmlns:a16="http://schemas.microsoft.com/office/drawing/2014/main" id="{F6B3EA93-2B9A-43EA-8A9E-A7A4804F123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105A5AC9-EC51-4B1C-A08D-1A5ECFB52E4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914DFBCB-7CD9-48B8-9C90-C622B7188D1C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22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47107" name="Text Box 1">
            <a:extLst>
              <a:ext uri="{FF2B5EF4-FFF2-40B4-BE49-F238E27FC236}">
                <a16:creationId xmlns:a16="http://schemas.microsoft.com/office/drawing/2014/main" id="{41B4D1C6-3832-4436-BB58-1924B17E5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7108" name="Rectangle 2">
            <a:extLst>
              <a:ext uri="{FF2B5EF4-FFF2-40B4-BE49-F238E27FC236}">
                <a16:creationId xmlns:a16="http://schemas.microsoft.com/office/drawing/2014/main" id="{7BB891C2-A2C9-439C-AC17-EB449167471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52DAF80E-E49B-4476-B755-C2F8174613B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894215FF-4AC9-48C1-A15B-5798C9B6652C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23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49155" name="Text Box 1">
            <a:extLst>
              <a:ext uri="{FF2B5EF4-FFF2-40B4-BE49-F238E27FC236}">
                <a16:creationId xmlns:a16="http://schemas.microsoft.com/office/drawing/2014/main" id="{D14EE905-CAB2-4295-8E5D-573D28329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9156" name="Rectangle 2">
            <a:extLst>
              <a:ext uri="{FF2B5EF4-FFF2-40B4-BE49-F238E27FC236}">
                <a16:creationId xmlns:a16="http://schemas.microsoft.com/office/drawing/2014/main" id="{56514B5C-8073-4355-B505-46567C9A9E9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EE73F1B7-49F1-4BA2-8E40-53521672E44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B0334399-D856-4F96-BA9F-60A988244795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24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51203" name="Text Box 1">
            <a:extLst>
              <a:ext uri="{FF2B5EF4-FFF2-40B4-BE49-F238E27FC236}">
                <a16:creationId xmlns:a16="http://schemas.microsoft.com/office/drawing/2014/main" id="{9BD1578D-CEF2-48DF-AAB0-D54B0955A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1204" name="Rectangle 2">
            <a:extLst>
              <a:ext uri="{FF2B5EF4-FFF2-40B4-BE49-F238E27FC236}">
                <a16:creationId xmlns:a16="http://schemas.microsoft.com/office/drawing/2014/main" id="{2DAA5248-E201-4C17-951E-1B74C40E312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C3CF3DB5-7EA1-48A3-8EC2-1C8FA8D9FB9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EFCB91E6-94F8-4D9B-927D-5C1923671A30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25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53251" name="Text Box 1">
            <a:extLst>
              <a:ext uri="{FF2B5EF4-FFF2-40B4-BE49-F238E27FC236}">
                <a16:creationId xmlns:a16="http://schemas.microsoft.com/office/drawing/2014/main" id="{813C99C8-AB9D-4625-89BC-CE6BBA554A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3252" name="Rectangle 2">
            <a:extLst>
              <a:ext uri="{FF2B5EF4-FFF2-40B4-BE49-F238E27FC236}">
                <a16:creationId xmlns:a16="http://schemas.microsoft.com/office/drawing/2014/main" id="{3966C6BE-4DC8-43C3-A28C-4CB58B559FE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CD26E622-8684-4A91-B78D-5C4715F9D58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334BC915-2EDC-42E1-A34D-07CD2D1DC18C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26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55299" name="Text Box 1">
            <a:extLst>
              <a:ext uri="{FF2B5EF4-FFF2-40B4-BE49-F238E27FC236}">
                <a16:creationId xmlns:a16="http://schemas.microsoft.com/office/drawing/2014/main" id="{756C1533-B99C-4BB6-B741-A696B803C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5300" name="Rectangle 2">
            <a:extLst>
              <a:ext uri="{FF2B5EF4-FFF2-40B4-BE49-F238E27FC236}">
                <a16:creationId xmlns:a16="http://schemas.microsoft.com/office/drawing/2014/main" id="{B748CE80-0E71-4F8F-B5A7-E16BF4C2407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F6B82E43-70A0-4B2B-94C7-96468791F26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E8581A7F-BC5C-4866-B153-86F9C0E45805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27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57347" name="Text Box 1">
            <a:extLst>
              <a:ext uri="{FF2B5EF4-FFF2-40B4-BE49-F238E27FC236}">
                <a16:creationId xmlns:a16="http://schemas.microsoft.com/office/drawing/2014/main" id="{DC5ED208-4A73-4615-82D1-8EC5EC7B8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7348" name="Rectangle 2">
            <a:extLst>
              <a:ext uri="{FF2B5EF4-FFF2-40B4-BE49-F238E27FC236}">
                <a16:creationId xmlns:a16="http://schemas.microsoft.com/office/drawing/2014/main" id="{B7841B7D-C2DE-43F3-B638-25F03096A0A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4A5C752C-5745-41C2-A423-8540F7F852E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35083C12-C62D-4920-995E-4C9FD9D3B658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28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59395" name="Text Box 1">
            <a:extLst>
              <a:ext uri="{FF2B5EF4-FFF2-40B4-BE49-F238E27FC236}">
                <a16:creationId xmlns:a16="http://schemas.microsoft.com/office/drawing/2014/main" id="{CBB6CBFD-80E7-4839-B195-A559CEF69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9396" name="Rectangle 2">
            <a:extLst>
              <a:ext uri="{FF2B5EF4-FFF2-40B4-BE49-F238E27FC236}">
                <a16:creationId xmlns:a16="http://schemas.microsoft.com/office/drawing/2014/main" id="{5265EA94-85BF-4355-9F47-0143883C47F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F316FCCE-0C77-4634-9E68-6C48A7EFBEC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E399D8A7-08CA-4792-AECA-9481215FC926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29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61443" name="Text Box 1">
            <a:extLst>
              <a:ext uri="{FF2B5EF4-FFF2-40B4-BE49-F238E27FC236}">
                <a16:creationId xmlns:a16="http://schemas.microsoft.com/office/drawing/2014/main" id="{DCD1DF80-AFF6-4CF3-AD69-6418DACB7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1444" name="Rectangle 2">
            <a:extLst>
              <a:ext uri="{FF2B5EF4-FFF2-40B4-BE49-F238E27FC236}">
                <a16:creationId xmlns:a16="http://schemas.microsoft.com/office/drawing/2014/main" id="{4EA02072-29F8-4470-8EEE-237A3168BBA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BB10D229-E4C9-41B6-B679-DBE249884A9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C9D818A0-5AEC-4200-8C27-EFD775EE3B7A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3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B34C038A-E24A-414E-8A30-663DFF502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A7446C2F-341E-49D0-BDBB-4F3B504B462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D7080446-BECE-406B-9F22-71F22A2F8BC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A8B692DE-BC8A-4101-9D9E-B9393C8EEE30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30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63491" name="Text Box 1">
            <a:extLst>
              <a:ext uri="{FF2B5EF4-FFF2-40B4-BE49-F238E27FC236}">
                <a16:creationId xmlns:a16="http://schemas.microsoft.com/office/drawing/2014/main" id="{D67F2DBD-020F-4907-84BC-4CA465197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3492" name="Rectangle 2">
            <a:extLst>
              <a:ext uri="{FF2B5EF4-FFF2-40B4-BE49-F238E27FC236}">
                <a16:creationId xmlns:a16="http://schemas.microsoft.com/office/drawing/2014/main" id="{756A2418-E4EF-4C27-A571-588ACEE7607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EC440E20-0274-41C3-A9A9-6D3F32CAEE3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ACBD7EFC-4582-433C-9AA7-4AB8ADE91A06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33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66563" name="Text Box 1">
            <a:extLst>
              <a:ext uri="{FF2B5EF4-FFF2-40B4-BE49-F238E27FC236}">
                <a16:creationId xmlns:a16="http://schemas.microsoft.com/office/drawing/2014/main" id="{D0786E5B-A1B6-4AEB-8319-8DBD26595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6564" name="Rectangle 2">
            <a:extLst>
              <a:ext uri="{FF2B5EF4-FFF2-40B4-BE49-F238E27FC236}">
                <a16:creationId xmlns:a16="http://schemas.microsoft.com/office/drawing/2014/main" id="{04FA555E-28EC-4FA4-B16D-FC7704C04FE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AA97F27B-8024-4FE5-A602-5A901BEE50B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F33FAEB0-F108-406C-9BFB-D4B61EB37E18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34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68611" name="Text Box 1">
            <a:extLst>
              <a:ext uri="{FF2B5EF4-FFF2-40B4-BE49-F238E27FC236}">
                <a16:creationId xmlns:a16="http://schemas.microsoft.com/office/drawing/2014/main" id="{11B91323-D59F-4A15-A8F8-659292F5D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8612" name="Rectangle 2">
            <a:extLst>
              <a:ext uri="{FF2B5EF4-FFF2-40B4-BE49-F238E27FC236}">
                <a16:creationId xmlns:a16="http://schemas.microsoft.com/office/drawing/2014/main" id="{DB08C872-CF83-4592-AF95-300429B8BCD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EE566DC4-15B2-425B-AA42-7A66077D756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E8F75F66-3F77-40DD-BAF9-45AE0DD3E60A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35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70659" name="Text Box 1">
            <a:extLst>
              <a:ext uri="{FF2B5EF4-FFF2-40B4-BE49-F238E27FC236}">
                <a16:creationId xmlns:a16="http://schemas.microsoft.com/office/drawing/2014/main" id="{B309BBFE-C4DF-4677-B290-DF68D6079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0660" name="Rectangle 2">
            <a:extLst>
              <a:ext uri="{FF2B5EF4-FFF2-40B4-BE49-F238E27FC236}">
                <a16:creationId xmlns:a16="http://schemas.microsoft.com/office/drawing/2014/main" id="{8F309D00-3A5E-4EB3-A56B-BFC54EF584C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7CDAEE39-ECE8-4DFB-A302-12648DB6728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B78AF157-E746-476A-B669-683A40DF7653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36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72707" name="Text Box 1">
            <a:extLst>
              <a:ext uri="{FF2B5EF4-FFF2-40B4-BE49-F238E27FC236}">
                <a16:creationId xmlns:a16="http://schemas.microsoft.com/office/drawing/2014/main" id="{9A2CF19B-D88F-4EC8-BC10-804B1D2AC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2708" name="Rectangle 2">
            <a:extLst>
              <a:ext uri="{FF2B5EF4-FFF2-40B4-BE49-F238E27FC236}">
                <a16:creationId xmlns:a16="http://schemas.microsoft.com/office/drawing/2014/main" id="{AC9C83A8-9D55-4C88-AFF9-42969C281D3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id="{76DB77EC-0672-43C4-BB65-CF474C2D3DC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3324C0C2-1CC3-449E-BF71-5DC18E40C2DE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37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74755" name="Text Box 1">
            <a:extLst>
              <a:ext uri="{FF2B5EF4-FFF2-40B4-BE49-F238E27FC236}">
                <a16:creationId xmlns:a16="http://schemas.microsoft.com/office/drawing/2014/main" id="{16493CA2-798A-42A4-A553-EA03D992A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4756" name="Rectangle 2">
            <a:extLst>
              <a:ext uri="{FF2B5EF4-FFF2-40B4-BE49-F238E27FC236}">
                <a16:creationId xmlns:a16="http://schemas.microsoft.com/office/drawing/2014/main" id="{1EC5F349-F24A-4709-AE81-99F83883DD1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:a16="http://schemas.microsoft.com/office/drawing/2014/main" id="{83260170-70E5-4754-AD4A-B8458484749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960F910F-CB8A-4341-85A9-D693C65AB721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38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76803" name="Text Box 1">
            <a:extLst>
              <a:ext uri="{FF2B5EF4-FFF2-40B4-BE49-F238E27FC236}">
                <a16:creationId xmlns:a16="http://schemas.microsoft.com/office/drawing/2014/main" id="{4A074759-E940-45E4-89B8-5B0FD24FE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6804" name="Rectangle 2">
            <a:extLst>
              <a:ext uri="{FF2B5EF4-FFF2-40B4-BE49-F238E27FC236}">
                <a16:creationId xmlns:a16="http://schemas.microsoft.com/office/drawing/2014/main" id="{9AD33F1E-47D1-42A9-8BB4-58C10A8DC84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071B15C7-BE54-41B1-BBF2-01ED3E5727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61AB1CEE-FD00-4CEC-9AE2-D094B91141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:a16="http://schemas.microsoft.com/office/drawing/2014/main" id="{32C6C68E-EC62-41D6-9549-4B939B9D61A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2E1432CD-9F7B-42A5-B4B5-FDBCCE66EE8D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40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80899" name="Text Box 1">
            <a:extLst>
              <a:ext uri="{FF2B5EF4-FFF2-40B4-BE49-F238E27FC236}">
                <a16:creationId xmlns:a16="http://schemas.microsoft.com/office/drawing/2014/main" id="{44CEB7F0-AEAA-454C-9742-1C6F61A2B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0900" name="Rectangle 2">
            <a:extLst>
              <a:ext uri="{FF2B5EF4-FFF2-40B4-BE49-F238E27FC236}">
                <a16:creationId xmlns:a16="http://schemas.microsoft.com/office/drawing/2014/main" id="{ED1BD26F-A522-4043-8144-8D90C1DCB12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>
            <a:extLst>
              <a:ext uri="{FF2B5EF4-FFF2-40B4-BE49-F238E27FC236}">
                <a16:creationId xmlns:a16="http://schemas.microsoft.com/office/drawing/2014/main" id="{9E792B42-C6D9-4EBE-ADA6-17B1EFABB2D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BE5E7E3C-1662-4968-9BDD-24ED2415937F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41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82947" name="Text Box 1">
            <a:extLst>
              <a:ext uri="{FF2B5EF4-FFF2-40B4-BE49-F238E27FC236}">
                <a16:creationId xmlns:a16="http://schemas.microsoft.com/office/drawing/2014/main" id="{FF3A746E-6A69-43B8-AA4E-F9104D5B4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2948" name="Rectangle 2">
            <a:extLst>
              <a:ext uri="{FF2B5EF4-FFF2-40B4-BE49-F238E27FC236}">
                <a16:creationId xmlns:a16="http://schemas.microsoft.com/office/drawing/2014/main" id="{6CF1D151-2225-45B3-AE62-73E5846BC22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55B60591-1B5D-4309-A405-B59398ECAA9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0DEEB38A-39B9-44C9-85C9-8F990DAF4E39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4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10243" name="Rectangle 1">
            <a:extLst>
              <a:ext uri="{FF2B5EF4-FFF2-40B4-BE49-F238E27FC236}">
                <a16:creationId xmlns:a16="http://schemas.microsoft.com/office/drawing/2014/main" id="{5DBA4EAA-3401-49CE-BEBD-D4BBD80137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43C54966-B8A8-4F1A-8F3C-755623B0C8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>
            <a:extLst>
              <a:ext uri="{FF2B5EF4-FFF2-40B4-BE49-F238E27FC236}">
                <a16:creationId xmlns:a16="http://schemas.microsoft.com/office/drawing/2014/main" id="{1F3957BE-5889-4725-8274-E61B5090FAB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7578668D-57AF-4698-9DE2-CCB07238F491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42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84995" name="Text Box 1">
            <a:extLst>
              <a:ext uri="{FF2B5EF4-FFF2-40B4-BE49-F238E27FC236}">
                <a16:creationId xmlns:a16="http://schemas.microsoft.com/office/drawing/2014/main" id="{B14AB034-38F0-4DBA-9278-AD0DEE21D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4996" name="Rectangle 2">
            <a:extLst>
              <a:ext uri="{FF2B5EF4-FFF2-40B4-BE49-F238E27FC236}">
                <a16:creationId xmlns:a16="http://schemas.microsoft.com/office/drawing/2014/main" id="{5B3ED4C8-BF34-4C9E-84E4-C9570615630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1556738E-C70A-421F-8914-6E38541A46E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FC44A061-3633-4E47-B157-255EFF54EE06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43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87043" name="Text Box 1">
            <a:extLst>
              <a:ext uri="{FF2B5EF4-FFF2-40B4-BE49-F238E27FC236}">
                <a16:creationId xmlns:a16="http://schemas.microsoft.com/office/drawing/2014/main" id="{07C23307-F1F9-419A-977F-9D74B951C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7044" name="Rectangle 2">
            <a:extLst>
              <a:ext uri="{FF2B5EF4-FFF2-40B4-BE49-F238E27FC236}">
                <a16:creationId xmlns:a16="http://schemas.microsoft.com/office/drawing/2014/main" id="{E7938E46-5FEC-406B-A781-C81EC25521E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>
            <a:extLst>
              <a:ext uri="{FF2B5EF4-FFF2-40B4-BE49-F238E27FC236}">
                <a16:creationId xmlns:a16="http://schemas.microsoft.com/office/drawing/2014/main" id="{DF6365E8-F935-4ADD-B5D6-944C338B28F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46DDC82E-FBF0-4840-B49F-EDB6BA349743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44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89091" name="Text Box 1">
            <a:extLst>
              <a:ext uri="{FF2B5EF4-FFF2-40B4-BE49-F238E27FC236}">
                <a16:creationId xmlns:a16="http://schemas.microsoft.com/office/drawing/2014/main" id="{FEA35D45-4F2E-4226-89A0-9D70CF535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9092" name="Rectangle 2">
            <a:extLst>
              <a:ext uri="{FF2B5EF4-FFF2-40B4-BE49-F238E27FC236}">
                <a16:creationId xmlns:a16="http://schemas.microsoft.com/office/drawing/2014/main" id="{0A947833-A646-421D-BFEF-618B710340D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>
            <a:extLst>
              <a:ext uri="{FF2B5EF4-FFF2-40B4-BE49-F238E27FC236}">
                <a16:creationId xmlns:a16="http://schemas.microsoft.com/office/drawing/2014/main" id="{DF887207-2A28-4523-986F-6E118002520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92B54B38-3AD4-4BD6-915B-6F7415EAEFF5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48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93187" name="Text Box 1">
            <a:extLst>
              <a:ext uri="{FF2B5EF4-FFF2-40B4-BE49-F238E27FC236}">
                <a16:creationId xmlns:a16="http://schemas.microsoft.com/office/drawing/2014/main" id="{58DD77FB-0B71-4FB8-A2AD-F20D2A12A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3188" name="Rectangle 2">
            <a:extLst>
              <a:ext uri="{FF2B5EF4-FFF2-40B4-BE49-F238E27FC236}">
                <a16:creationId xmlns:a16="http://schemas.microsoft.com/office/drawing/2014/main" id="{DEF9745C-9138-4AD4-966F-469C609C74C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36201B2A-BF2D-4049-8192-470CF99C637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C3F9436E-4D07-4AC9-9F76-63F1DC05EFC9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50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96259" name="Text Box 1">
            <a:extLst>
              <a:ext uri="{FF2B5EF4-FFF2-40B4-BE49-F238E27FC236}">
                <a16:creationId xmlns:a16="http://schemas.microsoft.com/office/drawing/2014/main" id="{BD3E42ED-3F51-4359-8E4B-BF54B4427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6260" name="Rectangle 2">
            <a:extLst>
              <a:ext uri="{FF2B5EF4-FFF2-40B4-BE49-F238E27FC236}">
                <a16:creationId xmlns:a16="http://schemas.microsoft.com/office/drawing/2014/main" id="{55A34577-86C1-4B0A-98EA-C204B6FFB57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>
            <a:extLst>
              <a:ext uri="{FF2B5EF4-FFF2-40B4-BE49-F238E27FC236}">
                <a16:creationId xmlns:a16="http://schemas.microsoft.com/office/drawing/2014/main" id="{4D8AA89A-7741-4198-8B2A-AD7839196E1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B1AD57E4-3010-4AA5-99F4-77A29AFE6C12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52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99331" name="Text Box 1">
            <a:extLst>
              <a:ext uri="{FF2B5EF4-FFF2-40B4-BE49-F238E27FC236}">
                <a16:creationId xmlns:a16="http://schemas.microsoft.com/office/drawing/2014/main" id="{ED48FEA7-6D07-4148-883C-5154C488E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9332" name="Rectangle 2">
            <a:extLst>
              <a:ext uri="{FF2B5EF4-FFF2-40B4-BE49-F238E27FC236}">
                <a16:creationId xmlns:a16="http://schemas.microsoft.com/office/drawing/2014/main" id="{7B70A6EE-3839-4B23-B60D-8C44AA490FA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>
            <a:extLst>
              <a:ext uri="{FF2B5EF4-FFF2-40B4-BE49-F238E27FC236}">
                <a16:creationId xmlns:a16="http://schemas.microsoft.com/office/drawing/2014/main" id="{D77D361A-3391-42EB-9759-71972D0C95C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DDF8A56F-2FFB-4EAA-8EC7-9ABE9D28B923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53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101379" name="Text Box 1">
            <a:extLst>
              <a:ext uri="{FF2B5EF4-FFF2-40B4-BE49-F238E27FC236}">
                <a16:creationId xmlns:a16="http://schemas.microsoft.com/office/drawing/2014/main" id="{A0EE0FFD-9A6E-41E6-BE8D-E738B54C4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1380" name="Rectangle 2">
            <a:extLst>
              <a:ext uri="{FF2B5EF4-FFF2-40B4-BE49-F238E27FC236}">
                <a16:creationId xmlns:a16="http://schemas.microsoft.com/office/drawing/2014/main" id="{2BC30716-230A-49B1-83D9-F63EC86FB47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D9818118-F958-4CB3-9813-87472804696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3A4E127D-CFD2-4726-82EA-2907FFA9274C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5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12291" name="Text Box 1">
            <a:extLst>
              <a:ext uri="{FF2B5EF4-FFF2-40B4-BE49-F238E27FC236}">
                <a16:creationId xmlns:a16="http://schemas.microsoft.com/office/drawing/2014/main" id="{00834705-76A4-47E9-984C-B9AF2D212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292" name="Rectangle 2">
            <a:extLst>
              <a:ext uri="{FF2B5EF4-FFF2-40B4-BE49-F238E27FC236}">
                <a16:creationId xmlns:a16="http://schemas.microsoft.com/office/drawing/2014/main" id="{7D5A9924-6FEE-46F6-9E7B-3AA7E7F4506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C98979A1-2A47-4756-9554-78C493FB190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3702EAD3-BBF7-4922-A6E2-34B16834DDE8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6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14339" name="Text Box 1">
            <a:extLst>
              <a:ext uri="{FF2B5EF4-FFF2-40B4-BE49-F238E27FC236}">
                <a16:creationId xmlns:a16="http://schemas.microsoft.com/office/drawing/2014/main" id="{79118566-C80E-4513-A235-659BD0E0C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340" name="Rectangle 2">
            <a:extLst>
              <a:ext uri="{FF2B5EF4-FFF2-40B4-BE49-F238E27FC236}">
                <a16:creationId xmlns:a16="http://schemas.microsoft.com/office/drawing/2014/main" id="{817CFB0F-7672-45F1-95AB-FA7F27D032C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E5D1FD80-0277-4FAB-B908-946903ED45C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28309CEA-E3E5-48AE-959A-5B2607F514D9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7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16387" name="Text Box 1">
            <a:extLst>
              <a:ext uri="{FF2B5EF4-FFF2-40B4-BE49-F238E27FC236}">
                <a16:creationId xmlns:a16="http://schemas.microsoft.com/office/drawing/2014/main" id="{407DD0C2-41B5-419C-8A7F-5A2062316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6388" name="Rectangle 2">
            <a:extLst>
              <a:ext uri="{FF2B5EF4-FFF2-40B4-BE49-F238E27FC236}">
                <a16:creationId xmlns:a16="http://schemas.microsoft.com/office/drawing/2014/main" id="{D1FB70CD-CC63-4372-BF6A-9229695A991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76EBB907-159A-4718-83B0-80884CCB3EF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74085AA2-208C-4106-8FE0-3D7DA18C5D46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8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18435" name="Rectangle 1">
            <a:extLst>
              <a:ext uri="{FF2B5EF4-FFF2-40B4-BE49-F238E27FC236}">
                <a16:creationId xmlns:a16="http://schemas.microsoft.com/office/drawing/2014/main" id="{8A36EA67-5A7E-4FBE-BA90-F139EED867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6" name="Rectangle 2">
            <a:extLst>
              <a:ext uri="{FF2B5EF4-FFF2-40B4-BE49-F238E27FC236}">
                <a16:creationId xmlns:a16="http://schemas.microsoft.com/office/drawing/2014/main" id="{9208C02C-25DF-4132-9357-67020904A4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DB4CC940-1C4F-450A-9F7F-2FE38969D32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2B309D0E-709A-4805-A104-190B575F66BD}" type="slidenum">
              <a:rPr lang="en-GB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9</a:t>
            </a:fld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20483" name="Rectangle 1">
            <a:extLst>
              <a:ext uri="{FF2B5EF4-FFF2-40B4-BE49-F238E27FC236}">
                <a16:creationId xmlns:a16="http://schemas.microsoft.com/office/drawing/2014/main" id="{17C0C225-FAFA-4E8C-A539-574A3E5D56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0484" name="Rectangle 2">
            <a:extLst>
              <a:ext uri="{FF2B5EF4-FFF2-40B4-BE49-F238E27FC236}">
                <a16:creationId xmlns:a16="http://schemas.microsoft.com/office/drawing/2014/main" id="{817BA712-C298-4B7E-AA10-B9C895835A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A447B3-FD32-4B0B-B8D0-CF5C7C68584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16BA70-9B27-483A-9D91-6F561CDDE5D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E1AC1F-26FF-4A5F-992F-BB387C9318B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2326C4-2FAD-4697-91AB-9465B5211176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761676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4463E6-F36F-4AA5-9510-9034AF89EB7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59A54F-7238-4BA0-B9FD-C33499C8A64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736780-8C93-476E-B253-357E6ECE44F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4603BD-F148-418F-9406-85F31B931EA8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13628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995987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E69CEC-F7C4-40E6-88DA-6519AEC35E7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70B3CA-50CC-4026-9236-65E8D904447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B70191-9848-4955-8720-CBEEB3267B5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D910ED-3D1D-4377-B98F-0E1A2AF10E09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35996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99C1209-D167-4C26-8B20-1E856A27F5B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8C170E-8D8F-4CF6-9987-61C3F359E52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C83A2F-DD20-4751-92A5-4E34334A683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1456F2-A5CF-495C-8E30-A89B06DE7778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714951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70F0595-90EA-4930-A543-AF14A062107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9555829-929D-41A0-B225-F98B7FD02BC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CC36D41-8F71-4E2E-9E60-FC4A8987A4D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E50267-523C-4C05-99AF-BB3ABCB3DC90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166681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6613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6613" y="3938588"/>
            <a:ext cx="4038600" cy="2185987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66B4729-788D-4321-8F31-8DBD77C7226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D5F8739-7044-4157-81A3-E799A6B3673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86DF3D6-1430-4DBE-B2E7-C32FA541022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57B981-38BB-4CB4-87F5-316E35888F2E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023493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FACF380-5E77-475D-8713-F3108BD858B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14D45DC-F244-4C27-AB62-83BEF95D0B9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4D9F285-EB2B-4DBD-9070-6A23236B886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9D4B22-B2AA-4365-B176-A89F206A793C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632055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Nadpis, klipar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klipart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FBBA883-0090-47F4-9DA6-067125912A7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B9D4F36-9702-45F0-AE03-A1EC6C1BAD3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5692CAC-7C8A-480E-AD10-6A9A01AFE36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46607C-F64D-43D6-B9D9-5760DAD07191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644341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998821-1B00-4128-8D84-9786BD9C319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8DDB74-BDF5-409A-A8A2-6AFF225C72F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301CA6-0F9D-42BA-94F7-8105471D25F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750B0F-6C54-49DF-9716-16F9D42E6B20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711648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879A2E-0B60-46A4-8C45-27A09C52C8B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81F2CD-3A91-4261-9F02-5A25D1FD1A0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0CFEA9-0E22-4B91-BB2A-1B66F5B5978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0929ED-9658-49D8-A372-4CBAFD5F0B1D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961366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D9898EF-E2C1-4559-8200-E6C5FAC885E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D89E95C-B21C-476E-86DB-7EE57C02C2A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9B00535-AB12-4F41-9D7D-8E81BD700EB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46BA2C-0F91-49EA-8F0E-81EB300201C7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89109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45D8F70-113D-4481-B000-944BC70D9B6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E17BD0E4-004C-4859-AA02-198351A6B18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1B4E5239-A8DF-46D1-B9A0-513791D8FE1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F7F31A-DBE4-4B15-BFAF-8136E1A118E7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186077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8B93C99-CFF6-4196-B53A-76E4AAA9359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40D243-61EC-465D-8E2D-C0462F4D726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5A1FA69-9F1F-485C-BC1A-26A74BFEBD1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BB9377-22B6-42A9-A7F3-F550D6D0BCB2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219328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9E1EC3E-B095-47BA-AD12-D55D0E043D0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66CAD63-1E46-448B-BD8A-907BC1743ED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13EF7A5-E3D0-4105-8F86-13544D51BB8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046762-195D-4E7D-B6A3-631FE1D5C14B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436116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A109978-72F3-40A5-B436-219A53B9932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C0E0F38-AE74-484A-B3EB-9E5DE2A7D82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F78D0E4-5771-4D00-82F3-E03ECAF35FD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82EF5D-BDA2-49A9-8E7D-A1C7F5426A1D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1709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78F3712-EC24-4372-B7DF-F0576FC1E94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270657A-BF4B-4555-A9DF-2C511A88829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211763A-5983-45D3-B8CF-2D28E999548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37546E-AE77-45F4-A3D9-8627CCD5136B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857009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40B8F3EB-4B2E-4AB8-90A2-85BD000204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Klepněte pro úpravu formátu titulního textu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C5943E06-5F4D-4541-80E1-4EFF1F85D1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  <a:p>
            <a:pPr lvl="4"/>
            <a:r>
              <a:rPr lang="en-GB" altLang="cs-CZ"/>
              <a:t>Osmá úroveň textu</a:t>
            </a:r>
          </a:p>
          <a:p>
            <a:pPr lvl="4"/>
            <a:r>
              <a:rPr lang="en-GB" altLang="cs-CZ"/>
              <a:t>Devátá úroveň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5B4AAF35-CB8E-4C25-921A-485F026FD30A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charset="0"/>
                <a:ea typeface="MS Gothic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BAF73D9-7DD6-4D57-85D0-BC80F146AFC3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4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charset="0"/>
                <a:ea typeface="MS Gothic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CEB9CA7-29D2-4ADA-8FBA-9625EB3618A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</a:defRPr>
            </a:lvl1pPr>
          </a:lstStyle>
          <a:p>
            <a:fld id="{05F73221-400C-4DC4-AA50-35835D59D8AC}" type="slidenum">
              <a:rPr lang="en-GB" altLang="cs-CZ"/>
              <a:pPr/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4400">
          <a:solidFill>
            <a:srgbClr val="000000"/>
          </a:solidFill>
          <a:latin typeface="Arial" charset="0"/>
          <a:ea typeface="MS Gothic" charset="-128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4400">
          <a:solidFill>
            <a:srgbClr val="000000"/>
          </a:solidFill>
          <a:latin typeface="Arial" charset="0"/>
          <a:ea typeface="MS Gothic" charset="-128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4400">
          <a:solidFill>
            <a:srgbClr val="000000"/>
          </a:solidFill>
          <a:latin typeface="Arial" charset="0"/>
          <a:ea typeface="MS Gothic" charset="-128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4400">
          <a:solidFill>
            <a:srgbClr val="000000"/>
          </a:solidFill>
          <a:latin typeface="Arial" charset="0"/>
          <a:ea typeface="MS Gothic" charset="-128"/>
        </a:defRPr>
      </a:lvl5pPr>
      <a:lvl6pPr marL="4572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Times New Roman" pitchFamily="18" charset="0"/>
          <a:ea typeface="MS Gothic" charset="-128"/>
        </a:defRPr>
      </a:lvl6pPr>
      <a:lvl7pPr marL="9144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Times New Roman" pitchFamily="18" charset="0"/>
          <a:ea typeface="MS Gothic" charset="-128"/>
        </a:defRPr>
      </a:lvl7pPr>
      <a:lvl8pPr marL="1371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Times New Roman" pitchFamily="18" charset="0"/>
          <a:ea typeface="MS Gothic" charset="-128"/>
        </a:defRPr>
      </a:lvl8pPr>
      <a:lvl9pPr marL="18288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Times New Roman" pitchFamily="18" charset="0"/>
          <a:ea typeface="MS Gothic" charset="-128"/>
        </a:defRPr>
      </a:lvl9pPr>
    </p:titleStyle>
    <p:bodyStyle>
      <a:lvl1pPr marL="341313" indent="-341313" algn="l" defTabSz="449263" rtl="0" eaLnBrk="0" fontAlgn="base" hangingPunct="0">
        <a:lnSpc>
          <a:spcPct val="93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49263" rtl="0" eaLnBrk="0" fontAlgn="base" hangingPunct="0">
        <a:lnSpc>
          <a:spcPct val="93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buChar char="–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buChar char="•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buChar char="–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buChar char="»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3.m4a"/><Relationship Id="rId7" Type="http://schemas.openxmlformats.org/officeDocument/2006/relationships/image" Target="../media/image1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6.m4a"/><Relationship Id="rId7" Type="http://schemas.openxmlformats.org/officeDocument/2006/relationships/image" Target="../media/image16.wmf"/><Relationship Id="rId2" Type="http://schemas.microsoft.com/office/2007/relationships/media" Target="../media/media16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6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24.m4a"/><Relationship Id="rId7" Type="http://schemas.openxmlformats.org/officeDocument/2006/relationships/image" Target="../media/image6.png"/><Relationship Id="rId2" Type="http://schemas.microsoft.com/office/2007/relationships/media" Target="../media/media23.m4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4.m4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4.jpeg"/><Relationship Id="rId5" Type="http://schemas.openxmlformats.org/officeDocument/2006/relationships/hyperlink" Target="http://micro.magnet.fsu.edu/primer/techniques/fluorescence/fluorhome.html" TargetMode="External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9.m4a"/><Relationship Id="rId7" Type="http://schemas.openxmlformats.org/officeDocument/2006/relationships/image" Target="../media/image29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9.m4a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6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33.m4a"/><Relationship Id="rId7" Type="http://schemas.openxmlformats.org/officeDocument/2006/relationships/image" Target="../media/image31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33.m4a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jpe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3.jpeg"/><Relationship Id="rId5" Type="http://schemas.openxmlformats.org/officeDocument/2006/relationships/hyperlink" Target="http://physics.nist.gov/Divisions/Div844/facilities/nsom/Fig4.jpg" TargetMode="External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6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audio" Target="../media/media37.m4a"/><Relationship Id="rId7" Type="http://schemas.openxmlformats.org/officeDocument/2006/relationships/notesSlide" Target="../notesSlides/notesSlide31.xml"/><Relationship Id="rId12" Type="http://schemas.openxmlformats.org/officeDocument/2006/relationships/image" Target="../media/image6.png"/><Relationship Id="rId2" Type="http://schemas.microsoft.com/office/2007/relationships/media" Target="../media/media37.m4a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38.png"/><Relationship Id="rId5" Type="http://schemas.openxmlformats.org/officeDocument/2006/relationships/audio" Target="../media/media38.m4a"/><Relationship Id="rId10" Type="http://schemas.openxmlformats.org/officeDocument/2006/relationships/oleObject" Target="../embeddings/oleObject4.bin"/><Relationship Id="rId4" Type="http://schemas.microsoft.com/office/2007/relationships/media" Target="../media/media38.m4a"/><Relationship Id="rId9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6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6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42.m4a"/><Relationship Id="rId7" Type="http://schemas.openxmlformats.org/officeDocument/2006/relationships/image" Target="../media/image41.jpe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notesSlide" Target="../notesSlides/notesSlide3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2.m4a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6.png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notesSlide" Target="../notesSlides/notesSlide3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4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7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7.wmf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3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6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3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notesSlide" Target="../notesSlides/notesSlide4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6.png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.png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notesSlide" Target="../notesSlides/notesSlide4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6.png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6.png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6.png"/><Relationship Id="rId4" Type="http://schemas.openxmlformats.org/officeDocument/2006/relationships/image" Target="../media/image59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55.m4a"/><Relationship Id="rId7" Type="http://schemas.openxmlformats.org/officeDocument/2006/relationships/image" Target="../media/image60.png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notesSlide" Target="../notesSlides/notesSlide4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5.m4a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media" Target="../media/media57.m4a"/><Relationship Id="rId7" Type="http://schemas.openxmlformats.org/officeDocument/2006/relationships/image" Target="../media/image6.png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6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7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58.m4a"/><Relationship Id="rId1" Type="http://schemas.openxmlformats.org/officeDocument/2006/relationships/audio" Target="NULL" TargetMode="Externa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4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6.png"/><Relationship Id="rId4" Type="http://schemas.openxmlformats.org/officeDocument/2006/relationships/image" Target="../media/image64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4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9.m4a"/><Relationship Id="rId7" Type="http://schemas.openxmlformats.org/officeDocument/2006/relationships/image" Target="../media/image13.png"/><Relationship Id="rId2" Type="http://schemas.microsoft.com/office/2007/relationships/media" Target="../media/media9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5">
            <a:extLst>
              <a:ext uri="{FF2B5EF4-FFF2-40B4-BE49-F238E27FC236}">
                <a16:creationId xmlns:a16="http://schemas.microsoft.com/office/drawing/2014/main" id="{3D04E47D-83C7-49B4-A590-2D66F0A4F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8" y="3254375"/>
            <a:ext cx="427672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9">
            <a:extLst>
              <a:ext uri="{FF2B5EF4-FFF2-40B4-BE49-F238E27FC236}">
                <a16:creationId xmlns:a16="http://schemas.microsoft.com/office/drawing/2014/main" id="{2B7A8C8C-38C6-499E-8B43-D743BF4BB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1" t="56192" r="20744" b="13986"/>
          <a:stretch>
            <a:fillRect/>
          </a:stretch>
        </p:blipFill>
        <p:spPr bwMode="auto">
          <a:xfrm>
            <a:off x="152400" y="3403600"/>
            <a:ext cx="4097338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76" name="Picture 10">
            <a:extLst>
              <a:ext uri="{FF2B5EF4-FFF2-40B4-BE49-F238E27FC236}">
                <a16:creationId xmlns:a16="http://schemas.microsoft.com/office/drawing/2014/main" id="{2F6677BD-9AF5-4B19-B521-00DC2E527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5738"/>
            <a:ext cx="4064000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77" name="Picture 13">
            <a:extLst>
              <a:ext uri="{FF2B5EF4-FFF2-40B4-BE49-F238E27FC236}">
                <a16:creationId xmlns:a16="http://schemas.microsoft.com/office/drawing/2014/main" id="{7FBCEB40-84A2-4D39-8262-FEF684A11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13" y="152400"/>
            <a:ext cx="3709987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>
            <a:extLst>
              <a:ext uri="{FF2B5EF4-FFF2-40B4-BE49-F238E27FC236}">
                <a16:creationId xmlns:a16="http://schemas.microsoft.com/office/drawing/2014/main" id="{9A694A45-F498-47E5-981B-DDC271856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5913" y="196850"/>
            <a:ext cx="6251575" cy="1411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b="1">
                <a:solidFill>
                  <a:schemeClr val="tx1"/>
                </a:solidFill>
              </a:rPr>
              <a:t>Přednášky z lékařské biofyziky</a:t>
            </a:r>
            <a:br>
              <a:rPr lang="cs-CZ" altLang="cs-CZ" b="1">
                <a:solidFill>
                  <a:schemeClr val="tx1"/>
                </a:solidFill>
              </a:rPr>
            </a:br>
            <a:r>
              <a:rPr lang="cs-CZ" altLang="cs-CZ" sz="2000">
                <a:solidFill>
                  <a:schemeClr val="tx1"/>
                </a:solidFill>
              </a:rPr>
              <a:t>Biofyzikální ústav Lékařské fakulty </a:t>
            </a:r>
            <a:br>
              <a:rPr lang="cs-CZ" altLang="cs-CZ" sz="2000">
                <a:solidFill>
                  <a:schemeClr val="tx1"/>
                </a:solidFill>
              </a:rPr>
            </a:br>
            <a:r>
              <a:rPr lang="cs-CZ" altLang="cs-CZ" sz="2000">
                <a:solidFill>
                  <a:schemeClr val="tx1"/>
                </a:solidFill>
              </a:rPr>
              <a:t>Masarykovy univerzity, Brno</a:t>
            </a:r>
          </a:p>
        </p:txBody>
      </p:sp>
      <p:pic>
        <p:nvPicPr>
          <p:cNvPr id="2" name="Picture 14">
            <a:extLst>
              <a:ext uri="{FF2B5EF4-FFF2-40B4-BE49-F238E27FC236}">
                <a16:creationId xmlns:a16="http://schemas.microsoft.com/office/drawing/2014/main" id="{CB08E8ED-BD6B-44F2-AA01-B6BBA14CA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5" y="1543050"/>
            <a:ext cx="3500438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Rectangle 16">
            <a:extLst>
              <a:ext uri="{FF2B5EF4-FFF2-40B4-BE49-F238E27FC236}">
                <a16:creationId xmlns:a16="http://schemas.microsoft.com/office/drawing/2014/main" id="{A7A97CEE-F31E-4EE2-A429-30DFA2262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0" y="3263900"/>
            <a:ext cx="2235200" cy="133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3081" name="Rectangle 17">
            <a:extLst>
              <a:ext uri="{FF2B5EF4-FFF2-40B4-BE49-F238E27FC236}">
                <a16:creationId xmlns:a16="http://schemas.microsoft.com/office/drawing/2014/main" id="{E935F979-1664-427A-8286-7053EDF32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300" y="4813300"/>
            <a:ext cx="177800" cy="139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3082" name="Rectangle 18">
            <a:extLst>
              <a:ext uri="{FF2B5EF4-FFF2-40B4-BE49-F238E27FC236}">
                <a16:creationId xmlns:a16="http://schemas.microsoft.com/office/drawing/2014/main" id="{40233020-6272-48E0-A54A-277184B8A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1500" y="4838700"/>
            <a:ext cx="184150" cy="107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3083" name="Rectangle 19">
            <a:extLst>
              <a:ext uri="{FF2B5EF4-FFF2-40B4-BE49-F238E27FC236}">
                <a16:creationId xmlns:a16="http://schemas.microsoft.com/office/drawing/2014/main" id="{1591C66E-9DA0-4CEA-A3EF-B8F1BB14C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9550" y="6350000"/>
            <a:ext cx="209550" cy="133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3084" name="Rectangle 20">
            <a:extLst>
              <a:ext uri="{FF2B5EF4-FFF2-40B4-BE49-F238E27FC236}">
                <a16:creationId xmlns:a16="http://schemas.microsoft.com/office/drawing/2014/main" id="{A8371A08-C8A6-4B3B-B273-CB699BAA5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0050" y="6350000"/>
            <a:ext cx="139700" cy="88900"/>
          </a:xfrm>
          <a:prstGeom prst="rect">
            <a:avLst/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3085" name="Rectangle 21">
            <a:extLst>
              <a:ext uri="{FF2B5EF4-FFF2-40B4-BE49-F238E27FC236}">
                <a16:creationId xmlns:a16="http://schemas.microsoft.com/office/drawing/2014/main" id="{F72B52CA-C97B-44DF-9BB8-64A70387F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1950" y="6350000"/>
            <a:ext cx="203200" cy="133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3086" name="Rectangle 22">
            <a:extLst>
              <a:ext uri="{FF2B5EF4-FFF2-40B4-BE49-F238E27FC236}">
                <a16:creationId xmlns:a16="http://schemas.microsoft.com/office/drawing/2014/main" id="{F22478F3-2E45-4701-AF1D-F42519825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5350" y="6419850"/>
            <a:ext cx="615950" cy="1587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3087" name="Rectangle 23">
            <a:extLst>
              <a:ext uri="{FF2B5EF4-FFF2-40B4-BE49-F238E27FC236}">
                <a16:creationId xmlns:a16="http://schemas.microsoft.com/office/drawing/2014/main" id="{8FE87C05-4634-4DDB-8FDB-345ED4780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4200" y="6356350"/>
            <a:ext cx="152400" cy="11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3088" name="TextovéPole 15">
            <a:extLst>
              <a:ext uri="{FF2B5EF4-FFF2-40B4-BE49-F238E27FC236}">
                <a16:creationId xmlns:a16="http://schemas.microsoft.com/office/drawing/2014/main" id="{5944FE6A-8B5F-43CE-B89C-7E9970E3D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7925" y="5384800"/>
            <a:ext cx="3860800" cy="865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5400">
                <a:solidFill>
                  <a:schemeClr val="tx1"/>
                </a:solidFill>
              </a:rPr>
              <a:t>Mikroskopie</a:t>
            </a:r>
          </a:p>
        </p:txBody>
      </p:sp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 fill="hold"/>
                                        <p:tgtEl>
                                          <p:spTgt spid="307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>
            <a:extLst>
              <a:ext uri="{FF2B5EF4-FFF2-40B4-BE49-F238E27FC236}">
                <a16:creationId xmlns:a16="http://schemas.microsoft.com/office/drawing/2014/main" id="{A276A282-F9E8-48AC-9FB2-84AF341D06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6225"/>
            <a:ext cx="8229600" cy="1139825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400"/>
              <a:t>Fyzikální principy mikroskopie</a:t>
            </a:r>
            <a:br>
              <a:rPr lang="cs-CZ" altLang="cs-CZ"/>
            </a:br>
            <a:r>
              <a:rPr lang="en-GB" altLang="cs-CZ"/>
              <a:t>Barevné vady</a:t>
            </a:r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DEE1C8D5-4F9B-4B2B-9A17-2BFFD5806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1501775"/>
            <a:ext cx="5514975" cy="3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1508" name="Text Box 4">
            <a:extLst>
              <a:ext uri="{FF2B5EF4-FFF2-40B4-BE49-F238E27FC236}">
                <a16:creationId xmlns:a16="http://schemas.microsoft.com/office/drawing/2014/main" id="{2132D79E-050F-44C0-8614-8D3B1C101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863" y="6219825"/>
            <a:ext cx="3800475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800"/>
              <a:t>http://cs.wikiversity.org/wiki/MedFyz</a:t>
            </a:r>
          </a:p>
        </p:txBody>
      </p:sp>
      <p:sp>
        <p:nvSpPr>
          <p:cNvPr id="21509" name="Text Box 6">
            <a:extLst>
              <a:ext uri="{FF2B5EF4-FFF2-40B4-BE49-F238E27FC236}">
                <a16:creationId xmlns:a16="http://schemas.microsoft.com/office/drawing/2014/main" id="{00D608C3-D5A8-451A-8706-E8DC87486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863" y="5011738"/>
            <a:ext cx="82423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2000">
                <a:solidFill>
                  <a:schemeClr val="tx1"/>
                </a:solidFill>
              </a:rPr>
              <a:t>Rozklad bílého světla na barevné spektrum, objektivy jsou korigovány na 2-3 barvy, nejčastěji žlutá, zelená a červená oblast.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2E236B5-0FC5-4F84-A205-4B11E45B24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81950" y="401637"/>
            <a:ext cx="704850" cy="7048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F6F9CB14-8A6A-482D-AEAB-76ABB17648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400"/>
              <a:t>Fyzikální principy mikroskopie</a:t>
            </a:r>
            <a:br>
              <a:rPr lang="cs-CZ" altLang="cs-CZ"/>
            </a:br>
            <a:r>
              <a:rPr lang="cs-CZ" altLang="cs-CZ" sz="4000"/>
              <a:t>Specifikace objektivů - numerická apertura (</a:t>
            </a:r>
            <a:r>
              <a:rPr lang="cs-CZ" altLang="cs-CZ" sz="4000" i="1"/>
              <a:t>NA</a:t>
            </a:r>
            <a:r>
              <a:rPr lang="cs-CZ" altLang="cs-CZ" sz="4000"/>
              <a:t>)</a:t>
            </a:r>
          </a:p>
        </p:txBody>
      </p:sp>
      <p:sp>
        <p:nvSpPr>
          <p:cNvPr id="23555" name="Text Box 3">
            <a:extLst>
              <a:ext uri="{FF2B5EF4-FFF2-40B4-BE49-F238E27FC236}">
                <a16:creationId xmlns:a16="http://schemas.microsoft.com/office/drawing/2014/main" id="{C1A7262B-14B0-4B14-8998-0B4F7CDC1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" y="1841500"/>
            <a:ext cx="8651875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450"/>
              </a:spcBef>
            </a:pPr>
            <a:r>
              <a:rPr lang="cs-CZ" altLang="cs-CZ" sz="2000" b="1"/>
              <a:t> Numerická apertura </a:t>
            </a:r>
            <a:r>
              <a:rPr lang="cs-CZ" altLang="cs-CZ" sz="2000"/>
              <a:t>–určuje úhel, pod kterým může světlo vstupovat do objektivu (což určuje jas obrazu, čím je </a:t>
            </a:r>
            <a:r>
              <a:rPr lang="cs-CZ" altLang="cs-CZ" sz="2000" i="1"/>
              <a:t>NA</a:t>
            </a:r>
            <a:r>
              <a:rPr lang="cs-CZ" altLang="cs-CZ" sz="2000"/>
              <a:t> větší, tím je větší zorný úhel), 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None/>
            </a:pPr>
            <a:endParaRPr lang="cs-CZ" altLang="cs-CZ" sz="2000" b="1"/>
          </a:p>
          <a:p>
            <a:pPr algn="ctr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GB" altLang="cs-CZ" sz="2400" b="1" i="1"/>
              <a:t>NA</a:t>
            </a:r>
            <a:r>
              <a:rPr lang="en-GB" altLang="cs-CZ" sz="2400" b="1"/>
              <a:t> = </a:t>
            </a:r>
            <a:r>
              <a:rPr lang="en-GB" altLang="cs-CZ" sz="2400" b="1" i="1"/>
              <a:t>n</a:t>
            </a:r>
            <a:r>
              <a:rPr lang="en-GB" altLang="cs-CZ" sz="2400" b="1"/>
              <a:t>sin</a:t>
            </a:r>
            <a:r>
              <a:rPr lang="en-GB" altLang="cs-CZ" sz="2400" b="1">
                <a:latin typeface="Symbol" panose="05050102010706020507" pitchFamily="18" charset="2"/>
              </a:rPr>
              <a:t></a:t>
            </a:r>
            <a:r>
              <a:rPr lang="en-GB" altLang="cs-CZ" sz="2400"/>
              <a:t> </a:t>
            </a:r>
            <a:endParaRPr lang="cs-CZ" altLang="cs-CZ" sz="2400"/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cs-CZ" altLang="cs-CZ" sz="1800"/>
              <a:t>kde</a:t>
            </a:r>
            <a:r>
              <a:rPr lang="cs-CZ" altLang="cs-CZ" sz="1800" b="1"/>
              <a:t> n</a:t>
            </a:r>
            <a:r>
              <a:rPr lang="cs-CZ" altLang="cs-CZ" sz="1800"/>
              <a:t> je index lomu prostředí mezi objektivem a krycím sklíčkem a </a:t>
            </a:r>
            <a:r>
              <a:rPr lang="cs-CZ" altLang="cs-CZ" sz="1800" b="1">
                <a:latin typeface="Symbol" panose="05050102010706020507" pitchFamily="18" charset="2"/>
              </a:rPr>
              <a:t></a:t>
            </a:r>
            <a:r>
              <a:rPr lang="cs-CZ" altLang="cs-CZ" sz="1800"/>
              <a:t> je „zorný“ úhel. 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</a:pPr>
            <a:endParaRPr lang="cs-CZ" altLang="cs-CZ" sz="1800" b="1"/>
          </a:p>
          <a:p>
            <a:pPr eaLnBrk="1" hangingPunct="1">
              <a:lnSpc>
                <a:spcPct val="80000"/>
              </a:lnSpc>
              <a:spcBef>
                <a:spcPts val="450"/>
              </a:spcBef>
            </a:pPr>
            <a:r>
              <a:rPr lang="cs-CZ" altLang="cs-CZ" sz="1800" b="1"/>
              <a:t> Pro zvýšení </a:t>
            </a:r>
            <a:r>
              <a:rPr lang="cs-CZ" altLang="cs-CZ" sz="1800" b="1" i="1"/>
              <a:t>NA</a:t>
            </a:r>
            <a:r>
              <a:rPr lang="cs-CZ" altLang="cs-CZ" sz="1800" b="1"/>
              <a:t> se využívá imersní prostředí s vyšším indexem lomu n než má vzduch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None/>
            </a:pPr>
            <a:r>
              <a:rPr lang="cs-CZ" altLang="cs-CZ" sz="1800" b="1" i="1"/>
              <a:t>n</a:t>
            </a:r>
            <a:r>
              <a:rPr lang="cs-CZ" altLang="cs-CZ" sz="1800" b="1" i="1" baseline="-25000"/>
              <a:t>vzduch</a:t>
            </a:r>
            <a:r>
              <a:rPr lang="cs-CZ" altLang="cs-CZ" sz="1800" b="1" baseline="-25000"/>
              <a:t> </a:t>
            </a:r>
            <a:r>
              <a:rPr lang="cs-CZ" altLang="cs-CZ" sz="1800" b="1"/>
              <a:t>= 1,003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None/>
            </a:pPr>
            <a:r>
              <a:rPr lang="cs-CZ" altLang="cs-CZ" sz="1800" b="1" i="1"/>
              <a:t>n</a:t>
            </a:r>
            <a:r>
              <a:rPr lang="cs-CZ" altLang="cs-CZ" sz="1800" b="1" i="1" baseline="-25000"/>
              <a:t>voda</a:t>
            </a:r>
            <a:r>
              <a:rPr lang="cs-CZ" altLang="cs-CZ" sz="1800" b="1" i="1"/>
              <a:t> </a:t>
            </a:r>
            <a:r>
              <a:rPr lang="cs-CZ" altLang="cs-CZ" sz="1800" b="1"/>
              <a:t>= 1,333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None/>
            </a:pPr>
            <a:r>
              <a:rPr lang="cs-CZ" altLang="cs-CZ" sz="1800" b="1" i="1"/>
              <a:t>n</a:t>
            </a:r>
            <a:r>
              <a:rPr lang="cs-CZ" altLang="cs-CZ" sz="1800" b="1" i="1" baseline="-25000"/>
              <a:t>glycerol</a:t>
            </a:r>
            <a:r>
              <a:rPr lang="cs-CZ" altLang="cs-CZ" sz="1800" b="1"/>
              <a:t> = 1,473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None/>
            </a:pPr>
            <a:r>
              <a:rPr lang="cs-CZ" altLang="cs-CZ" sz="1800" b="1" i="1"/>
              <a:t>n</a:t>
            </a:r>
            <a:r>
              <a:rPr lang="cs-CZ" altLang="cs-CZ" sz="1800" b="1" i="1" baseline="-25000"/>
              <a:t>cedrový olej</a:t>
            </a:r>
            <a:r>
              <a:rPr lang="cs-CZ" altLang="cs-CZ" sz="1800" b="1" i="1"/>
              <a:t> </a:t>
            </a:r>
            <a:r>
              <a:rPr lang="cs-CZ" altLang="cs-CZ" sz="1800" b="1"/>
              <a:t>= 1,515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None/>
            </a:pPr>
            <a:r>
              <a:rPr lang="cs-CZ" altLang="cs-CZ" sz="1800" b="1" i="1"/>
              <a:t>n</a:t>
            </a:r>
            <a:r>
              <a:rPr lang="cs-CZ" altLang="cs-CZ" sz="1800" b="1" i="1" baseline="-25000"/>
              <a:t>bromnaftalen</a:t>
            </a:r>
            <a:r>
              <a:rPr lang="cs-CZ" altLang="cs-CZ" sz="1800" b="1"/>
              <a:t> = 1,658 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None/>
            </a:pPr>
            <a:r>
              <a:rPr lang="cs-CZ" altLang="cs-CZ" sz="1800" b="1" i="1"/>
              <a:t>n</a:t>
            </a:r>
            <a:r>
              <a:rPr lang="cs-CZ" altLang="cs-CZ" sz="1800" b="1" i="1" baseline="-25000"/>
              <a:t>metyleniodid</a:t>
            </a:r>
            <a:r>
              <a:rPr lang="cs-CZ" altLang="cs-CZ" sz="1800" b="1"/>
              <a:t> = 1,740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</a:pPr>
            <a:endParaRPr lang="cs-CZ" altLang="cs-CZ" sz="2000" b="1"/>
          </a:p>
          <a:p>
            <a:pPr eaLnBrk="1" hangingPunct="1">
              <a:lnSpc>
                <a:spcPct val="80000"/>
              </a:lnSpc>
              <a:spcBef>
                <a:spcPts val="450"/>
              </a:spcBef>
            </a:pPr>
            <a:r>
              <a:rPr lang="cs-CZ" altLang="cs-CZ" sz="2000"/>
              <a:t> </a:t>
            </a:r>
            <a:r>
              <a:rPr lang="cs-CZ" altLang="cs-CZ" sz="2000" i="1"/>
              <a:t>NA</a:t>
            </a:r>
            <a:r>
              <a:rPr lang="cs-CZ" altLang="cs-CZ" sz="2000"/>
              <a:t>  maximální hodnota je kolem 1,5</a:t>
            </a:r>
            <a:endParaRPr lang="cs-CZ" altLang="cs-CZ" sz="1800">
              <a:solidFill>
                <a:schemeClr val="bg1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53A2A8E-5BD9-4B69-BD99-4AEF2BC713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3900" y="939800"/>
            <a:ext cx="622300" cy="622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>
            <a:extLst>
              <a:ext uri="{FF2B5EF4-FFF2-40B4-BE49-F238E27FC236}">
                <a16:creationId xmlns:a16="http://schemas.microsoft.com/office/drawing/2014/main" id="{77FFE79D-174D-4417-B6EF-58644B6D2C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6388"/>
            <a:ext cx="8229600" cy="1079500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400"/>
              <a:t>Fyzikální principy mikroskopie</a:t>
            </a:r>
            <a:br>
              <a:rPr lang="cs-CZ" altLang="cs-CZ"/>
            </a:br>
            <a:r>
              <a:rPr lang="cs-CZ" altLang="cs-CZ" sz="4000"/>
              <a:t>Použití imerzního prostředí</a:t>
            </a:r>
          </a:p>
        </p:txBody>
      </p:sp>
      <p:sp>
        <p:nvSpPr>
          <p:cNvPr id="25603" name="Text Box 2">
            <a:extLst>
              <a:ext uri="{FF2B5EF4-FFF2-40B4-BE49-F238E27FC236}">
                <a16:creationId xmlns:a16="http://schemas.microsoft.com/office/drawing/2014/main" id="{339CB4DC-2E8C-43AF-82B7-8C2CCBD2F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797425"/>
            <a:ext cx="8497888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125"/>
              </a:spcBef>
              <a:buFont typeface="Arial" panose="020B0604020202020204" pitchFamily="34" charset="0"/>
              <a:buNone/>
            </a:pPr>
            <a:endParaRPr lang="en-GB" altLang="cs-CZ" sz="1800" b="1"/>
          </a:p>
          <a:p>
            <a:pPr eaLnBrk="1" hangingPunct="1">
              <a:lnSpc>
                <a:spcPct val="100000"/>
              </a:lnSpc>
              <a:spcBef>
                <a:spcPts val="1125"/>
              </a:spcBef>
              <a:buFont typeface="Arial" panose="020B0604020202020204" pitchFamily="34" charset="0"/>
              <a:buNone/>
            </a:pPr>
            <a:r>
              <a:rPr lang="cs-CZ" altLang="cs-CZ" sz="1800"/>
              <a:t>Levý paprsek opouštějící sklíčko se láme na jeho rozhraní se vzduchem od kolmice a nemůže se podílet na tvorbě obrazu. Pravý paprsek prochází do imersního prostředí (jež má index lomu podobný jako sklo mezi 1,5 -1,9), nemění svůj směr a podílí se na tvorbě obrazu. </a:t>
            </a:r>
          </a:p>
        </p:txBody>
      </p:sp>
      <p:pic>
        <p:nvPicPr>
          <p:cNvPr id="25604" name="Picture 3">
            <a:extLst>
              <a:ext uri="{FF2B5EF4-FFF2-40B4-BE49-F238E27FC236}">
                <a16:creationId xmlns:a16="http://schemas.microsoft.com/office/drawing/2014/main" id="{09E77DA2-70EC-474A-9D05-3C037D3CD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700213"/>
            <a:ext cx="6480175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32C58EB-FC0E-43EF-99B0-4361C22A9F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48450" y="1938337"/>
            <a:ext cx="708025" cy="708025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C0340DC-294B-49DD-9863-3B25F78F70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99262" y="2890838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>
            <a:extLst>
              <a:ext uri="{FF2B5EF4-FFF2-40B4-BE49-F238E27FC236}">
                <a16:creationId xmlns:a16="http://schemas.microsoft.com/office/drawing/2014/main" id="{84A537BE-302F-46A6-A5F2-545A7718CC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87313"/>
            <a:ext cx="8229600" cy="1079500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400"/>
              <a:t>Fyzikální principy mikroskopie</a:t>
            </a:r>
            <a:br>
              <a:rPr lang="cs-CZ" altLang="cs-CZ" sz="4000"/>
            </a:br>
            <a:r>
              <a:rPr lang="cs-CZ" altLang="cs-CZ" sz="4000"/>
              <a:t>Další specifikace objektivů</a:t>
            </a: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D37F6537-6FB9-4C05-B72D-B449B3772E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87338" y="1460500"/>
            <a:ext cx="8569325" cy="4127500"/>
          </a:xfr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cs-CZ" sz="2000"/>
          </a:p>
          <a:p>
            <a:pPr eaLnBrk="1" hangingPunct="1">
              <a:lnSpc>
                <a:spcPct val="80000"/>
              </a:lnSpc>
              <a:spcBef>
                <a:spcPts val="4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b="1"/>
              <a:t>Tloušťka krycího sklíčka</a:t>
            </a:r>
            <a:r>
              <a:rPr lang="cs-CZ" altLang="cs-CZ" sz="2400"/>
              <a:t> (standardně 0,17 mm). Některé objektivy mají </a:t>
            </a:r>
            <a:r>
              <a:rPr lang="cs-CZ" altLang="cs-CZ" sz="2400" b="1"/>
              <a:t>korekční kroužek</a:t>
            </a:r>
            <a:r>
              <a:rPr lang="cs-CZ" altLang="cs-CZ" sz="2400"/>
              <a:t> pro kompenzaci odchylek od tohoto standardu.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altLang="cs-CZ" sz="2400"/>
          </a:p>
          <a:p>
            <a:pPr eaLnBrk="1" hangingPunct="1">
              <a:lnSpc>
                <a:spcPct val="80000"/>
              </a:lnSpc>
              <a:spcBef>
                <a:spcPts val="4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b="1"/>
              <a:t>Pracovní vzdálenost</a:t>
            </a:r>
            <a:r>
              <a:rPr lang="cs-CZ" altLang="cs-CZ" sz="2400"/>
              <a:t> – Vzdálenost mezi čelem čočky objektivu a krycím sklíčkem, je-li pozorovaný předmět v ohnisku. Zmenšuje se při rostoucím zvětšení. Novější objektivy mají na sobě údaj o pracovní vzdálenosti v mm. 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altLang="cs-CZ" sz="2400"/>
          </a:p>
          <a:p>
            <a:pPr eaLnBrk="1" hangingPunct="1">
              <a:lnSpc>
                <a:spcPct val="80000"/>
              </a:lnSpc>
              <a:spcBef>
                <a:spcPts val="4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b="1"/>
              <a:t>Barevné kódy</a:t>
            </a:r>
            <a:r>
              <a:rPr lang="cs-CZ" altLang="cs-CZ" sz="2400"/>
              <a:t> – Výrobci mikroskopů označují svoje objektivy barevnými kódy aby se usnadnila identifikace zvětšení a požadavků na imersní prostředí.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6ADE184-55C2-4AF2-A5AF-E47E1B0DD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7700" y="423863"/>
            <a:ext cx="560388" cy="56038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>
            <a:extLst>
              <a:ext uri="{FF2B5EF4-FFF2-40B4-BE49-F238E27FC236}">
                <a16:creationId xmlns:a16="http://schemas.microsoft.com/office/drawing/2014/main" id="{1BE56EF1-6FD1-4754-88F2-8E6765D833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4975" y="0"/>
            <a:ext cx="8229600" cy="1693863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400"/>
              <a:t>Fyzikální principy mikroskopie</a:t>
            </a:r>
            <a:br>
              <a:rPr lang="cs-CZ" altLang="cs-CZ" sz="4000"/>
            </a:br>
            <a:r>
              <a:rPr lang="cs-CZ" altLang="cs-CZ" sz="4000"/>
              <a:t>Mez prostorové rozlišovací schopnosti mikroskopu</a:t>
            </a:r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9BE2FC5C-ADC2-4903-9C67-58F4750345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3825" y="1617663"/>
            <a:ext cx="8851900" cy="5145087"/>
          </a:xfrm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000" dirty="0"/>
              <a:t>Mezní rozlišovací schopnost je úměrná numerické apertuře </a:t>
            </a:r>
            <a:r>
              <a:rPr lang="cs-CZ" altLang="cs-CZ" sz="2000" b="1" i="1" dirty="0"/>
              <a:t>NA</a:t>
            </a:r>
            <a:r>
              <a:rPr lang="cs-CZ" altLang="cs-CZ" sz="2000" b="1" dirty="0"/>
              <a:t> </a:t>
            </a:r>
            <a:r>
              <a:rPr lang="cs-CZ" altLang="cs-CZ" sz="2000" dirty="0"/>
              <a:t>a nepřímo úměrná vlnové délce</a:t>
            </a:r>
            <a:r>
              <a:rPr lang="cs-CZ" altLang="cs-CZ" sz="2000" b="1" dirty="0"/>
              <a:t> </a:t>
            </a:r>
            <a:r>
              <a:rPr lang="cs-CZ" altLang="cs-CZ" sz="2000" b="1" dirty="0">
                <a:latin typeface="Symbol" panose="05050102010706020507" pitchFamily="18" charset="2"/>
              </a:rPr>
              <a:t></a:t>
            </a:r>
            <a:r>
              <a:rPr lang="cs-CZ" altLang="cs-CZ" sz="2000" dirty="0"/>
              <a:t> použitého světla (německý fyzik </a:t>
            </a:r>
            <a:r>
              <a:rPr lang="cs-CZ" altLang="cs-CZ" sz="2000" i="1" dirty="0"/>
              <a:t>Abbe,</a:t>
            </a:r>
            <a:r>
              <a:rPr lang="cs-CZ" altLang="cs-CZ" sz="2000" dirty="0"/>
              <a:t>1840-1905).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000" dirty="0"/>
              <a:t>V některých učebnicích je uváděn výraz pro rozlišovací schopnost:</a:t>
            </a:r>
          </a:p>
          <a:p>
            <a:pPr algn="ctr" eaLnBrk="1" hangingPunct="1">
              <a:lnSpc>
                <a:spcPct val="90000"/>
              </a:lnSpc>
              <a:spcBef>
                <a:spcPts val="600"/>
              </a:spcBef>
              <a:buFont typeface="Symbol" panose="05050102010706020507" pitchFamily="18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dirty="0">
                <a:latin typeface="Symbol" panose="05050102010706020507" pitchFamily="18" charset="2"/>
              </a:rPr>
              <a:t></a:t>
            </a:r>
            <a:r>
              <a:rPr lang="cs-CZ" altLang="cs-CZ" sz="2400" dirty="0"/>
              <a:t> = </a:t>
            </a:r>
            <a:r>
              <a:rPr lang="cs-CZ" altLang="cs-CZ" sz="2400" dirty="0">
                <a:latin typeface="Symbol" panose="05050102010706020507" pitchFamily="18" charset="2"/>
              </a:rPr>
              <a:t></a:t>
            </a:r>
            <a:r>
              <a:rPr lang="cs-CZ" altLang="cs-CZ" sz="2400" dirty="0"/>
              <a:t>/</a:t>
            </a:r>
            <a:r>
              <a:rPr lang="cs-CZ" altLang="cs-CZ" sz="2400" i="1" dirty="0"/>
              <a:t>NA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000" dirty="0"/>
              <a:t>     kde </a:t>
            </a:r>
            <a:r>
              <a:rPr lang="cs-CZ" altLang="cs-CZ" sz="2000" dirty="0">
                <a:latin typeface="Symbol" panose="05050102010706020507" pitchFamily="18" charset="2"/>
              </a:rPr>
              <a:t></a:t>
            </a:r>
            <a:r>
              <a:rPr lang="cs-CZ" altLang="cs-CZ" sz="2000" dirty="0"/>
              <a:t> je vzdálenost dvou ještě rozlišitelných bodů (</a:t>
            </a:r>
            <a:r>
              <a:rPr lang="cs-CZ" altLang="cs-CZ" sz="2000" i="1" dirty="0"/>
              <a:t>NA</a:t>
            </a:r>
            <a:r>
              <a:rPr lang="cs-CZ" altLang="cs-CZ" sz="2000" dirty="0"/>
              <a:t> = </a:t>
            </a:r>
            <a:r>
              <a:rPr lang="cs-CZ" altLang="cs-CZ" sz="2000" i="1" dirty="0" err="1"/>
              <a:t>n</a:t>
            </a:r>
            <a:r>
              <a:rPr lang="cs-CZ" altLang="cs-CZ" sz="2000" dirty="0" err="1"/>
              <a:t>sin</a:t>
            </a:r>
            <a:r>
              <a:rPr lang="cs-CZ" altLang="cs-CZ" sz="2000" dirty="0">
                <a:latin typeface="Symbol" panose="05050102010706020507" pitchFamily="18" charset="2"/>
              </a:rPr>
              <a:t></a:t>
            </a:r>
            <a:r>
              <a:rPr lang="cs-CZ" altLang="cs-CZ" sz="2000" dirty="0"/>
              <a:t>, kde </a:t>
            </a:r>
            <a:r>
              <a:rPr lang="cs-CZ" altLang="cs-CZ" sz="2000" i="1" dirty="0"/>
              <a:t>n</a:t>
            </a:r>
            <a:r>
              <a:rPr lang="cs-CZ" altLang="cs-CZ" sz="2000" dirty="0"/>
              <a:t> je index lomu prostředí mezi objektivem a krycím sklíčkem a </a:t>
            </a:r>
            <a:r>
              <a:rPr lang="cs-CZ" altLang="cs-CZ" sz="2000" dirty="0">
                <a:latin typeface="Symbol" panose="05050102010706020507" pitchFamily="18" charset="2"/>
              </a:rPr>
              <a:t></a:t>
            </a:r>
            <a:r>
              <a:rPr lang="cs-CZ" altLang="cs-CZ" sz="2000" dirty="0"/>
              <a:t> je dříve zmiňovaný zorný úhel). 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000" dirty="0"/>
              <a:t>Prostorové rozlišení roste se zvětšením. Kombinací silných spojných čoček bychom mohli sestrojit mikroskop s téměř libovolným zvětšením, avšak místo toho zjišťujeme, že za určitou hranicí (hranice „užitečného zvětšení“) se </a:t>
            </a:r>
            <a:r>
              <a:rPr lang="cs-CZ" altLang="cs-CZ" sz="2000" i="1" dirty="0"/>
              <a:t>rozlišení</a:t>
            </a:r>
            <a:r>
              <a:rPr lang="cs-CZ" altLang="cs-CZ" sz="2000" dirty="0"/>
              <a:t> již nezvětšuje (jde o „prázdné“ zvětšení). 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000" dirty="0"/>
              <a:t>Jestliže se zmenšuje apertura (otvor) kondenzoru, prostorové rozlišení se snižuje, avšak roste kontrast! Proto musíme při volbě apertury kondenzoru dbát o vyváženost prostorového rozlišení a kontrastu. Chceme-li jen snížit jas obrazu, je vhodnější ztlumit lampu než zmenšit aperturu kondenzoru, protože takto nedojde ke zhoršení rozlišovací schopnosti.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039F5D6-31B8-48CE-A559-271DCDE6B6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4382" y="199231"/>
            <a:ext cx="591343" cy="59134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>
            <a:extLst>
              <a:ext uri="{FF2B5EF4-FFF2-40B4-BE49-F238E27FC236}">
                <a16:creationId xmlns:a16="http://schemas.microsoft.com/office/drawing/2014/main" id="{005EFE54-121A-4EE6-8D83-E890604872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6225"/>
            <a:ext cx="8229600" cy="1139825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400"/>
              <a:t>Fyzikální principy mikroskopie</a:t>
            </a:r>
            <a:br>
              <a:rPr lang="cs-CZ" altLang="cs-CZ"/>
            </a:br>
            <a:r>
              <a:rPr lang="en-GB" altLang="cs-CZ"/>
              <a:t>Hloubka ostrosti </a:t>
            </a:r>
            <a:r>
              <a:rPr lang="en-GB" altLang="cs-CZ" i="1"/>
              <a:t>Z</a:t>
            </a: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4C13EBB0-D0A3-4572-8E09-AAEC1DA2CB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28638" y="2060575"/>
            <a:ext cx="8229600" cy="1387475"/>
          </a:xfrm>
        </p:spPr>
        <p:txBody>
          <a:bodyPr>
            <a:spAutoFit/>
          </a:bodyPr>
          <a:lstStyle/>
          <a:p>
            <a:pPr marL="0" indent="0" eaLnBrk="1" hangingPunct="1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800"/>
              <a:t>Jde o tloušťku objektu podél osy z, která se současně nachází v ohnisku. Důležité u silnějších vzorků.</a:t>
            </a:r>
          </a:p>
        </p:txBody>
      </p:sp>
      <p:graphicFrame>
        <p:nvGraphicFramePr>
          <p:cNvPr id="29700" name="Object 3">
            <a:extLst>
              <a:ext uri="{FF2B5EF4-FFF2-40B4-BE49-F238E27FC236}">
                <a16:creationId xmlns:a16="http://schemas.microsoft.com/office/drawing/2014/main" id="{64B9D124-5B62-4859-8500-C8FEE5410A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79838" y="3573463"/>
          <a:ext cx="2011362" cy="132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8" name="Rovnice" r:id="rId6" imgW="11796120" imgH="9448920" progId="Equation.3">
                  <p:embed/>
                </p:oleObj>
              </mc:Choice>
              <mc:Fallback>
                <p:oleObj name="Rovnice" r:id="rId6" imgW="11796120" imgH="944892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838" y="3573463"/>
                        <a:ext cx="2011362" cy="1327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1" name="Text Box 4">
            <a:extLst>
              <a:ext uri="{FF2B5EF4-FFF2-40B4-BE49-F238E27FC236}">
                <a16:creationId xmlns:a16="http://schemas.microsoft.com/office/drawing/2014/main" id="{C21073D3-A8BF-4C75-80EF-7999EED0E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445125"/>
            <a:ext cx="8029575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750"/>
              </a:spcBef>
              <a:buFont typeface="Arial" panose="020B0604020202020204" pitchFamily="34" charset="0"/>
              <a:buNone/>
            </a:pPr>
            <a:r>
              <a:rPr lang="cs-CZ" altLang="cs-CZ" sz="2800" i="1"/>
              <a:t>n</a:t>
            </a:r>
            <a:r>
              <a:rPr lang="cs-CZ" altLang="cs-CZ" sz="2800"/>
              <a:t> je index lomu vzorku (resp. tekutiny obklopující mikroskopovaný objekt).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5862C48-6604-456B-8971-90BF704409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78775" y="846137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>
            <a:extLst>
              <a:ext uri="{FF2B5EF4-FFF2-40B4-BE49-F238E27FC236}">
                <a16:creationId xmlns:a16="http://schemas.microsoft.com/office/drawing/2014/main" id="{99969168-D514-40D5-A46E-BB99EA864E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03200"/>
            <a:ext cx="8229600" cy="703263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4000"/>
              <a:t>Varianty</a:t>
            </a:r>
            <a:r>
              <a:rPr lang="en-GB" altLang="cs-CZ" sz="4000"/>
              <a:t> optické mikroskop</a:t>
            </a:r>
            <a:r>
              <a:rPr lang="cs-CZ" altLang="cs-CZ" sz="4000"/>
              <a:t>ie</a:t>
            </a:r>
            <a:endParaRPr lang="en-GB" altLang="cs-CZ" sz="400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FE1884BE-FC2A-43A4-B4B3-63E3D55F3E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341438"/>
            <a:ext cx="8713787" cy="4735512"/>
          </a:xfr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ts val="5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200" dirty="0"/>
              <a:t>Pozorování ve </a:t>
            </a:r>
            <a:r>
              <a:rPr lang="cs-CZ" altLang="cs-CZ" sz="2200" b="1" dirty="0"/>
              <a:t>světlém</a:t>
            </a:r>
            <a:r>
              <a:rPr lang="cs-CZ" altLang="cs-CZ" sz="2200" dirty="0"/>
              <a:t> nebo </a:t>
            </a:r>
            <a:r>
              <a:rPr lang="cs-CZ" altLang="cs-CZ" sz="2200" b="1" dirty="0"/>
              <a:t>tmavém poli</a:t>
            </a:r>
            <a:r>
              <a:rPr lang="cs-CZ" altLang="cs-CZ" sz="2200" dirty="0"/>
              <a:t> </a:t>
            </a:r>
          </a:p>
          <a:p>
            <a:pPr eaLnBrk="1" hangingPunct="1">
              <a:lnSpc>
                <a:spcPct val="80000"/>
              </a:lnSpc>
              <a:spcBef>
                <a:spcPts val="5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200" b="1" dirty="0"/>
              <a:t>Stereomikroskop</a:t>
            </a:r>
            <a:r>
              <a:rPr lang="cs-CZ" altLang="cs-CZ" sz="2200" dirty="0"/>
              <a:t> (dva mikroskopy se samostatnými objektivy a okuláry, jejichž optické osy svírají úhel asi 15</a:t>
            </a:r>
            <a:r>
              <a:rPr lang="cs-CZ" alt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cs-CZ" altLang="cs-CZ" sz="2200" dirty="0"/>
              <a:t>) – stereoskopické vidění. V medicíně: </a:t>
            </a:r>
            <a:r>
              <a:rPr lang="cs-CZ" altLang="cs-CZ" sz="2200" b="1" dirty="0"/>
              <a:t>mikrochirurgie</a:t>
            </a:r>
            <a:r>
              <a:rPr lang="cs-CZ" altLang="cs-CZ" sz="2200" dirty="0"/>
              <a:t>. Obraz nesmí být převrácený. Operační pole je osvětleno optickými vlákny. Ohnisková vzdálenost objektivu se může plynule měnit - zoom – různé prostorové rozlišení.</a:t>
            </a:r>
          </a:p>
          <a:p>
            <a:pPr eaLnBrk="1" hangingPunct="1">
              <a:lnSpc>
                <a:spcPct val="80000"/>
              </a:lnSpc>
              <a:spcBef>
                <a:spcPts val="5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200" b="1" dirty="0"/>
              <a:t>mikrofotografie</a:t>
            </a:r>
            <a:r>
              <a:rPr lang="cs-CZ" altLang="cs-CZ" sz="2200" dirty="0"/>
              <a:t> nebo </a:t>
            </a:r>
            <a:r>
              <a:rPr lang="cs-CZ" altLang="cs-CZ" sz="2200" b="1" dirty="0"/>
              <a:t>mikrokinematografie (video)</a:t>
            </a:r>
            <a:r>
              <a:rPr lang="cs-CZ" altLang="cs-CZ" sz="2200" dirty="0"/>
              <a:t>. </a:t>
            </a:r>
          </a:p>
          <a:p>
            <a:pPr eaLnBrk="1" hangingPunct="1">
              <a:lnSpc>
                <a:spcPct val="80000"/>
              </a:lnSpc>
              <a:spcBef>
                <a:spcPts val="5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200" dirty="0"/>
              <a:t>Software pro zpracování obrazu: mění kontrast, jas, ostrost atd. Pokročilý software umožňuje kvantitativní analýzu obrazu, hledání typických tvarů atd. </a:t>
            </a:r>
          </a:p>
          <a:p>
            <a:pPr eaLnBrk="1" hangingPunct="1">
              <a:lnSpc>
                <a:spcPct val="80000"/>
              </a:lnSpc>
              <a:spcBef>
                <a:spcPts val="5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200" dirty="0"/>
              <a:t>Většina druhů mikroskopů může být sestavena z různých objektivů, okulárů, kondenzorů a dodatečně vybavena různými speciálními optickými prvky. Je k dispozici různé příslušenství, např. mikromanipulátory pro umísťování elektrod do buněk, separování organel atd.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704D621-601B-48F1-A011-92B433DA93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6262" y="212725"/>
            <a:ext cx="693738" cy="69373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0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>
            <a:extLst>
              <a:ext uri="{FF2B5EF4-FFF2-40B4-BE49-F238E27FC236}">
                <a16:creationId xmlns:a16="http://schemas.microsoft.com/office/drawing/2014/main" id="{3EEAFA1B-8094-459D-B681-BC0C23EE8E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6225"/>
            <a:ext cx="8229600" cy="1139825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400"/>
              <a:t>Varianty optických mikroskopů</a:t>
            </a:r>
            <a:br>
              <a:rPr lang="cs-CZ" altLang="cs-CZ"/>
            </a:br>
            <a:r>
              <a:rPr lang="cs-CZ" altLang="cs-CZ"/>
              <a:t>Stereomikroskop</a:t>
            </a:r>
          </a:p>
        </p:txBody>
      </p:sp>
      <p:pic>
        <p:nvPicPr>
          <p:cNvPr id="35843" name="Picture 2">
            <a:extLst>
              <a:ext uri="{FF2B5EF4-FFF2-40B4-BE49-F238E27FC236}">
                <a16:creationId xmlns:a16="http://schemas.microsoft.com/office/drawing/2014/main" id="{4E5289DE-BF00-4CF4-AF45-916DE31D1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916113"/>
            <a:ext cx="2760662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5844" name="Picture 3">
            <a:extLst>
              <a:ext uri="{FF2B5EF4-FFF2-40B4-BE49-F238E27FC236}">
                <a16:creationId xmlns:a16="http://schemas.microsoft.com/office/drawing/2014/main" id="{FC23E5A4-1D33-4A82-B92D-9BD8E5390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685925"/>
            <a:ext cx="5580062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5845" name="Text Box 4">
            <a:extLst>
              <a:ext uri="{FF2B5EF4-FFF2-40B4-BE49-F238E27FC236}">
                <a16:creationId xmlns:a16="http://schemas.microsoft.com/office/drawing/2014/main" id="{8289FDDF-45E9-41B3-BA89-08764581B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5516563"/>
            <a:ext cx="4465638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250"/>
              </a:spcBef>
            </a:pPr>
            <a:r>
              <a:rPr lang="en-GB" altLang="cs-CZ" sz="1600"/>
              <a:t>The </a:t>
            </a:r>
            <a:r>
              <a:rPr lang="en-GB" altLang="cs-CZ" sz="1600" b="1"/>
              <a:t>OPMI® Vario/NC 33</a:t>
            </a:r>
            <a:r>
              <a:rPr lang="en-GB" altLang="cs-CZ" sz="1600"/>
              <a:t> surgical microscope</a:t>
            </a:r>
            <a:r>
              <a:rPr lang="en-GB" altLang="cs-CZ" sz="2000">
                <a:solidFill>
                  <a:srgbClr val="FFFFCC"/>
                </a:solidFill>
              </a:rPr>
              <a:t>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720E6FF-FBC4-4917-8F84-270E800BFB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62950" y="276225"/>
            <a:ext cx="527050" cy="5270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79690F07-0238-4ACB-8994-ED1F1BAFE2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400"/>
              <a:t>Varianty optických mikroskopů</a:t>
            </a:r>
            <a:br>
              <a:rPr lang="cs-CZ" altLang="cs-CZ"/>
            </a:br>
            <a:r>
              <a:rPr lang="cs-CZ" altLang="cs-CZ" sz="4000"/>
              <a:t>Mikroskop s fázovým kontrastem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7B5CDFF7-2406-4BE0-88B9-AA03ED5ED12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400" dirty="0"/>
              <a:t>Tato technika vytváří kontrastní obrazy např. živých buněk, jejichž struktury mají podobný útlum (jsou rovnoměrně průsvitné a proto málo kontrastní v mikroskopu zobrazujícím rozdíly v amplitudě procházejícího světla), avšak lehce se liší svým indexem lomu (v důsledku čehož dochází k fázovým posunům – rozlišení tzv. </a:t>
            </a:r>
            <a:r>
              <a:rPr lang="cs-CZ" altLang="cs-CZ" sz="2400" b="1" dirty="0"/>
              <a:t>fázových objektů</a:t>
            </a:r>
            <a:r>
              <a:rPr lang="cs-CZ" altLang="cs-CZ" sz="2400" dirty="0"/>
              <a:t>). </a:t>
            </a:r>
          </a:p>
          <a:p>
            <a:pPr eaLnBrk="1" hangingPunct="1"/>
            <a:r>
              <a:rPr lang="cs-CZ" altLang="cs-CZ" sz="2400" i="1" dirty="0"/>
              <a:t>Fázově kontrastní technika mění rozdíly ve fázi v rozdíly v amplitudě.</a:t>
            </a:r>
            <a:r>
              <a:rPr lang="cs-CZ" altLang="cs-CZ" sz="2400" dirty="0"/>
              <a:t> Živé buňky mohou být zkoumány ve svém přirozeném stavu, tj. bez fixace a barvení.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C6145CE-6FA9-4B4A-B646-36690A0177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61363" y="128587"/>
            <a:ext cx="604837" cy="6048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>
            <a:extLst>
              <a:ext uri="{FF2B5EF4-FFF2-40B4-BE49-F238E27FC236}">
                <a16:creationId xmlns:a16="http://schemas.microsoft.com/office/drawing/2014/main" id="{91BE610B-C51F-4D11-842C-58A94CC540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6388"/>
            <a:ext cx="8229600" cy="1079500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400"/>
              <a:t>Varianty optických mikroskopů</a:t>
            </a:r>
            <a:br>
              <a:rPr lang="cs-CZ" altLang="cs-CZ"/>
            </a:br>
            <a:r>
              <a:rPr lang="cs-CZ" altLang="cs-CZ" sz="4000"/>
              <a:t>Mikroskop s fázovým kontrastem</a:t>
            </a: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F37EA635-2E19-410F-80AA-69FCE657CC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600200"/>
            <a:ext cx="5111750" cy="5121531"/>
          </a:xfrm>
        </p:spPr>
        <p:txBody>
          <a:bodyPr>
            <a:spAutoFit/>
          </a:bodyPr>
          <a:lstStyle/>
          <a:p>
            <a:pPr marL="0" indent="15875" eaLnBrk="1" hangingPunct="1">
              <a:lnSpc>
                <a:spcPct val="80000"/>
              </a:lnSpc>
              <a:spcBef>
                <a:spcPts val="4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cs-CZ" altLang="cs-CZ" sz="2000" dirty="0"/>
              <a:t> Do přední ohniskové roviny kondenzoru je přidána clona se štěrbinou ve tvaru mezikruží, kterou pak prochází světlo. Když světlo prochází vzorkem, paprsky jsou odchylovány z původního směru a současně různě zpožďovány průchodem různými tloušťkami materiálu objektu. </a:t>
            </a:r>
          </a:p>
          <a:p>
            <a:pPr marL="0" indent="15875" eaLnBrk="1" hangingPunct="1">
              <a:lnSpc>
                <a:spcPct val="80000"/>
              </a:lnSpc>
              <a:spcBef>
                <a:spcPts val="4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cs-CZ" altLang="cs-CZ" sz="2000" dirty="0"/>
              <a:t>V obrazové ohniskové rovině objektivu se nachází </a:t>
            </a:r>
            <a:r>
              <a:rPr lang="cs-CZ" altLang="cs-CZ" sz="2000" b="1" dirty="0"/>
              <a:t>fázová destička</a:t>
            </a:r>
            <a:r>
              <a:rPr lang="cs-CZ" altLang="cs-CZ" sz="2000" dirty="0"/>
              <a:t>, opět ve tvaru mezikruží, jež posunuje fázi o +</a:t>
            </a:r>
            <a:r>
              <a:rPr lang="cs-CZ" altLang="cs-CZ" sz="2000" dirty="0">
                <a:latin typeface="Symbol" panose="05050102010706020507" pitchFamily="18" charset="2"/>
              </a:rPr>
              <a:t></a:t>
            </a:r>
            <a:r>
              <a:rPr lang="cs-CZ" altLang="cs-CZ" sz="2000" dirty="0"/>
              <a:t>/2 nebo -</a:t>
            </a:r>
            <a:r>
              <a:rPr lang="cs-CZ" altLang="cs-CZ" sz="2000" dirty="0">
                <a:latin typeface="Symbol" panose="05050102010706020507" pitchFamily="18" charset="2"/>
              </a:rPr>
              <a:t></a:t>
            </a:r>
            <a:r>
              <a:rPr lang="cs-CZ" altLang="cs-CZ" sz="2000" dirty="0"/>
              <a:t>/2), tj. o čtvrtinu vlnové délky. Tato destička propouští paprsky, které nezměnily svůj směr na fázových objektech. Ostatní paprsky destičku minou a jejich fáze se nezmění. </a:t>
            </a:r>
          </a:p>
          <a:p>
            <a:pPr marL="0" indent="15875" eaLnBrk="1" hangingPunct="1">
              <a:lnSpc>
                <a:spcPct val="80000"/>
              </a:lnSpc>
              <a:spcBef>
                <a:spcPts val="4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cs-CZ" altLang="cs-CZ" sz="2000" dirty="0"/>
              <a:t>Obraz se vytváří interferencí fázově posunutých a neposunutých paprsků. Fázové objekty pak vypadají jako tmavé nebo světlé vůči svému okolí (pozitivní nebo negativní kontrast). </a:t>
            </a:r>
          </a:p>
        </p:txBody>
      </p:sp>
      <p:sp>
        <p:nvSpPr>
          <p:cNvPr id="39940" name="Text Box 3">
            <a:extLst>
              <a:ext uri="{FF2B5EF4-FFF2-40B4-BE49-F238E27FC236}">
                <a16:creationId xmlns:a16="http://schemas.microsoft.com/office/drawing/2014/main" id="{89AA0FDB-8842-4F4C-A1F0-B8FB93821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2" y="6003925"/>
            <a:ext cx="3160713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cs-CZ" altLang="cs-CZ" sz="1600" dirty="0"/>
              <a:t>Podle</a:t>
            </a:r>
            <a:r>
              <a:rPr lang="en-GB" altLang="cs-CZ" sz="1600" dirty="0"/>
              <a:t> http://www.nobel.se/physics/educational/microscopes/phase/</a:t>
            </a:r>
          </a:p>
        </p:txBody>
      </p:sp>
      <p:pic>
        <p:nvPicPr>
          <p:cNvPr id="39941" name="Picture 4">
            <a:extLst>
              <a:ext uri="{FF2B5EF4-FFF2-40B4-BE49-F238E27FC236}">
                <a16:creationId xmlns:a16="http://schemas.microsoft.com/office/drawing/2014/main" id="{AE30F7E7-A9E4-42C2-ABDA-615A9C199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0" y="1385888"/>
            <a:ext cx="3041650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B2FBC3E-06C2-4119-9165-CB93134597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24850" y="120650"/>
            <a:ext cx="631825" cy="63182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F42E9BF4-23F2-467F-875D-28CF235BD8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/>
              <a:t>Obsah přednášky</a:t>
            </a: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363DA022-F944-4B08-84CF-486C869A5D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364038"/>
          </a:xfr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/>
              <a:t>Optická (světelná) mikroskopie</a:t>
            </a:r>
          </a:p>
          <a:p>
            <a:pPr lvl="1" eaLnBrk="1" hangingPunct="1">
              <a:lnSpc>
                <a:spcPct val="8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000"/>
              <a:t>Fyzikální principy mikroskopie</a:t>
            </a:r>
          </a:p>
          <a:p>
            <a:pPr lvl="1" eaLnBrk="1" hangingPunct="1">
              <a:lnSpc>
                <a:spcPct val="8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000"/>
              <a:t>Varianty optických mikroskopů</a:t>
            </a:r>
          </a:p>
          <a:p>
            <a:pPr lvl="2" eaLnBrk="1" hangingPunct="1">
              <a:lnSpc>
                <a:spcPct val="8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1600"/>
              <a:t>Fázový kontrast</a:t>
            </a:r>
          </a:p>
          <a:p>
            <a:pPr lvl="2" eaLnBrk="1" hangingPunct="1">
              <a:lnSpc>
                <a:spcPct val="8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1600"/>
              <a:t>Fluorescenční mikroskop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000"/>
              <a:t>Speciální optické mikroskopy</a:t>
            </a:r>
          </a:p>
          <a:p>
            <a:pPr lvl="2" eaLnBrk="1" hangingPunct="1">
              <a:lnSpc>
                <a:spcPct val="8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1600"/>
              <a:t>Laserový konfokální skenovací mikroskop</a:t>
            </a:r>
          </a:p>
          <a:p>
            <a:pPr lvl="2" eaLnBrk="1" hangingPunct="1">
              <a:lnSpc>
                <a:spcPct val="8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1600"/>
              <a:t>Superrozlišující mikroskopy</a:t>
            </a:r>
            <a:endParaRPr lang="cs-CZ" altLang="cs-CZ" sz="1200"/>
          </a:p>
          <a:p>
            <a:pPr eaLnBrk="1" hangingPunct="1">
              <a:lnSpc>
                <a:spcPct val="8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/>
              <a:t>Elektronová mikroskopie</a:t>
            </a:r>
          </a:p>
          <a:p>
            <a:pPr lvl="1" eaLnBrk="1" hangingPunct="1">
              <a:lnSpc>
                <a:spcPct val="8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000"/>
              <a:t>Transmisní elektronový mikroskop</a:t>
            </a:r>
          </a:p>
          <a:p>
            <a:pPr lvl="1" eaLnBrk="1" hangingPunct="1">
              <a:lnSpc>
                <a:spcPct val="8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000"/>
              <a:t>Skenovací elektronový mikroskop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/>
              <a:t>Mikroskopie skenující sondou</a:t>
            </a:r>
          </a:p>
          <a:p>
            <a:pPr lvl="1" eaLnBrk="1" hangingPunct="1">
              <a:lnSpc>
                <a:spcPct val="8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000"/>
              <a:t>Skenovací tunelový mikroskop</a:t>
            </a:r>
          </a:p>
          <a:p>
            <a:pPr lvl="1" eaLnBrk="1" hangingPunct="1">
              <a:lnSpc>
                <a:spcPct val="8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000"/>
              <a:t>ATM - Atomic force microscopy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E698F34-0B63-4EE7-9C9F-06820CB3AC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96175" y="1436688"/>
            <a:ext cx="1003300" cy="1003300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9D6BE32-9FFD-4A61-9E5B-5457A670D1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93025" y="2976563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1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5102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8">
            <a:extLst>
              <a:ext uri="{FF2B5EF4-FFF2-40B4-BE49-F238E27FC236}">
                <a16:creationId xmlns:a16="http://schemas.microsoft.com/office/drawing/2014/main" id="{6162128E-D605-4829-99B7-D9E2C011F4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6742113" cy="1433512"/>
          </a:xfrm>
        </p:spPr>
        <p:txBody>
          <a:bodyPr/>
          <a:lstStyle/>
          <a:p>
            <a:pPr eaLnBrk="1" hangingPunct="1"/>
            <a:r>
              <a:rPr lang="cs-CZ" altLang="cs-CZ" sz="2400"/>
              <a:t>Varianty optických mikroskopů</a:t>
            </a:r>
            <a:br>
              <a:rPr lang="cs-CZ" altLang="cs-CZ"/>
            </a:br>
            <a:r>
              <a:rPr lang="cs-CZ" altLang="cs-CZ"/>
              <a:t>Mikroskop s fázovým kontrastem</a:t>
            </a:r>
          </a:p>
        </p:txBody>
      </p:sp>
      <p:pic>
        <p:nvPicPr>
          <p:cNvPr id="41987" name="Picture 4">
            <a:extLst>
              <a:ext uri="{FF2B5EF4-FFF2-40B4-BE49-F238E27FC236}">
                <a16:creationId xmlns:a16="http://schemas.microsoft.com/office/drawing/2014/main" id="{4F5553FC-663F-47F3-9B36-D56A4A4BA44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050" y="1725613"/>
            <a:ext cx="4110038" cy="4040187"/>
          </a:xfrm>
        </p:spPr>
      </p:pic>
      <p:pic>
        <p:nvPicPr>
          <p:cNvPr id="41988" name="Picture 7">
            <a:extLst>
              <a:ext uri="{FF2B5EF4-FFF2-40B4-BE49-F238E27FC236}">
                <a16:creationId xmlns:a16="http://schemas.microsoft.com/office/drawing/2014/main" id="{1BB1CA27-015C-4039-8A0C-8BB7F745F66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02513" y="274638"/>
            <a:ext cx="1350962" cy="2112962"/>
          </a:xfrm>
        </p:spPr>
      </p:pic>
      <p:sp>
        <p:nvSpPr>
          <p:cNvPr id="41989" name="Text Box 10">
            <a:extLst>
              <a:ext uri="{FF2B5EF4-FFF2-40B4-BE49-F238E27FC236}">
                <a16:creationId xmlns:a16="http://schemas.microsoft.com/office/drawing/2014/main" id="{599A9283-A714-443A-840A-C63B9854D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165850"/>
            <a:ext cx="301625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</a:rPr>
              <a:t>http://micro.magnet.fsu.edu/</a:t>
            </a:r>
          </a:p>
        </p:txBody>
      </p:sp>
      <p:sp>
        <p:nvSpPr>
          <p:cNvPr id="41990" name="Rectangle 11">
            <a:extLst>
              <a:ext uri="{FF2B5EF4-FFF2-40B4-BE49-F238E27FC236}">
                <a16:creationId xmlns:a16="http://schemas.microsoft.com/office/drawing/2014/main" id="{CCB24058-4AE5-4C54-9E37-A22381C40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4063" y="5297488"/>
            <a:ext cx="885825" cy="2619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41991" name="Rectangle 12">
            <a:extLst>
              <a:ext uri="{FF2B5EF4-FFF2-40B4-BE49-F238E27FC236}">
                <a16:creationId xmlns:a16="http://schemas.microsoft.com/office/drawing/2014/main" id="{46FC6547-BF51-4D6F-ABB3-1D54A8E17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3000" y="2233613"/>
            <a:ext cx="877888" cy="139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41992" name="Text Box 13">
            <a:extLst>
              <a:ext uri="{FF2B5EF4-FFF2-40B4-BE49-F238E27FC236}">
                <a16:creationId xmlns:a16="http://schemas.microsoft.com/office/drawing/2014/main" id="{0E06F0D6-D7B0-4366-8901-A87742000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6224588"/>
            <a:ext cx="301625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</a:rPr>
              <a:t>http://micro.magnet.fsu.edu/</a:t>
            </a:r>
          </a:p>
        </p:txBody>
      </p:sp>
      <p:pic>
        <p:nvPicPr>
          <p:cNvPr id="41993" name="Picture 14">
            <a:extLst>
              <a:ext uri="{FF2B5EF4-FFF2-40B4-BE49-F238E27FC236}">
                <a16:creationId xmlns:a16="http://schemas.microsoft.com/office/drawing/2014/main" id="{07EE05B7-7CF6-4C80-A1AF-F44ED29BF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288" y="2446338"/>
            <a:ext cx="4659312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4" name="Rectangle 16">
            <a:extLst>
              <a:ext uri="{FF2B5EF4-FFF2-40B4-BE49-F238E27FC236}">
                <a16:creationId xmlns:a16="http://schemas.microsoft.com/office/drawing/2014/main" id="{4822FED0-1869-42B6-9649-8357B25D9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250" y="2457450"/>
            <a:ext cx="4222750" cy="171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41995" name="Rectangle 17">
            <a:extLst>
              <a:ext uri="{FF2B5EF4-FFF2-40B4-BE49-F238E27FC236}">
                <a16:creationId xmlns:a16="http://schemas.microsoft.com/office/drawing/2014/main" id="{3527F7F4-D193-47DA-8C1F-E986F548D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5700" y="4197350"/>
            <a:ext cx="228600" cy="165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41996" name="Rectangle 18">
            <a:extLst>
              <a:ext uri="{FF2B5EF4-FFF2-40B4-BE49-F238E27FC236}">
                <a16:creationId xmlns:a16="http://schemas.microsoft.com/office/drawing/2014/main" id="{D918907C-C491-4213-BCC5-C9DA2DF77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1450" y="4191000"/>
            <a:ext cx="215900" cy="184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41997" name="Rectangle 19">
            <a:extLst>
              <a:ext uri="{FF2B5EF4-FFF2-40B4-BE49-F238E27FC236}">
                <a16:creationId xmlns:a16="http://schemas.microsoft.com/office/drawing/2014/main" id="{625FAEF5-4649-4B05-A2A7-2594D03B4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8950" y="4210050"/>
            <a:ext cx="20955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41998" name="Rectangle 20">
            <a:extLst>
              <a:ext uri="{FF2B5EF4-FFF2-40B4-BE49-F238E27FC236}">
                <a16:creationId xmlns:a16="http://schemas.microsoft.com/office/drawing/2014/main" id="{98D8CD91-F942-43D5-BE09-24BFCF878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5700" y="5911850"/>
            <a:ext cx="3352800" cy="241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555F4A5-B45B-45EB-87A6-2BB3BAC78C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86475" y="1350168"/>
            <a:ext cx="638175" cy="638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>
            <a:extLst>
              <a:ext uri="{FF2B5EF4-FFF2-40B4-BE49-F238E27FC236}">
                <a16:creationId xmlns:a16="http://schemas.microsoft.com/office/drawing/2014/main" id="{EE0DAABA-52F8-49B0-9B2F-177E9B37C0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6388"/>
            <a:ext cx="8229600" cy="1079500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400"/>
              <a:t>Varianty optických mikroskopů</a:t>
            </a:r>
            <a:br>
              <a:rPr lang="cs-CZ" altLang="cs-CZ"/>
            </a:br>
            <a:r>
              <a:rPr lang="cs-CZ" altLang="cs-CZ" sz="4000"/>
              <a:t>Mikroskop s fázovým kontrastem</a:t>
            </a:r>
          </a:p>
        </p:txBody>
      </p:sp>
      <p:pic>
        <p:nvPicPr>
          <p:cNvPr id="44035" name="Picture 2">
            <a:extLst>
              <a:ext uri="{FF2B5EF4-FFF2-40B4-BE49-F238E27FC236}">
                <a16:creationId xmlns:a16="http://schemas.microsoft.com/office/drawing/2014/main" id="{505F038D-CE70-4F2C-B32A-8F65D77B8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341438"/>
            <a:ext cx="5040312" cy="431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4036" name="Text Box 3">
            <a:extLst>
              <a:ext uri="{FF2B5EF4-FFF2-40B4-BE49-F238E27FC236}">
                <a16:creationId xmlns:a16="http://schemas.microsoft.com/office/drawing/2014/main" id="{CBBC3C22-E03D-4F25-A457-72466C12C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5637213"/>
            <a:ext cx="48244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cs-CZ" altLang="cs-CZ" sz="2000"/>
              <a:t>Améba ve fázovém kontrastu</a:t>
            </a:r>
            <a:r>
              <a:rPr lang="en-GB" altLang="cs-CZ" sz="2000"/>
              <a:t>, Z = 250x (</a:t>
            </a:r>
            <a:r>
              <a:rPr lang="en-GB" altLang="cs-CZ" sz="1600"/>
              <a:t>www.durr.demon.co.uk/ colour.html.) </a:t>
            </a:r>
          </a:p>
        </p:txBody>
      </p:sp>
      <p:sp>
        <p:nvSpPr>
          <p:cNvPr id="44037" name="Rectangle 4">
            <a:extLst>
              <a:ext uri="{FF2B5EF4-FFF2-40B4-BE49-F238E27FC236}">
                <a16:creationId xmlns:a16="http://schemas.microsoft.com/office/drawing/2014/main" id="{86A46C90-5654-4A2E-A5DA-5DDE06619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13" y="1617663"/>
            <a:ext cx="334803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550"/>
              </a:spcBef>
              <a:buFont typeface="Arial" panose="020B0604020202020204" pitchFamily="34" charset="0"/>
              <a:buNone/>
            </a:pPr>
            <a:r>
              <a:rPr lang="cs-CZ" altLang="cs-CZ" sz="2200"/>
              <a:t>Mnohé bezbarvé biologické objekty (obtížně pozorovatelné v běžném mikroskopu) jsou fázovými objekty. Barviva je mohou zviditelnit, jsou však často pro buňky jedovatá. Fázově kontrastní mikroskopy umožňují pozorovat takovéto objekty bez barvení. 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0F8CB55-3B9B-4694-B22A-08B35CF9D9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5150" y="214313"/>
            <a:ext cx="704850" cy="7048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>
            <a:extLst>
              <a:ext uri="{FF2B5EF4-FFF2-40B4-BE49-F238E27FC236}">
                <a16:creationId xmlns:a16="http://schemas.microsoft.com/office/drawing/2014/main" id="{E490BBEA-082C-4314-984C-2167F510BF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6388"/>
            <a:ext cx="8229600" cy="1079500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400"/>
              <a:t>Varianty optických mikroskopů</a:t>
            </a:r>
            <a:br>
              <a:rPr lang="cs-CZ" altLang="cs-CZ"/>
            </a:br>
            <a:r>
              <a:rPr lang="cs-CZ" altLang="cs-CZ" sz="4000"/>
              <a:t>Fluorescenční mikroskop</a:t>
            </a:r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96BE2917-EB5B-4594-AD3C-D4AFB40586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33925"/>
          </a:xfrm>
        </p:spPr>
        <p:txBody>
          <a:bodyPr>
            <a:spAutoFit/>
          </a:bodyPr>
          <a:lstStyle/>
          <a:p>
            <a:pPr marL="0" indent="15875" eaLnBrk="1" hangingPunct="1">
              <a:lnSpc>
                <a:spcPct val="80000"/>
              </a:lnSpc>
              <a:spcBef>
                <a:spcPts val="575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cs-CZ" altLang="cs-CZ" sz="2300" b="1" dirty="0"/>
              <a:t>Fluorescenční mikroskopie</a:t>
            </a:r>
            <a:r>
              <a:rPr lang="cs-CZ" altLang="cs-CZ" sz="2300" dirty="0"/>
              <a:t> je založena na schopnosti některých látek emitovat viditelné světlo po ozáření světlem o kratší vlnové délce (UV záření nebo fialové světlo). </a:t>
            </a:r>
          </a:p>
          <a:p>
            <a:pPr marL="0" indent="15875" eaLnBrk="1" hangingPunct="1">
              <a:lnSpc>
                <a:spcPct val="80000"/>
              </a:lnSpc>
              <a:spcBef>
                <a:spcPts val="575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cs-CZ" altLang="cs-CZ" sz="2300" dirty="0"/>
              <a:t>Optika kondenzoru musí být přizpůsobena UV záření (křemenné, kazivcové sklo), které však může k preparátu přicházet též objektivem (horní osvětlení). Zbývající části mikroskopu jsou stejné jako u běžných mikroskopů. Nutná je ochrana očí před UV zářením (UV filtry). </a:t>
            </a:r>
          </a:p>
          <a:p>
            <a:pPr marL="0" indent="15875" eaLnBrk="1" hangingPunct="1">
              <a:lnSpc>
                <a:spcPct val="80000"/>
              </a:lnSpc>
              <a:spcBef>
                <a:spcPts val="575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cs-CZ" altLang="cs-CZ" sz="2300" dirty="0"/>
              <a:t>Fluorescenci vykazuje např. </a:t>
            </a:r>
            <a:r>
              <a:rPr lang="cs-CZ" altLang="cs-CZ" sz="2300" u="sng" dirty="0"/>
              <a:t>tryptofan</a:t>
            </a:r>
            <a:r>
              <a:rPr lang="cs-CZ" altLang="cs-CZ" sz="2300" dirty="0"/>
              <a:t> či jiné sloučeniny s aromatickým kruhem či heterocyklem. Ve většině případů se však ke vzorkům přidávají </a:t>
            </a:r>
            <a:r>
              <a:rPr lang="cs-CZ" altLang="cs-CZ" sz="2300" b="1" dirty="0"/>
              <a:t>fluorescenční barviva</a:t>
            </a:r>
            <a:r>
              <a:rPr lang="cs-CZ" altLang="cs-CZ" sz="2300" dirty="0"/>
              <a:t> specificky interagující s různými buněčnými strukturami. Často je barvivo (</a:t>
            </a:r>
            <a:r>
              <a:rPr lang="cs-CZ" altLang="cs-CZ" sz="2300" dirty="0" err="1"/>
              <a:t>fluorochrom</a:t>
            </a:r>
            <a:r>
              <a:rPr lang="cs-CZ" altLang="cs-CZ" sz="2300" dirty="0"/>
              <a:t>, fluorescenční sonda) vázáno na (monoklonální) </a:t>
            </a:r>
            <a:r>
              <a:rPr lang="cs-CZ" altLang="cs-CZ" sz="2300" b="1" dirty="0"/>
              <a:t>protilátku </a:t>
            </a:r>
            <a:r>
              <a:rPr lang="cs-CZ" altLang="cs-CZ" sz="2300" dirty="0"/>
              <a:t>specifickou pro některou bílkovinu. Tato imunofluorescenční metoda může selektivně zviditelnit např. cytoskelet, chromatin či různé membránové bílkoviny.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D2F6F38-FE28-4344-B594-B1CC55CFE8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880.793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43900" y="234950"/>
            <a:ext cx="546100" cy="5461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948AB6D-AAF8-4BE6-8918-9898BF56F02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13750" y="1086644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5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>
            <a:extLst>
              <a:ext uri="{FF2B5EF4-FFF2-40B4-BE49-F238E27FC236}">
                <a16:creationId xmlns:a16="http://schemas.microsoft.com/office/drawing/2014/main" id="{492FAE6F-B87D-497B-BC31-A1BDAE6581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04025" y="274638"/>
            <a:ext cx="1882775" cy="1143000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4000"/>
              <a:t>FM</a:t>
            </a:r>
          </a:p>
        </p:txBody>
      </p:sp>
      <p:pic>
        <p:nvPicPr>
          <p:cNvPr id="48131" name="Picture 2">
            <a:hlinkClick r:id="rId5"/>
            <a:extLst>
              <a:ext uri="{FF2B5EF4-FFF2-40B4-BE49-F238E27FC236}">
                <a16:creationId xmlns:a16="http://schemas.microsoft.com/office/drawing/2014/main" id="{AAFB4C75-DBE3-4A0D-9672-2A259D4E7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0"/>
            <a:ext cx="6335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8132" name="Obdélník 1">
            <a:extLst>
              <a:ext uri="{FF2B5EF4-FFF2-40B4-BE49-F238E27FC236}">
                <a16:creationId xmlns:a16="http://schemas.microsoft.com/office/drawing/2014/main" id="{197F5CB0-75FE-42DA-829C-BA08E3BE83B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853237" y="2493963"/>
            <a:ext cx="38576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lvl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Varianty optick</a:t>
            </a:r>
            <a:r>
              <a:rPr lang="cs-CZ" altLang="cs-CZ" sz="2000">
                <a:ea typeface="Times New Roman" panose="02020603050405020304" pitchFamily="18" charset="0"/>
                <a:cs typeface="Arial" panose="020B0604020202020204" pitchFamily="34" charset="0"/>
              </a:rPr>
              <a:t>ý</a:t>
            </a:r>
            <a:r>
              <a:rPr lang="cs-CZ" altLang="cs-CZ" sz="200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 mikroskop</a:t>
            </a:r>
            <a:r>
              <a:rPr lang="cs-CZ" altLang="cs-CZ" sz="2000">
                <a:ea typeface="Times New Roman" panose="02020603050405020304" pitchFamily="18" charset="0"/>
                <a:cs typeface="Arial" panose="020B0604020202020204" pitchFamily="34" charset="0"/>
              </a:rPr>
              <a:t>ů</a:t>
            </a:r>
            <a:endParaRPr lang="cs-CZ" altLang="cs-CZ" sz="12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5979938-0589-4911-8ED0-73E1A186E7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24750" y="1606549"/>
            <a:ext cx="498475" cy="49847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>
            <a:extLst>
              <a:ext uri="{FF2B5EF4-FFF2-40B4-BE49-F238E27FC236}">
                <a16:creationId xmlns:a16="http://schemas.microsoft.com/office/drawing/2014/main" id="{3A0A875F-AA93-4157-9511-F6F3B1DF2F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60338"/>
            <a:ext cx="8229600" cy="1079500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400"/>
              <a:t>Varianty optických mikroskopů</a:t>
            </a:r>
            <a:br>
              <a:rPr lang="cs-CZ" altLang="cs-CZ"/>
            </a:br>
            <a:r>
              <a:rPr lang="en-GB" altLang="cs-CZ" sz="4000"/>
              <a:t>Fluorescenční mikroskop</a:t>
            </a:r>
          </a:p>
        </p:txBody>
      </p:sp>
      <p:pic>
        <p:nvPicPr>
          <p:cNvPr id="50179" name="Picture 2">
            <a:extLst>
              <a:ext uri="{FF2B5EF4-FFF2-40B4-BE49-F238E27FC236}">
                <a16:creationId xmlns:a16="http://schemas.microsoft.com/office/drawing/2014/main" id="{432FC3AE-6F74-4FAB-9157-46BE4CDC2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268413"/>
            <a:ext cx="381000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0180" name="Text Box 3">
            <a:extLst>
              <a:ext uri="{FF2B5EF4-FFF2-40B4-BE49-F238E27FC236}">
                <a16:creationId xmlns:a16="http://schemas.microsoft.com/office/drawing/2014/main" id="{E637E4A6-A265-4E3A-BF57-AE21971B6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950" y="4652963"/>
            <a:ext cx="4464050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250"/>
              </a:spcBef>
              <a:buFont typeface="Arial" panose="020B0604020202020204" pitchFamily="34" charset="0"/>
              <a:buNone/>
            </a:pPr>
            <a:r>
              <a:rPr lang="en-GB" altLang="cs-CZ" sz="2000"/>
              <a:t>Aktinová vlákna kvasinek zviditelněná fluorescenční mikroskopií – barveno rhodaminem-phalloidinem </a:t>
            </a:r>
          </a:p>
          <a:p>
            <a:pPr eaLnBrk="1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altLang="cs-CZ" sz="1600"/>
              <a:t>www.paulgyoung.com/.../ fission_yeast_actin_cytoskeleton.htm. </a:t>
            </a:r>
          </a:p>
        </p:txBody>
      </p:sp>
      <p:pic>
        <p:nvPicPr>
          <p:cNvPr id="50181" name="Picture 4">
            <a:extLst>
              <a:ext uri="{FF2B5EF4-FFF2-40B4-BE49-F238E27FC236}">
                <a16:creationId xmlns:a16="http://schemas.microsoft.com/office/drawing/2014/main" id="{BA58BD37-3514-4CB7-BEAF-9CB971931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" b="3127"/>
          <a:stretch>
            <a:fillRect/>
          </a:stretch>
        </p:blipFill>
        <p:spPr bwMode="auto">
          <a:xfrm>
            <a:off x="395288" y="1341438"/>
            <a:ext cx="3960812" cy="306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0182" name="Text Box 5">
            <a:extLst>
              <a:ext uri="{FF2B5EF4-FFF2-40B4-BE49-F238E27FC236}">
                <a16:creationId xmlns:a16="http://schemas.microsoft.com/office/drawing/2014/main" id="{7FB42896-ACE9-43EE-AD2F-8E01EE877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508500"/>
            <a:ext cx="38163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altLang="cs-CZ" sz="2000"/>
              <a:t>Viriony v infikované buňce - </a:t>
            </a:r>
            <a:r>
              <a:rPr lang="en-GB" altLang="cs-CZ" sz="1600"/>
              <a:t>http://usa.hamamatsu.com/sys-biomedical/slcn2400/slcn-smpl.htm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F602884-F059-4F04-B778-D29A0C5E7D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6913" y="131763"/>
            <a:ext cx="658812" cy="65881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>
            <a:extLst>
              <a:ext uri="{FF2B5EF4-FFF2-40B4-BE49-F238E27FC236}">
                <a16:creationId xmlns:a16="http://schemas.microsoft.com/office/drawing/2014/main" id="{0DE95B48-2E54-422C-8650-055F505C6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951038"/>
            <a:ext cx="4140200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2227" name="Text Box 2">
            <a:extLst>
              <a:ext uri="{FF2B5EF4-FFF2-40B4-BE49-F238E27FC236}">
                <a16:creationId xmlns:a16="http://schemas.microsoft.com/office/drawing/2014/main" id="{FE892FE2-1F44-4C0A-9EDB-2E98BFC30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268413"/>
            <a:ext cx="80645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2400"/>
              <a:t>Cytoskelet zviditelněný imunofluorescenční metodou</a:t>
            </a:r>
          </a:p>
        </p:txBody>
      </p:sp>
      <p:sp>
        <p:nvSpPr>
          <p:cNvPr id="52228" name="Text Box 3">
            <a:extLst>
              <a:ext uri="{FF2B5EF4-FFF2-40B4-BE49-F238E27FC236}">
                <a16:creationId xmlns:a16="http://schemas.microsoft.com/office/drawing/2014/main" id="{B137EFD4-8414-4D41-893B-FDE71F42D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300663"/>
            <a:ext cx="29511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2400"/>
              <a:t>Mikrotubuly HeLa buněk</a:t>
            </a:r>
          </a:p>
        </p:txBody>
      </p:sp>
      <p:pic>
        <p:nvPicPr>
          <p:cNvPr id="52229" name="Picture 4">
            <a:extLst>
              <a:ext uri="{FF2B5EF4-FFF2-40B4-BE49-F238E27FC236}">
                <a16:creationId xmlns:a16="http://schemas.microsoft.com/office/drawing/2014/main" id="{C07FFDF3-CB1E-463F-9605-4AE12ED37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1" t="56192" r="20744" b="13986"/>
          <a:stretch>
            <a:fillRect/>
          </a:stretch>
        </p:blipFill>
        <p:spPr bwMode="auto">
          <a:xfrm>
            <a:off x="4716463" y="1989138"/>
            <a:ext cx="4052887" cy="303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2230" name="Text Box 5">
            <a:extLst>
              <a:ext uri="{FF2B5EF4-FFF2-40B4-BE49-F238E27FC236}">
                <a16:creationId xmlns:a16="http://schemas.microsoft.com/office/drawing/2014/main" id="{CAD6E49D-FD63-41B5-8F3F-9154353F0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5300663"/>
            <a:ext cx="36004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None/>
            </a:pPr>
            <a:r>
              <a:rPr lang="en-GB" altLang="cs-CZ" sz="2400"/>
              <a:t>Mikrofilamenta HeLa buněk</a:t>
            </a:r>
          </a:p>
        </p:txBody>
      </p:sp>
      <p:sp>
        <p:nvSpPr>
          <p:cNvPr id="52231" name="Rectangle 6">
            <a:extLst>
              <a:ext uri="{FF2B5EF4-FFF2-40B4-BE49-F238E27FC236}">
                <a16:creationId xmlns:a16="http://schemas.microsoft.com/office/drawing/2014/main" id="{4B2B8525-52E9-41CD-8A58-1FDA48753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4638"/>
            <a:ext cx="8229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2400"/>
              <a:t>Varianty optických mikroskopů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4000"/>
              <a:t>Fluorescenční mikroskop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F329875-4717-4524-BB90-C9312070B0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86750" y="322263"/>
            <a:ext cx="603250" cy="6032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>
            <a:extLst>
              <a:ext uri="{FF2B5EF4-FFF2-40B4-BE49-F238E27FC236}">
                <a16:creationId xmlns:a16="http://schemas.microsoft.com/office/drawing/2014/main" id="{73DE5E14-2410-4BAD-9A56-FF53C843CB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63525"/>
            <a:ext cx="8642350" cy="1017588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400" dirty="0"/>
              <a:t>Speciální optické mikroskopy </a:t>
            </a:r>
            <a:br>
              <a:rPr lang="cs-CZ" altLang="cs-CZ" sz="4000" dirty="0"/>
            </a:br>
            <a:r>
              <a:rPr lang="cs-CZ" altLang="cs-CZ" sz="3600" dirty="0"/>
              <a:t>Konfokální laserový skenovací mikroskop</a:t>
            </a: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99B18456-CF80-4CC9-A3C8-2DB6D3A2E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557338"/>
            <a:ext cx="5256212" cy="4824412"/>
          </a:xfrm>
        </p:spPr>
        <p:txBody>
          <a:bodyPr>
            <a:spAutoFit/>
          </a:bodyPr>
          <a:lstStyle/>
          <a:p>
            <a:pPr marL="0" indent="15875" eaLnBrk="1" hangingPunct="1">
              <a:lnSpc>
                <a:spcPct val="90000"/>
              </a:lnSpc>
              <a:spcBef>
                <a:spcPts val="5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cs-CZ" altLang="cs-CZ" sz="2000" dirty="0"/>
              <a:t>L - laser, C – clony s malými kruhovými otvory,  PPZ – polopropustné zrcadlo, DET – detektor světla (fotonásobič), SM – skenovací mechanismus, Č – čočka objektivu (</a:t>
            </a:r>
            <a:r>
              <a:rPr lang="cs-CZ" altLang="cs-CZ" sz="2000" dirty="0" err="1"/>
              <a:t>projektivu</a:t>
            </a:r>
            <a:r>
              <a:rPr lang="cs-CZ" altLang="cs-CZ" sz="2000" dirty="0"/>
              <a:t>), O – bodový předmět, PREP – preparát (řez). </a:t>
            </a:r>
          </a:p>
          <a:p>
            <a:pPr marL="0" indent="15875" eaLnBrk="1" hangingPunct="1">
              <a:lnSpc>
                <a:spcPct val="90000"/>
              </a:lnSpc>
              <a:spcBef>
                <a:spcPts val="5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cs-CZ" altLang="cs-CZ" sz="2000" dirty="0"/>
              <a:t>Pouze paprsky odražené od bodových struktur v ohnisku mohou projít přes clonu C před detektorem. Ostatní paprsky (rozptýlené) jsou zastaveny clonou. Tyto paprsky by u běžného mikroskopu zhoršovaly kvalitu obrazu, protože snižují kontrast. Pomocí tohoto mikroskopu můžeme zkoumat poměrně silné nativní řezy. Skenovací mechanismus je systém rotujících zrcadel, která mohou s ohniskem pohybovat v hustých rovnoběžných liniích. </a:t>
            </a:r>
          </a:p>
        </p:txBody>
      </p:sp>
      <p:pic>
        <p:nvPicPr>
          <p:cNvPr id="54276" name="Picture 3">
            <a:extLst>
              <a:ext uri="{FF2B5EF4-FFF2-40B4-BE49-F238E27FC236}">
                <a16:creationId xmlns:a16="http://schemas.microsoft.com/office/drawing/2014/main" id="{AECBE34B-ACE5-481C-8D01-FB299D143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557338"/>
            <a:ext cx="32670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E88BB2D-8C20-44C5-8E46-DC38FBCB56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39100" y="1816099"/>
            <a:ext cx="669925" cy="669925"/>
          </a:xfrm>
          <a:prstGeom prst="rect">
            <a:avLst/>
          </a:prstGeom>
        </p:spPr>
      </p:pic>
      <p:pic>
        <p:nvPicPr>
          <p:cNvPr id="4" name="DKL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99425" y="455705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54082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>
            <a:extLst>
              <a:ext uri="{FF2B5EF4-FFF2-40B4-BE49-F238E27FC236}">
                <a16:creationId xmlns:a16="http://schemas.microsoft.com/office/drawing/2014/main" id="{7B35773F-A636-4292-AA05-4B2E676101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90500"/>
            <a:ext cx="8229600" cy="1312863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4000"/>
              <a:t>Konfokální laserový skenovací mikroskop</a:t>
            </a:r>
          </a:p>
        </p:txBody>
      </p:sp>
      <p:pic>
        <p:nvPicPr>
          <p:cNvPr id="56323" name="Picture 2">
            <a:extLst>
              <a:ext uri="{FF2B5EF4-FFF2-40B4-BE49-F238E27FC236}">
                <a16:creationId xmlns:a16="http://schemas.microsoft.com/office/drawing/2014/main" id="{1A132344-343E-4AE3-8484-D6F584C78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09800"/>
            <a:ext cx="6629400" cy="40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6324" name="Text Box 3">
            <a:extLst>
              <a:ext uri="{FF2B5EF4-FFF2-40B4-BE49-F238E27FC236}">
                <a16:creationId xmlns:a16="http://schemas.microsoft.com/office/drawing/2014/main" id="{96614F24-9C66-4F50-88D6-9BDA10684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248400"/>
            <a:ext cx="8153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altLang="cs-CZ" sz="2000"/>
              <a:t>3D obraz neuronu, fluorescence - </a:t>
            </a:r>
            <a:r>
              <a:rPr lang="en-GB" altLang="cs-CZ" sz="1600"/>
              <a:t>http://www.cs.ubc.ca/nest/magic/neuron.html</a:t>
            </a:r>
          </a:p>
        </p:txBody>
      </p:sp>
      <p:sp>
        <p:nvSpPr>
          <p:cNvPr id="56325" name="Text Box 4">
            <a:extLst>
              <a:ext uri="{FF2B5EF4-FFF2-40B4-BE49-F238E27FC236}">
                <a16:creationId xmlns:a16="http://schemas.microsoft.com/office/drawing/2014/main" id="{597E6BE1-C379-4924-8202-37D6F0785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447800"/>
            <a:ext cx="8610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2000"/>
              <a:t>V praxi se používá imunoznačení pro specifikaci pozorovaných struktur, zvýraznění chromozomů, membránových receptorů.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6A3291E-2D1F-4200-90F9-8376CA4484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6274" y="211136"/>
            <a:ext cx="590551" cy="59055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>
            <a:extLst>
              <a:ext uri="{FF2B5EF4-FFF2-40B4-BE49-F238E27FC236}">
                <a16:creationId xmlns:a16="http://schemas.microsoft.com/office/drawing/2014/main" id="{FCCE76BD-C8EF-485F-884C-4A6C15B08B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8013" cy="1311275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4000"/>
              <a:t>Konfokální laserový skenovací mikroskop</a:t>
            </a:r>
          </a:p>
        </p:txBody>
      </p:sp>
      <p:pic>
        <p:nvPicPr>
          <p:cNvPr id="58371" name="Picture 4">
            <a:extLst>
              <a:ext uri="{FF2B5EF4-FFF2-40B4-BE49-F238E27FC236}">
                <a16:creationId xmlns:a16="http://schemas.microsoft.com/office/drawing/2014/main" id="{556437A0-F267-4741-89E6-F0DB76E3153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45000" y="1484313"/>
            <a:ext cx="4454525" cy="3341687"/>
          </a:xfrm>
        </p:spPr>
      </p:pic>
      <p:sp>
        <p:nvSpPr>
          <p:cNvPr id="58372" name="Text Box 6">
            <a:extLst>
              <a:ext uri="{FF2B5EF4-FFF2-40B4-BE49-F238E27FC236}">
                <a16:creationId xmlns:a16="http://schemas.microsoft.com/office/drawing/2014/main" id="{1A62BF99-CF8C-45E0-8AAF-3D95BF1BE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127625"/>
            <a:ext cx="923766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cs-CZ" altLang="cs-CZ" sz="1800"/>
              <a:t>Souběžné použití absorpčního spektrofotometru jako součásti konfokálního mikroskopu, 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cs-CZ" altLang="cs-CZ" sz="1800"/>
              <a:t>náhrada běžného laseru za  „bílý laser“, tj. laser s plynule laditelnými vlnovými 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cs-CZ" altLang="cs-CZ" sz="1800"/>
              <a:t>délkami 470-670 nm, určený k spektrofotometrickým analýzám - např. určení 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cs-CZ" altLang="cs-CZ" sz="1800"/>
              <a:t>koncentrace léčiva ve sledovaném vzorku během kultivace.</a:t>
            </a:r>
          </a:p>
        </p:txBody>
      </p:sp>
      <p:sp>
        <p:nvSpPr>
          <p:cNvPr id="58373" name="Rectangle 2">
            <a:extLst>
              <a:ext uri="{FF2B5EF4-FFF2-40B4-BE49-F238E27FC236}">
                <a16:creationId xmlns:a16="http://schemas.microsoft.com/office/drawing/2014/main" id="{3C7C6BAE-D626-4BA7-AE66-21FC936F334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922713" cy="2430463"/>
          </a:xfrm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cs-CZ" sz="2000" dirty="0">
                <a:latin typeface="Times New Roman" panose="02020603050405020304" pitchFamily="18" charset="0"/>
              </a:rPr>
              <a:t>Live Cell Imaging- </a:t>
            </a:r>
            <a:r>
              <a:rPr lang="cs-CZ" altLang="cs-CZ" sz="2000" dirty="0"/>
              <a:t>sledování růstu buněčných kultur v reálném čase v průtokové komůrce</a:t>
            </a:r>
            <a:r>
              <a:rPr lang="cs-CZ" altLang="cs-CZ" sz="2000" dirty="0">
                <a:latin typeface="Times New Roman" panose="02020603050405020304" pitchFamily="18" charset="0"/>
              </a:rPr>
              <a:t> 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000" dirty="0"/>
              <a:t>Sledování přímých účinků chemických nebo fyzikálních faktorů na buněčné kultury.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altLang="cs-CZ" sz="1800" dirty="0"/>
          </a:p>
          <a:p>
            <a:pPr marL="342900" indent="-342900" eaLnBrk="1" hangingPunct="1">
              <a:lnSpc>
                <a:spcPct val="90000"/>
              </a:lnSpc>
              <a:spcBef>
                <a:spcPts val="600"/>
              </a:spcBef>
              <a:buFont typeface="Times New Roman" panose="02020603050405020304" pitchFamily="18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cs-CZ" sz="1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998EBB0-FB1B-40E9-B84E-1EE9E15C3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62182" y="373856"/>
            <a:ext cx="521493" cy="52149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">
            <a:extLst>
              <a:ext uri="{FF2B5EF4-FFF2-40B4-BE49-F238E27FC236}">
                <a16:creationId xmlns:a16="http://schemas.microsoft.com/office/drawing/2014/main" id="{A7BD208E-BC18-4BEC-9B7D-0297B35F58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288" y="158750"/>
            <a:ext cx="9144000" cy="1263650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400" dirty="0" err="1"/>
              <a:t>Superrozlišení</a:t>
            </a:r>
            <a:r>
              <a:rPr lang="cs-CZ" altLang="cs-CZ" sz="2400" dirty="0"/>
              <a:t> – prolomení difrakční bariéry</a:t>
            </a:r>
            <a:br>
              <a:rPr lang="cs-CZ" altLang="cs-CZ" sz="3600" dirty="0"/>
            </a:br>
            <a:r>
              <a:rPr lang="cs-CZ" altLang="cs-CZ" sz="3200" dirty="0"/>
              <a:t>Skenovací mikroskopie v blízkém optickém poli </a:t>
            </a:r>
            <a:br>
              <a:rPr lang="cs-CZ" altLang="cs-CZ" sz="2800" dirty="0"/>
            </a:br>
            <a:r>
              <a:rPr lang="en-GB" altLang="cs-CZ" sz="2000" dirty="0"/>
              <a:t>(near field optical scanning microscopy - NFOSM)</a:t>
            </a:r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D533E753-89F3-43DF-B4FB-0626C041F8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811838" y="1484313"/>
            <a:ext cx="4175125" cy="309562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cs-CZ" sz="1400"/>
              <a:t>NFOSM = NSOM = SNOM</a:t>
            </a:r>
          </a:p>
        </p:txBody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1B69E5FA-12C0-4362-BFE1-2C0AFCB6B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" y="1783577"/>
            <a:ext cx="9107488" cy="1479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800" dirty="0"/>
              <a:t>Schéma mikroskopu pro pozorování v blízkém optickém poli. Úzký svazek světla argonového laseru prochází velmi malým otvorem (</a:t>
            </a:r>
            <a:r>
              <a:rPr lang="cs-CZ" altLang="cs-CZ" sz="1800" dirty="0">
                <a:cs typeface="Arial" panose="020B0604020202020204" pitchFamily="34" charset="0"/>
              </a:rPr>
              <a:t>ø řádově desítky</a:t>
            </a:r>
            <a:r>
              <a:rPr lang="cs-CZ" altLang="cs-CZ" sz="1800" dirty="0"/>
              <a:t> </a:t>
            </a:r>
            <a:r>
              <a:rPr lang="cs-CZ" altLang="cs-CZ" sz="1800" dirty="0" err="1"/>
              <a:t>nm</a:t>
            </a:r>
            <a:r>
              <a:rPr lang="cs-CZ" altLang="cs-CZ" sz="1800" dirty="0"/>
              <a:t>) v kovem pokrytém (hliník) skleněném hrotu. Tenký řez se pohybuje nad otvorem v konstantní vzdálenosti. Obrázek vlevo dle </a:t>
            </a:r>
            <a:r>
              <a:rPr lang="cs-CZ" altLang="cs-CZ" sz="1800" dirty="0" err="1"/>
              <a:t>Rontó</a:t>
            </a:r>
            <a:r>
              <a:rPr lang="cs-CZ" altLang="cs-CZ" sz="1800" dirty="0"/>
              <a:t> a </a:t>
            </a:r>
            <a:r>
              <a:rPr lang="cs-CZ" altLang="cs-CZ" sz="1800" dirty="0" err="1"/>
              <a:t>Tarjána</a:t>
            </a:r>
            <a:r>
              <a:rPr lang="cs-CZ" altLang="cs-CZ" sz="1800" dirty="0"/>
              <a:t> (1994). Využívány vlastnosti </a:t>
            </a:r>
            <a:r>
              <a:rPr lang="cs-CZ" altLang="cs-CZ" sz="1800" dirty="0" err="1"/>
              <a:t>evanescentní</a:t>
            </a:r>
            <a:r>
              <a:rPr lang="cs-CZ" altLang="cs-CZ" sz="1800" dirty="0"/>
              <a:t> světelné vlny.</a:t>
            </a:r>
          </a:p>
        </p:txBody>
      </p:sp>
      <p:pic>
        <p:nvPicPr>
          <p:cNvPr id="60421" name="Picture 4">
            <a:extLst>
              <a:ext uri="{FF2B5EF4-FFF2-40B4-BE49-F238E27FC236}">
                <a16:creationId xmlns:a16="http://schemas.microsoft.com/office/drawing/2014/main" id="{F78CC014-09AD-4FAE-8CAC-DAD82947A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3252788"/>
            <a:ext cx="4397375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0422" name="Obrázek 1">
            <a:extLst>
              <a:ext uri="{FF2B5EF4-FFF2-40B4-BE49-F238E27FC236}">
                <a16:creationId xmlns:a16="http://schemas.microsoft.com/office/drawing/2014/main" id="{0B9D8BF1-4EF3-453A-BC79-F867235879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3562350"/>
            <a:ext cx="4297363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404A245-576C-4FF5-AC56-35349EE578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62092" y="996971"/>
            <a:ext cx="755650" cy="755650"/>
          </a:xfrm>
          <a:prstGeom prst="rect">
            <a:avLst/>
          </a:prstGeom>
        </p:spPr>
      </p:pic>
      <p:pic>
        <p:nvPicPr>
          <p:cNvPr id="3" name="SNOMD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79950" y="29432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3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1F6B09FD-B165-44CE-90F1-5DDCED1D4D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4025" y="1293813"/>
            <a:ext cx="8274050" cy="4846637"/>
          </a:xfr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ts val="525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000"/>
              <a:t>Prostorové rozlišení lidského oka ze vzdálenosti 25 cm je přibližně 14 čar na mm (odpovídá rozlišení dvou bodů vzdálených 0,07 mm od sebe). </a:t>
            </a:r>
          </a:p>
          <a:p>
            <a:pPr eaLnBrk="1" hangingPunct="1">
              <a:lnSpc>
                <a:spcPct val="80000"/>
              </a:lnSpc>
              <a:spcBef>
                <a:spcPts val="525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000"/>
              <a:t>Lupa může toto rozlišení podstatně zvýšit (pro velké rozlišení potřebujeme velký průměr čočky a krátkou ohniskovou vzdálenost). Lupa však nemá dostatečně velké rozlišení pro studium mikrostruktury živé hmoty. </a:t>
            </a:r>
          </a:p>
          <a:p>
            <a:pPr eaLnBrk="1" hangingPunct="1">
              <a:lnSpc>
                <a:spcPct val="80000"/>
              </a:lnSpc>
              <a:spcBef>
                <a:spcPts val="525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000"/>
              <a:t>První jednoduché mikroskopy byly vyrobeny v Nizozemí již na konci 16. století. Anthony van Leeuwenhoek (1632-1723) zdokonalil jeho konstrukci a použil mikroskop pro mnoho biologických pozorování.</a:t>
            </a:r>
          </a:p>
          <a:p>
            <a:pPr eaLnBrk="1" hangingPunct="1">
              <a:lnSpc>
                <a:spcPct val="80000"/>
              </a:lnSpc>
              <a:spcBef>
                <a:spcPts val="525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000"/>
              <a:t>Sestrojení elektronového mikroskopu (ve 30. letech</a:t>
            </a:r>
            <a:r>
              <a:rPr lang="cs-CZ" altLang="cs-CZ" sz="2000" baseline="30000"/>
              <a:t> </a:t>
            </a:r>
            <a:r>
              <a:rPr lang="cs-CZ" altLang="cs-CZ" sz="2000"/>
              <a:t>20. století). Rozlišení se zlepšilo přibližně 1000x oproti dosavadním mikroskopům, takže bylo možno spatřit velké molekuly</a:t>
            </a:r>
            <a:r>
              <a:rPr lang="cs-CZ" altLang="cs-CZ" sz="2000">
                <a:latin typeface="Times New Roman" panose="02020603050405020304" pitchFamily="18" charset="0"/>
              </a:rPr>
              <a:t> </a:t>
            </a:r>
            <a:r>
              <a:rPr lang="cs-CZ" altLang="cs-CZ" sz="2000"/>
              <a:t>(řádově nm). Dnes můžeme pozorovat jednotlivé atomy.</a:t>
            </a:r>
          </a:p>
          <a:p>
            <a:pPr eaLnBrk="1" hangingPunct="1">
              <a:lnSpc>
                <a:spcPct val="80000"/>
              </a:lnSpc>
              <a:spcBef>
                <a:spcPts val="525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000"/>
              <a:t>V zásadě můžeme použít jakékoliv vlnění pro zobrazení mikroskopických objektů. Jedinou podmínkou je, aby vlnová délka byla kratší než rozměry pozorovaného objektu – </a:t>
            </a:r>
            <a:r>
              <a:rPr lang="cs-CZ" altLang="cs-CZ" sz="2000" b="1"/>
              <a:t>Difrakční bariéra</a:t>
            </a:r>
            <a:r>
              <a:rPr lang="cs-CZ" altLang="cs-CZ" sz="2000"/>
              <a:t>.</a:t>
            </a:r>
          </a:p>
          <a:p>
            <a:pPr eaLnBrk="1" hangingPunct="1">
              <a:lnSpc>
                <a:spcPct val="80000"/>
              </a:lnSpc>
              <a:spcBef>
                <a:spcPts val="525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cs-CZ" sz="2000"/>
          </a:p>
        </p:txBody>
      </p:sp>
      <p:sp>
        <p:nvSpPr>
          <p:cNvPr id="7171" name="Text Box 4">
            <a:extLst>
              <a:ext uri="{FF2B5EF4-FFF2-40B4-BE49-F238E27FC236}">
                <a16:creationId xmlns:a16="http://schemas.microsoft.com/office/drawing/2014/main" id="{6548D01E-F79B-4E7C-9BCC-9F4DB26B5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3" y="411163"/>
            <a:ext cx="827405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3600"/>
              <a:t>Optická (světelná)</a:t>
            </a:r>
            <a:r>
              <a:rPr lang="en-GB" altLang="cs-CZ" sz="3600"/>
              <a:t> mikroskop</a:t>
            </a:r>
            <a:r>
              <a:rPr lang="cs-CZ" altLang="cs-CZ" sz="3600"/>
              <a:t>ie - </a:t>
            </a:r>
            <a:r>
              <a:rPr lang="cs-CZ" altLang="cs-CZ" sz="3600">
                <a:solidFill>
                  <a:schemeClr val="tx1"/>
                </a:solidFill>
              </a:rPr>
              <a:t>Úvod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8FC32DA-E601-4A8B-A254-56733FF383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5013" y="136524"/>
            <a:ext cx="581025" cy="58102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>
            <a:hlinkClick r:id="rId5"/>
            <a:extLst>
              <a:ext uri="{FF2B5EF4-FFF2-40B4-BE49-F238E27FC236}">
                <a16:creationId xmlns:a16="http://schemas.microsoft.com/office/drawing/2014/main" id="{7BD869EE-1F84-4BA7-9785-90FF09071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4464050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2467" name="Text Box 2">
            <a:extLst>
              <a:ext uri="{FF2B5EF4-FFF2-40B4-BE49-F238E27FC236}">
                <a16:creationId xmlns:a16="http://schemas.microsoft.com/office/drawing/2014/main" id="{3864A151-F37C-4441-A9AE-BA37C356F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4113213"/>
            <a:ext cx="41751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250"/>
              </a:spcBef>
              <a:buFont typeface="Arial" panose="020B0604020202020204" pitchFamily="34" charset="0"/>
              <a:buNone/>
            </a:pPr>
            <a:r>
              <a:rPr lang="cs-CZ" altLang="cs-CZ" sz="2000"/>
              <a:t>Světlo procházející osvětlovacím hrotem přístroje pro skenovací mikroskopii v blízkém optickém poli pozorované v normálním optickém mikroskopu</a:t>
            </a:r>
          </a:p>
          <a:p>
            <a:pPr eaLnBrk="1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altLang="cs-CZ" sz="1600"/>
              <a:t>http://physics.nist.gov/Divisions/Div844/facilities/nsom/nsom.html</a:t>
            </a:r>
          </a:p>
        </p:txBody>
      </p:sp>
      <p:sp>
        <p:nvSpPr>
          <p:cNvPr id="62468" name="Text Box 3">
            <a:extLst>
              <a:ext uri="{FF2B5EF4-FFF2-40B4-BE49-F238E27FC236}">
                <a16:creationId xmlns:a16="http://schemas.microsoft.com/office/drawing/2014/main" id="{0E3EB736-D26C-4DC9-90B2-E0CD37039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4221163"/>
            <a:ext cx="3168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62469" name="Text Box 4">
            <a:extLst>
              <a:ext uri="{FF2B5EF4-FFF2-40B4-BE49-F238E27FC236}">
                <a16:creationId xmlns:a16="http://schemas.microsoft.com/office/drawing/2014/main" id="{C5505759-8918-4B50-ACA1-05E6ABDFA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4076700"/>
            <a:ext cx="360045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250"/>
              </a:spcBef>
              <a:buFont typeface="Arial" panose="020B0604020202020204" pitchFamily="34" charset="0"/>
              <a:buNone/>
            </a:pPr>
            <a:r>
              <a:rPr lang="cs-CZ" altLang="cs-CZ" sz="2400"/>
              <a:t>Plasmidová </a:t>
            </a:r>
            <a:r>
              <a:rPr lang="en-GB" altLang="cs-CZ" sz="2400"/>
              <a:t>DNA (10 kb)</a:t>
            </a:r>
            <a:r>
              <a:rPr lang="en-GB" altLang="cs-CZ" sz="2000"/>
              <a:t> </a:t>
            </a:r>
          </a:p>
          <a:p>
            <a:pPr eaLnBrk="1" hangingPunct="1">
              <a:lnSpc>
                <a:spcPct val="100000"/>
              </a:lnSpc>
              <a:spcBef>
                <a:spcPts val="1000"/>
              </a:spcBef>
            </a:pPr>
            <a:r>
              <a:rPr lang="en-GB" altLang="cs-CZ" sz="1600"/>
              <a:t>http://www.snom.omicron.de/examples/twinsnom/x-tsnom_12.html</a:t>
            </a:r>
          </a:p>
        </p:txBody>
      </p:sp>
      <p:pic>
        <p:nvPicPr>
          <p:cNvPr id="62470" name="Picture 5">
            <a:extLst>
              <a:ext uri="{FF2B5EF4-FFF2-40B4-BE49-F238E27FC236}">
                <a16:creationId xmlns:a16="http://schemas.microsoft.com/office/drawing/2014/main" id="{C94BA5B8-B871-475F-B703-948015997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981075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2471" name="Obdélník 1">
            <a:extLst>
              <a:ext uri="{FF2B5EF4-FFF2-40B4-BE49-F238E27FC236}">
                <a16:creationId xmlns:a16="http://schemas.microsoft.com/office/drawing/2014/main" id="{2EF12E13-4434-47E7-AC8A-09CA2BBCC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" y="17463"/>
            <a:ext cx="9096375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700">
                <a:solidFill>
                  <a:schemeClr val="tx1"/>
                </a:solidFill>
              </a:rPr>
              <a:t>Superrozlišení – prolomení difrakční bariéry: Skenovací mikroskopie v blízkém optickém poli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4E26C59-6E08-467E-8CB7-5ED88570BB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15075" y="5470524"/>
            <a:ext cx="682625" cy="68262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Nadpis 1">
            <a:extLst>
              <a:ext uri="{FF2B5EF4-FFF2-40B4-BE49-F238E27FC236}">
                <a16:creationId xmlns:a16="http://schemas.microsoft.com/office/drawing/2014/main" id="{B7AB7B91-F4DA-4D00-9207-55DA04E6B3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8013" cy="811212"/>
          </a:xfrm>
        </p:spPr>
        <p:txBody>
          <a:bodyPr/>
          <a:lstStyle/>
          <a:p>
            <a:r>
              <a:rPr lang="cs-CZ" altLang="cs-CZ" sz="2400" dirty="0" err="1"/>
              <a:t>Superrozlišení</a:t>
            </a:r>
            <a:r>
              <a:rPr lang="cs-CZ" altLang="cs-CZ" sz="2400" dirty="0"/>
              <a:t> – prolomení difrakční bariéry</a:t>
            </a:r>
            <a:br>
              <a:rPr lang="cs-CZ" altLang="cs-CZ" sz="2400" dirty="0"/>
            </a:br>
            <a:r>
              <a:rPr lang="cs-CZ" altLang="cs-CZ" sz="2400" dirty="0"/>
              <a:t> </a:t>
            </a:r>
            <a:r>
              <a:rPr lang="en-GB" altLang="cs-CZ" sz="3200" dirty="0"/>
              <a:t>Stimulated </a:t>
            </a:r>
            <a:r>
              <a:rPr lang="en-GB" altLang="cs-CZ" sz="3200" dirty="0" err="1"/>
              <a:t>Emis</a:t>
            </a:r>
            <a:r>
              <a:rPr lang="cs-CZ" altLang="cs-CZ" sz="3200" dirty="0"/>
              <a:t>s</a:t>
            </a:r>
            <a:r>
              <a:rPr lang="en-GB" altLang="cs-CZ" sz="3200" dirty="0"/>
              <a:t>ion Depletion </a:t>
            </a:r>
            <a:r>
              <a:rPr lang="cs-CZ" altLang="cs-CZ" sz="3200" dirty="0"/>
              <a:t>– STED</a:t>
            </a:r>
          </a:p>
        </p:txBody>
      </p:sp>
      <p:pic>
        <p:nvPicPr>
          <p:cNvPr id="64515" name="Obrázek 6">
            <a:extLst>
              <a:ext uri="{FF2B5EF4-FFF2-40B4-BE49-F238E27FC236}">
                <a16:creationId xmlns:a16="http://schemas.microsoft.com/office/drawing/2014/main" id="{6309CBB0-A80C-498B-8CB5-967929E3C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012825"/>
            <a:ext cx="5868987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Zástupný symbol pro obsah 7">
            <a:extLst>
              <a:ext uri="{FF2B5EF4-FFF2-40B4-BE49-F238E27FC236}">
                <a16:creationId xmlns:a16="http://schemas.microsoft.com/office/drawing/2014/main" id="{972D4BEE-E4C8-4ED2-92C6-5B18D46E3B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5988" y="2236788"/>
            <a:ext cx="296862" cy="93345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s-CZ" altLang="cs-CZ"/>
              <a:t> </a:t>
            </a:r>
          </a:p>
        </p:txBody>
      </p:sp>
      <p:sp>
        <p:nvSpPr>
          <p:cNvPr id="64519" name="TextovéPole 1">
            <a:extLst>
              <a:ext uri="{FF2B5EF4-FFF2-40B4-BE49-F238E27FC236}">
                <a16:creationId xmlns:a16="http://schemas.microsoft.com/office/drawing/2014/main" id="{DFE014D9-7A9C-4DEB-B74A-ED6A1F673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0763" y="1253331"/>
            <a:ext cx="26638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>
                <a:solidFill>
                  <a:schemeClr val="tx1"/>
                </a:solidFill>
              </a:rPr>
              <a:t>Analogie konfokálního mikroskopu</a:t>
            </a:r>
            <a:r>
              <a:rPr lang="cs-CZ" altLang="cs-CZ" sz="1800" dirty="0">
                <a:solidFill>
                  <a:schemeClr val="tx1"/>
                </a:solidFill>
              </a:rPr>
              <a:t>, která využívá zhášení fluorescence ke zlepšení rozlišovací schopnosti – dochází k překonání tzv. difrakčního limitu.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C57BF5D-3213-49DE-8B2C-C617F3054F1A}"/>
              </a:ext>
            </a:extLst>
          </p:cNvPr>
          <p:cNvSpPr txBox="1"/>
          <p:nvPr/>
        </p:nvSpPr>
        <p:spPr>
          <a:xfrm>
            <a:off x="400843" y="4147552"/>
            <a:ext cx="83637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Mikroskop založený na principu fluorescence v kombinaci s jejím potlačením. Klasický fluorescenční mikroskop je omezen difrakcí. Pokud ale pro vybuzení fluorescence použijeme laser, jehož svazek má tvar mezikruží - uvnitř zastíněný - a má nižší energii (delší vlnovou délku) než světlo, které by vyvolalo fluorescenci, dojde v místě kam svazek dopadá k potlačení fluorescence. Vnitřní oblast mezikruží na vzorku je vystavené laseru s vyšší energii (kratší vlnovou délkou), která fluorescenci vyvolá. Ta je zaznamenávána - skenovacím způsobem. Rozlišení takového mikroskopu je pak dané velikostí vnitřního otvoru "koblihy" (z anglického "</a:t>
            </a:r>
            <a:r>
              <a:rPr lang="cs-CZ" dirty="0" err="1">
                <a:solidFill>
                  <a:schemeClr val="tx1"/>
                </a:solidFill>
              </a:rPr>
              <a:t>donut</a:t>
            </a:r>
            <a:r>
              <a:rPr lang="cs-CZ" dirty="0">
                <a:solidFill>
                  <a:schemeClr val="tx1"/>
                </a:solidFill>
              </a:rPr>
              <a:t>"), dnes kolem 50 </a:t>
            </a:r>
            <a:r>
              <a:rPr lang="cs-CZ" dirty="0" err="1">
                <a:solidFill>
                  <a:schemeClr val="tx1"/>
                </a:solidFill>
              </a:rPr>
              <a:t>nm</a:t>
            </a:r>
            <a:r>
              <a:rPr lang="cs-CZ" dirty="0">
                <a:solidFill>
                  <a:schemeClr val="tx1"/>
                </a:solidFill>
              </a:rPr>
              <a:t> i méně.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C74C7E1-6579-49A6-83F1-8A14EBEBFC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3425" y="51594"/>
            <a:ext cx="738188" cy="738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8">
            <a:extLst>
              <a:ext uri="{FF2B5EF4-FFF2-40B4-BE49-F238E27FC236}">
                <a16:creationId xmlns:a16="http://schemas.microsoft.com/office/drawing/2014/main" id="{25FC5A85-9C70-4C0D-B5F6-C4C8320C36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10" y="1409699"/>
            <a:ext cx="7179192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10">
            <a:extLst>
              <a:ext uri="{FF2B5EF4-FFF2-40B4-BE49-F238E27FC236}">
                <a16:creationId xmlns:a16="http://schemas.microsoft.com/office/drawing/2014/main" id="{F68D6545-3874-46F7-A821-13677FA2B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2656" y="6056313"/>
            <a:ext cx="2197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chemeClr val="tx1"/>
                </a:solidFill>
              </a:rPr>
              <a:t>Synaptické vezikuly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4D9A4FDE-425B-401E-88B7-D3BC2D2FD2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cs-CZ" altLang="cs-CZ" sz="2400" dirty="0" err="1"/>
              <a:t>Superrozlišení</a:t>
            </a:r>
            <a:r>
              <a:rPr lang="cs-CZ" altLang="cs-CZ" sz="2400" dirty="0"/>
              <a:t> – prolomení difrakční bariéry</a:t>
            </a:r>
            <a:br>
              <a:rPr lang="cs-CZ" altLang="cs-CZ" sz="2400" dirty="0"/>
            </a:br>
            <a:r>
              <a:rPr lang="cs-CZ" altLang="cs-CZ" sz="2400" dirty="0"/>
              <a:t> </a:t>
            </a:r>
            <a:r>
              <a:rPr lang="en-GB" altLang="cs-CZ" sz="3200" dirty="0"/>
              <a:t>Stimulated </a:t>
            </a:r>
            <a:r>
              <a:rPr lang="en-GB" altLang="cs-CZ" sz="3200" dirty="0" err="1"/>
              <a:t>Emision</a:t>
            </a:r>
            <a:r>
              <a:rPr lang="en-GB" altLang="cs-CZ" sz="3200" dirty="0"/>
              <a:t> Depletion </a:t>
            </a:r>
            <a:r>
              <a:rPr lang="cs-CZ" altLang="cs-CZ" sz="3200" dirty="0"/>
              <a:t>– STED</a:t>
            </a:r>
          </a:p>
        </p:txBody>
      </p:sp>
      <p:pic>
        <p:nvPicPr>
          <p:cNvPr id="2" name="STEDD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0413" y="216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4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>
            <a:extLst>
              <a:ext uri="{FF2B5EF4-FFF2-40B4-BE49-F238E27FC236}">
                <a16:creationId xmlns:a16="http://schemas.microsoft.com/office/drawing/2014/main" id="{A8CA3E91-0998-404D-8E98-D5376DAD95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4175"/>
            <a:ext cx="8229600" cy="701675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4000"/>
              <a:t>Elektronová mikroskopie</a:t>
            </a: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D0A732CC-2084-4CBE-A39B-376F702537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268413"/>
            <a:ext cx="8075612" cy="1190625"/>
          </a:xfrm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000"/>
              <a:t>„Klasické“ elektronové mikroskopy (EM) používají pro zobrazení svazky urychlených elektronů. Elektrony mají vlnovou délku tzv.  </a:t>
            </a:r>
            <a:r>
              <a:rPr lang="cs-CZ" altLang="cs-CZ" sz="2000" b="1"/>
              <a:t>de Broglieových hmotnostních vln</a:t>
            </a:r>
            <a:r>
              <a:rPr lang="cs-CZ" altLang="cs-CZ" sz="2000"/>
              <a:t>. Připomeňme si následující vztahy:</a:t>
            </a:r>
          </a:p>
        </p:txBody>
      </p:sp>
      <p:graphicFrame>
        <p:nvGraphicFramePr>
          <p:cNvPr id="65540" name="Object 3">
            <a:extLst>
              <a:ext uri="{FF2B5EF4-FFF2-40B4-BE49-F238E27FC236}">
                <a16:creationId xmlns:a16="http://schemas.microsoft.com/office/drawing/2014/main" id="{014030C2-4D59-4F1C-8876-E87808C1A7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89138" y="2667000"/>
          <a:ext cx="11303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97" name="Rastrový obrázek" r:id="rId8" imgW="0" imgH="0" progId="Paint.Picture">
                  <p:embed/>
                </p:oleObj>
              </mc:Choice>
              <mc:Fallback>
                <p:oleObj name="Rastrový obrázek" r:id="rId8" imgW="0" imgH="0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9138" y="2667000"/>
                        <a:ext cx="1130300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41" name="Object 4">
            <a:extLst>
              <a:ext uri="{FF2B5EF4-FFF2-40B4-BE49-F238E27FC236}">
                <a16:creationId xmlns:a16="http://schemas.microsoft.com/office/drawing/2014/main" id="{FA6ECE52-75B3-4BD0-874D-4B84E555FB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0913" y="2660650"/>
          <a:ext cx="149225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98" name="Rastrový obrázek" r:id="rId10" imgW="0" imgH="0" progId="Paint.Picture">
                  <p:embed/>
                </p:oleObj>
              </mc:Choice>
              <mc:Fallback>
                <p:oleObj name="Rastrový obrázek" r:id="rId10" imgW="0" imgH="0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0913" y="2660650"/>
                        <a:ext cx="149225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2" name="Text Box 5">
            <a:extLst>
              <a:ext uri="{FF2B5EF4-FFF2-40B4-BE49-F238E27FC236}">
                <a16:creationId xmlns:a16="http://schemas.microsoft.com/office/drawing/2014/main" id="{94CBF57C-9098-484E-87EF-6F5008EF5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789363"/>
            <a:ext cx="8207375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FFFFCC"/>
              </a:buClr>
              <a:buFont typeface="Arial" panose="020B0604020202020204" pitchFamily="34" charset="0"/>
              <a:buNone/>
            </a:pPr>
            <a:r>
              <a:rPr lang="en-GB" altLang="cs-CZ" sz="2000">
                <a:solidFill>
                  <a:srgbClr val="FFFFCC"/>
                </a:solidFill>
              </a:rPr>
              <a:t> </a:t>
            </a:r>
            <a:r>
              <a:rPr lang="cs-CZ" altLang="cs-CZ" sz="2000">
                <a:latin typeface="Symbol" panose="05050102010706020507" pitchFamily="18" charset="2"/>
              </a:rPr>
              <a:t></a:t>
            </a:r>
            <a:r>
              <a:rPr lang="cs-CZ" altLang="cs-CZ" sz="2000"/>
              <a:t> je vlnová délka, </a:t>
            </a:r>
            <a:r>
              <a:rPr lang="cs-CZ" altLang="cs-CZ" sz="2000" i="1"/>
              <a:t>h</a:t>
            </a:r>
            <a:r>
              <a:rPr lang="cs-CZ" altLang="cs-CZ" sz="2000"/>
              <a:t> Planckova konstanta, </a:t>
            </a:r>
            <a:r>
              <a:rPr lang="cs-CZ" altLang="cs-CZ" sz="2000" i="1"/>
              <a:t>m</a:t>
            </a:r>
            <a:r>
              <a:rPr lang="cs-CZ" altLang="cs-CZ" sz="2000"/>
              <a:t> relativistická hmotnost elektronu, </a:t>
            </a:r>
            <a:r>
              <a:rPr lang="cs-CZ" altLang="cs-CZ" sz="2000" i="1"/>
              <a:t>v</a:t>
            </a:r>
            <a:r>
              <a:rPr lang="cs-CZ" altLang="cs-CZ" sz="2000"/>
              <a:t> jeho rychlost, </a:t>
            </a:r>
            <a:r>
              <a:rPr lang="cs-CZ" altLang="cs-CZ" sz="2000" i="1"/>
              <a:t>e</a:t>
            </a:r>
            <a:r>
              <a:rPr lang="cs-CZ" altLang="cs-CZ" sz="2000"/>
              <a:t> – jeho elektrický náboj a </a:t>
            </a:r>
            <a:r>
              <a:rPr lang="cs-CZ" altLang="cs-CZ" sz="2000" i="1"/>
              <a:t>U</a:t>
            </a:r>
            <a:r>
              <a:rPr lang="cs-CZ" altLang="cs-CZ" sz="2000"/>
              <a:t> je urychlovací napětí. Je-li velikost pozorovaných objektů srovnatelná s </a:t>
            </a:r>
            <a:r>
              <a:rPr lang="cs-CZ" altLang="cs-CZ" sz="2000">
                <a:latin typeface="Symbol" panose="05050102010706020507" pitchFamily="18" charset="2"/>
              </a:rPr>
              <a:t></a:t>
            </a:r>
            <a:r>
              <a:rPr lang="cs-CZ" altLang="cs-CZ" sz="2000"/>
              <a:t>, dochází k difrakci a vytvoření obrazu je znemožněno. Elektron s energií 1,5 eV má vlnovou délku 1 nm.</a:t>
            </a:r>
            <a:r>
              <a:rPr lang="cs-CZ" altLang="cs-CZ" sz="2000">
                <a:solidFill>
                  <a:srgbClr val="FFFFCC"/>
                </a:solidFill>
              </a:rPr>
              <a:t> </a:t>
            </a:r>
            <a:r>
              <a:rPr lang="cs-CZ" altLang="cs-CZ" sz="2000"/>
              <a:t>Pomocí urychlených elektronů dosahujeme zhruba 10</a:t>
            </a:r>
            <a:r>
              <a:rPr lang="cs-CZ" altLang="cs-CZ" sz="2000" baseline="30000"/>
              <a:t>5</a:t>
            </a:r>
            <a:r>
              <a:rPr lang="cs-CZ" altLang="cs-CZ" sz="2000"/>
              <a:t>-krát kratších </a:t>
            </a:r>
            <a:r>
              <a:rPr lang="cs-CZ" altLang="cs-CZ" sz="2000">
                <a:latin typeface="Symbol" panose="05050102010706020507" pitchFamily="18" charset="2"/>
              </a:rPr>
              <a:t></a:t>
            </a:r>
            <a:r>
              <a:rPr lang="cs-CZ" altLang="cs-CZ" sz="2000"/>
              <a:t>. Viz </a:t>
            </a:r>
            <a:r>
              <a:rPr lang="cs-CZ" altLang="cs-CZ" sz="2000">
                <a:latin typeface="Symbol" panose="05050102010706020507" pitchFamily="18" charset="2"/>
              </a:rPr>
              <a:t></a:t>
            </a:r>
            <a:r>
              <a:rPr lang="cs-CZ" altLang="cs-CZ" sz="2000"/>
              <a:t> = </a:t>
            </a:r>
            <a:r>
              <a:rPr lang="cs-CZ" altLang="cs-CZ" sz="2000">
                <a:latin typeface="Symbol" panose="05050102010706020507" pitchFamily="18" charset="2"/>
              </a:rPr>
              <a:t></a:t>
            </a:r>
            <a:r>
              <a:rPr lang="cs-CZ" altLang="cs-CZ" sz="2000"/>
              <a:t>/</a:t>
            </a:r>
            <a:r>
              <a:rPr lang="cs-CZ" altLang="cs-CZ" sz="2000" i="1"/>
              <a:t>n</a:t>
            </a:r>
            <a:r>
              <a:rPr lang="cs-CZ" altLang="cs-CZ" sz="2000"/>
              <a:t>sin</a:t>
            </a:r>
            <a:r>
              <a:rPr lang="cs-CZ" altLang="cs-CZ" sz="2000">
                <a:latin typeface="Symbol" panose="05050102010706020507" pitchFamily="18" charset="2"/>
              </a:rPr>
              <a:t></a:t>
            </a:r>
            <a:r>
              <a:rPr lang="cs-CZ" altLang="cs-CZ" sz="2000"/>
              <a:t>. Velké optické vady systému však způsobují, že numerická apertura je velmi malá - řádově 10</a:t>
            </a:r>
            <a:r>
              <a:rPr lang="cs-CZ" altLang="cs-CZ" sz="2000" baseline="30000"/>
              <a:t>-2</a:t>
            </a:r>
            <a:r>
              <a:rPr lang="cs-CZ" altLang="cs-CZ" sz="2000"/>
              <a:t>. Prostorové rozlišení EM je v praxi na úrovni několika desetin nm. 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6D0D8F2-3DFD-4AC1-8F04-F4FF9C4476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29600" y="233362"/>
            <a:ext cx="749300" cy="749300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8A5D683-D31E-4EE6-893A-6FD265E2E91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05800" y="2312986"/>
            <a:ext cx="573087" cy="57308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20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>
            <a:extLst>
              <a:ext uri="{FF2B5EF4-FFF2-40B4-BE49-F238E27FC236}">
                <a16:creationId xmlns:a16="http://schemas.microsoft.com/office/drawing/2014/main" id="{753D27C6-2412-41F1-84A6-C261B6B0D3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95300"/>
            <a:ext cx="8229600" cy="701675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4000"/>
              <a:t>Elektronová mikroskopie</a:t>
            </a:r>
          </a:p>
        </p:txBody>
      </p:sp>
      <p:pic>
        <p:nvPicPr>
          <p:cNvPr id="67587" name="Picture 2">
            <a:extLst>
              <a:ext uri="{FF2B5EF4-FFF2-40B4-BE49-F238E27FC236}">
                <a16:creationId xmlns:a16="http://schemas.microsoft.com/office/drawing/2014/main" id="{8FA7597B-00CE-4767-A228-4369C88A8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133600"/>
            <a:ext cx="2533650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7588" name="Text Box 3">
            <a:extLst>
              <a:ext uri="{FF2B5EF4-FFF2-40B4-BE49-F238E27FC236}">
                <a16:creationId xmlns:a16="http://schemas.microsoft.com/office/drawing/2014/main" id="{7678777C-CD08-44A0-8D10-3F969FC83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1484313"/>
            <a:ext cx="5256212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None/>
            </a:pPr>
            <a:r>
              <a:rPr lang="cs-CZ" altLang="cs-CZ" sz="2400" b="1"/>
              <a:t>Magnetická čočka</a:t>
            </a:r>
          </a:p>
          <a:p>
            <a:pPr eaLnBrk="1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None/>
            </a:pPr>
            <a:r>
              <a:rPr lang="cs-CZ" altLang="cs-CZ" sz="2400"/>
              <a:t>Příčný řez cívkou, která je magneticky stíněna pancéřováním. Elektronový svazek je fokusován v místě, kde je pancéřování přerušeno. Magnetická čočka působí na elektrony jako spojka na světlo.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B255E6B-F41B-4442-BB20-63FF0444B1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6750" y="246062"/>
            <a:ext cx="603250" cy="6032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">
            <a:extLst>
              <a:ext uri="{FF2B5EF4-FFF2-40B4-BE49-F238E27FC236}">
                <a16:creationId xmlns:a16="http://schemas.microsoft.com/office/drawing/2014/main" id="{BC8D3219-4A67-47C1-9A4B-A840C4B3B1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15000" y="1457325"/>
            <a:ext cx="2971800" cy="2803525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4000"/>
              <a:t>transmisní elektronový mikroskop</a:t>
            </a:r>
            <a:br>
              <a:rPr lang="cs-CZ" altLang="cs-CZ" sz="4000"/>
            </a:br>
            <a:r>
              <a:rPr lang="cs-CZ" altLang="cs-CZ" sz="4000"/>
              <a:t>(TEM) </a:t>
            </a:r>
            <a:br>
              <a:rPr lang="en-GB" altLang="cs-CZ" sz="4000"/>
            </a:br>
            <a:endParaRPr lang="en-GB" altLang="cs-CZ" sz="1600"/>
          </a:p>
        </p:txBody>
      </p:sp>
      <p:pic>
        <p:nvPicPr>
          <p:cNvPr id="69635" name="Picture 3">
            <a:extLst>
              <a:ext uri="{FF2B5EF4-FFF2-40B4-BE49-F238E27FC236}">
                <a16:creationId xmlns:a16="http://schemas.microsoft.com/office/drawing/2014/main" id="{EB668E77-C574-4D8F-A84A-76A2E16DE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217488"/>
            <a:ext cx="5638800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9636" name="Text Box 5">
            <a:extLst>
              <a:ext uri="{FF2B5EF4-FFF2-40B4-BE49-F238E27FC236}">
                <a16:creationId xmlns:a16="http://schemas.microsoft.com/office/drawing/2014/main" id="{5644ECB1-007C-4231-B2A4-5791248F6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138" y="5638800"/>
            <a:ext cx="396875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</a:rPr>
              <a:t>www.mauricewilkinscentre.org/bioviz/</a:t>
            </a:r>
          </a:p>
        </p:txBody>
      </p:sp>
      <p:sp>
        <p:nvSpPr>
          <p:cNvPr id="69637" name="Line 6">
            <a:extLst>
              <a:ext uri="{FF2B5EF4-FFF2-40B4-BE49-F238E27FC236}">
                <a16:creationId xmlns:a16="http://schemas.microsoft.com/office/drawing/2014/main" id="{EEF21763-28F3-458E-B72A-513CDC13E4E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8763" y="1238250"/>
            <a:ext cx="9128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38" name="Text Box 7">
            <a:extLst>
              <a:ext uri="{FF2B5EF4-FFF2-40B4-BE49-F238E27FC236}">
                <a16:creationId xmlns:a16="http://schemas.microsoft.com/office/drawing/2014/main" id="{B207BBF6-BA95-4FA7-B9FE-907B46C3A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175" y="1111250"/>
            <a:ext cx="533400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000">
                <a:solidFill>
                  <a:schemeClr val="tx1"/>
                </a:solidFill>
              </a:rPr>
              <a:t>anoda</a:t>
            </a:r>
          </a:p>
        </p:txBody>
      </p:sp>
      <p:sp>
        <p:nvSpPr>
          <p:cNvPr id="69639" name="Rectangle 8">
            <a:extLst>
              <a:ext uri="{FF2B5EF4-FFF2-40B4-BE49-F238E27FC236}">
                <a16:creationId xmlns:a16="http://schemas.microsoft.com/office/drawing/2014/main" id="{39898232-A376-4274-A96B-369CD2904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213" y="866775"/>
            <a:ext cx="971550" cy="1587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000">
                <a:solidFill>
                  <a:schemeClr val="tx1"/>
                </a:solidFill>
              </a:rPr>
              <a:t>žhavená katoda</a:t>
            </a:r>
          </a:p>
        </p:txBody>
      </p:sp>
      <p:sp>
        <p:nvSpPr>
          <p:cNvPr id="69640" name="Rectangle 10">
            <a:extLst>
              <a:ext uri="{FF2B5EF4-FFF2-40B4-BE49-F238E27FC236}">
                <a16:creationId xmlns:a16="http://schemas.microsoft.com/office/drawing/2014/main" id="{3F90F2E9-B5A9-414B-97AC-6DC31AF41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0" y="822325"/>
            <a:ext cx="868363" cy="266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000">
                <a:solidFill>
                  <a:schemeClr val="tx1"/>
                </a:solidFill>
              </a:rPr>
              <a:t>Vysoké napětí</a:t>
            </a:r>
          </a:p>
        </p:txBody>
      </p:sp>
      <p:sp>
        <p:nvSpPr>
          <p:cNvPr id="69641" name="Rectangle 12">
            <a:extLst>
              <a:ext uri="{FF2B5EF4-FFF2-40B4-BE49-F238E27FC236}">
                <a16:creationId xmlns:a16="http://schemas.microsoft.com/office/drawing/2014/main" id="{5CC62779-1B19-444F-ABB2-7A06686336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2413" y="1631950"/>
            <a:ext cx="614362" cy="3127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69642" name="Rectangle 13">
            <a:extLst>
              <a:ext uri="{FF2B5EF4-FFF2-40B4-BE49-F238E27FC236}">
                <a16:creationId xmlns:a16="http://schemas.microsoft.com/office/drawing/2014/main" id="{C0C984C7-CFF7-4D64-9D40-ED80F52E3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6963" y="3646488"/>
            <a:ext cx="823912" cy="300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000">
              <a:solidFill>
                <a:schemeClr val="tx1"/>
              </a:solidFill>
            </a:endParaRPr>
          </a:p>
        </p:txBody>
      </p:sp>
      <p:sp>
        <p:nvSpPr>
          <p:cNvPr id="69643" name="Text Box 14">
            <a:extLst>
              <a:ext uri="{FF2B5EF4-FFF2-40B4-BE49-F238E27FC236}">
                <a16:creationId xmlns:a16="http://schemas.microsoft.com/office/drawing/2014/main" id="{1CCD655E-8CF4-485A-ABB4-2595A7420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38" y="3657600"/>
            <a:ext cx="1047750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000">
                <a:solidFill>
                  <a:schemeClr val="tx1"/>
                </a:solidFill>
              </a:rPr>
              <a:t>Rotační vývěva</a:t>
            </a:r>
          </a:p>
        </p:txBody>
      </p:sp>
      <p:sp>
        <p:nvSpPr>
          <p:cNvPr id="69644" name="Rectangle 15">
            <a:extLst>
              <a:ext uri="{FF2B5EF4-FFF2-40B4-BE49-F238E27FC236}">
                <a16:creationId xmlns:a16="http://schemas.microsoft.com/office/drawing/2014/main" id="{3542242F-8CF5-4FFF-B800-6649EFA72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6638" y="3021013"/>
            <a:ext cx="358775" cy="231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69645" name="Rectangle 16">
            <a:extLst>
              <a:ext uri="{FF2B5EF4-FFF2-40B4-BE49-F238E27FC236}">
                <a16:creationId xmlns:a16="http://schemas.microsoft.com/office/drawing/2014/main" id="{9BEB9C8A-AF7E-4CA5-96D5-BEB39FBF9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9350" y="4248150"/>
            <a:ext cx="439738" cy="138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69646" name="Text Box 18">
            <a:extLst>
              <a:ext uri="{FF2B5EF4-FFF2-40B4-BE49-F238E27FC236}">
                <a16:creationId xmlns:a16="http://schemas.microsoft.com/office/drawing/2014/main" id="{25000B9C-D837-48CD-9CCF-592EB72C4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6463" y="4144963"/>
            <a:ext cx="6762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200">
                <a:solidFill>
                  <a:schemeClr val="tx1"/>
                </a:solidFill>
              </a:rPr>
              <a:t>stínítko</a:t>
            </a:r>
          </a:p>
        </p:txBody>
      </p:sp>
      <p:sp>
        <p:nvSpPr>
          <p:cNvPr id="69647" name="Rectangle 19">
            <a:extLst>
              <a:ext uri="{FF2B5EF4-FFF2-40B4-BE49-F238E27FC236}">
                <a16:creationId xmlns:a16="http://schemas.microsoft.com/office/drawing/2014/main" id="{FEB82EEA-C245-489C-93E4-1D27FB036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513" y="1597025"/>
            <a:ext cx="1077912" cy="2206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69648" name="Rectangle 20">
            <a:extLst>
              <a:ext uri="{FF2B5EF4-FFF2-40B4-BE49-F238E27FC236}">
                <a16:creationId xmlns:a16="http://schemas.microsoft.com/office/drawing/2014/main" id="{C029EF32-02B4-405F-AEE9-EEE93E76F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175" y="1909763"/>
            <a:ext cx="1133475" cy="150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69649" name="Rectangle 21">
            <a:extLst>
              <a:ext uri="{FF2B5EF4-FFF2-40B4-BE49-F238E27FC236}">
                <a16:creationId xmlns:a16="http://schemas.microsoft.com/office/drawing/2014/main" id="{8131FCBE-5C3B-4CB4-9924-86C6A2082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063" y="2095500"/>
            <a:ext cx="831850" cy="207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69650" name="Rectangle 22">
            <a:extLst>
              <a:ext uri="{FF2B5EF4-FFF2-40B4-BE49-F238E27FC236}">
                <a16:creationId xmlns:a16="http://schemas.microsoft.com/office/drawing/2014/main" id="{B7CC3DD0-D6FC-494B-89FB-F7E9DB6CD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325" y="2338388"/>
            <a:ext cx="844550" cy="404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69651" name="Rectangle 23">
            <a:extLst>
              <a:ext uri="{FF2B5EF4-FFF2-40B4-BE49-F238E27FC236}">
                <a16:creationId xmlns:a16="http://schemas.microsoft.com/office/drawing/2014/main" id="{BB99463F-3A4C-4569-89F0-D222C1BD9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475" y="2454275"/>
            <a:ext cx="1146175" cy="1135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69652" name="Line 24">
            <a:extLst>
              <a:ext uri="{FF2B5EF4-FFF2-40B4-BE49-F238E27FC236}">
                <a16:creationId xmlns:a16="http://schemas.microsoft.com/office/drawing/2014/main" id="{B44299B1-6564-484D-BE8C-DC9343080F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874838" y="971550"/>
            <a:ext cx="601662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53" name="Text Box 26">
            <a:extLst>
              <a:ext uri="{FF2B5EF4-FFF2-40B4-BE49-F238E27FC236}">
                <a16:creationId xmlns:a16="http://schemas.microsoft.com/office/drawing/2014/main" id="{307539C4-EE09-42EC-A337-192B14559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475" y="1862138"/>
            <a:ext cx="485775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000">
                <a:solidFill>
                  <a:schemeClr val="tx1"/>
                </a:solidFill>
              </a:rPr>
              <a:t>clona</a:t>
            </a:r>
          </a:p>
        </p:txBody>
      </p:sp>
      <p:sp>
        <p:nvSpPr>
          <p:cNvPr id="69654" name="Line 27">
            <a:extLst>
              <a:ext uri="{FF2B5EF4-FFF2-40B4-BE49-F238E27FC236}">
                <a16:creationId xmlns:a16="http://schemas.microsoft.com/office/drawing/2014/main" id="{43280D85-7A30-48D7-AE5F-DE1905FA3D2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7438" y="1978025"/>
            <a:ext cx="938212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55" name="Text Box 29">
            <a:extLst>
              <a:ext uri="{FF2B5EF4-FFF2-40B4-BE49-F238E27FC236}">
                <a16:creationId xmlns:a16="http://schemas.microsoft.com/office/drawing/2014/main" id="{406F684B-7CF3-4AA1-857F-85C8B9ED9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175" y="2303463"/>
            <a:ext cx="557213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000">
                <a:solidFill>
                  <a:schemeClr val="tx1"/>
                </a:solidFill>
              </a:rPr>
              <a:t>vzorek</a:t>
            </a:r>
          </a:p>
        </p:txBody>
      </p:sp>
      <p:sp>
        <p:nvSpPr>
          <p:cNvPr id="69656" name="Text Box 30">
            <a:extLst>
              <a:ext uri="{FF2B5EF4-FFF2-40B4-BE49-F238E27FC236}">
                <a16:creationId xmlns:a16="http://schemas.microsoft.com/office/drawing/2014/main" id="{F3446D2B-3670-4190-9A97-38AFD4635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588" y="2778125"/>
            <a:ext cx="479425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000">
                <a:solidFill>
                  <a:schemeClr val="tx1"/>
                </a:solidFill>
              </a:rPr>
              <a:t>clony</a:t>
            </a:r>
          </a:p>
        </p:txBody>
      </p:sp>
      <p:sp>
        <p:nvSpPr>
          <p:cNvPr id="69657" name="Line 31">
            <a:extLst>
              <a:ext uri="{FF2B5EF4-FFF2-40B4-BE49-F238E27FC236}">
                <a16:creationId xmlns:a16="http://schemas.microsoft.com/office/drawing/2014/main" id="{80D86BC3-5761-4123-BE10-AAEF65795C6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62025" y="2500313"/>
            <a:ext cx="1122363" cy="393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58" name="Line 32">
            <a:extLst>
              <a:ext uri="{FF2B5EF4-FFF2-40B4-BE49-F238E27FC236}">
                <a16:creationId xmlns:a16="http://schemas.microsoft.com/office/drawing/2014/main" id="{2CCE0650-07A3-413C-97E0-B9CDB544047E}"/>
              </a:ext>
            </a:extLst>
          </p:cNvPr>
          <p:cNvSpPr>
            <a:spLocks noChangeShapeType="1"/>
          </p:cNvSpPr>
          <p:nvPr/>
        </p:nvSpPr>
        <p:spPr bwMode="auto">
          <a:xfrm>
            <a:off x="903288" y="2940050"/>
            <a:ext cx="1190625" cy="474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59" name="Rectangle 33">
            <a:extLst>
              <a:ext uri="{FF2B5EF4-FFF2-40B4-BE49-F238E27FC236}">
                <a16:creationId xmlns:a16="http://schemas.microsoft.com/office/drawing/2014/main" id="{2620AEF8-960C-40E5-9BC1-BEAB6F681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438" y="3970338"/>
            <a:ext cx="984250" cy="1857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69660" name="Text Box 34">
            <a:extLst>
              <a:ext uri="{FF2B5EF4-FFF2-40B4-BE49-F238E27FC236}">
                <a16:creationId xmlns:a16="http://schemas.microsoft.com/office/drawing/2014/main" id="{8DC3841A-E9DB-40AA-A581-800F56FF3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25" y="3970338"/>
            <a:ext cx="1614488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000">
                <a:solidFill>
                  <a:schemeClr val="tx1"/>
                </a:solidFill>
              </a:rPr>
              <a:t>okno na sledování vzorků</a:t>
            </a:r>
          </a:p>
        </p:txBody>
      </p:sp>
      <p:sp>
        <p:nvSpPr>
          <p:cNvPr id="69661" name="Text Box 35">
            <a:extLst>
              <a:ext uri="{FF2B5EF4-FFF2-40B4-BE49-F238E27FC236}">
                <a16:creationId xmlns:a16="http://schemas.microsoft.com/office/drawing/2014/main" id="{EB2094F2-2DDE-42F3-A03D-E3AEEC4E3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3624263"/>
            <a:ext cx="1727200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000">
                <a:solidFill>
                  <a:schemeClr val="tx1"/>
                </a:solidFill>
              </a:rPr>
              <a:t>Okulár na prohlížení detailů</a:t>
            </a:r>
          </a:p>
        </p:txBody>
      </p:sp>
      <p:sp>
        <p:nvSpPr>
          <p:cNvPr id="69662" name="Rectangle 36">
            <a:extLst>
              <a:ext uri="{FF2B5EF4-FFF2-40B4-BE49-F238E27FC236}">
                <a16:creationId xmlns:a16="http://schemas.microsoft.com/office/drawing/2014/main" id="{DB98A6AB-E30B-4A5D-AB9F-39F78F903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438" y="4618038"/>
            <a:ext cx="579437" cy="323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69663" name="Text Box 37">
            <a:extLst>
              <a:ext uri="{FF2B5EF4-FFF2-40B4-BE49-F238E27FC236}">
                <a16:creationId xmlns:a16="http://schemas.microsoft.com/office/drawing/2014/main" id="{FBC11696-ECEF-4A6F-9FFE-ABF04AE17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50" y="4537075"/>
            <a:ext cx="1084263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000">
                <a:solidFill>
                  <a:schemeClr val="tx1"/>
                </a:solidFill>
              </a:rPr>
              <a:t>Kazeta s filmem</a:t>
            </a:r>
          </a:p>
        </p:txBody>
      </p:sp>
      <p:sp>
        <p:nvSpPr>
          <p:cNvPr id="69664" name="Text Box 38">
            <a:extLst>
              <a:ext uri="{FF2B5EF4-FFF2-40B4-BE49-F238E27FC236}">
                <a16:creationId xmlns:a16="http://schemas.microsoft.com/office/drawing/2014/main" id="{59BE12CF-993E-4DA4-BB4C-F964FDED5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" y="1458913"/>
            <a:ext cx="1066800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000">
                <a:solidFill>
                  <a:schemeClr val="tx1"/>
                </a:solidFill>
              </a:rPr>
              <a:t>Olověné stínění</a:t>
            </a:r>
          </a:p>
        </p:txBody>
      </p:sp>
      <p:sp>
        <p:nvSpPr>
          <p:cNvPr id="69665" name="Line 39">
            <a:extLst>
              <a:ext uri="{FF2B5EF4-FFF2-40B4-BE49-F238E27FC236}">
                <a16:creationId xmlns:a16="http://schemas.microsoft.com/office/drawing/2014/main" id="{10885144-C233-4B41-B215-FA46AEB99732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0025" y="1585913"/>
            <a:ext cx="741363" cy="80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D70CC64-CE9B-4726-9D73-9373928EC5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3375" y="223045"/>
            <a:ext cx="762000" cy="762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>
            <a:extLst>
              <a:ext uri="{FF2B5EF4-FFF2-40B4-BE49-F238E27FC236}">
                <a16:creationId xmlns:a16="http://schemas.microsoft.com/office/drawing/2014/main" id="{D50D9A4F-52F6-4537-81DD-810655AAF2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4000"/>
              <a:t>Transmisní elektronový mikroskop</a:t>
            </a:r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D044C5AC-1529-4BDD-AD89-A68F27BC27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76825" y="2492375"/>
            <a:ext cx="3887788" cy="2982913"/>
          </a:xfrm>
        </p:spPr>
        <p:txBody>
          <a:bodyPr>
            <a:spAutoFit/>
          </a:bodyPr>
          <a:lstStyle/>
          <a:p>
            <a:pPr marL="0" indent="15875" eaLnBrk="1" hangingPunct="1">
              <a:lnSpc>
                <a:spcPct val="90000"/>
              </a:lnSpc>
              <a:buFont typeface="Arial" panose="020B0604020202020204" pitchFamily="34" charset="0"/>
              <a:buNone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altLang="cs-CZ"/>
              <a:t>Brookhaven TEM </a:t>
            </a:r>
          </a:p>
          <a:p>
            <a:pPr marL="0" indent="15875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altLang="cs-CZ" sz="2000"/>
              <a:t>Zvětšení 50 000 000x, rozlišení 0,1 nm, </a:t>
            </a:r>
          </a:p>
          <a:p>
            <a:pPr marL="0" indent="15875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altLang="cs-CZ" sz="2000"/>
              <a:t>Lze provádět simultánně chemickou analýzu vzorku pomocí rentgenové spektrometrie (pouze některé prvky) </a:t>
            </a:r>
          </a:p>
        </p:txBody>
      </p:sp>
      <p:pic>
        <p:nvPicPr>
          <p:cNvPr id="71684" name="Picture 3">
            <a:extLst>
              <a:ext uri="{FF2B5EF4-FFF2-40B4-BE49-F238E27FC236}">
                <a16:creationId xmlns:a16="http://schemas.microsoft.com/office/drawing/2014/main" id="{5D2653F1-24E4-48D0-9E1A-0E2B5F059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989138"/>
            <a:ext cx="4032250" cy="366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06B841E-B446-4A22-BD69-250D6432C9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39100" y="1595438"/>
            <a:ext cx="493712" cy="493712"/>
          </a:xfrm>
          <a:prstGeom prst="rect">
            <a:avLst/>
          </a:prstGeom>
        </p:spPr>
      </p:pic>
      <p:pic>
        <p:nvPicPr>
          <p:cNvPr id="3" name="DTE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20719" y="53530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">
            <a:extLst>
              <a:ext uri="{FF2B5EF4-FFF2-40B4-BE49-F238E27FC236}">
                <a16:creationId xmlns:a16="http://schemas.microsoft.com/office/drawing/2014/main" id="{D6581A1B-8492-405A-9409-916E53B4A8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6225"/>
            <a:ext cx="8229600" cy="1139825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400"/>
              <a:t>Transmisní elektronový mikroskop</a:t>
            </a:r>
            <a:br>
              <a:rPr lang="cs-CZ" altLang="cs-CZ"/>
            </a:br>
            <a:r>
              <a:rPr lang="cs-CZ" altLang="cs-CZ"/>
              <a:t>Rozdíl mezi řezem a replikou</a:t>
            </a:r>
          </a:p>
        </p:txBody>
      </p:sp>
      <p:sp>
        <p:nvSpPr>
          <p:cNvPr id="73731" name="Text Box 4">
            <a:extLst>
              <a:ext uri="{FF2B5EF4-FFF2-40B4-BE49-F238E27FC236}">
                <a16:creationId xmlns:a16="http://schemas.microsoft.com/office/drawing/2014/main" id="{DB066A77-B6D1-472E-9308-FE91DF4B6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029200"/>
            <a:ext cx="84582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2000" dirty="0"/>
              <a:t>Buňky HL-60, fragment jádra, morfologické změny v průběhu apoptózy.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2000" dirty="0"/>
              <a:t>Levý snímek- ultratenký řez, kontrastování OsO</a:t>
            </a:r>
            <a:r>
              <a:rPr lang="cs-CZ" altLang="cs-CZ" sz="2000" baseline="-25000" dirty="0"/>
              <a:t>4</a:t>
            </a:r>
            <a:r>
              <a:rPr lang="cs-CZ" altLang="cs-CZ" sz="2000" dirty="0"/>
              <a:t>.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2000" dirty="0"/>
              <a:t>Pravý snímek- replika lomu, napařená vrstva </a:t>
            </a:r>
            <a:r>
              <a:rPr lang="cs-CZ" altLang="cs-CZ" sz="2000" dirty="0" err="1"/>
              <a:t>Pt</a:t>
            </a:r>
            <a:r>
              <a:rPr lang="cs-CZ" altLang="cs-CZ" sz="2000" dirty="0"/>
              <a:t> a C.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600" b="1" dirty="0"/>
              <a:t>Snímky z TEM MORGAGNI 268 D (Philips), snímané na CCD kameru.</a:t>
            </a:r>
            <a:r>
              <a:rPr lang="cs-CZ" altLang="cs-CZ" sz="1600" dirty="0"/>
              <a:t>  </a:t>
            </a:r>
          </a:p>
        </p:txBody>
      </p:sp>
      <p:pic>
        <p:nvPicPr>
          <p:cNvPr id="73732" name="Picture 6">
            <a:extLst>
              <a:ext uri="{FF2B5EF4-FFF2-40B4-BE49-F238E27FC236}">
                <a16:creationId xmlns:a16="http://schemas.microsoft.com/office/drawing/2014/main" id="{1775DF5B-03E2-49F8-A153-A6E4B96B1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1657350"/>
            <a:ext cx="435292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7">
            <a:extLst>
              <a:ext uri="{FF2B5EF4-FFF2-40B4-BE49-F238E27FC236}">
                <a16:creationId xmlns:a16="http://schemas.microsoft.com/office/drawing/2014/main" id="{EE98ADA8-49EC-43E3-9D3D-C3E1DE656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1658938"/>
            <a:ext cx="435292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94AC692-AF1A-47A0-9872-AC1B779734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34375" y="15398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">
            <a:extLst>
              <a:ext uri="{FF2B5EF4-FFF2-40B4-BE49-F238E27FC236}">
                <a16:creationId xmlns:a16="http://schemas.microsoft.com/office/drawing/2014/main" id="{1F2C8B73-3942-4677-994A-C64D66DCB9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89563" y="1806575"/>
            <a:ext cx="3105150" cy="587375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1600"/>
              <a:t>http://www.ualberta.ca/~mingchen/tem.htm</a:t>
            </a:r>
            <a:endParaRPr lang="en-GB" altLang="cs-CZ" sz="4000"/>
          </a:p>
        </p:txBody>
      </p:sp>
      <p:pic>
        <p:nvPicPr>
          <p:cNvPr id="75779" name="Picture 2">
            <a:extLst>
              <a:ext uri="{FF2B5EF4-FFF2-40B4-BE49-F238E27FC236}">
                <a16:creationId xmlns:a16="http://schemas.microsoft.com/office/drawing/2014/main" id="{9F89B130-6F78-4A4B-B469-A25304B5E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0313" cy="39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5780" name="Picture 3">
            <a:extLst>
              <a:ext uri="{FF2B5EF4-FFF2-40B4-BE49-F238E27FC236}">
                <a16:creationId xmlns:a16="http://schemas.microsoft.com/office/drawing/2014/main" id="{8ADB26FC-9A04-4404-98A2-65FAE94D0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51125"/>
            <a:ext cx="43434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5781" name="Text Box 4">
            <a:extLst>
              <a:ext uri="{FF2B5EF4-FFF2-40B4-BE49-F238E27FC236}">
                <a16:creationId xmlns:a16="http://schemas.microsoft.com/office/drawing/2014/main" id="{4B07C734-0AEC-4117-812E-206BB0182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076700"/>
            <a:ext cx="403225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None/>
            </a:pPr>
            <a:r>
              <a:rPr lang="cs-CZ" altLang="cs-CZ" sz="2400"/>
              <a:t>Buňky břišního svalu </a:t>
            </a:r>
            <a:r>
              <a:rPr lang="cs-CZ" altLang="cs-CZ" sz="2400">
                <a:latin typeface="Symbol" panose="05050102010706020507" pitchFamily="18" charset="2"/>
              </a:rPr>
              <a:t></a:t>
            </a:r>
          </a:p>
          <a:p>
            <a:pPr eaLnBrk="1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None/>
            </a:pPr>
            <a:endParaRPr lang="cs-CZ" altLang="cs-CZ" sz="2400"/>
          </a:p>
          <a:p>
            <a:pPr eaLnBrk="1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None/>
            </a:pPr>
            <a:r>
              <a:rPr lang="cs-CZ" altLang="cs-CZ" sz="2400"/>
              <a:t>Corona virus, negativní barvení                           </a:t>
            </a:r>
            <a:r>
              <a:rPr lang="cs-CZ" altLang="cs-CZ" sz="2400">
                <a:latin typeface="Symbol" panose="05050102010706020507" pitchFamily="18" charset="2"/>
              </a:rPr>
              <a:t></a:t>
            </a:r>
          </a:p>
        </p:txBody>
      </p:sp>
      <p:sp>
        <p:nvSpPr>
          <p:cNvPr id="75782" name="Obdélník 2">
            <a:extLst>
              <a:ext uri="{FF2B5EF4-FFF2-40B4-BE49-F238E27FC236}">
                <a16:creationId xmlns:a16="http://schemas.microsoft.com/office/drawing/2014/main" id="{8DA81843-0667-4A65-B4D7-69BCACD93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3038" y="112713"/>
            <a:ext cx="36782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Transmisní elektronový mikroskop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F0A9275-1EFE-480B-83D6-2373835A1A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15175" y="572293"/>
            <a:ext cx="555625" cy="55562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4">
            <a:extLst>
              <a:ext uri="{FF2B5EF4-FFF2-40B4-BE49-F238E27FC236}">
                <a16:creationId xmlns:a16="http://schemas.microsoft.com/office/drawing/2014/main" id="{E40F184E-A95C-4717-89CC-3049AFD6C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11750" cy="383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16">
            <a:extLst>
              <a:ext uri="{FF2B5EF4-FFF2-40B4-BE49-F238E27FC236}">
                <a16:creationId xmlns:a16="http://schemas.microsoft.com/office/drawing/2014/main" id="{30095680-0FD4-49BB-B19D-0CDD3E1D1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3" y="2960688"/>
            <a:ext cx="5183187" cy="389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18">
            <a:extLst>
              <a:ext uri="{FF2B5EF4-FFF2-40B4-BE49-F238E27FC236}">
                <a16:creationId xmlns:a16="http://schemas.microsoft.com/office/drawing/2014/main" id="{D6D177D7-0BFB-49BD-BB3A-598463AEC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4925"/>
            <a:ext cx="4014788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Text Box 11">
            <a:extLst>
              <a:ext uri="{FF2B5EF4-FFF2-40B4-BE49-F238E27FC236}">
                <a16:creationId xmlns:a16="http://schemas.microsoft.com/office/drawing/2014/main" id="{683B1418-C363-4A77-BB19-4489FD88C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0" y="4978400"/>
            <a:ext cx="257175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rgbClr val="FFFF00"/>
                </a:solidFill>
              </a:rPr>
              <a:t>Plasmatická membrána</a:t>
            </a:r>
          </a:p>
        </p:txBody>
      </p:sp>
      <p:sp>
        <p:nvSpPr>
          <p:cNvPr id="77830" name="Text Box 10">
            <a:extLst>
              <a:ext uri="{FF2B5EF4-FFF2-40B4-BE49-F238E27FC236}">
                <a16:creationId xmlns:a16="http://schemas.microsoft.com/office/drawing/2014/main" id="{25F52B38-9BA2-4783-BEE2-70A9CD2AF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13450"/>
            <a:ext cx="39052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rgbClr val="FFFF00"/>
                </a:solidFill>
              </a:rPr>
              <a:t>Buňky HL-60, metoda freeze-etching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rgbClr val="FFFF00"/>
                </a:solidFill>
              </a:rPr>
              <a:t>TEM</a:t>
            </a:r>
          </a:p>
        </p:txBody>
      </p:sp>
      <p:sp>
        <p:nvSpPr>
          <p:cNvPr id="77831" name="Text Box 13">
            <a:extLst>
              <a:ext uri="{FF2B5EF4-FFF2-40B4-BE49-F238E27FC236}">
                <a16:creationId xmlns:a16="http://schemas.microsoft.com/office/drawing/2014/main" id="{72404E58-2643-4CE3-856B-3A407BDA1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8813" y="5499100"/>
            <a:ext cx="216535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rgbClr val="FFFF00"/>
                </a:solidFill>
              </a:rPr>
              <a:t>Jaderná membrána</a:t>
            </a:r>
          </a:p>
        </p:txBody>
      </p:sp>
      <p:pic>
        <p:nvPicPr>
          <p:cNvPr id="77832" name="Picture 15">
            <a:extLst>
              <a:ext uri="{FF2B5EF4-FFF2-40B4-BE49-F238E27FC236}">
                <a16:creationId xmlns:a16="http://schemas.microsoft.com/office/drawing/2014/main" id="{C8746710-7218-4C89-8CED-5C670AB00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386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3" name="Obdélník 1">
            <a:extLst>
              <a:ext uri="{FF2B5EF4-FFF2-40B4-BE49-F238E27FC236}">
                <a16:creationId xmlns:a16="http://schemas.microsoft.com/office/drawing/2014/main" id="{7716947D-3789-4276-B416-45D8E3125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6463" y="82550"/>
            <a:ext cx="367665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Transmisní elektronový mikroskop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rgbClr val="FF000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rgbClr val="FF000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rgbClr val="FF000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rgbClr val="FF000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rgbClr val="FF000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rgbClr val="FF000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rgbClr val="FF000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FFFF00"/>
                </a:solidFill>
              </a:rPr>
              <a:t>Různé organely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E070496-BCEC-4F3B-B776-BD082E0CE3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0069" y="579437"/>
            <a:ext cx="714375" cy="714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>
            <a:extLst>
              <a:ext uri="{FF2B5EF4-FFF2-40B4-BE49-F238E27FC236}">
                <a16:creationId xmlns:a16="http://schemas.microsoft.com/office/drawing/2014/main" id="{72C80C7C-E4B3-4025-B5D4-93F6DC35A9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76263"/>
            <a:ext cx="8229600" cy="628650"/>
          </a:xfrm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cs-CZ" altLang="cs-CZ"/>
              <a:t>První složené mikroskopy</a:t>
            </a:r>
          </a:p>
        </p:txBody>
      </p:sp>
      <p:pic>
        <p:nvPicPr>
          <p:cNvPr id="9219" name="Picture 2">
            <a:extLst>
              <a:ext uri="{FF2B5EF4-FFF2-40B4-BE49-F238E27FC236}">
                <a16:creationId xmlns:a16="http://schemas.microsoft.com/office/drawing/2014/main" id="{8B7DD424-0020-4455-B306-39425A1B5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3" y="1825625"/>
            <a:ext cx="5715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220" name="Text Box 3">
            <a:extLst>
              <a:ext uri="{FF2B5EF4-FFF2-40B4-BE49-F238E27FC236}">
                <a16:creationId xmlns:a16="http://schemas.microsoft.com/office/drawing/2014/main" id="{0C181E55-28A5-439C-A3D4-4C9F069CE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341438"/>
            <a:ext cx="3151187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2000"/>
              <a:t>Robert Hook</a:t>
            </a:r>
            <a:r>
              <a:rPr lang="cs-CZ" altLang="cs-CZ" sz="2000"/>
              <a:t>e</a:t>
            </a:r>
            <a:r>
              <a:rPr lang="en-GB" altLang="cs-CZ" sz="2000"/>
              <a:t> </a:t>
            </a:r>
            <a:r>
              <a:rPr lang="cs-CZ" altLang="cs-CZ" sz="2000"/>
              <a:t>1635-1703</a:t>
            </a:r>
            <a:endParaRPr lang="en-GB" altLang="cs-CZ" sz="2000"/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40933AA7-ADE5-4955-AD18-0FC8C42D7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6381750"/>
            <a:ext cx="295275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</a:rPr>
              <a:t>http://micro.magnet.fsu.edu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1430B43-5FD2-40B1-81AB-972A6A127E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1" y="373062"/>
            <a:ext cx="628649" cy="62864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">
            <a:extLst>
              <a:ext uri="{FF2B5EF4-FFF2-40B4-BE49-F238E27FC236}">
                <a16:creationId xmlns:a16="http://schemas.microsoft.com/office/drawing/2014/main" id="{A96A10CD-BC94-4762-B437-F86CE65CC7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90538"/>
            <a:ext cx="8229600" cy="711200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4000"/>
              <a:t>Skenovací elektronová mikroskopie</a:t>
            </a:r>
          </a:p>
        </p:txBody>
      </p:sp>
      <p:pic>
        <p:nvPicPr>
          <p:cNvPr id="79875" name="Picture 3">
            <a:extLst>
              <a:ext uri="{FF2B5EF4-FFF2-40B4-BE49-F238E27FC236}">
                <a16:creationId xmlns:a16="http://schemas.microsoft.com/office/drawing/2014/main" id="{6836276A-01D5-4EB6-9F11-504514912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068638"/>
            <a:ext cx="4032250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9876" name="Picture 6" descr="tescan mikroskop 2500">
            <a:extLst>
              <a:ext uri="{FF2B5EF4-FFF2-40B4-BE49-F238E27FC236}">
                <a16:creationId xmlns:a16="http://schemas.microsoft.com/office/drawing/2014/main" id="{32205D5A-4435-4BDA-B8D5-A5B420660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825625"/>
            <a:ext cx="4054475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2674DA9-5FFB-4F9B-9689-5C17A4725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2800" y="1554162"/>
            <a:ext cx="746125" cy="74612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">
            <a:extLst>
              <a:ext uri="{FF2B5EF4-FFF2-40B4-BE49-F238E27FC236}">
                <a16:creationId xmlns:a16="http://schemas.microsoft.com/office/drawing/2014/main" id="{3E0F823C-A35C-4746-B458-F4E55AAAAA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11863" y="60325"/>
            <a:ext cx="2674937" cy="1571625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400"/>
              <a:t>Skenovací elektronová mikroskopie - SEM</a:t>
            </a:r>
            <a:endParaRPr lang="en-GB" altLang="cs-CZ" sz="2400"/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9184FBDE-190C-4469-A48A-630FB73BD1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905500" y="5743575"/>
            <a:ext cx="2886075" cy="869950"/>
          </a:xfrm>
        </p:spPr>
        <p:txBody>
          <a:bodyPr>
            <a:spAutoFit/>
          </a:bodyPr>
          <a:lstStyle/>
          <a:p>
            <a:pPr marL="0" indent="15875" eaLnBrk="1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cs-CZ" altLang="cs-CZ" sz="1400"/>
              <a:t>Podle</a:t>
            </a:r>
            <a:r>
              <a:rPr lang="en-GB" altLang="cs-CZ" sz="1400"/>
              <a:t>: http://www.rpi.edu/dept/materials/COURSES/NANO/shaw/BigSEM.gif</a:t>
            </a:r>
          </a:p>
        </p:txBody>
      </p:sp>
      <p:pic>
        <p:nvPicPr>
          <p:cNvPr id="81924" name="Picture 3">
            <a:extLst>
              <a:ext uri="{FF2B5EF4-FFF2-40B4-BE49-F238E27FC236}">
                <a16:creationId xmlns:a16="http://schemas.microsoft.com/office/drawing/2014/main" id="{CE0FED65-36FC-41C7-ADDF-5390E32D2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5586412" cy="644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1925" name="TextovéPole 1">
            <a:extLst>
              <a:ext uri="{FF2B5EF4-FFF2-40B4-BE49-F238E27FC236}">
                <a16:creationId xmlns:a16="http://schemas.microsoft.com/office/drawing/2014/main" id="{987622F3-26BB-466D-97FB-0F34D551D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4263" y="1836738"/>
            <a:ext cx="2627312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Podobně jako u metody TEM, jsou i pro SEM vzorky připravovány velmi složitým způsobem – zde musí být pokryty tenkou kovovou vrstvou pro zajištění vodivosti povrchu.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5F20C24-A32F-41A8-B98C-9131372B6E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7600" y="4646612"/>
            <a:ext cx="669925" cy="66992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>
            <a:extLst>
              <a:ext uri="{FF2B5EF4-FFF2-40B4-BE49-F238E27FC236}">
                <a16:creationId xmlns:a16="http://schemas.microsoft.com/office/drawing/2014/main" id="{5AF2022B-451C-416C-A561-2FF02332D76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3810000" y="1133475"/>
            <a:ext cx="4038600" cy="1309688"/>
          </a:xfrm>
        </p:spPr>
        <p:txBody>
          <a:bodyPr anchor="t">
            <a:spAutoFit/>
          </a:bodyPr>
          <a:lstStyle/>
          <a:p>
            <a:pPr marL="341313" indent="-341313" algn="l" eaLnBrk="1" hangingPunct="1">
              <a:lnSpc>
                <a:spcPct val="100000"/>
              </a:lnSpc>
              <a:spcBef>
                <a:spcPts val="35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2400" dirty="0"/>
              <a:t>Detail </a:t>
            </a:r>
            <a:r>
              <a:rPr lang="en-GB" sz="2400" dirty="0" err="1"/>
              <a:t>nohy</a:t>
            </a:r>
            <a:r>
              <a:rPr lang="en-GB" sz="2400" dirty="0"/>
              <a:t> </a:t>
            </a:r>
            <a:r>
              <a:rPr lang="en-GB" sz="2400" dirty="0" err="1"/>
              <a:t>mravence</a:t>
            </a:r>
            <a:r>
              <a:rPr lang="en-GB" sz="2400" dirty="0"/>
              <a:t> v SEM</a:t>
            </a:r>
            <a:r>
              <a:rPr lang="en-GB" sz="2800" dirty="0"/>
              <a:t> </a:t>
            </a:r>
            <a:r>
              <a:rPr lang="en-GB" sz="1400" dirty="0"/>
              <a:t>http://www.wtn.org/ss/story.phtml?storyId=33&amp;type=EdOutreach</a:t>
            </a:r>
          </a:p>
        </p:txBody>
      </p:sp>
      <p:pic>
        <p:nvPicPr>
          <p:cNvPr id="83971" name="Picture 2">
            <a:extLst>
              <a:ext uri="{FF2B5EF4-FFF2-40B4-BE49-F238E27FC236}">
                <a16:creationId xmlns:a16="http://schemas.microsoft.com/office/drawing/2014/main" id="{E07E7D8D-D819-43DF-9639-36C3685C2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4813"/>
            <a:ext cx="331152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3972" name="Picture 3">
            <a:extLst>
              <a:ext uri="{FF2B5EF4-FFF2-40B4-BE49-F238E27FC236}">
                <a16:creationId xmlns:a16="http://schemas.microsoft.com/office/drawing/2014/main" id="{920DB865-1DA1-4CBB-8F5A-5897CE25F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213100"/>
            <a:ext cx="4357687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3973" name="Text Box 4">
            <a:extLst>
              <a:ext uri="{FF2B5EF4-FFF2-40B4-BE49-F238E27FC236}">
                <a16:creationId xmlns:a16="http://schemas.microsoft.com/office/drawing/2014/main" id="{F8CD5985-DFE2-4A0F-9950-FF12F521C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724400"/>
            <a:ext cx="3743325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ts val="1000"/>
              </a:spcBef>
            </a:pPr>
            <a:r>
              <a:rPr lang="cs-CZ" altLang="cs-CZ" sz="2400"/>
              <a:t>Vajíčka ježovky obklopená spermiemi, SEM 3000x zvětšeno</a:t>
            </a:r>
            <a:r>
              <a:rPr lang="cs-CZ" altLang="cs-CZ" sz="2000"/>
              <a:t> </a:t>
            </a:r>
            <a:r>
              <a:rPr lang="cs-CZ" altLang="cs-CZ" sz="1600"/>
              <a:t>http://www.stanford.edu/dept/news/report/news/august9/sperm-89.html</a:t>
            </a:r>
          </a:p>
        </p:txBody>
      </p:sp>
      <p:sp>
        <p:nvSpPr>
          <p:cNvPr id="83974" name="Obdélník 1">
            <a:extLst>
              <a:ext uri="{FF2B5EF4-FFF2-40B4-BE49-F238E27FC236}">
                <a16:creationId xmlns:a16="http://schemas.microsoft.com/office/drawing/2014/main" id="{BFDB8158-4C9E-42D3-8A53-CA882BDF1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76213"/>
            <a:ext cx="3813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Skenovací elektronová mikroskopie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2FDB9EA-450C-45BC-B3EF-DC6D0644E5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48625" y="2239963"/>
            <a:ext cx="622300" cy="6223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">
            <a:extLst>
              <a:ext uri="{FF2B5EF4-FFF2-40B4-BE49-F238E27FC236}">
                <a16:creationId xmlns:a16="http://schemas.microsoft.com/office/drawing/2014/main" id="{05C91486-BE97-4730-817E-692175BE1A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306388"/>
            <a:ext cx="8713787" cy="1079500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400"/>
              <a:t>Mikroskopie skenující sondou</a:t>
            </a:r>
            <a:br>
              <a:rPr lang="cs-CZ" altLang="cs-CZ" sz="4000"/>
            </a:br>
            <a:r>
              <a:rPr lang="cs-CZ" altLang="cs-CZ" sz="4000"/>
              <a:t>Skenovací tunelový mikroskop (STM)</a:t>
            </a:r>
          </a:p>
        </p:txBody>
      </p:sp>
      <p:sp>
        <p:nvSpPr>
          <p:cNvPr id="86019" name="Text Box 2">
            <a:extLst>
              <a:ext uri="{FF2B5EF4-FFF2-40B4-BE49-F238E27FC236}">
                <a16:creationId xmlns:a16="http://schemas.microsoft.com/office/drawing/2014/main" id="{3D2D5936-1133-42D1-BE91-54607E040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349500"/>
            <a:ext cx="3816350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None/>
            </a:pPr>
            <a:r>
              <a:rPr lang="cs-CZ" altLang="cs-CZ" sz="2400"/>
              <a:t>Schéma skenovacího tunelového elektronového mikroskopu (STM). Dole detail kovové detekční jehly. Kladně nabitá jehla kopíruje povrch vzorku. </a:t>
            </a:r>
          </a:p>
          <a:p>
            <a:pPr eaLnBrk="1" hangingPunct="1">
              <a:lnSpc>
                <a:spcPct val="100000"/>
              </a:lnSpc>
              <a:spcBef>
                <a:spcPts val="1250"/>
              </a:spcBef>
              <a:buFont typeface="Arial" panose="020B0604020202020204" pitchFamily="34" charset="0"/>
              <a:buNone/>
            </a:pPr>
            <a:r>
              <a:rPr lang="cs-CZ" altLang="cs-CZ" sz="2000"/>
              <a:t>Podle Rontó a Tarjána (1994).</a:t>
            </a:r>
          </a:p>
        </p:txBody>
      </p:sp>
      <p:pic>
        <p:nvPicPr>
          <p:cNvPr id="86020" name="Picture 3">
            <a:extLst>
              <a:ext uri="{FF2B5EF4-FFF2-40B4-BE49-F238E27FC236}">
                <a16:creationId xmlns:a16="http://schemas.microsoft.com/office/drawing/2014/main" id="{3031B90F-8DAF-4678-9C17-4EC771F78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133600"/>
            <a:ext cx="4681537" cy="366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83975D5-9842-40C6-9D9B-F2C23E78F9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92434" y="1556544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1">
            <a:extLst>
              <a:ext uri="{FF2B5EF4-FFF2-40B4-BE49-F238E27FC236}">
                <a16:creationId xmlns:a16="http://schemas.microsoft.com/office/drawing/2014/main" id="{BDFD3EA2-AE99-453B-98BB-ED3DB90C5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989138"/>
            <a:ext cx="4248150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8067" name="Text Box 2">
            <a:extLst>
              <a:ext uri="{FF2B5EF4-FFF2-40B4-BE49-F238E27FC236}">
                <a16:creationId xmlns:a16="http://schemas.microsoft.com/office/drawing/2014/main" id="{B956C66D-E423-468B-80E8-FDFC35E44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5229225"/>
            <a:ext cx="37433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altLang="cs-CZ" sz="2000"/>
              <a:t>Nápis IBM vytvořený z atomů xenonu na niklové podložce </a:t>
            </a:r>
            <a:r>
              <a:rPr lang="en-GB" altLang="cs-CZ" sz="1600"/>
              <a:t>http://www.almaden.ibm.com/vis/stm/images/stm10.jpg</a:t>
            </a:r>
          </a:p>
        </p:txBody>
      </p:sp>
      <p:pic>
        <p:nvPicPr>
          <p:cNvPr id="88068" name="Picture 3">
            <a:extLst>
              <a:ext uri="{FF2B5EF4-FFF2-40B4-BE49-F238E27FC236}">
                <a16:creationId xmlns:a16="http://schemas.microsoft.com/office/drawing/2014/main" id="{7CD6CC56-EF77-434D-8FC3-34F64D9AB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16113"/>
            <a:ext cx="3744913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8069" name="Text Box 4">
            <a:extLst>
              <a:ext uri="{FF2B5EF4-FFF2-40B4-BE49-F238E27FC236}">
                <a16:creationId xmlns:a16="http://schemas.microsoft.com/office/drawing/2014/main" id="{73E8DD4A-7303-4B5E-8E7B-6372046D7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789613"/>
            <a:ext cx="41052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250"/>
              </a:spcBef>
              <a:buFont typeface="Arial" panose="020B0604020202020204" pitchFamily="34" charset="0"/>
              <a:buNone/>
            </a:pPr>
            <a:r>
              <a:rPr lang="en-GB" altLang="cs-CZ" sz="2000"/>
              <a:t>Rozštěpené a nenarušené kruhy plazmidové DNA</a:t>
            </a:r>
          </a:p>
          <a:p>
            <a:pPr eaLnBrk="1" hangingPunct="1">
              <a:lnSpc>
                <a:spcPct val="100000"/>
              </a:lnSpc>
              <a:spcBef>
                <a:spcPts val="1000"/>
              </a:spcBef>
            </a:pPr>
            <a:r>
              <a:rPr lang="en-GB" altLang="cs-CZ" sz="1600"/>
              <a:t>http://www.sci.port.ac.uk/spm/overfig5.htm</a:t>
            </a:r>
          </a:p>
        </p:txBody>
      </p:sp>
      <p:sp>
        <p:nvSpPr>
          <p:cNvPr id="88070" name="Rectangle 5">
            <a:extLst>
              <a:ext uri="{FF2B5EF4-FFF2-40B4-BE49-F238E27FC236}">
                <a16:creationId xmlns:a16="http://schemas.microsoft.com/office/drawing/2014/main" id="{6882C4E8-4CD1-433C-A7A6-47D593F09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33375"/>
            <a:ext cx="822960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4400"/>
              <a:t>Skenovací tunelový mikroskop</a:t>
            </a:r>
            <a:endParaRPr lang="en-GB" altLang="cs-CZ" sz="44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EB9D52D-CAE3-4ABC-9169-5A45797251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165099"/>
            <a:ext cx="615951" cy="61595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Nadpis 1">
            <a:extLst>
              <a:ext uri="{FF2B5EF4-FFF2-40B4-BE49-F238E27FC236}">
                <a16:creationId xmlns:a16="http://schemas.microsoft.com/office/drawing/2014/main" id="{8E0FB235-CDF1-4AE9-A455-C1428B183A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 </a:t>
            </a:r>
          </a:p>
        </p:txBody>
      </p:sp>
      <p:sp>
        <p:nvSpPr>
          <p:cNvPr id="90115" name="Zástupný symbol pro text 2">
            <a:extLst>
              <a:ext uri="{FF2B5EF4-FFF2-40B4-BE49-F238E27FC236}">
                <a16:creationId xmlns:a16="http://schemas.microsoft.com/office/drawing/2014/main" id="{3E5B0959-06DE-424B-B431-D2A5418352F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s-CZ" altLang="cs-CZ" dirty="0"/>
              <a:t> </a:t>
            </a:r>
          </a:p>
        </p:txBody>
      </p:sp>
      <p:sp>
        <p:nvSpPr>
          <p:cNvPr id="90116" name="Zástupný symbol pro obsah 4">
            <a:extLst>
              <a:ext uri="{FF2B5EF4-FFF2-40B4-BE49-F238E27FC236}">
                <a16:creationId xmlns:a16="http://schemas.microsoft.com/office/drawing/2014/main" id="{C6851F3F-8782-4634-80C8-492158D6AC3F}"/>
              </a:ext>
            </a:extLst>
          </p:cNvPr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s-CZ" altLang="cs-CZ"/>
              <a:t>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777" y="-21021"/>
            <a:ext cx="6547671" cy="610872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 flipH="1">
            <a:off x="666749" y="6041571"/>
            <a:ext cx="7753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STM – Simulace povrchu křemíku s navázaným benzenem. Tato struktura bude následně porovnána se strukturou zjištěnou experimentálně.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595EB9E-8F42-4608-9387-0E68D92F8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5780" y="64214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Nadpis 1">
            <a:extLst>
              <a:ext uri="{FF2B5EF4-FFF2-40B4-BE49-F238E27FC236}">
                <a16:creationId xmlns:a16="http://schemas.microsoft.com/office/drawing/2014/main" id="{011CDDBD-69B9-4018-9CA7-06A2037084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8463" y="52388"/>
            <a:ext cx="8228012" cy="1687512"/>
          </a:xfrm>
        </p:spPr>
        <p:txBody>
          <a:bodyPr/>
          <a:lstStyle/>
          <a:p>
            <a:r>
              <a:rPr lang="cs-CZ" altLang="cs-CZ" sz="3600"/>
              <a:t>Skenovací tunelový mikroskop </a:t>
            </a:r>
          </a:p>
        </p:txBody>
      </p:sp>
      <p:pic>
        <p:nvPicPr>
          <p:cNvPr id="91139" name="Obrázek 5">
            <a:extLst>
              <a:ext uri="{FF2B5EF4-FFF2-40B4-BE49-F238E27FC236}">
                <a16:creationId xmlns:a16="http://schemas.microsoft.com/office/drawing/2014/main" id="{3161441E-C1A8-4CF6-B9CD-0CA470456D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87450"/>
            <a:ext cx="9026525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Obdélník 1">
            <a:extLst>
              <a:ext uri="{FF2B5EF4-FFF2-40B4-BE49-F238E27FC236}">
                <a16:creationId xmlns:a16="http://schemas.microsoft.com/office/drawing/2014/main" id="{3C1E0E37-5838-46CB-A065-EF5E9708D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475" y="5029200"/>
            <a:ext cx="889317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cs-CZ" altLang="cs-CZ" sz="1800" dirty="0">
                <a:solidFill>
                  <a:schemeClr val="tx1"/>
                </a:solidFill>
              </a:rPr>
              <a:t>Moderní mikroskopy STM (a AFM) umožňují ověřování struktury složitých molekul či krystalů, což má zásadní význam pro vývoj počítačových komponent (paměti a procesory na úrovni nanotechnologií). </a:t>
            </a:r>
            <a:r>
              <a:rPr lang="en-GB" sz="1800" dirty="0"/>
              <a:t>Je </a:t>
            </a:r>
            <a:r>
              <a:rPr lang="en-GB" sz="1800" dirty="0" err="1"/>
              <a:t>zde</a:t>
            </a:r>
            <a:r>
              <a:rPr lang="en-GB" sz="1800" dirty="0"/>
              <a:t> </a:t>
            </a:r>
            <a:r>
              <a:rPr lang="en-GB" sz="1800" dirty="0" err="1"/>
              <a:t>vidět</a:t>
            </a:r>
            <a:r>
              <a:rPr lang="cs-CZ" sz="1800" dirty="0"/>
              <a:t>,</a:t>
            </a:r>
            <a:r>
              <a:rPr lang="en-GB" sz="1800" dirty="0"/>
              <a:t> </a:t>
            </a:r>
            <a:r>
              <a:rPr lang="en-GB" sz="1800" dirty="0" err="1"/>
              <a:t>že</a:t>
            </a:r>
            <a:r>
              <a:rPr lang="en-GB" sz="1800" dirty="0"/>
              <a:t> "adatoms" </a:t>
            </a:r>
            <a:r>
              <a:rPr lang="en-GB" sz="1800" dirty="0" err="1"/>
              <a:t>leží</a:t>
            </a:r>
            <a:r>
              <a:rPr lang="en-GB" sz="1800" dirty="0"/>
              <a:t> </a:t>
            </a:r>
            <a:r>
              <a:rPr lang="en-GB" sz="1800" dirty="0" err="1"/>
              <a:t>jakoby</a:t>
            </a:r>
            <a:r>
              <a:rPr lang="en-GB" sz="1800" dirty="0"/>
              <a:t> </a:t>
            </a:r>
            <a:r>
              <a:rPr lang="en-GB" sz="1800" dirty="0" err="1"/>
              <a:t>nad</a:t>
            </a:r>
            <a:r>
              <a:rPr lang="en-GB" sz="1800" dirty="0"/>
              <a:t> </a:t>
            </a:r>
            <a:r>
              <a:rPr lang="en-GB" sz="1800" dirty="0" err="1"/>
              <a:t>rovinnou</a:t>
            </a:r>
            <a:r>
              <a:rPr lang="en-GB" sz="1800" dirty="0"/>
              <a:t> </a:t>
            </a:r>
            <a:r>
              <a:rPr lang="en-GB" sz="1800" dirty="0" err="1"/>
              <a:t>plochou</a:t>
            </a:r>
            <a:r>
              <a:rPr lang="en-GB" sz="1800" dirty="0"/>
              <a:t> </a:t>
            </a:r>
            <a:r>
              <a:rPr lang="en-GB" sz="1800" dirty="0" err="1"/>
              <a:t>krystalu</a:t>
            </a:r>
            <a:r>
              <a:rPr lang="en-GB" sz="1800" dirty="0"/>
              <a:t>, "</a:t>
            </a:r>
            <a:r>
              <a:rPr lang="en-GB" sz="1800" dirty="0" err="1"/>
              <a:t>restatoms</a:t>
            </a:r>
            <a:r>
              <a:rPr lang="en-GB" sz="1800" dirty="0"/>
              <a:t>" </a:t>
            </a:r>
            <a:r>
              <a:rPr lang="en-GB" sz="1800" dirty="0" err="1"/>
              <a:t>jsou</a:t>
            </a:r>
            <a:r>
              <a:rPr lang="en-GB" sz="1800" dirty="0"/>
              <a:t> </a:t>
            </a:r>
            <a:r>
              <a:rPr lang="en-GB" sz="1800" dirty="0" err="1"/>
              <a:t>níže</a:t>
            </a:r>
            <a:r>
              <a:rPr lang="en-GB" sz="1800" dirty="0"/>
              <a:t> - </a:t>
            </a:r>
            <a:r>
              <a:rPr lang="en-GB" sz="1800" dirty="0" err="1"/>
              <a:t>dáno</a:t>
            </a:r>
            <a:r>
              <a:rPr lang="en-GB" sz="1800" dirty="0"/>
              <a:t> </a:t>
            </a:r>
            <a:r>
              <a:rPr lang="en-GB" sz="1800" dirty="0" err="1"/>
              <a:t>trojrozměrným</a:t>
            </a:r>
            <a:r>
              <a:rPr lang="en-GB" sz="1800" dirty="0"/>
              <a:t> </a:t>
            </a:r>
            <a:r>
              <a:rPr lang="en-GB" sz="1800" dirty="0" err="1"/>
              <a:t>tvarem</a:t>
            </a:r>
            <a:r>
              <a:rPr lang="en-GB" sz="1800" dirty="0"/>
              <a:t> </a:t>
            </a:r>
            <a:r>
              <a:rPr lang="en-GB" sz="1800" dirty="0" err="1"/>
              <a:t>krystalů</a:t>
            </a:r>
            <a:r>
              <a:rPr lang="en-GB" sz="1800" dirty="0"/>
              <a:t>. </a:t>
            </a:r>
            <a:r>
              <a:rPr lang="en-GB" sz="1800" dirty="0" err="1"/>
              <a:t>Interakce</a:t>
            </a:r>
            <a:r>
              <a:rPr lang="en-GB" sz="1800" dirty="0"/>
              <a:t> </a:t>
            </a:r>
            <a:r>
              <a:rPr lang="en-GB" sz="1800" dirty="0" err="1"/>
              <a:t>benzenu</a:t>
            </a:r>
            <a:r>
              <a:rPr lang="en-GB" sz="1800" dirty="0"/>
              <a:t>, </a:t>
            </a:r>
            <a:r>
              <a:rPr lang="en-GB" sz="1800" dirty="0" err="1"/>
              <a:t>vzhledem</a:t>
            </a:r>
            <a:r>
              <a:rPr lang="en-GB" sz="1800" dirty="0"/>
              <a:t> k </a:t>
            </a:r>
            <a:r>
              <a:rPr lang="en-GB" sz="1800" dirty="0" err="1"/>
              <a:t>jeho</a:t>
            </a:r>
            <a:r>
              <a:rPr lang="en-GB" sz="1800" dirty="0"/>
              <a:t> </a:t>
            </a:r>
            <a:r>
              <a:rPr lang="en-GB" sz="1800" dirty="0" err="1"/>
              <a:t>velikosti</a:t>
            </a:r>
            <a:r>
              <a:rPr lang="en-GB" sz="1800" dirty="0"/>
              <a:t>, s </a:t>
            </a:r>
            <a:r>
              <a:rPr lang="en-GB" sz="1800" dirty="0" err="1"/>
              <a:t>jedním</a:t>
            </a:r>
            <a:r>
              <a:rPr lang="en-GB" sz="1800" dirty="0"/>
              <a:t> Ad a </a:t>
            </a:r>
            <a:r>
              <a:rPr lang="en-GB" sz="1800" dirty="0" err="1"/>
              <a:t>jedním</a:t>
            </a:r>
            <a:r>
              <a:rPr lang="en-GB" sz="1800" dirty="0"/>
              <a:t> </a:t>
            </a:r>
            <a:r>
              <a:rPr lang="en-GB" sz="1800" dirty="0" err="1"/>
              <a:t>restatomem</a:t>
            </a:r>
            <a:r>
              <a:rPr lang="en-GB" sz="1800" dirty="0"/>
              <a:t>. Proto "</a:t>
            </a:r>
            <a:r>
              <a:rPr lang="en-GB" sz="1800" dirty="0" err="1"/>
              <a:t>neleží</a:t>
            </a:r>
            <a:r>
              <a:rPr lang="en-GB" sz="1800" dirty="0"/>
              <a:t> </a:t>
            </a:r>
            <a:r>
              <a:rPr lang="en-GB" sz="1800" dirty="0" err="1"/>
              <a:t>rovně</a:t>
            </a:r>
            <a:r>
              <a:rPr lang="en-GB" sz="1800" dirty="0"/>
              <a:t>" </a:t>
            </a:r>
            <a:r>
              <a:rPr lang="en-GB" sz="1800" dirty="0" err="1"/>
              <a:t>na</a:t>
            </a:r>
            <a:r>
              <a:rPr lang="en-GB" sz="1800" dirty="0"/>
              <a:t> </a:t>
            </a:r>
            <a:r>
              <a:rPr lang="en-GB" sz="1800" dirty="0" err="1"/>
              <a:t>povrchu</a:t>
            </a:r>
            <a:r>
              <a:rPr lang="cs-CZ" sz="1800" dirty="0"/>
              <a:t>. Jde o projev van der </a:t>
            </a:r>
            <a:r>
              <a:rPr lang="cs-CZ" sz="1800" dirty="0" err="1"/>
              <a:t>Waalsových</a:t>
            </a:r>
            <a:r>
              <a:rPr lang="cs-CZ" sz="1800" dirty="0"/>
              <a:t> sil.</a:t>
            </a:r>
            <a:endParaRPr lang="en-GB" sz="1800" dirty="0"/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>
              <a:solidFill>
                <a:schemeClr val="tx1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EE511FC-CED3-424F-AA0B-51C8520383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1975" y="213519"/>
            <a:ext cx="703262" cy="7032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0824" y="0"/>
            <a:ext cx="5346778" cy="5867366"/>
          </a:xfrm>
          <a:prstGeom prst="rect">
            <a:avLst/>
          </a:prstGeom>
        </p:spPr>
      </p:pic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319541" y="6074230"/>
            <a:ext cx="8349343" cy="500742"/>
          </a:xfrm>
        </p:spPr>
        <p:txBody>
          <a:bodyPr/>
          <a:lstStyle/>
          <a:p>
            <a:r>
              <a:rPr lang="cs-CZ" sz="1600" dirty="0"/>
              <a:t>STM - Experimentální data s naznačenou polohou atomů křemíku a molekuly benzenu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58D6A30-780C-402D-8492-D0F36D58D8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8959" y="511174"/>
            <a:ext cx="669925" cy="66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9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">
            <a:extLst>
              <a:ext uri="{FF2B5EF4-FFF2-40B4-BE49-F238E27FC236}">
                <a16:creationId xmlns:a16="http://schemas.microsoft.com/office/drawing/2014/main" id="{4343E256-2097-46E0-9DB2-2D892FD664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490538"/>
            <a:ext cx="8642350" cy="711200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4000"/>
              <a:t>Mikroskopie atomárních sil</a:t>
            </a:r>
            <a:endParaRPr lang="en-GB" altLang="cs-CZ" sz="4000"/>
          </a:p>
        </p:txBody>
      </p:sp>
      <p:sp>
        <p:nvSpPr>
          <p:cNvPr id="92163" name="Text Box 2">
            <a:extLst>
              <a:ext uri="{FF2B5EF4-FFF2-40B4-BE49-F238E27FC236}">
                <a16:creationId xmlns:a16="http://schemas.microsoft.com/office/drawing/2014/main" id="{C9BE5F38-CD26-4094-A027-79B81301E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636838"/>
            <a:ext cx="2735262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2000"/>
              <a:t>AFM – Atomic force microscopy – hrot sleduje profil povrchu vzorku.</a:t>
            </a:r>
          </a:p>
          <a:p>
            <a:pPr eaLnBrk="1" hangingPunct="1">
              <a:lnSpc>
                <a:spcPct val="100000"/>
              </a:lnSpc>
              <a:spcBef>
                <a:spcPts val="1250"/>
              </a:spcBef>
              <a:buFont typeface="Arial" panose="020B0604020202020204" pitchFamily="34" charset="0"/>
              <a:buNone/>
            </a:pPr>
            <a:endParaRPr lang="en-GB" altLang="cs-CZ" sz="2000"/>
          </a:p>
          <a:p>
            <a:pPr eaLnBrk="1" hangingPunct="1">
              <a:lnSpc>
                <a:spcPct val="100000"/>
              </a:lnSpc>
              <a:spcBef>
                <a:spcPts val="1000"/>
              </a:spcBef>
            </a:pPr>
            <a:r>
              <a:rPr lang="en-GB" altLang="cs-CZ" sz="1600"/>
              <a:t>http://physchem.ox.ac.uk/~rgc/research/afm/afm1.htm</a:t>
            </a:r>
          </a:p>
        </p:txBody>
      </p:sp>
      <p:pic>
        <p:nvPicPr>
          <p:cNvPr id="92164" name="Picture 3">
            <a:extLst>
              <a:ext uri="{FF2B5EF4-FFF2-40B4-BE49-F238E27FC236}">
                <a16:creationId xmlns:a16="http://schemas.microsoft.com/office/drawing/2014/main" id="{336C5C54-B75D-44A1-910D-4EFCB1EB5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700213"/>
            <a:ext cx="4891088" cy="448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ED6422D-C008-475E-87CE-13187A5188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34350" y="287337"/>
            <a:ext cx="608013" cy="608013"/>
          </a:xfrm>
          <a:prstGeom prst="rect">
            <a:avLst/>
          </a:prstGeom>
        </p:spPr>
      </p:pic>
      <p:pic>
        <p:nvPicPr>
          <p:cNvPr id="4" name="AFMD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32763" y="10048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5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Nadpis 1">
            <a:extLst>
              <a:ext uri="{FF2B5EF4-FFF2-40B4-BE49-F238E27FC236}">
                <a16:creationId xmlns:a16="http://schemas.microsoft.com/office/drawing/2014/main" id="{478FB6AF-38D6-4764-8DFF-5497B097FE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Mikroskopie atomárních sil</a:t>
            </a:r>
          </a:p>
        </p:txBody>
      </p:sp>
      <p:pic>
        <p:nvPicPr>
          <p:cNvPr id="94211" name="Zástupný symbol pro obsah 3">
            <a:extLst>
              <a:ext uri="{FF2B5EF4-FFF2-40B4-BE49-F238E27FC236}">
                <a16:creationId xmlns:a16="http://schemas.microsoft.com/office/drawing/2014/main" id="{DE842F88-56FB-45DD-B665-49285C902F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2975" y="2378075"/>
            <a:ext cx="7256463" cy="2663825"/>
          </a:xfrm>
        </p:spPr>
      </p:pic>
      <p:sp>
        <p:nvSpPr>
          <p:cNvPr id="94212" name="Obdélník 1">
            <a:extLst>
              <a:ext uri="{FF2B5EF4-FFF2-40B4-BE49-F238E27FC236}">
                <a16:creationId xmlns:a16="http://schemas.microsoft.com/office/drawing/2014/main" id="{5D660D15-2019-4F28-A664-ED979EE0E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0050" y="5534025"/>
            <a:ext cx="17494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spcBef>
                <a:spcPts val="1500"/>
              </a:spcBef>
              <a:buFont typeface="Arial" panose="020B0604020202020204" pitchFamily="34" charset="0"/>
              <a:buNone/>
            </a:pPr>
            <a:r>
              <a:rPr lang="cs-CZ" altLang="cs-CZ">
                <a:solidFill>
                  <a:schemeClr val="tx1"/>
                </a:solidFill>
              </a:rPr>
              <a:t>Dle O. Krejčího</a:t>
            </a:r>
            <a:endParaRPr lang="en-GB" altLang="cs-CZ" sz="3600">
              <a:solidFill>
                <a:schemeClr val="tx1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9ABEA77-FC71-4302-8266-8F7AB65761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52619" y="467519"/>
            <a:ext cx="704056" cy="704056"/>
          </a:xfrm>
          <a:prstGeom prst="rect">
            <a:avLst/>
          </a:prstGeom>
        </p:spPr>
      </p:pic>
      <p:pic>
        <p:nvPicPr>
          <p:cNvPr id="3" name="AFM D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99847" y="136048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816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6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64286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>
            <a:extLst>
              <a:ext uri="{FF2B5EF4-FFF2-40B4-BE49-F238E27FC236}">
                <a16:creationId xmlns:a16="http://schemas.microsoft.com/office/drawing/2014/main" id="{FE639F17-0F7A-474E-BB52-E8EC33FE35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8229600" cy="1449387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400"/>
              <a:t>Fyzikální principy mikroskopie</a:t>
            </a:r>
            <a:br>
              <a:rPr lang="cs-CZ" altLang="cs-CZ" sz="3200"/>
            </a:br>
            <a:r>
              <a:rPr lang="cs-CZ" altLang="cs-CZ" sz="3200"/>
              <a:t>Schéma mikroskopu a vlastnosti jeho optického systému</a:t>
            </a: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A3E59FD8-895B-4E8A-8EBF-63780E1E99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951038"/>
            <a:ext cx="8713788" cy="4462462"/>
          </a:xfrm>
        </p:spPr>
        <p:txBody>
          <a:bodyPr>
            <a:spAutoFit/>
          </a:bodyPr>
          <a:lstStyle/>
          <a:p>
            <a:pPr marL="0" indent="0" eaLnBrk="1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altLang="cs-CZ" sz="2400" i="1" dirty="0"/>
              <a:t>Hlavní části: dvě soustavy spojných čoček - objektiv a okulár. 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altLang="cs-CZ" sz="2400" dirty="0"/>
              <a:t>Z hlediska kvality obrazu je nejdůležitější částí mikroskopu </a:t>
            </a:r>
            <a:r>
              <a:rPr lang="cs-CZ" altLang="cs-CZ" sz="2400" b="1" dirty="0"/>
              <a:t>objektiv</a:t>
            </a:r>
            <a:r>
              <a:rPr lang="cs-CZ" altLang="cs-CZ" sz="2400" dirty="0"/>
              <a:t>, který vytváří </a:t>
            </a:r>
            <a:r>
              <a:rPr lang="cs-CZ" altLang="cs-CZ" sz="2400" u="sng" dirty="0"/>
              <a:t>skutečný</a:t>
            </a:r>
            <a:r>
              <a:rPr lang="cs-CZ" altLang="cs-CZ" sz="2400" dirty="0"/>
              <a:t>, </a:t>
            </a:r>
            <a:r>
              <a:rPr lang="cs-CZ" altLang="cs-CZ" sz="2400" u="sng" dirty="0"/>
              <a:t>zvětšený</a:t>
            </a:r>
            <a:r>
              <a:rPr lang="cs-CZ" altLang="cs-CZ" sz="2400" dirty="0"/>
              <a:t> a </a:t>
            </a:r>
            <a:r>
              <a:rPr lang="cs-CZ" altLang="cs-CZ" sz="2400" u="sng" dirty="0"/>
              <a:t>převrácený </a:t>
            </a:r>
            <a:r>
              <a:rPr lang="cs-CZ" altLang="cs-CZ" sz="2400" dirty="0"/>
              <a:t>obraz. Pozorovaný objekt musí být umístěn mezi ohnisko a dvojnásobek ohniskové vzdálenosti objektivu (objektiv lze považovat za spojnou čočku s velmi krátkou ohniskovou vzdáleností – pro zajištění vysokého rozlišení).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altLang="cs-CZ" sz="2400" dirty="0"/>
              <a:t>Mechanická část spojující objektiv s okulárem se nazývá </a:t>
            </a:r>
            <a:r>
              <a:rPr lang="cs-CZ" altLang="cs-CZ" sz="2400" b="1" dirty="0"/>
              <a:t>tubus</a:t>
            </a:r>
            <a:r>
              <a:rPr lang="cs-CZ" altLang="cs-CZ" sz="2400" dirty="0"/>
              <a:t>. Obraz vytvořený objektivem (umístěný hned za předmětové ohnisko okuláru) je pozorován </a:t>
            </a:r>
            <a:r>
              <a:rPr lang="cs-CZ" altLang="cs-CZ" sz="2400" b="1" dirty="0"/>
              <a:t>okulárem</a:t>
            </a:r>
            <a:r>
              <a:rPr lang="cs-CZ" altLang="cs-CZ" sz="2400" dirty="0"/>
              <a:t> jako jednoduchou lupou. </a:t>
            </a:r>
            <a:r>
              <a:rPr lang="cs-CZ" altLang="cs-CZ" sz="2400" u="sng" dirty="0"/>
              <a:t>Výsledkem je velmi zvětšený, převrácený a neskutečný obraz.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altLang="cs-CZ" sz="2400" b="1" dirty="0"/>
              <a:t>Kondensor</a:t>
            </a:r>
            <a:r>
              <a:rPr lang="cs-CZ" altLang="cs-CZ" sz="2400" dirty="0"/>
              <a:t> je optickým systémem soustřeďujícím světlo na pozorovaný objekt, zajišťuje jeho dokonalé osvětlení.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003C5D2-3680-4344-890B-99456352B6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0575" y="241299"/>
            <a:ext cx="576263" cy="57626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">
            <a:extLst>
              <a:ext uri="{FF2B5EF4-FFF2-40B4-BE49-F238E27FC236}">
                <a16:creationId xmlns:a16="http://schemas.microsoft.com/office/drawing/2014/main" id="{CA59E507-83ED-4CE7-839F-4A1D87C509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90513"/>
            <a:ext cx="3922713" cy="465137"/>
          </a:xfrm>
        </p:spPr>
        <p:txBody>
          <a:bodyPr>
            <a:spAutoFit/>
          </a:bodyPr>
          <a:lstStyle/>
          <a:p>
            <a:pPr algn="l"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400"/>
              <a:t>Mikroskopie atomárních sil</a:t>
            </a:r>
            <a:endParaRPr lang="en-GB" altLang="cs-CZ" sz="2400"/>
          </a:p>
        </p:txBody>
      </p:sp>
      <p:sp>
        <p:nvSpPr>
          <p:cNvPr id="95235" name="Text Box 4">
            <a:extLst>
              <a:ext uri="{FF2B5EF4-FFF2-40B4-BE49-F238E27FC236}">
                <a16:creationId xmlns:a16="http://schemas.microsoft.com/office/drawing/2014/main" id="{FD5F222D-7DB5-4994-9685-4A8F92840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65725"/>
            <a:ext cx="471805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None/>
            </a:pPr>
            <a:r>
              <a:rPr lang="en-GB" altLang="cs-CZ" sz="2400"/>
              <a:t>DNA – </a:t>
            </a:r>
            <a:r>
              <a:rPr lang="cs-CZ" altLang="cs-CZ" sz="2400"/>
              <a:t>linearizovaná plasmidová</a:t>
            </a:r>
            <a:endParaRPr lang="en-GB" altLang="cs-CZ" sz="2400"/>
          </a:p>
          <a:p>
            <a:pPr eaLnBrk="1" hangingPunct="1">
              <a:lnSpc>
                <a:spcPct val="100000"/>
              </a:lnSpc>
              <a:spcBef>
                <a:spcPts val="1000"/>
              </a:spcBef>
            </a:pPr>
            <a:r>
              <a:rPr lang="en-GB" altLang="cs-CZ" sz="1600"/>
              <a:t>http://www.snom.omicron.de/examples/twinsnom/x-tsnom_12.html</a:t>
            </a:r>
          </a:p>
        </p:txBody>
      </p:sp>
      <p:sp>
        <p:nvSpPr>
          <p:cNvPr id="95236" name="Text Box 6">
            <a:extLst>
              <a:ext uri="{FF2B5EF4-FFF2-40B4-BE49-F238E27FC236}">
                <a16:creationId xmlns:a16="http://schemas.microsoft.com/office/drawing/2014/main" id="{500604CF-37A2-440B-B071-970BE27F3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0" y="5275263"/>
            <a:ext cx="4349750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None/>
            </a:pPr>
            <a:r>
              <a:rPr lang="cs-CZ" altLang="cs-CZ" sz="2000"/>
              <a:t>Povrch</a:t>
            </a:r>
            <a:r>
              <a:rPr lang="en-GB" altLang="cs-CZ" sz="2000"/>
              <a:t> křemíku – atomární</a:t>
            </a:r>
            <a:r>
              <a:rPr lang="cs-CZ" altLang="cs-CZ" sz="2000"/>
              <a:t> </a:t>
            </a:r>
            <a:r>
              <a:rPr lang="en-GB" altLang="cs-CZ" sz="2000"/>
              <a:t>rozlišení</a:t>
            </a:r>
            <a:r>
              <a:rPr lang="cs-CZ" altLang="cs-CZ" sz="2000"/>
              <a:t> </a:t>
            </a:r>
            <a:r>
              <a:rPr lang="cs-CZ" altLang="cs-CZ" sz="1600"/>
              <a:t>včetně molekul benzenu</a:t>
            </a:r>
            <a:r>
              <a:rPr lang="en-GB" altLang="cs-CZ" sz="1600"/>
              <a:t> </a:t>
            </a:r>
            <a:endParaRPr lang="cs-CZ" altLang="cs-CZ" sz="1600"/>
          </a:p>
          <a:p>
            <a:pPr algn="ctr" eaLnBrk="1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None/>
            </a:pPr>
            <a:r>
              <a:rPr lang="cs-CZ" altLang="cs-CZ" sz="1200"/>
              <a:t>Dle O. Krejčího</a:t>
            </a:r>
            <a:endParaRPr lang="en-GB" altLang="cs-CZ" sz="2400"/>
          </a:p>
        </p:txBody>
      </p:sp>
      <p:pic>
        <p:nvPicPr>
          <p:cNvPr id="95237" name="Obrázek 1">
            <a:extLst>
              <a:ext uri="{FF2B5EF4-FFF2-40B4-BE49-F238E27FC236}">
                <a16:creationId xmlns:a16="http://schemas.microsoft.com/office/drawing/2014/main" id="{2CD533EF-8B1D-4C62-A5C7-3779CA15D1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23950"/>
            <a:ext cx="39227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Obrázek 2">
            <a:extLst>
              <a:ext uri="{FF2B5EF4-FFF2-40B4-BE49-F238E27FC236}">
                <a16:creationId xmlns:a16="http://schemas.microsoft.com/office/drawing/2014/main" id="{B8137745-187B-4D42-9B8C-591411672A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23950"/>
            <a:ext cx="39227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D3711E3-6BE3-44B6-8536-2F900CA646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546.35820000000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91501" y="187325"/>
            <a:ext cx="709612" cy="70961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Obrázek 1">
            <a:extLst>
              <a:ext uri="{FF2B5EF4-FFF2-40B4-BE49-F238E27FC236}">
                <a16:creationId xmlns:a16="http://schemas.microsoft.com/office/drawing/2014/main" id="{3672AA41-8216-4657-A395-2839F721D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369888"/>
            <a:ext cx="8204200" cy="641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extovéPole 1">
            <a:extLst>
              <a:ext uri="{FF2B5EF4-FFF2-40B4-BE49-F238E27FC236}">
                <a16:creationId xmlns:a16="http://schemas.microsoft.com/office/drawing/2014/main" id="{0448079D-46F5-4813-9340-42BBEA331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25" y="0"/>
            <a:ext cx="425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Strukturní studie s využitím STM a AFM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ED2BE19-B720-4522-A6EC-C32C645CB3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39150" y="68262"/>
            <a:ext cx="622300" cy="622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">
            <a:extLst>
              <a:ext uri="{FF2B5EF4-FFF2-40B4-BE49-F238E27FC236}">
                <a16:creationId xmlns:a16="http://schemas.microsoft.com/office/drawing/2014/main" id="{F5C29D9F-15AA-4A1C-A00B-AF04B1CA7C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80988"/>
            <a:ext cx="8713788" cy="1128712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2800"/>
              <a:t>Mikroskopy založené na jiných fyzikálních principech</a:t>
            </a:r>
            <a:br>
              <a:rPr lang="en-GB" altLang="cs-CZ" sz="2800"/>
            </a:br>
            <a:r>
              <a:rPr lang="en-GB" altLang="cs-CZ" sz="4000"/>
              <a:t>Akustická mikroskopie</a:t>
            </a:r>
          </a:p>
        </p:txBody>
      </p:sp>
      <p:sp>
        <p:nvSpPr>
          <p:cNvPr id="98307" name="Rectangle 2">
            <a:extLst>
              <a:ext uri="{FF2B5EF4-FFF2-40B4-BE49-F238E27FC236}">
                <a16:creationId xmlns:a16="http://schemas.microsoft.com/office/drawing/2014/main" id="{25334AC8-F67C-455E-8E46-A453D50687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989513" y="5449888"/>
            <a:ext cx="4038600" cy="1293812"/>
          </a:xfrm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000"/>
              <a:t>Akustický sken čipu s vnitřním poškozením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cs-CZ" sz="1400"/>
              <a:t>http://www.predictiveimage.fr/en/applications/78/analyse-de-defaillance-pont-de-diodes-defectueux-microscopie-acoustique/</a:t>
            </a:r>
          </a:p>
        </p:txBody>
      </p:sp>
      <p:sp>
        <p:nvSpPr>
          <p:cNvPr id="98308" name="Text Box 4">
            <a:extLst>
              <a:ext uri="{FF2B5EF4-FFF2-40B4-BE49-F238E27FC236}">
                <a16:creationId xmlns:a16="http://schemas.microsoft.com/office/drawing/2014/main" id="{E600975A-DB1E-4DEA-ACB2-DFF4A926F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6107113"/>
            <a:ext cx="41052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000"/>
              </a:spcBef>
            </a:pPr>
            <a:r>
              <a:rPr lang="en-GB" altLang="cs-CZ" sz="1600"/>
              <a:t>podle: http://www.sv.vt.edu/comp_sim/sam/full.gif</a:t>
            </a:r>
          </a:p>
        </p:txBody>
      </p:sp>
      <p:pic>
        <p:nvPicPr>
          <p:cNvPr id="98309" name="Picture 5">
            <a:extLst>
              <a:ext uri="{FF2B5EF4-FFF2-40B4-BE49-F238E27FC236}">
                <a16:creationId xmlns:a16="http://schemas.microsoft.com/office/drawing/2014/main" id="{C0305351-D8EE-47E0-8D46-51267CE34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9363"/>
            <a:ext cx="4859338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8310" name="TextovéPole 1">
            <a:extLst>
              <a:ext uri="{FF2B5EF4-FFF2-40B4-BE49-F238E27FC236}">
                <a16:creationId xmlns:a16="http://schemas.microsoft.com/office/drawing/2014/main" id="{5EDB1FEB-BDA8-40A8-910A-D571144B6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6756" y="1368093"/>
            <a:ext cx="2701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chemeClr val="tx1"/>
                </a:solidFill>
              </a:rPr>
              <a:t>Odrazová varianta</a:t>
            </a:r>
          </a:p>
        </p:txBody>
      </p:sp>
      <p:pic>
        <p:nvPicPr>
          <p:cNvPr id="98311" name="Picture 9" descr="http://www.predictiveimage.fr/public/media/images/applications/analyse_de_defaillance-pont_de_diodes-microscopie_acoustique/SAM-Gate3-AbsPeak.png">
            <a:extLst>
              <a:ext uri="{FF2B5EF4-FFF2-40B4-BE49-F238E27FC236}">
                <a16:creationId xmlns:a16="http://schemas.microsoft.com/office/drawing/2014/main" id="{F220E888-F19C-4708-90F5-0A5B8E4B8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250414"/>
            <a:ext cx="3619500" cy="297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2A92A3F-EB1C-4800-99D9-74A6967AAA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10500" y="1113632"/>
            <a:ext cx="660400" cy="660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87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">
            <a:extLst>
              <a:ext uri="{FF2B5EF4-FFF2-40B4-BE49-F238E27FC236}">
                <a16:creationId xmlns:a16="http://schemas.microsoft.com/office/drawing/2014/main" id="{52E396EF-DCD7-4B12-AF6B-9C96FE2DE3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1058596"/>
            <a:ext cx="8135938" cy="4526497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3200" dirty="0" err="1"/>
              <a:t>Autoři</a:t>
            </a:r>
            <a:r>
              <a:rPr lang="en-GB" altLang="cs-CZ" sz="3200" dirty="0"/>
              <a:t>: </a:t>
            </a:r>
            <a:br>
              <a:rPr lang="en-GB" altLang="cs-CZ" sz="3200" dirty="0"/>
            </a:br>
            <a:r>
              <a:rPr lang="en-GB" altLang="cs-CZ" sz="3200" b="1" dirty="0"/>
              <a:t>Vojtěch Mornstein </a:t>
            </a:r>
            <a:br>
              <a:rPr lang="cs-CZ" altLang="cs-CZ" sz="3200" b="1" dirty="0"/>
            </a:br>
            <a:r>
              <a:rPr lang="cs-CZ" altLang="cs-CZ" sz="3200" b="1" dirty="0"/>
              <a:t>Daniel Vlk</a:t>
            </a:r>
            <a:br>
              <a:rPr lang="en-GB" altLang="cs-CZ" sz="3200" b="1" dirty="0"/>
            </a:br>
            <a:r>
              <a:rPr lang="en-GB" altLang="cs-CZ" sz="3200" b="1" dirty="0" err="1"/>
              <a:t>Naděžda</a:t>
            </a:r>
            <a:r>
              <a:rPr lang="en-GB" altLang="cs-CZ" sz="3200" b="1" dirty="0"/>
              <a:t> </a:t>
            </a:r>
            <a:r>
              <a:rPr lang="en-GB" altLang="cs-CZ" sz="3200" b="1" dirty="0" err="1"/>
              <a:t>Vaškovicová</a:t>
            </a:r>
            <a:br>
              <a:rPr lang="en-GB" altLang="cs-CZ" sz="3200" b="1" dirty="0"/>
            </a:br>
            <a:br>
              <a:rPr lang="en-GB" altLang="cs-CZ" sz="3200" b="1" dirty="0"/>
            </a:br>
            <a:br>
              <a:rPr lang="en-GB" altLang="cs-CZ" sz="3200" b="1" dirty="0"/>
            </a:br>
            <a:br>
              <a:rPr lang="en-GB" altLang="cs-CZ" sz="3200" dirty="0"/>
            </a:br>
            <a:br>
              <a:rPr lang="en-GB" altLang="cs-CZ" sz="3200" dirty="0"/>
            </a:br>
            <a:r>
              <a:rPr lang="en-GB" altLang="cs-CZ" sz="3200" dirty="0" err="1"/>
              <a:t>Poslední</a:t>
            </a:r>
            <a:r>
              <a:rPr lang="en-GB" altLang="cs-CZ" sz="3200" dirty="0"/>
              <a:t> </a:t>
            </a:r>
            <a:r>
              <a:rPr lang="en-GB" altLang="cs-CZ" sz="3200" dirty="0" err="1"/>
              <a:t>revize</a:t>
            </a:r>
            <a:r>
              <a:rPr lang="cs-CZ" altLang="cs-CZ" sz="3200" dirty="0"/>
              <a:t> a ozvučení</a:t>
            </a:r>
            <a:r>
              <a:rPr lang="en-GB" altLang="cs-CZ" sz="3200" dirty="0"/>
              <a:t>: </a:t>
            </a:r>
            <a:r>
              <a:rPr lang="cs-CZ" altLang="cs-CZ" sz="3200" dirty="0"/>
              <a:t>duben 2020</a:t>
            </a:r>
            <a:endParaRPr lang="en-GB" altLang="cs-CZ" sz="32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>
            <a:extLst>
              <a:ext uri="{FF2B5EF4-FFF2-40B4-BE49-F238E27FC236}">
                <a16:creationId xmlns:a16="http://schemas.microsoft.com/office/drawing/2014/main" id="{F901EC2F-9BC7-4A14-AB80-E31941C364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68300"/>
            <a:ext cx="8229600" cy="957263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400" dirty="0"/>
              <a:t>Fyzikální principy mikroskopie</a:t>
            </a:r>
            <a:br>
              <a:rPr lang="cs-CZ" altLang="cs-CZ" sz="3200" dirty="0"/>
            </a:br>
            <a:r>
              <a:rPr lang="cs-CZ" altLang="cs-CZ" sz="3200" dirty="0"/>
              <a:t>Optické schéma a zvětšení mikroskopu</a:t>
            </a:r>
          </a:p>
        </p:txBody>
      </p:sp>
      <p:pic>
        <p:nvPicPr>
          <p:cNvPr id="13315" name="Picture 2">
            <a:extLst>
              <a:ext uri="{FF2B5EF4-FFF2-40B4-BE49-F238E27FC236}">
                <a16:creationId xmlns:a16="http://schemas.microsoft.com/office/drawing/2014/main" id="{EE6D25A1-19AC-4102-AC0A-FD2DCD72C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473200"/>
            <a:ext cx="5483225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316" name="Text Box 3">
            <a:extLst>
              <a:ext uri="{FF2B5EF4-FFF2-40B4-BE49-F238E27FC236}">
                <a16:creationId xmlns:a16="http://schemas.microsoft.com/office/drawing/2014/main" id="{C54DE28E-676F-4731-A4C7-3BEEE0C63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7088" y="1497013"/>
            <a:ext cx="3236912" cy="400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250"/>
              </a:spcBef>
              <a:buFont typeface="Arial" panose="020B0604020202020204" pitchFamily="34" charset="0"/>
              <a:buNone/>
            </a:pPr>
            <a:r>
              <a:rPr lang="cs-CZ" altLang="cs-CZ" sz="2000" dirty="0"/>
              <a:t>F – ohniska,</a:t>
            </a:r>
          </a:p>
          <a:p>
            <a:pPr eaLnBrk="1" hangingPunct="1">
              <a:lnSpc>
                <a:spcPct val="100000"/>
              </a:lnSpc>
              <a:spcBef>
                <a:spcPts val="1250"/>
              </a:spcBef>
              <a:buFont typeface="Arial" panose="020B0604020202020204" pitchFamily="34" charset="0"/>
              <a:buNone/>
            </a:pPr>
            <a:r>
              <a:rPr lang="cs-CZ" altLang="cs-CZ" sz="2000" i="1" dirty="0"/>
              <a:t>f</a:t>
            </a:r>
            <a:r>
              <a:rPr lang="cs-CZ" altLang="cs-CZ" sz="2000" dirty="0"/>
              <a:t> – ohniskové vzdálenosti,</a:t>
            </a:r>
          </a:p>
          <a:p>
            <a:pPr eaLnBrk="1" hangingPunct="1">
              <a:lnSpc>
                <a:spcPct val="100000"/>
              </a:lnSpc>
              <a:spcBef>
                <a:spcPts val="1250"/>
              </a:spcBef>
              <a:buFont typeface="Arial" panose="020B0604020202020204" pitchFamily="34" charset="0"/>
              <a:buNone/>
            </a:pPr>
            <a:r>
              <a:rPr lang="cs-CZ" altLang="cs-CZ" sz="2000" dirty="0"/>
              <a:t>y - předmět, </a:t>
            </a:r>
          </a:p>
          <a:p>
            <a:pPr eaLnBrk="1" hangingPunct="1">
              <a:lnSpc>
                <a:spcPct val="100000"/>
              </a:lnSpc>
              <a:spcBef>
                <a:spcPts val="1250"/>
              </a:spcBef>
              <a:buFont typeface="Arial" panose="020B0604020202020204" pitchFamily="34" charset="0"/>
              <a:buNone/>
            </a:pPr>
            <a:r>
              <a:rPr lang="cs-CZ" altLang="cs-CZ" sz="2000" dirty="0"/>
              <a:t>y' – skutečný obraz předmětu tvořený objektivem, </a:t>
            </a:r>
          </a:p>
          <a:p>
            <a:pPr eaLnBrk="1" hangingPunct="1">
              <a:lnSpc>
                <a:spcPct val="100000"/>
              </a:lnSpc>
              <a:spcBef>
                <a:spcPts val="1250"/>
              </a:spcBef>
              <a:buFont typeface="Arial" panose="020B0604020202020204" pitchFamily="34" charset="0"/>
              <a:buNone/>
            </a:pPr>
            <a:r>
              <a:rPr lang="cs-CZ" altLang="cs-CZ" sz="2000" dirty="0"/>
              <a:t>y'' – neskutečný obraz viděný v okuláru, </a:t>
            </a:r>
          </a:p>
          <a:p>
            <a:pPr eaLnBrk="1" hangingPunct="1">
              <a:lnSpc>
                <a:spcPct val="100000"/>
              </a:lnSpc>
              <a:spcBef>
                <a:spcPts val="1250"/>
              </a:spcBef>
              <a:buFont typeface="Arial" panose="020B0604020202020204" pitchFamily="34" charset="0"/>
              <a:buNone/>
            </a:pPr>
            <a:r>
              <a:rPr lang="cs-CZ" altLang="cs-CZ" sz="2000" dirty="0">
                <a:latin typeface="Symbol" panose="05050102010706020507" pitchFamily="18" charset="2"/>
              </a:rPr>
              <a:t></a:t>
            </a:r>
            <a:r>
              <a:rPr lang="cs-CZ" altLang="cs-CZ" sz="2000" dirty="0"/>
              <a:t> – optický interval mikroskopu.</a:t>
            </a:r>
          </a:p>
        </p:txBody>
      </p:sp>
      <p:sp>
        <p:nvSpPr>
          <p:cNvPr id="13317" name="Text Box 4">
            <a:extLst>
              <a:ext uri="{FF2B5EF4-FFF2-40B4-BE49-F238E27FC236}">
                <a16:creationId xmlns:a16="http://schemas.microsoft.com/office/drawing/2014/main" id="{C1A0EF28-C355-4A1B-A84C-354672B4A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5550" y="5472113"/>
            <a:ext cx="4737100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125"/>
              </a:spcBef>
              <a:buFont typeface="Arial" panose="020B0604020202020204" pitchFamily="34" charset="0"/>
              <a:buNone/>
            </a:pPr>
            <a:r>
              <a:rPr lang="en-GB" altLang="cs-CZ" sz="1800" b="1" i="1" dirty="0"/>
              <a:t>d</a:t>
            </a:r>
            <a:r>
              <a:rPr lang="en-GB" altLang="cs-CZ" sz="1800" i="1" dirty="0"/>
              <a:t> </a:t>
            </a:r>
            <a:r>
              <a:rPr lang="en-GB" altLang="cs-CZ" sz="1800" dirty="0"/>
              <a:t>– </a:t>
            </a:r>
            <a:r>
              <a:rPr lang="en-GB" altLang="cs-CZ" sz="1800" dirty="0" err="1"/>
              <a:t>konvenční</a:t>
            </a:r>
            <a:r>
              <a:rPr lang="en-GB" altLang="cs-CZ" sz="1800" dirty="0"/>
              <a:t> </a:t>
            </a:r>
            <a:r>
              <a:rPr lang="en-GB" altLang="cs-CZ" sz="1800" dirty="0" err="1"/>
              <a:t>zraková</a:t>
            </a:r>
            <a:r>
              <a:rPr lang="en-GB" altLang="cs-CZ" sz="1800" dirty="0"/>
              <a:t> </a:t>
            </a:r>
            <a:r>
              <a:rPr lang="en-GB" altLang="cs-CZ" sz="1800" dirty="0" err="1"/>
              <a:t>vzdálenost</a:t>
            </a:r>
            <a:r>
              <a:rPr lang="en-GB" altLang="cs-CZ" sz="1800" dirty="0"/>
              <a:t> (0,25 m), </a:t>
            </a:r>
            <a:r>
              <a:rPr lang="en-GB" altLang="cs-CZ" sz="1800" b="1" dirty="0">
                <a:latin typeface="Symbol" panose="05050102010706020507" pitchFamily="18" charset="2"/>
              </a:rPr>
              <a:t></a:t>
            </a:r>
            <a:r>
              <a:rPr lang="en-GB" altLang="cs-CZ" sz="1800" b="1" dirty="0"/>
              <a:t> </a:t>
            </a:r>
            <a:r>
              <a:rPr lang="en-GB" altLang="cs-CZ" sz="1800" dirty="0"/>
              <a:t>– </a:t>
            </a:r>
            <a:r>
              <a:rPr lang="en-GB" altLang="cs-CZ" sz="1800" dirty="0" err="1"/>
              <a:t>optický</a:t>
            </a:r>
            <a:r>
              <a:rPr lang="en-GB" altLang="cs-CZ" sz="1800" dirty="0"/>
              <a:t> interval </a:t>
            </a:r>
            <a:r>
              <a:rPr lang="en-GB" altLang="cs-CZ" sz="1800" dirty="0" err="1"/>
              <a:t>mikroskopu</a:t>
            </a:r>
            <a:r>
              <a:rPr lang="en-GB" altLang="cs-CZ" sz="1800" dirty="0"/>
              <a:t>,  </a:t>
            </a:r>
            <a:r>
              <a:rPr lang="cs-CZ" altLang="cs-CZ" sz="1800" dirty="0"/>
              <a:t>                 </a:t>
            </a:r>
            <a:r>
              <a:rPr lang="en-GB" altLang="cs-CZ" sz="1800" b="1" i="1" dirty="0"/>
              <a:t>f</a:t>
            </a:r>
            <a:r>
              <a:rPr lang="en-GB" altLang="cs-CZ" sz="1800" b="1" i="1" baseline="-25000" dirty="0"/>
              <a:t>ob</a:t>
            </a:r>
            <a:r>
              <a:rPr lang="en-GB" altLang="cs-CZ" sz="1800" dirty="0"/>
              <a:t> a </a:t>
            </a:r>
            <a:r>
              <a:rPr lang="en-GB" altLang="cs-CZ" sz="1800" b="1" i="1" dirty="0"/>
              <a:t>f</a:t>
            </a:r>
            <a:r>
              <a:rPr lang="cs-CZ" altLang="cs-CZ" sz="1800" b="1" i="1" baseline="-25000" dirty="0"/>
              <a:t>ok</a:t>
            </a:r>
            <a:r>
              <a:rPr lang="en-GB" altLang="cs-CZ" sz="1800" dirty="0"/>
              <a:t> </a:t>
            </a:r>
            <a:r>
              <a:rPr lang="en-GB" altLang="cs-CZ" sz="1800" dirty="0" err="1"/>
              <a:t>jsou</a:t>
            </a:r>
            <a:r>
              <a:rPr lang="en-GB" altLang="cs-CZ" sz="1800" dirty="0"/>
              <a:t> </a:t>
            </a:r>
            <a:r>
              <a:rPr lang="en-GB" altLang="cs-CZ" sz="1800" dirty="0" err="1"/>
              <a:t>ohniskové</a:t>
            </a:r>
            <a:r>
              <a:rPr lang="en-GB" altLang="cs-CZ" sz="1800" dirty="0"/>
              <a:t> </a:t>
            </a:r>
            <a:r>
              <a:rPr lang="en-GB" altLang="cs-CZ" sz="1800" dirty="0" err="1"/>
              <a:t>vzdálenosti</a:t>
            </a:r>
            <a:r>
              <a:rPr lang="en-GB" altLang="cs-CZ" sz="1800" dirty="0"/>
              <a:t> </a:t>
            </a:r>
            <a:r>
              <a:rPr lang="en-GB" altLang="cs-CZ" sz="1800" dirty="0" err="1"/>
              <a:t>objektivu</a:t>
            </a:r>
            <a:r>
              <a:rPr lang="en-GB" altLang="cs-CZ" sz="1800" dirty="0"/>
              <a:t> a </a:t>
            </a:r>
            <a:r>
              <a:rPr lang="en-GB" altLang="cs-CZ" sz="1800" dirty="0" err="1"/>
              <a:t>okuláru</a:t>
            </a:r>
            <a:r>
              <a:rPr lang="en-GB" altLang="cs-CZ" sz="1800" dirty="0"/>
              <a:t>.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16EC7BC-C586-49CD-8356-7C873BE605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9425" y="336549"/>
            <a:ext cx="606425" cy="606425"/>
          </a:xfrm>
          <a:prstGeom prst="rect">
            <a:avLst/>
          </a:prstGeom>
        </p:spPr>
      </p:pic>
      <p:pic>
        <p:nvPicPr>
          <p:cNvPr id="6" name="Obrázek 5" descr="Obsah obrázku objekt&#10;&#10;Popis byl vytvořen automaticky">
            <a:extLst>
              <a:ext uri="{FF2B5EF4-FFF2-40B4-BE49-F238E27FC236}">
                <a16:creationId xmlns:a16="http://schemas.microsoft.com/office/drawing/2014/main" id="{C18002F4-5B23-4BA2-A8C4-289F822C2E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36" y="5530850"/>
            <a:ext cx="2934573" cy="82232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>
            <a:extLst>
              <a:ext uri="{FF2B5EF4-FFF2-40B4-BE49-F238E27FC236}">
                <a16:creationId xmlns:a16="http://schemas.microsoft.com/office/drawing/2014/main" id="{0AD89173-E3EF-4F6D-8D47-B22DB85F88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93663"/>
            <a:ext cx="8229600" cy="1141412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400"/>
              <a:t>Fyzikální principy mikroskopie</a:t>
            </a:r>
            <a:br>
              <a:rPr lang="cs-CZ" altLang="cs-CZ"/>
            </a:br>
            <a:r>
              <a:rPr lang="en-GB" altLang="cs-CZ"/>
              <a:t>Objektivy mikroskopů</a:t>
            </a:r>
          </a:p>
        </p:txBody>
      </p:sp>
      <p:pic>
        <p:nvPicPr>
          <p:cNvPr id="15363" name="Picture 2">
            <a:extLst>
              <a:ext uri="{FF2B5EF4-FFF2-40B4-BE49-F238E27FC236}">
                <a16:creationId xmlns:a16="http://schemas.microsoft.com/office/drawing/2014/main" id="{0404D7EA-B577-40DA-A20A-BEB66ECF6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412875"/>
            <a:ext cx="5111750" cy="467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364" name="Rectangle 3">
            <a:extLst>
              <a:ext uri="{FF2B5EF4-FFF2-40B4-BE49-F238E27FC236}">
                <a16:creationId xmlns:a16="http://schemas.microsoft.com/office/drawing/2014/main" id="{260443C3-1F2E-4ECF-AA64-C94FD4191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725" y="6524625"/>
            <a:ext cx="3455988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15365" name="Text Box 4">
            <a:extLst>
              <a:ext uri="{FF2B5EF4-FFF2-40B4-BE49-F238E27FC236}">
                <a16:creationId xmlns:a16="http://schemas.microsoft.com/office/drawing/2014/main" id="{9200EF6A-E23F-4718-B6A4-EB7C2245A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453188"/>
            <a:ext cx="7775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GB" altLang="cs-CZ" sz="1200"/>
              <a:t>http://www.microscopyu.com/articles/optics/objectivespecs.html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561FF66-0D45-430C-96DA-DA969D6F73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4350" y="664369"/>
            <a:ext cx="661988" cy="66198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>
            <a:extLst>
              <a:ext uri="{FF2B5EF4-FFF2-40B4-BE49-F238E27FC236}">
                <a16:creationId xmlns:a16="http://schemas.microsoft.com/office/drawing/2014/main" id="{5D2AF086-7C8B-4C96-9F27-80D8FB3551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90500"/>
            <a:ext cx="8229600" cy="973138"/>
          </a:xfrm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cs-CZ" altLang="cs-CZ" sz="2400"/>
              <a:t>Fyzikální principy mikroskopie</a:t>
            </a:r>
            <a:br>
              <a:rPr lang="cs-CZ" altLang="cs-CZ"/>
            </a:br>
            <a:r>
              <a:rPr lang="cs-CZ" altLang="cs-CZ"/>
              <a:t>Objektivy mikroskopů</a:t>
            </a:r>
          </a:p>
        </p:txBody>
      </p:sp>
      <p:pic>
        <p:nvPicPr>
          <p:cNvPr id="17411" name="Picture 2">
            <a:extLst>
              <a:ext uri="{FF2B5EF4-FFF2-40B4-BE49-F238E27FC236}">
                <a16:creationId xmlns:a16="http://schemas.microsoft.com/office/drawing/2014/main" id="{70BDE771-9B62-4DA5-B465-8B07740BD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4038600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7412" name="Picture 3">
            <a:extLst>
              <a:ext uri="{FF2B5EF4-FFF2-40B4-BE49-F238E27FC236}">
                <a16:creationId xmlns:a16="http://schemas.microsoft.com/office/drawing/2014/main" id="{8B991C53-AB74-4A60-B6B7-53999814D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1258888"/>
            <a:ext cx="2211388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413" name="Text Box 5">
            <a:extLst>
              <a:ext uri="{FF2B5EF4-FFF2-40B4-BE49-F238E27FC236}">
                <a16:creationId xmlns:a16="http://schemas.microsoft.com/office/drawing/2014/main" id="{8F90D55E-CD05-4843-A5C3-EF17817C1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4554538"/>
            <a:ext cx="301625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</a:rPr>
              <a:t>http://micro.magnet.fsu.edu/</a:t>
            </a:r>
          </a:p>
        </p:txBody>
      </p:sp>
      <p:sp>
        <p:nvSpPr>
          <p:cNvPr id="17414" name="Text Box 6">
            <a:extLst>
              <a:ext uri="{FF2B5EF4-FFF2-40B4-BE49-F238E27FC236}">
                <a16:creationId xmlns:a16="http://schemas.microsoft.com/office/drawing/2014/main" id="{6FA71A15-B0BA-4F4E-ABB4-93EBA1E77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429000"/>
            <a:ext cx="432117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</a:rPr>
              <a:t>Plan - Apochromatická korekce optické vady- objektiv je určený pro mikroskopy využívající fotoaparát nebo kameru k získání záznamu</a:t>
            </a:r>
          </a:p>
        </p:txBody>
      </p:sp>
      <p:sp>
        <p:nvSpPr>
          <p:cNvPr id="17415" name="Text Box 7">
            <a:extLst>
              <a:ext uri="{FF2B5EF4-FFF2-40B4-BE49-F238E27FC236}">
                <a16:creationId xmlns:a16="http://schemas.microsoft.com/office/drawing/2014/main" id="{39EEAEAA-3F9C-4A6A-B034-FB74BAD4B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3429000"/>
            <a:ext cx="4124325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</a:rPr>
              <a:t>Různé objektivy vybavené apochromatickou korekcí </a:t>
            </a:r>
            <a:r>
              <a:rPr lang="cs-CZ" altLang="cs-CZ" sz="1800">
                <a:solidFill>
                  <a:schemeClr val="bg1"/>
                </a:solidFill>
              </a:rPr>
              <a:t> </a:t>
            </a:r>
            <a:r>
              <a:rPr lang="cs-CZ" altLang="cs-CZ" sz="1800">
                <a:solidFill>
                  <a:schemeClr val="tx1"/>
                </a:solidFill>
              </a:rPr>
              <a:t>optických vad objektivu</a:t>
            </a:r>
          </a:p>
        </p:txBody>
      </p:sp>
      <p:sp>
        <p:nvSpPr>
          <p:cNvPr id="17416" name="Text Box 8">
            <a:extLst>
              <a:ext uri="{FF2B5EF4-FFF2-40B4-BE49-F238E27FC236}">
                <a16:creationId xmlns:a16="http://schemas.microsoft.com/office/drawing/2014/main" id="{17C3EC65-673D-40D4-8A65-4AB1F3F3E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38" y="4953000"/>
            <a:ext cx="856932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None/>
            </a:pPr>
            <a:r>
              <a:rPr lang="en-GB" altLang="cs-CZ" sz="2000" b="1"/>
              <a:t>Korekce optických vad</a:t>
            </a:r>
            <a:r>
              <a:rPr lang="en-GB" altLang="cs-CZ" sz="2000"/>
              <a:t> - </a:t>
            </a:r>
            <a:r>
              <a:rPr lang="en-GB" altLang="cs-CZ" sz="2000" b="1"/>
              <a:t>Achro</a:t>
            </a:r>
            <a:r>
              <a:rPr lang="en-GB" altLang="cs-CZ" sz="2000"/>
              <a:t> a </a:t>
            </a:r>
            <a:r>
              <a:rPr lang="en-GB" altLang="cs-CZ" sz="2000" b="1"/>
              <a:t>Achromat</a:t>
            </a:r>
            <a:r>
              <a:rPr lang="en-GB" altLang="cs-CZ" sz="2000"/>
              <a:t> (achromatické), </a:t>
            </a:r>
            <a:r>
              <a:rPr lang="en-GB" altLang="cs-CZ" sz="2000" b="1"/>
              <a:t>Fl</a:t>
            </a:r>
            <a:r>
              <a:rPr lang="en-GB" altLang="cs-CZ" sz="2000"/>
              <a:t>, </a:t>
            </a:r>
            <a:r>
              <a:rPr lang="en-GB" altLang="cs-CZ" sz="2000" b="1"/>
              <a:t>Fluar</a:t>
            </a:r>
            <a:r>
              <a:rPr lang="en-GB" altLang="cs-CZ" sz="2000"/>
              <a:t>, </a:t>
            </a:r>
            <a:r>
              <a:rPr lang="en-GB" altLang="cs-CZ" sz="2000" b="1"/>
              <a:t>Fluor</a:t>
            </a:r>
            <a:r>
              <a:rPr lang="en-GB" altLang="cs-CZ" sz="2000"/>
              <a:t>, </a:t>
            </a:r>
            <a:r>
              <a:rPr lang="en-GB" altLang="cs-CZ" sz="2000" b="1"/>
              <a:t>Neofluar</a:t>
            </a:r>
            <a:r>
              <a:rPr lang="en-GB" altLang="cs-CZ" sz="2000"/>
              <a:t>, </a:t>
            </a:r>
            <a:r>
              <a:rPr lang="en-GB" altLang="cs-CZ" sz="2000" b="1"/>
              <a:t>Fluotar</a:t>
            </a:r>
            <a:r>
              <a:rPr lang="en-GB" altLang="cs-CZ" sz="2000"/>
              <a:t> (fluoritové čočky, lepší odstranění kulové a barevné vady), </a:t>
            </a:r>
            <a:r>
              <a:rPr lang="en-GB" altLang="cs-CZ" sz="2000" b="1"/>
              <a:t>Apo</a:t>
            </a:r>
            <a:r>
              <a:rPr lang="en-GB" altLang="cs-CZ" sz="2000"/>
              <a:t> (apochromatické, nejvyšší stupeň korekce kulové a barevné vady)</a:t>
            </a:r>
            <a:r>
              <a:rPr lang="cs-CZ" altLang="cs-CZ" sz="2000"/>
              <a:t>, </a:t>
            </a:r>
            <a:r>
              <a:rPr lang="cs-CZ" altLang="cs-CZ" sz="2000" b="1"/>
              <a:t>Plan</a:t>
            </a:r>
            <a:r>
              <a:rPr lang="cs-CZ" altLang="cs-CZ" sz="2000"/>
              <a:t>- korekce zklenutí zorného pole (zaostření rovinného objektu v celém zorném poli mikroskopu)</a:t>
            </a:r>
            <a:endParaRPr lang="cs-CZ" altLang="cs-CZ" sz="2000">
              <a:solidFill>
                <a:schemeClr val="bg1"/>
              </a:solidFill>
            </a:endParaRPr>
          </a:p>
        </p:txBody>
      </p:sp>
      <p:sp>
        <p:nvSpPr>
          <p:cNvPr id="17417" name="Rectangle 9">
            <a:extLst>
              <a:ext uri="{FF2B5EF4-FFF2-40B4-BE49-F238E27FC236}">
                <a16:creationId xmlns:a16="http://schemas.microsoft.com/office/drawing/2014/main" id="{7B4319CC-1773-4EE2-8972-86D5B5EC7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3182938"/>
            <a:ext cx="520700" cy="139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17418" name="Rectangle 10">
            <a:extLst>
              <a:ext uri="{FF2B5EF4-FFF2-40B4-BE49-F238E27FC236}">
                <a16:creationId xmlns:a16="http://schemas.microsoft.com/office/drawing/2014/main" id="{6AC0E6DB-35D2-4701-AE4B-2D8858A9F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3950" y="3176588"/>
            <a:ext cx="534988" cy="160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47FE8D0-2129-4908-9F94-1BFDC01627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96275" y="200024"/>
            <a:ext cx="644525" cy="64452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>
            <a:extLst>
              <a:ext uri="{FF2B5EF4-FFF2-40B4-BE49-F238E27FC236}">
                <a16:creationId xmlns:a16="http://schemas.microsoft.com/office/drawing/2014/main" id="{611AF8D6-C090-4490-9994-C5EC7E3EE6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6225"/>
            <a:ext cx="8229600" cy="1139825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400"/>
              <a:t>Fyzikální principy mikroskopie</a:t>
            </a:r>
            <a:br>
              <a:rPr lang="cs-CZ" altLang="cs-CZ"/>
            </a:br>
            <a:r>
              <a:rPr lang="en-GB" altLang="cs-CZ"/>
              <a:t>Sférické vady</a:t>
            </a:r>
          </a:p>
        </p:txBody>
      </p:sp>
      <p:graphicFrame>
        <p:nvGraphicFramePr>
          <p:cNvPr id="19459" name="Object 2">
            <a:extLst>
              <a:ext uri="{FF2B5EF4-FFF2-40B4-BE49-F238E27FC236}">
                <a16:creationId xmlns:a16="http://schemas.microsoft.com/office/drawing/2014/main" id="{FF184CB3-E8D4-4875-81BD-C949D52199C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0113" y="1773238"/>
          <a:ext cx="6715125" cy="228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8" r:id="rId6" imgW="4285714" imgH="1457143" progId="">
                  <p:embed/>
                </p:oleObj>
              </mc:Choice>
              <mc:Fallback>
                <p:oleObj r:id="rId6" imgW="4285714" imgH="145714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1773238"/>
                        <a:ext cx="6715125" cy="2282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0" name="Text Box 3">
            <a:extLst>
              <a:ext uri="{FF2B5EF4-FFF2-40B4-BE49-F238E27FC236}">
                <a16:creationId xmlns:a16="http://schemas.microsoft.com/office/drawing/2014/main" id="{971CCC78-0FDB-4AC2-9270-68E782955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613" y="6065838"/>
            <a:ext cx="5613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FFFFCC"/>
              </a:buClr>
            </a:pPr>
            <a:r>
              <a:rPr lang="en-GB" altLang="cs-CZ" sz="2000">
                <a:solidFill>
                  <a:schemeClr val="tx1"/>
                </a:solidFill>
              </a:rPr>
              <a:t>http://apfyz.upol.cz/ucebnice/down/optmikro.pdf</a:t>
            </a:r>
          </a:p>
        </p:txBody>
      </p:sp>
      <p:sp>
        <p:nvSpPr>
          <p:cNvPr id="19461" name="Text Box 4">
            <a:extLst>
              <a:ext uri="{FF2B5EF4-FFF2-40B4-BE49-F238E27FC236}">
                <a16:creationId xmlns:a16="http://schemas.microsoft.com/office/drawing/2014/main" id="{1658FD21-0F2C-4D7D-8A13-0E5D42A9B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725" y="4619625"/>
            <a:ext cx="78676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2400"/>
              <a:t>Sférické zkreslení  způsobí deformaci přímek buďto na soudek (uprostřed) nebo na polštářek (vpravo)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6CF8E30-893B-43CD-972B-B88E57D566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285750"/>
            <a:ext cx="660400" cy="660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Mikroskopie 2[20181105075331428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2321</TotalTime>
  <Words>3236</Words>
  <Application>Microsoft Office PowerPoint</Application>
  <PresentationFormat>Předvádění na obrazovce (4:3)</PresentationFormat>
  <Paragraphs>279</Paragraphs>
  <Slides>53</Slides>
  <Notes>46</Notes>
  <HiddenSlides>0</HiddenSlides>
  <MMClips>60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53</vt:i4>
      </vt:variant>
    </vt:vector>
  </HeadingPairs>
  <TitlesOfParts>
    <vt:vector size="60" baseType="lpstr">
      <vt:lpstr>Arial</vt:lpstr>
      <vt:lpstr>Calibri</vt:lpstr>
      <vt:lpstr>Symbol</vt:lpstr>
      <vt:lpstr>Times New Roman</vt:lpstr>
      <vt:lpstr>Výchozí návrh</vt:lpstr>
      <vt:lpstr>Rovnice</vt:lpstr>
      <vt:lpstr>Rastrový obrázek</vt:lpstr>
      <vt:lpstr>Prezentace aplikace PowerPoint</vt:lpstr>
      <vt:lpstr>Obsah přednášky</vt:lpstr>
      <vt:lpstr>Prezentace aplikace PowerPoint</vt:lpstr>
      <vt:lpstr>První složené mikroskopy</vt:lpstr>
      <vt:lpstr>Fyzikální principy mikroskopie Schéma mikroskopu a vlastnosti jeho optického systému</vt:lpstr>
      <vt:lpstr>Fyzikální principy mikroskopie Optické schéma a zvětšení mikroskopu</vt:lpstr>
      <vt:lpstr>Fyzikální principy mikroskopie Objektivy mikroskopů</vt:lpstr>
      <vt:lpstr>Fyzikální principy mikroskopie Objektivy mikroskopů</vt:lpstr>
      <vt:lpstr>Fyzikální principy mikroskopie Sférické vady</vt:lpstr>
      <vt:lpstr>Fyzikální principy mikroskopie Barevné vady</vt:lpstr>
      <vt:lpstr>Fyzikální principy mikroskopie Specifikace objektivů - numerická apertura (NA)</vt:lpstr>
      <vt:lpstr>Fyzikální principy mikroskopie Použití imerzního prostředí</vt:lpstr>
      <vt:lpstr>Fyzikální principy mikroskopie Další specifikace objektivů</vt:lpstr>
      <vt:lpstr>Fyzikální principy mikroskopie Mez prostorové rozlišovací schopnosti mikroskopu</vt:lpstr>
      <vt:lpstr>Fyzikální principy mikroskopie Hloubka ostrosti Z</vt:lpstr>
      <vt:lpstr>Varianty optické mikroskopie</vt:lpstr>
      <vt:lpstr>Varianty optických mikroskopů Stereomikroskop</vt:lpstr>
      <vt:lpstr>Varianty optických mikroskopů Mikroskop s fázovým kontrastem</vt:lpstr>
      <vt:lpstr>Varianty optických mikroskopů Mikroskop s fázovým kontrastem</vt:lpstr>
      <vt:lpstr>Varianty optických mikroskopů Mikroskop s fázovým kontrastem</vt:lpstr>
      <vt:lpstr>Varianty optických mikroskopů Mikroskop s fázovým kontrastem</vt:lpstr>
      <vt:lpstr>Varianty optických mikroskopů Fluorescenční mikroskop</vt:lpstr>
      <vt:lpstr>FM</vt:lpstr>
      <vt:lpstr>Varianty optických mikroskopů Fluorescenční mikroskop</vt:lpstr>
      <vt:lpstr>Prezentace aplikace PowerPoint</vt:lpstr>
      <vt:lpstr>Speciální optické mikroskopy  Konfokální laserový skenovací mikroskop</vt:lpstr>
      <vt:lpstr>Konfokální laserový skenovací mikroskop</vt:lpstr>
      <vt:lpstr>Konfokální laserový skenovací mikroskop</vt:lpstr>
      <vt:lpstr>Superrozlišení – prolomení difrakční bariéry Skenovací mikroskopie v blízkém optickém poli  (near field optical scanning microscopy - NFOSM)</vt:lpstr>
      <vt:lpstr>Prezentace aplikace PowerPoint</vt:lpstr>
      <vt:lpstr>Superrozlišení – prolomení difrakční bariéry  Stimulated Emission Depletion – STED</vt:lpstr>
      <vt:lpstr>Superrozlišení – prolomení difrakční bariéry  Stimulated Emision Depletion – STED</vt:lpstr>
      <vt:lpstr>Elektronová mikroskopie</vt:lpstr>
      <vt:lpstr>Elektronová mikroskopie</vt:lpstr>
      <vt:lpstr>transmisní elektronový mikroskop (TEM)  </vt:lpstr>
      <vt:lpstr>Transmisní elektronový mikroskop</vt:lpstr>
      <vt:lpstr>Transmisní elektronový mikroskop Rozdíl mezi řezem a replikou</vt:lpstr>
      <vt:lpstr>http://www.ualberta.ca/~mingchen/tem.htm</vt:lpstr>
      <vt:lpstr>Prezentace aplikace PowerPoint</vt:lpstr>
      <vt:lpstr>Skenovací elektronová mikroskopie</vt:lpstr>
      <vt:lpstr>Skenovací elektronová mikroskopie - SEM</vt:lpstr>
      <vt:lpstr>Prezentace aplikace PowerPoint</vt:lpstr>
      <vt:lpstr>Mikroskopie skenující sondou Skenovací tunelový mikroskop (STM)</vt:lpstr>
      <vt:lpstr>Prezentace aplikace PowerPoint</vt:lpstr>
      <vt:lpstr> </vt:lpstr>
      <vt:lpstr>Skenovací tunelový mikroskop </vt:lpstr>
      <vt:lpstr>Prezentace aplikace PowerPoint</vt:lpstr>
      <vt:lpstr>Mikroskopie atomárních sil</vt:lpstr>
      <vt:lpstr>Mikroskopie atomárních sil</vt:lpstr>
      <vt:lpstr>Mikroskopie atomárních sil</vt:lpstr>
      <vt:lpstr>Prezentace aplikace PowerPoint</vt:lpstr>
      <vt:lpstr>Mikroskopy založené na jiných fyzikálních principech Akustická mikroskopie</vt:lpstr>
      <vt:lpstr>Autoři:  Vojtěch Mornstein  Daniel Vlk Naděžda Vaškovicová     Poslední revize a ozvučení: duben 2020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Mikroskopie</dc:title>
  <dc:creator>Mornstein</dc:creator>
  <cp:lastModifiedBy>Vojtěch Mornstein</cp:lastModifiedBy>
  <cp:revision>132</cp:revision>
  <dcterms:modified xsi:type="dcterms:W3CDTF">2020-04-23T09:04:17Z</dcterms:modified>
</cp:coreProperties>
</file>