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4" r:id="rId2"/>
    <p:sldId id="281" r:id="rId3"/>
    <p:sldId id="256" r:id="rId4"/>
    <p:sldId id="260" r:id="rId5"/>
    <p:sldId id="257" r:id="rId6"/>
    <p:sldId id="258" r:id="rId7"/>
    <p:sldId id="311" r:id="rId8"/>
    <p:sldId id="259" r:id="rId9"/>
    <p:sldId id="396" r:id="rId10"/>
    <p:sldId id="326" r:id="rId11"/>
    <p:sldId id="315" r:id="rId12"/>
    <p:sldId id="289" r:id="rId13"/>
    <p:sldId id="290" r:id="rId14"/>
    <p:sldId id="316" r:id="rId15"/>
    <p:sldId id="292" r:id="rId16"/>
    <p:sldId id="291" r:id="rId17"/>
    <p:sldId id="302" r:id="rId18"/>
    <p:sldId id="295" r:id="rId19"/>
    <p:sldId id="300" r:id="rId20"/>
    <p:sldId id="301" r:id="rId21"/>
    <p:sldId id="293" r:id="rId22"/>
    <p:sldId id="294" r:id="rId23"/>
    <p:sldId id="298" r:id="rId24"/>
    <p:sldId id="261" r:id="rId25"/>
    <p:sldId id="262" r:id="rId26"/>
    <p:sldId id="303" r:id="rId27"/>
    <p:sldId id="306" r:id="rId28"/>
    <p:sldId id="307" r:id="rId29"/>
    <p:sldId id="308" r:id="rId30"/>
    <p:sldId id="309" r:id="rId31"/>
    <p:sldId id="310" r:id="rId32"/>
    <p:sldId id="299" r:id="rId33"/>
    <p:sldId id="277" r:id="rId34"/>
    <p:sldId id="320" r:id="rId35"/>
    <p:sldId id="321" r:id="rId36"/>
    <p:sldId id="317" r:id="rId37"/>
    <p:sldId id="318" r:id="rId38"/>
    <p:sldId id="263" r:id="rId39"/>
    <p:sldId id="279" r:id="rId40"/>
    <p:sldId id="314" r:id="rId41"/>
    <p:sldId id="282" r:id="rId42"/>
    <p:sldId id="283" r:id="rId43"/>
    <p:sldId id="264" r:id="rId44"/>
    <p:sldId id="272" r:id="rId45"/>
    <p:sldId id="278" r:id="rId46"/>
    <p:sldId id="265" r:id="rId47"/>
    <p:sldId id="325" r:id="rId48"/>
    <p:sldId id="267" r:id="rId49"/>
    <p:sldId id="296" r:id="rId50"/>
    <p:sldId id="297" r:id="rId51"/>
    <p:sldId id="268" r:id="rId52"/>
    <p:sldId id="269" r:id="rId53"/>
    <p:sldId id="313" r:id="rId54"/>
    <p:sldId id="270" r:id="rId55"/>
    <p:sldId id="312" r:id="rId56"/>
    <p:sldId id="275" r:id="rId57"/>
    <p:sldId id="276" r:id="rId58"/>
    <p:sldId id="322" r:id="rId59"/>
    <p:sldId id="323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C0C"/>
    <a:srgbClr val="ABD7F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94660"/>
  </p:normalViewPr>
  <p:slideViewPr>
    <p:cSldViewPr showGuides="1">
      <p:cViewPr varScale="1">
        <p:scale>
          <a:sx n="86" d="100"/>
          <a:sy n="86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1E2DF6-42D9-4672-B959-F81A9BDFC5EC}" type="datetimeFigureOut">
              <a:rPr lang="cs-CZ"/>
              <a:pPr>
                <a:defRPr/>
              </a:pPr>
              <a:t>19.11.2021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A1A715-21B4-4363-879B-6BB6F07F9A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0A8A-D889-43E6-8525-E16AE94853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64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8DA6-11C6-4D02-AF30-B6F812F86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78BD-A77F-4940-ADEE-192A7C50D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AA1C-35ED-4FAB-94B8-BCDA85C32C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3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52A2-92C9-4EB8-ACB3-9963B968F8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96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666A-9E35-44AA-BD92-ECBEFF7C3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66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5435B-4E20-4D1B-838B-0672526FF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5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93A1-2474-42C7-AA6B-55F6C8BEF1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03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F227-81A0-45EF-B92F-AAF16FA674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34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62DD-21D1-40D9-9949-9A3538724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7489-2FDF-4829-91FF-039A75F5F6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05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6487AFD-3E32-48F2-80FF-99F12E09F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8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3.jpeg"/><Relationship Id="rId4" Type="http://schemas.openxmlformats.org/officeDocument/2006/relationships/image" Target="../media/image8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4.png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1.pn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138CD-2016-4CED-A65B-2B0FE3103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  <a:ln w="47625">
            <a:solidFill>
              <a:srgbClr val="7030A0"/>
            </a:solidFill>
          </a:ln>
        </p:spPr>
        <p:txBody>
          <a:bodyPr/>
          <a:lstStyle/>
          <a:p>
            <a:r>
              <a:rPr lang="cs-CZ" dirty="0"/>
              <a:t>Dalekohled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59C181-CFCA-4517-B080-118A69388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11" y="4991744"/>
            <a:ext cx="8300265" cy="1207985"/>
          </a:xfr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cs-CZ" dirty="0"/>
              <a:t>Katedra zbraní a munice</a:t>
            </a:r>
          </a:p>
          <a:p>
            <a:r>
              <a:rPr lang="cs-CZ" dirty="0"/>
              <a:t>Skupina vojenských optických přístrojů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66DA61-075D-4B72-9722-AA7A2252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90A8A-D889-43E6-8525-E16AE94853E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391D27-26C6-4760-AE6A-3BE8AD72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7E7FC0-B1CF-4308-9AF0-DB13E6D58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" y="533736"/>
            <a:ext cx="9144000" cy="6324264"/>
          </a:xfrm>
          <a:prstGeom prst="rect">
            <a:avLst/>
          </a:prstGeom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id="{EDCF6BE1-DB7F-4B4F-9A46-613896C4F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550" y="105111"/>
            <a:ext cx="7772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Měření </a:t>
            </a:r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zvětšení pomocí </a:t>
            </a:r>
            <a:r>
              <a:rPr lang="cs-CZ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dynametru</a:t>
            </a:r>
            <a:endParaRPr lang="cs-CZ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DC6B349-C621-4A33-88F5-7CBACBA7B28D}"/>
                  </a:ext>
                </a:extLst>
              </p:cNvPr>
              <p:cNvSpPr txBox="1"/>
              <p:nvPr/>
            </p:nvSpPr>
            <p:spPr>
              <a:xfrm>
                <a:off x="1511660" y="5862045"/>
                <a:ext cx="1395155" cy="689035"/>
              </a:xfrm>
              <a:prstGeom prst="rect">
                <a:avLst/>
              </a:prstGeom>
              <a:solidFill>
                <a:srgbClr val="FFC000"/>
              </a:solidFill>
              <a:ln w="4445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DC6B349-C621-4A33-88F5-7CBACBA7B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5862045"/>
                <a:ext cx="1395155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444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39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0" y="-86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8915" name="Picture 4" descr="dalek_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503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WordArt 7"/>
          <p:cNvSpPr>
            <a:spLocks noChangeArrowheads="1" noChangeShapeType="1" noTextEdit="1"/>
          </p:cNvSpPr>
          <p:nvPr/>
        </p:nvSpPr>
        <p:spPr bwMode="auto">
          <a:xfrm>
            <a:off x="5867400" y="260350"/>
            <a:ext cx="2057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typy okulárů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4932363" y="836613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- Ramsdenův (a) 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5003800" y="1700213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Kellnerův (b)  </a:t>
            </a: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5219700" y="5805488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 vzdálenou výstupní pupilou (e).</a:t>
            </a:r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5219700" y="29972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ortoskopický (c)</a:t>
            </a:r>
          </a:p>
        </p:txBody>
      </p:sp>
      <p:sp>
        <p:nvSpPr>
          <p:cNvPr id="38921" name="Rectangle 12"/>
          <p:cNvSpPr>
            <a:spLocks noChangeArrowheads="1"/>
          </p:cNvSpPr>
          <p:nvPr/>
        </p:nvSpPr>
        <p:spPr bwMode="auto">
          <a:xfrm>
            <a:off x="5148263" y="4365625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symetrický (d)</a:t>
            </a:r>
          </a:p>
        </p:txBody>
      </p:sp>
      <p:sp>
        <p:nvSpPr>
          <p:cNvPr id="29706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44B7088-8522-4BB2-9D0E-8D1E8E060D17}" type="slidenum">
              <a:rPr lang="cs-CZ" smtClean="0"/>
              <a:pPr eaLnBrk="1" hangingPunct="1"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58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19" name="Obdélník 3"/>
          <p:cNvSpPr>
            <a:spLocks noChangeArrowheads="1"/>
          </p:cNvSpPr>
          <p:nvPr/>
        </p:nvSpPr>
        <p:spPr bwMode="auto">
          <a:xfrm>
            <a:off x="323850" y="228600"/>
            <a:ext cx="8496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Ostření okuláru,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umístění oka ozbrojeného brýlovým sklem za okulárem</a:t>
            </a:r>
          </a:p>
        </p:txBody>
      </p:sp>
      <p:pic>
        <p:nvPicPr>
          <p:cNvPr id="922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77716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0BFE0A0-E5AF-44E1-AD31-F3C00F415B18}" type="slidenum">
              <a:rPr lang="cs-CZ" smtClean="0"/>
              <a:pPr eaLnBrk="1" hangingPunct="1"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okular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81300"/>
            <a:ext cx="7597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792413" y="246063"/>
            <a:ext cx="3867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cs typeface="Times New Roman" pitchFamily="18" charset="0"/>
              </a:rPr>
              <a:t>U</a:t>
            </a:r>
            <a:r>
              <a:rPr lang="cs-CZ" altLang="cs-CZ" sz="2400" b="1">
                <a:cs typeface="Times New Roman" pitchFamily="18" charset="0"/>
              </a:rPr>
              <a:t>rčení posuvu okuláru</a:t>
            </a:r>
            <a:endParaRPr lang="cs-CZ" altLang="cs-CZ" sz="2400" b="1"/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0245" name="Objekt 9"/>
          <p:cNvGraphicFramePr>
            <a:graphicFrameLocks noChangeAspect="1"/>
          </p:cNvGraphicFramePr>
          <p:nvPr/>
        </p:nvGraphicFramePr>
        <p:xfrm>
          <a:off x="2792413" y="1166813"/>
          <a:ext cx="2946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Rovnice" r:id="rId4" imgW="1193800" imgH="660400" progId="Equation.3">
                  <p:embed/>
                </p:oleObj>
              </mc:Choice>
              <mc:Fallback>
                <p:oleObj name="Rovnice" r:id="rId4" imgW="1193800" imgH="6604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1166813"/>
                        <a:ext cx="2946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995A736-19FC-4404-80CE-89E4BBBE3CD8}" type="slidenum">
              <a:rPr lang="cs-CZ" smtClean="0"/>
              <a:pPr eaLnBrk="1" hangingPunct="1"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8786"/>
              </p:ext>
            </p:extLst>
          </p:nvPr>
        </p:nvGraphicFramePr>
        <p:xfrm>
          <a:off x="-6" y="1538790"/>
          <a:ext cx="9168720" cy="507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12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862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 err="1">
                          <a:solidFill>
                            <a:schemeClr val="tx1"/>
                          </a:solidFill>
                        </a:rPr>
                        <a:t>šrób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 err="1">
                          <a:solidFill>
                            <a:schemeClr val="tx1"/>
                          </a:solidFill>
                        </a:rPr>
                        <a:t>Šrób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 a objímka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Hloubka závitu t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Pracovní</a:t>
                      </a:r>
                      <a:r>
                        <a:rPr lang="cs-CZ" sz="1100" baseline="0" dirty="0">
                          <a:solidFill>
                            <a:schemeClr val="tx1"/>
                          </a:solidFill>
                        </a:rPr>
                        <a:t> výška závitu t</a:t>
                      </a:r>
                      <a:r>
                        <a:rPr lang="cs-CZ" sz="8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Vůle 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Šířka drážky     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objímka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Doporučený počet chodů závitu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0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Průměr závitu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dirty="0" err="1">
                          <a:solidFill>
                            <a:schemeClr val="tx1"/>
                          </a:solidFill>
                        </a:rPr>
                        <a:t>Stř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. průměr závitu </a:t>
                      </a:r>
                      <a:r>
                        <a:rPr lang="cs-CZ" sz="1000" dirty="0" err="1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cs-CZ" sz="800" dirty="0" err="1">
                          <a:solidFill>
                            <a:schemeClr val="tx1"/>
                          </a:solidFill>
                        </a:rPr>
                        <a:t>s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Krok závitu 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Průměr závitu</a:t>
                      </a:r>
                    </a:p>
                    <a:p>
                      <a:pPr algn="ctr"/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Vnější d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Vnitřní d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vnější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vnitřní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9,45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11,15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13,45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17,45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19,45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21,45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23,45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22,9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745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25,45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27,45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35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/>
                        <a:t>29,45</a:t>
                      </a:r>
                    </a:p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30,1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4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11267" name="Objekt 2"/>
          <p:cNvGraphicFramePr>
            <a:graphicFrameLocks noChangeAspect="1"/>
          </p:cNvGraphicFramePr>
          <p:nvPr/>
        </p:nvGraphicFramePr>
        <p:xfrm>
          <a:off x="3348038" y="1487488"/>
          <a:ext cx="24812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Rovnice" r:id="rId3" imgW="1040948" imgH="418918" progId="Equation.3">
                  <p:embed/>
                </p:oleObj>
              </mc:Choice>
              <mc:Fallback>
                <p:oleObj name="Rovnice" r:id="rId3" imgW="1040948" imgH="418918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487488"/>
                        <a:ext cx="248126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3" descr="okular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2375"/>
            <a:ext cx="8324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bdélník 3"/>
          <p:cNvSpPr>
            <a:spLocks noChangeArrowheads="1"/>
          </p:cNvSpPr>
          <p:nvPr/>
        </p:nvSpPr>
        <p:spPr bwMode="auto">
          <a:xfrm>
            <a:off x="825500" y="4048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cs typeface="Times New Roman" pitchFamily="18" charset="0"/>
              </a:rPr>
              <a:t>Posuv okuláru a změna zvětšení dalekohledu </a:t>
            </a:r>
            <a:endParaRPr lang="en-US" altLang="cs-CZ" sz="2400" b="1">
              <a:cs typeface="Times New Roman" pitchFamily="18" charset="0"/>
            </a:endParaRPr>
          </a:p>
        </p:txBody>
      </p:sp>
      <p:sp>
        <p:nvSpPr>
          <p:cNvPr id="1024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EFB3867-C609-423F-95B1-631209188578}" type="slidenum">
              <a:rPr lang="cs-CZ" smtClean="0"/>
              <a:pPr eaLnBrk="1" hangingPunct="1"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kt 1"/>
          <p:cNvGraphicFramePr>
            <a:graphicFrameLocks noChangeAspect="1"/>
          </p:cNvGraphicFramePr>
          <p:nvPr/>
        </p:nvGraphicFramePr>
        <p:xfrm>
          <a:off x="2286000" y="1268413"/>
          <a:ext cx="13112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Rovnice" r:id="rId3" imgW="583947" imgH="203112" progId="Equation.3">
                  <p:embed/>
                </p:oleObj>
              </mc:Choice>
              <mc:Fallback>
                <p:oleObj name="Rovnice" r:id="rId3" imgW="583947" imgH="203112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68413"/>
                        <a:ext cx="131127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kt 2"/>
          <p:cNvGraphicFramePr>
            <a:graphicFrameLocks noChangeAspect="1"/>
          </p:cNvGraphicFramePr>
          <p:nvPr/>
        </p:nvGraphicFramePr>
        <p:xfrm>
          <a:off x="5435600" y="1341438"/>
          <a:ext cx="161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Rovnice" r:id="rId5" imgW="825142" imgH="215806" progId="Equation.3">
                  <p:embed/>
                </p:oleObj>
              </mc:Choice>
              <mc:Fallback>
                <p:oleObj name="Rovnice" r:id="rId5" imgW="825142" imgH="215806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341438"/>
                        <a:ext cx="161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2" descr="okul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47164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 descr="okul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1350"/>
            <a:ext cx="48768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106488" y="188913"/>
            <a:ext cx="69310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cs typeface="Times New Roman" pitchFamily="18" charset="0"/>
              </a:rPr>
              <a:t>Posuv okuláru a změna zvětšení dalekohledu </a:t>
            </a:r>
            <a:endParaRPr lang="en-US" altLang="cs-CZ" sz="2400"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cs typeface="Times New Roman" pitchFamily="18" charset="0"/>
              </a:rPr>
              <a:t>v závislosti na změně dioptrické korekce</a:t>
            </a:r>
            <a:endParaRPr lang="cs-CZ" altLang="cs-CZ" sz="2400"/>
          </a:p>
        </p:txBody>
      </p:sp>
      <p:sp>
        <p:nvSpPr>
          <p:cNvPr id="11271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F873822-18A8-472D-9CFD-74724A918302}" type="slidenum">
              <a:rPr lang="cs-CZ" smtClean="0"/>
              <a:pPr eaLnBrk="1" hangingPunct="1"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9F688-E0DF-4FCB-BE7A-B6297B7EC02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grpSp>
        <p:nvGrpSpPr>
          <p:cNvPr id="13315" name="Skupina 27"/>
          <p:cNvGrpSpPr>
            <a:grpSpLocks/>
          </p:cNvGrpSpPr>
          <p:nvPr/>
        </p:nvGrpSpPr>
        <p:grpSpPr bwMode="auto">
          <a:xfrm>
            <a:off x="158750" y="1216025"/>
            <a:ext cx="4562475" cy="4364038"/>
            <a:chOff x="158068" y="1215335"/>
            <a:chExt cx="4563507" cy="4365485"/>
          </a:xfrm>
        </p:grpSpPr>
        <p:sp>
          <p:nvSpPr>
            <p:cNvPr id="19" name="Ovál 18"/>
            <p:cNvSpPr/>
            <p:nvPr/>
          </p:nvSpPr>
          <p:spPr>
            <a:xfrm>
              <a:off x="158068" y="1215335"/>
              <a:ext cx="4563507" cy="4365485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Ovál 2"/>
            <p:cNvSpPr/>
            <p:nvPr/>
          </p:nvSpPr>
          <p:spPr>
            <a:xfrm>
              <a:off x="710643" y="1755264"/>
              <a:ext cx="3420248" cy="328562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67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444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5" name="Ovál 4"/>
          <p:cNvSpPr/>
          <p:nvPr/>
        </p:nvSpPr>
        <p:spPr>
          <a:xfrm>
            <a:off x="2173288" y="3151188"/>
            <a:ext cx="495300" cy="4937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3317" name="Skupina 14"/>
          <p:cNvGrpSpPr>
            <a:grpSpLocks/>
          </p:cNvGrpSpPr>
          <p:nvPr/>
        </p:nvGrpSpPr>
        <p:grpSpPr bwMode="auto">
          <a:xfrm>
            <a:off x="5810250" y="1992313"/>
            <a:ext cx="2789238" cy="2873375"/>
            <a:chOff x="5337085" y="1276610"/>
            <a:chExt cx="2790310" cy="2872470"/>
          </a:xfrm>
        </p:grpSpPr>
        <p:sp>
          <p:nvSpPr>
            <p:cNvPr id="4" name="Ovál 3"/>
            <p:cNvSpPr/>
            <p:nvPr/>
          </p:nvSpPr>
          <p:spPr>
            <a:xfrm>
              <a:off x="5337085" y="1276610"/>
              <a:ext cx="2790310" cy="2872470"/>
            </a:xfrm>
            <a:prstGeom prst="ellipse">
              <a:avLst/>
            </a:prstGeom>
            <a:solidFill>
              <a:srgbClr val="ABD7FB">
                <a:alpha val="16000"/>
              </a:srgbClr>
            </a:solidFill>
            <a:ln w="666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8" name="Přímá spojnice 7"/>
            <p:cNvCxnSpPr/>
            <p:nvPr/>
          </p:nvCxnSpPr>
          <p:spPr>
            <a:xfrm>
              <a:off x="6725093" y="1584488"/>
              <a:ext cx="0" cy="22487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5697586" y="2709671"/>
              <a:ext cx="2115363" cy="31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bdélník 15"/>
          <p:cNvSpPr/>
          <p:nvPr/>
        </p:nvSpPr>
        <p:spPr>
          <a:xfrm>
            <a:off x="2522122" y="139269"/>
            <a:ext cx="402723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Paralaxa - projev</a:t>
            </a:r>
          </a:p>
        </p:txBody>
      </p:sp>
      <p:sp>
        <p:nvSpPr>
          <p:cNvPr id="18" name="Obdélník s odříznutým rohem na stejné straně 17"/>
          <p:cNvSpPr/>
          <p:nvPr/>
        </p:nvSpPr>
        <p:spPr>
          <a:xfrm>
            <a:off x="7007225" y="3313113"/>
            <a:ext cx="439738" cy="223837"/>
          </a:xfrm>
          <a:prstGeom prst="snip2SameRect">
            <a:avLst/>
          </a:prstGeom>
          <a:solidFill>
            <a:srgbClr val="92D050"/>
          </a:solidFill>
          <a:ln>
            <a:solidFill>
              <a:srgbClr val="068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161229" y="548680"/>
            <a:ext cx="25202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okulár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822414" y="698180"/>
            <a:ext cx="25202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OD</a:t>
            </a:r>
          </a:p>
        </p:txBody>
      </p:sp>
      <p:grpSp>
        <p:nvGrpSpPr>
          <p:cNvPr id="29" name="Skupina 28"/>
          <p:cNvGrpSpPr>
            <a:grpSpLocks/>
          </p:cNvGrpSpPr>
          <p:nvPr/>
        </p:nvGrpSpPr>
        <p:grpSpPr bwMode="auto">
          <a:xfrm>
            <a:off x="711200" y="3398838"/>
            <a:ext cx="3421063" cy="2941637"/>
            <a:chOff x="711180" y="3398077"/>
            <a:chExt cx="3420380" cy="2942166"/>
          </a:xfrm>
        </p:grpSpPr>
        <p:cxnSp>
          <p:nvCxnSpPr>
            <p:cNvPr id="23" name="Přímá spojnice 22"/>
            <p:cNvCxnSpPr>
              <a:stCxn id="3" idx="2"/>
            </p:cNvCxnSpPr>
            <p:nvPr/>
          </p:nvCxnSpPr>
          <p:spPr>
            <a:xfrm>
              <a:off x="711180" y="3398077"/>
              <a:ext cx="0" cy="291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4131560" y="3428244"/>
              <a:ext cx="0" cy="2911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711180" y="6310076"/>
              <a:ext cx="342038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TextovéPole 26"/>
            <p:cNvSpPr txBox="1">
              <a:spLocks noChangeArrowheads="1"/>
            </p:cNvSpPr>
            <p:nvPr/>
          </p:nvSpPr>
          <p:spPr bwMode="auto">
            <a:xfrm>
              <a:off x="2316541" y="5899629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D´</a:t>
              </a:r>
            </a:p>
          </p:txBody>
        </p:sp>
      </p:grpSp>
      <p:grpSp>
        <p:nvGrpSpPr>
          <p:cNvPr id="38" name="Skupina 37"/>
          <p:cNvGrpSpPr>
            <a:grpSpLocks/>
          </p:cNvGrpSpPr>
          <p:nvPr/>
        </p:nvGrpSpPr>
        <p:grpSpPr bwMode="auto">
          <a:xfrm>
            <a:off x="2173288" y="3398838"/>
            <a:ext cx="495300" cy="2686050"/>
            <a:chOff x="2173841" y="3398076"/>
            <a:chExt cx="495055" cy="2686219"/>
          </a:xfrm>
        </p:grpSpPr>
        <p:cxnSp>
          <p:nvCxnSpPr>
            <p:cNvPr id="31" name="Přímá spojnice 30"/>
            <p:cNvCxnSpPr>
              <a:stCxn id="5" idx="2"/>
            </p:cNvCxnSpPr>
            <p:nvPr/>
          </p:nvCxnSpPr>
          <p:spPr>
            <a:xfrm>
              <a:off x="2173841" y="3398076"/>
              <a:ext cx="0" cy="26862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2668896" y="3398076"/>
              <a:ext cx="0" cy="26862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2173841" y="5900133"/>
              <a:ext cx="4950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30" name="Skupina 36"/>
            <p:cNvGrpSpPr>
              <a:grpSpLocks/>
            </p:cNvGrpSpPr>
            <p:nvPr/>
          </p:nvGrpSpPr>
          <p:grpSpPr bwMode="auto">
            <a:xfrm>
              <a:off x="2173841" y="5547144"/>
              <a:ext cx="488595" cy="481594"/>
              <a:chOff x="5157065" y="5580820"/>
              <a:chExt cx="488595" cy="481594"/>
            </a:xfrm>
          </p:grpSpPr>
          <p:sp>
            <p:nvSpPr>
              <p:cNvPr id="13331" name="TextovéPole 34"/>
              <p:cNvSpPr txBox="1">
                <a:spLocks noChangeArrowheads="1"/>
              </p:cNvSpPr>
              <p:nvPr/>
            </p:nvSpPr>
            <p:spPr bwMode="auto">
              <a:xfrm>
                <a:off x="5157065" y="558082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/>
                  <a:t>D</a:t>
                </a:r>
              </a:p>
            </p:txBody>
          </p:sp>
          <p:sp>
            <p:nvSpPr>
              <p:cNvPr id="13332" name="TextovéPole 35"/>
              <p:cNvSpPr txBox="1">
                <a:spLocks noChangeArrowheads="1"/>
              </p:cNvSpPr>
              <p:nvPr/>
            </p:nvSpPr>
            <p:spPr bwMode="auto">
              <a:xfrm>
                <a:off x="5332754" y="569308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800"/>
                  <a:t>o</a:t>
                </a:r>
              </a:p>
            </p:txBody>
          </p:sp>
        </p:grpSp>
      </p:grpSp>
      <p:grpSp>
        <p:nvGrpSpPr>
          <p:cNvPr id="42" name="Skupina 41"/>
          <p:cNvGrpSpPr>
            <a:grpSpLocks/>
          </p:cNvGrpSpPr>
          <p:nvPr/>
        </p:nvGrpSpPr>
        <p:grpSpPr bwMode="auto">
          <a:xfrm>
            <a:off x="5094288" y="3536950"/>
            <a:ext cx="1912937" cy="1922463"/>
            <a:chOff x="5093565" y="3537587"/>
            <a:chExt cx="1913918" cy="1921284"/>
          </a:xfrm>
        </p:grpSpPr>
        <p:cxnSp>
          <p:nvCxnSpPr>
            <p:cNvPr id="40" name="Přímá spojnice se šipkou 39"/>
            <p:cNvCxnSpPr/>
            <p:nvPr/>
          </p:nvCxnSpPr>
          <p:spPr>
            <a:xfrm flipV="1">
              <a:off x="5652652" y="3537587"/>
              <a:ext cx="1354831" cy="15024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ovéPole 40"/>
            <p:cNvSpPr txBox="1">
              <a:spLocks noChangeArrowheads="1"/>
            </p:cNvSpPr>
            <p:nvPr/>
          </p:nvSpPr>
          <p:spPr bwMode="auto">
            <a:xfrm>
              <a:off x="5093565" y="5089539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Obraz cíle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981E-6 L 0.07777 -0.1855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2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-0.07865 0.1515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7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FD164C-497B-482D-9515-641CE7B51B79}" type="slidenum">
              <a:rPr lang="cs-CZ" smtClean="0"/>
              <a:pPr eaLnBrk="1" hangingPunct="1">
                <a:defRPr/>
              </a:pPr>
              <a:t>18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63977" y="260648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Paralaxa</a:t>
            </a:r>
          </a:p>
        </p:txBody>
      </p:sp>
      <p:pic>
        <p:nvPicPr>
          <p:cNvPr id="1434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819150"/>
            <a:ext cx="6483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C7DFADA-81E9-43B5-9916-AD89772CF7AE}" type="slidenum">
              <a:rPr lang="cs-CZ" smtClean="0"/>
              <a:pPr eaLnBrk="1" hangingPunct="1">
                <a:defRPr/>
              </a:pPr>
              <a:t>19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63977" y="260648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Paralaxa</a:t>
            </a:r>
          </a:p>
        </p:txBody>
      </p:sp>
      <p:pic>
        <p:nvPicPr>
          <p:cNvPr id="1536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906463"/>
            <a:ext cx="7016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WordArt 77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85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Keplerova dalekohledová soustava</a:t>
            </a:r>
          </a:p>
        </p:txBody>
      </p:sp>
      <p:sp>
        <p:nvSpPr>
          <p:cNvPr id="208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E417102-8EE1-408B-9872-89B27A20F87F}" type="slidenum">
              <a:rPr lang="cs-CZ" smtClean="0"/>
              <a:pPr eaLnBrk="1" hangingPunct="1">
                <a:defRPr/>
              </a:pPr>
              <a:t>2</a:t>
            </a:fld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386535" y="1583795"/>
            <a:ext cx="8505946" cy="4095455"/>
            <a:chOff x="386535" y="1583795"/>
            <a:chExt cx="8505946" cy="4095455"/>
          </a:xfrm>
        </p:grpSpPr>
        <p:grpSp>
          <p:nvGrpSpPr>
            <p:cNvPr id="80" name="Plátno 20"/>
            <p:cNvGrpSpPr/>
            <p:nvPr/>
          </p:nvGrpSpPr>
          <p:grpSpPr>
            <a:xfrm>
              <a:off x="386535" y="1583795"/>
              <a:ext cx="8505946" cy="4095455"/>
              <a:chOff x="0" y="0"/>
              <a:chExt cx="6045200" cy="3200400"/>
            </a:xfrm>
          </p:grpSpPr>
          <p:sp>
            <p:nvSpPr>
              <p:cNvPr id="81" name="Obdélník 80"/>
              <p:cNvSpPr/>
              <p:nvPr/>
            </p:nvSpPr>
            <p:spPr>
              <a:xfrm>
                <a:off x="0" y="0"/>
                <a:ext cx="6045200" cy="3200400"/>
              </a:xfrm>
              <a:prstGeom prst="rect">
                <a:avLst/>
              </a:prstGeom>
            </p:spPr>
          </p:sp>
          <p:grpSp>
            <p:nvGrpSpPr>
              <p:cNvPr id="82" name="Skupina 81"/>
              <p:cNvGrpSpPr/>
              <p:nvPr/>
            </p:nvGrpSpPr>
            <p:grpSpPr>
              <a:xfrm>
                <a:off x="95250" y="428580"/>
                <a:ext cx="5391150" cy="2327320"/>
                <a:chOff x="95250" y="428580"/>
                <a:chExt cx="5391150" cy="2327320"/>
              </a:xfrm>
            </p:grpSpPr>
            <p:cxnSp>
              <p:nvCxnSpPr>
                <p:cNvPr id="83" name="Přímá spojnice 82"/>
                <p:cNvCxnSpPr/>
                <p:nvPr/>
              </p:nvCxnSpPr>
              <p:spPr>
                <a:xfrm>
                  <a:off x="4187811" y="1773850"/>
                  <a:ext cx="129858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Skupina 83"/>
                <p:cNvGrpSpPr/>
                <p:nvPr/>
              </p:nvGrpSpPr>
              <p:grpSpPr>
                <a:xfrm>
                  <a:off x="704850" y="1009650"/>
                  <a:ext cx="323850" cy="1209675"/>
                  <a:chOff x="704850" y="1009650"/>
                  <a:chExt cx="323850" cy="1209675"/>
                </a:xfrm>
              </p:grpSpPr>
              <p:sp>
                <p:nvSpPr>
                  <p:cNvPr id="145" name="Obdélník 144"/>
                  <p:cNvSpPr/>
                  <p:nvPr/>
                </p:nvSpPr>
                <p:spPr>
                  <a:xfrm>
                    <a:off x="838200" y="1009650"/>
                    <a:ext cx="190500" cy="1209675"/>
                  </a:xfrm>
                  <a:prstGeom prst="rect">
                    <a:avLst/>
                  </a:prstGeom>
                  <a:solidFill>
                    <a:schemeClr val="accent1">
                      <a:alpha val="31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46" name="Ovál 145"/>
                  <p:cNvSpPr/>
                  <p:nvPr/>
                </p:nvSpPr>
                <p:spPr>
                  <a:xfrm>
                    <a:off x="704850" y="1009650"/>
                    <a:ext cx="257175" cy="120967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cxnSp>
              <p:nvCxnSpPr>
                <p:cNvPr id="85" name="Přímá spojnice 84"/>
                <p:cNvCxnSpPr/>
                <p:nvPr/>
              </p:nvCxnSpPr>
              <p:spPr>
                <a:xfrm>
                  <a:off x="285750" y="1609725"/>
                  <a:ext cx="498157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Skupina 85"/>
                <p:cNvGrpSpPr/>
                <p:nvPr/>
              </p:nvGrpSpPr>
              <p:grpSpPr>
                <a:xfrm>
                  <a:off x="781050" y="768350"/>
                  <a:ext cx="212725" cy="247650"/>
                  <a:chOff x="749300" y="679450"/>
                  <a:chExt cx="212725" cy="247650"/>
                </a:xfrm>
              </p:grpSpPr>
              <p:cxnSp>
                <p:nvCxnSpPr>
                  <p:cNvPr id="143" name="Přímá spojnice 142"/>
                  <p:cNvCxnSpPr/>
                  <p:nvPr/>
                </p:nvCxnSpPr>
                <p:spPr>
                  <a:xfrm>
                    <a:off x="749300" y="927100"/>
                    <a:ext cx="212725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Přímá spojnice 143"/>
                  <p:cNvCxnSpPr/>
                  <p:nvPr/>
                </p:nvCxnSpPr>
                <p:spPr>
                  <a:xfrm flipV="1">
                    <a:off x="861650" y="679450"/>
                    <a:ext cx="0" cy="24765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Skupina 86"/>
                <p:cNvGrpSpPr/>
                <p:nvPr/>
              </p:nvGrpSpPr>
              <p:grpSpPr>
                <a:xfrm rot="10800000">
                  <a:off x="771525" y="2219325"/>
                  <a:ext cx="212725" cy="247650"/>
                  <a:chOff x="0" y="0"/>
                  <a:chExt cx="212725" cy="247650"/>
                </a:xfrm>
              </p:grpSpPr>
              <p:cxnSp>
                <p:nvCxnSpPr>
                  <p:cNvPr id="141" name="Přímá spojnice 140"/>
                  <p:cNvCxnSpPr/>
                  <p:nvPr/>
                </p:nvCxnSpPr>
                <p:spPr>
                  <a:xfrm>
                    <a:off x="0" y="247650"/>
                    <a:ext cx="212725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Přímá spojnice 141"/>
                  <p:cNvCxnSpPr/>
                  <p:nvPr/>
                </p:nvCxnSpPr>
                <p:spPr>
                  <a:xfrm flipV="1">
                    <a:off x="112350" y="0"/>
                    <a:ext cx="0" cy="24765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Skupina 87"/>
                <p:cNvGrpSpPr/>
                <p:nvPr/>
              </p:nvGrpSpPr>
              <p:grpSpPr>
                <a:xfrm>
                  <a:off x="3342512" y="1136650"/>
                  <a:ext cx="157775" cy="247650"/>
                  <a:chOff x="0" y="0"/>
                  <a:chExt cx="212725" cy="247650"/>
                </a:xfrm>
              </p:grpSpPr>
              <p:cxnSp>
                <p:nvCxnSpPr>
                  <p:cNvPr id="139" name="Přímá spojnice 138"/>
                  <p:cNvCxnSpPr/>
                  <p:nvPr/>
                </p:nvCxnSpPr>
                <p:spPr>
                  <a:xfrm>
                    <a:off x="0" y="247650"/>
                    <a:ext cx="21272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Přímá spojnice 139"/>
                  <p:cNvCxnSpPr/>
                  <p:nvPr/>
                </p:nvCxnSpPr>
                <p:spPr>
                  <a:xfrm flipV="1">
                    <a:off x="112350" y="0"/>
                    <a:ext cx="0" cy="247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Přímá spojnice 88"/>
                <p:cNvCxnSpPr/>
                <p:nvPr/>
              </p:nvCxnSpPr>
              <p:spPr>
                <a:xfrm>
                  <a:off x="3427899" y="1054100"/>
                  <a:ext cx="0" cy="1689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Přímá spojnice 89"/>
                <p:cNvCxnSpPr/>
                <p:nvPr/>
              </p:nvCxnSpPr>
              <p:spPr>
                <a:xfrm>
                  <a:off x="128950" y="1022350"/>
                  <a:ext cx="7429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/>
                <p:nvPr/>
              </p:nvCxnSpPr>
              <p:spPr>
                <a:xfrm>
                  <a:off x="95250" y="2208825"/>
                  <a:ext cx="74295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nice 91"/>
                <p:cNvCxnSpPr>
                  <a:stCxn id="146" idx="4"/>
                </p:cNvCxnSpPr>
                <p:nvPr/>
              </p:nvCxnSpPr>
              <p:spPr>
                <a:xfrm flipV="1">
                  <a:off x="833438" y="1466850"/>
                  <a:ext cx="3194796" cy="75247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nice 92"/>
                <p:cNvCxnSpPr>
                  <a:stCxn id="146" idx="0"/>
                </p:cNvCxnSpPr>
                <p:nvPr/>
              </p:nvCxnSpPr>
              <p:spPr>
                <a:xfrm>
                  <a:off x="833438" y="1009650"/>
                  <a:ext cx="3198812" cy="7366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/>
                <p:cNvCxnSpPr/>
                <p:nvPr/>
              </p:nvCxnSpPr>
              <p:spPr>
                <a:xfrm>
                  <a:off x="4187811" y="1454150"/>
                  <a:ext cx="122810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Skupina 94"/>
                <p:cNvGrpSpPr/>
                <p:nvPr/>
              </p:nvGrpSpPr>
              <p:grpSpPr>
                <a:xfrm>
                  <a:off x="4032250" y="1054101"/>
                  <a:ext cx="359523" cy="1062060"/>
                  <a:chOff x="4026829" y="1370625"/>
                  <a:chExt cx="359523" cy="477225"/>
                </a:xfrm>
              </p:grpSpPr>
              <p:grpSp>
                <p:nvGrpSpPr>
                  <p:cNvPr id="134" name="Skupina 133"/>
                  <p:cNvGrpSpPr/>
                  <p:nvPr/>
                </p:nvGrpSpPr>
                <p:grpSpPr>
                  <a:xfrm>
                    <a:off x="4226734" y="1370625"/>
                    <a:ext cx="159618" cy="477225"/>
                    <a:chOff x="0" y="0"/>
                    <a:chExt cx="323850" cy="1209675"/>
                  </a:xfrm>
                </p:grpSpPr>
                <p:sp>
                  <p:nvSpPr>
                    <p:cNvPr id="137" name="Obdélník 136"/>
                    <p:cNvSpPr/>
                    <p:nvPr/>
                  </p:nvSpPr>
                  <p:spPr>
                    <a:xfrm>
                      <a:off x="133350" y="0"/>
                      <a:ext cx="190500" cy="1209675"/>
                    </a:xfrm>
                    <a:prstGeom prst="rect">
                      <a:avLst/>
                    </a:prstGeom>
                    <a:solidFill>
                      <a:schemeClr val="accent1">
                        <a:alpha val="31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38" name="Ovál 137"/>
                    <p:cNvSpPr/>
                    <p:nvPr/>
                  </p:nvSpPr>
                  <p:spPr>
                    <a:xfrm>
                      <a:off x="0" y="0"/>
                      <a:ext cx="257175" cy="1209675"/>
                    </a:xfrm>
                    <a:prstGeom prst="ellipse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135" name="Obdélník 134"/>
                  <p:cNvSpPr/>
                  <p:nvPr/>
                </p:nvSpPr>
                <p:spPr>
                  <a:xfrm flipH="1">
                    <a:off x="4026829" y="1370625"/>
                    <a:ext cx="91506" cy="477225"/>
                  </a:xfrm>
                  <a:prstGeom prst="rect">
                    <a:avLst/>
                  </a:prstGeom>
                  <a:solidFill>
                    <a:schemeClr val="accent1">
                      <a:alpha val="31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flipH="1">
                    <a:off x="4058856" y="1370625"/>
                    <a:ext cx="123534" cy="47722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96" name="Obdélník 95"/>
                <p:cNvSpPr/>
                <p:nvPr/>
              </p:nvSpPr>
              <p:spPr>
                <a:xfrm>
                  <a:off x="3429168" y="1308100"/>
                  <a:ext cx="45719" cy="596900"/>
                </a:xfrm>
                <a:prstGeom prst="rect">
                  <a:avLst/>
                </a:prstGeom>
                <a:solidFill>
                  <a:schemeClr val="accent1">
                    <a:alpha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97" name="Přímá spojnice 96"/>
                <p:cNvCxnSpPr/>
                <p:nvPr/>
              </p:nvCxnSpPr>
              <p:spPr>
                <a:xfrm flipV="1">
                  <a:off x="285750" y="1276350"/>
                  <a:ext cx="3742484" cy="40005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Skupina 97"/>
                <p:cNvGrpSpPr/>
                <p:nvPr/>
              </p:nvGrpSpPr>
              <p:grpSpPr>
                <a:xfrm rot="10800000">
                  <a:off x="3356437" y="1908175"/>
                  <a:ext cx="157480" cy="247650"/>
                  <a:chOff x="0" y="0"/>
                  <a:chExt cx="212725" cy="247650"/>
                </a:xfrm>
              </p:grpSpPr>
              <p:cxnSp>
                <p:nvCxnSpPr>
                  <p:cNvPr id="132" name="Přímá spojnice 131"/>
                  <p:cNvCxnSpPr/>
                  <p:nvPr/>
                </p:nvCxnSpPr>
                <p:spPr>
                  <a:xfrm>
                    <a:off x="0" y="247650"/>
                    <a:ext cx="21272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Přímá spojnice 132"/>
                  <p:cNvCxnSpPr/>
                  <p:nvPr/>
                </p:nvCxnSpPr>
                <p:spPr>
                  <a:xfrm flipV="1">
                    <a:off x="112351" y="0"/>
                    <a:ext cx="0" cy="247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Přímá spojnice 98"/>
                <p:cNvCxnSpPr>
                  <a:endCxn id="146" idx="4"/>
                </p:cNvCxnSpPr>
                <p:nvPr/>
              </p:nvCxnSpPr>
              <p:spPr>
                <a:xfrm flipV="1">
                  <a:off x="230800" y="2219325"/>
                  <a:ext cx="602638" cy="62525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V="1">
                  <a:off x="269284" y="1024550"/>
                  <a:ext cx="602615" cy="6223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>
                  <a:stCxn id="146" idx="0"/>
                </p:cNvCxnSpPr>
                <p:nvPr/>
              </p:nvCxnSpPr>
              <p:spPr>
                <a:xfrm>
                  <a:off x="833438" y="1009650"/>
                  <a:ext cx="3198812" cy="40005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>
                  <a:stCxn id="146" idx="4"/>
                </p:cNvCxnSpPr>
                <p:nvPr/>
              </p:nvCxnSpPr>
              <p:spPr>
                <a:xfrm flipV="1">
                  <a:off x="833438" y="1136650"/>
                  <a:ext cx="3198812" cy="1082675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>
                  <a:endCxn id="138" idx="7"/>
                </p:cNvCxnSpPr>
                <p:nvPr/>
              </p:nvCxnSpPr>
              <p:spPr>
                <a:xfrm flipH="1" flipV="1">
                  <a:off x="4340347" y="1209636"/>
                  <a:ext cx="1075568" cy="56421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/>
                <p:nvPr/>
              </p:nvCxnSpPr>
              <p:spPr>
                <a:xfrm flipH="1" flipV="1">
                  <a:off x="4400890" y="1390015"/>
                  <a:ext cx="1075055" cy="56388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/>
                <p:cNvCxnSpPr/>
                <p:nvPr/>
              </p:nvCxnSpPr>
              <p:spPr>
                <a:xfrm flipH="1" flipV="1">
                  <a:off x="4411345" y="1086780"/>
                  <a:ext cx="1075055" cy="56388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" name="Skupina 105"/>
                <p:cNvGrpSpPr/>
                <p:nvPr/>
              </p:nvGrpSpPr>
              <p:grpSpPr>
                <a:xfrm>
                  <a:off x="5060315" y="1185545"/>
                  <a:ext cx="157480" cy="247650"/>
                  <a:chOff x="0" y="0"/>
                  <a:chExt cx="212725" cy="247650"/>
                </a:xfrm>
              </p:grpSpPr>
              <p:cxnSp>
                <p:nvCxnSpPr>
                  <p:cNvPr id="130" name="Přímá spojnice 129"/>
                  <p:cNvCxnSpPr/>
                  <p:nvPr/>
                </p:nvCxnSpPr>
                <p:spPr>
                  <a:xfrm>
                    <a:off x="0" y="247650"/>
                    <a:ext cx="21272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Přímá spojnice 130"/>
                  <p:cNvCxnSpPr/>
                  <p:nvPr/>
                </p:nvCxnSpPr>
                <p:spPr>
                  <a:xfrm flipV="1">
                    <a:off x="112351" y="0"/>
                    <a:ext cx="0" cy="247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Skupina 106"/>
                <p:cNvGrpSpPr/>
                <p:nvPr/>
              </p:nvGrpSpPr>
              <p:grpSpPr>
                <a:xfrm rot="10800000">
                  <a:off x="5060315" y="1782445"/>
                  <a:ext cx="157480" cy="247650"/>
                  <a:chOff x="0" y="0"/>
                  <a:chExt cx="212725" cy="247650"/>
                </a:xfrm>
              </p:grpSpPr>
              <p:cxnSp>
                <p:nvCxnSpPr>
                  <p:cNvPr id="128" name="Přímá spojnice 127"/>
                  <p:cNvCxnSpPr/>
                  <p:nvPr/>
                </p:nvCxnSpPr>
                <p:spPr>
                  <a:xfrm>
                    <a:off x="0" y="247650"/>
                    <a:ext cx="212725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Přímá spojnice 128"/>
                  <p:cNvCxnSpPr/>
                  <p:nvPr/>
                </p:nvCxnSpPr>
                <p:spPr>
                  <a:xfrm flipV="1">
                    <a:off x="112351" y="0"/>
                    <a:ext cx="0" cy="24765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Textové pole 48"/>
                <p:cNvSpPr txBox="1"/>
                <p:nvPr/>
              </p:nvSpPr>
              <p:spPr>
                <a:xfrm>
                  <a:off x="871899" y="711200"/>
                  <a:ext cx="299720" cy="2603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109" name="Textové pole 48"/>
                <p:cNvSpPr txBox="1"/>
                <p:nvPr/>
              </p:nvSpPr>
              <p:spPr>
                <a:xfrm>
                  <a:off x="5125425" y="1213780"/>
                  <a:ext cx="350520" cy="2603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D´</a:t>
                  </a:r>
                </a:p>
              </p:txBody>
            </p:sp>
            <p:cxnSp>
              <p:nvCxnSpPr>
                <p:cNvPr id="110" name="Přímá spojnice 109"/>
                <p:cNvCxnSpPr/>
                <p:nvPr/>
              </p:nvCxnSpPr>
              <p:spPr>
                <a:xfrm>
                  <a:off x="871899" y="2466975"/>
                  <a:ext cx="0" cy="276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Přímá spojnice 110"/>
                <p:cNvCxnSpPr/>
                <p:nvPr/>
              </p:nvCxnSpPr>
              <p:spPr>
                <a:xfrm>
                  <a:off x="3430113" y="2479675"/>
                  <a:ext cx="0" cy="276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5134622" y="2030095"/>
                  <a:ext cx="0" cy="7194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se šipkou 112"/>
                <p:cNvCxnSpPr/>
                <p:nvPr/>
              </p:nvCxnSpPr>
              <p:spPr>
                <a:xfrm>
                  <a:off x="871900" y="2660650"/>
                  <a:ext cx="255726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ové pole 51"/>
                <p:cNvSpPr txBox="1"/>
                <p:nvPr/>
              </p:nvSpPr>
              <p:spPr>
                <a:xfrm>
                  <a:off x="161925" y="755650"/>
                  <a:ext cx="688975" cy="2984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objektiv</a:t>
                  </a:r>
                </a:p>
              </p:txBody>
            </p:sp>
            <p:sp>
              <p:nvSpPr>
                <p:cNvPr id="115" name="Textové pole 51"/>
                <p:cNvSpPr txBox="1"/>
                <p:nvPr/>
              </p:nvSpPr>
              <p:spPr>
                <a:xfrm>
                  <a:off x="3899952" y="731180"/>
                  <a:ext cx="579120" cy="29845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okulár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Textové pole 52"/>
                    <p:cNvSpPr txBox="1"/>
                    <p:nvPr/>
                  </p:nvSpPr>
                  <p:spPr>
                    <a:xfrm>
                      <a:off x="1822450" y="2368550"/>
                      <a:ext cx="438150" cy="3746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𝑜𝑏𝑗</m:t>
                                </m:r>
                              </m:sub>
                              <m:sup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oMath>
                        </m:oMathPara>
                      </a14:m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mc:Choice>
              <mc:Fallback xmlns="">
                <p:sp>
                  <p:nvSpPr>
                    <p:cNvPr id="116" name="Textové pole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22450" y="2368550"/>
                      <a:ext cx="438150" cy="37465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7" name="Přímá spojnice se šipkou 116"/>
                <p:cNvCxnSpPr/>
                <p:nvPr/>
              </p:nvCxnSpPr>
              <p:spPr>
                <a:xfrm>
                  <a:off x="3430744" y="2660650"/>
                  <a:ext cx="170387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Textové pole 53"/>
                    <p:cNvSpPr txBox="1"/>
                    <p:nvPr/>
                  </p:nvSpPr>
                  <p:spPr>
                    <a:xfrm>
                      <a:off x="4064277" y="2381250"/>
                      <a:ext cx="501650" cy="3683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𝑜𝑘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8" name="Textové pole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4277" y="2381250"/>
                      <a:ext cx="501650" cy="3683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9" name="Přímá spojnice 118"/>
                <p:cNvCxnSpPr/>
                <p:nvPr/>
              </p:nvCxnSpPr>
              <p:spPr>
                <a:xfrm>
                  <a:off x="4394608" y="2092325"/>
                  <a:ext cx="0" cy="276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Přímá spojnice se šipkou 119"/>
                <p:cNvCxnSpPr/>
                <p:nvPr/>
              </p:nvCxnSpPr>
              <p:spPr>
                <a:xfrm>
                  <a:off x="4400890" y="2317750"/>
                  <a:ext cx="74259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ové pole 54"/>
                <p:cNvSpPr txBox="1"/>
                <p:nvPr/>
              </p:nvSpPr>
              <p:spPr>
                <a:xfrm>
                  <a:off x="4902835" y="851830"/>
                  <a:ext cx="583565" cy="3810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výstupní 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pupila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2" name="Textové pole 54"/>
                <p:cNvSpPr txBox="1"/>
                <p:nvPr/>
              </p:nvSpPr>
              <p:spPr>
                <a:xfrm>
                  <a:off x="645204" y="428580"/>
                  <a:ext cx="526415" cy="38100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vstupní 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pupila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3" name="Textové pole 54"/>
                <p:cNvSpPr txBox="1"/>
                <p:nvPr/>
              </p:nvSpPr>
              <p:spPr>
                <a:xfrm>
                  <a:off x="3107350" y="735581"/>
                  <a:ext cx="782955" cy="36609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clona 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cs-CZ" sz="9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zorného pole</a:t>
                  </a:r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ové pole 55"/>
                    <p:cNvSpPr txBox="1"/>
                    <p:nvPr/>
                  </p:nvSpPr>
                  <p:spPr>
                    <a:xfrm>
                      <a:off x="2706877" y="1803741"/>
                      <a:ext cx="635635" cy="27559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𝑜𝑏𝑗</m:t>
                                </m:r>
                              </m:sub>
                              <m:sup>
                                <m: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cs-CZ" sz="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𝑜𝑘</m:t>
                                </m:r>
                              </m:sub>
                            </m:sSub>
                          </m:oMath>
                        </m:oMathPara>
                      </a14:m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4" name="Textové pole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6877" y="1803741"/>
                      <a:ext cx="635635" cy="27559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5" name="Přímá spojnice se šipkou 124"/>
                <p:cNvCxnSpPr>
                  <a:stCxn id="124" idx="0"/>
                  <a:endCxn id="96" idx="1"/>
                </p:cNvCxnSpPr>
                <p:nvPr/>
              </p:nvCxnSpPr>
              <p:spPr>
                <a:xfrm flipV="1">
                  <a:off x="3024695" y="1606550"/>
                  <a:ext cx="404473" cy="19719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blouk 125"/>
                <p:cNvSpPr/>
                <p:nvPr/>
              </p:nvSpPr>
              <p:spPr>
                <a:xfrm rot="1535513">
                  <a:off x="2012951" y="1383545"/>
                  <a:ext cx="311150" cy="339770"/>
                </a:xfrm>
                <a:prstGeom prst="arc">
                  <a:avLst>
                    <a:gd name="adj1" fmla="val 17960745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ové pole 58"/>
                    <p:cNvSpPr txBox="1"/>
                    <p:nvPr/>
                  </p:nvSpPr>
                  <p:spPr>
                    <a:xfrm>
                      <a:off x="2078692" y="1393780"/>
                      <a:ext cx="303530" cy="28262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cs-CZ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ové pole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8692" y="1393780"/>
                      <a:ext cx="303530" cy="2826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cs-C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ové pole 60"/>
                <p:cNvSpPr txBox="1"/>
                <p:nvPr/>
              </p:nvSpPr>
              <p:spPr>
                <a:xfrm>
                  <a:off x="6822250" y="4284095"/>
                  <a:ext cx="421640" cy="32893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ý</m:t>
                            </m:r>
                            <m: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cs-CZ" sz="1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ové pol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250" y="4284095"/>
                  <a:ext cx="421640" cy="3289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35B2F65-B7B3-49D4-A6E0-C8CCD53332A7}" type="slidenum">
              <a:rPr lang="cs-CZ" smtClean="0"/>
              <a:pPr eaLnBrk="1" hangingPunct="1">
                <a:defRPr/>
              </a:pPr>
              <a:t>20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363977" y="260648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Paralaxa</a:t>
            </a:r>
          </a:p>
        </p:txBody>
      </p:sp>
      <p:pic>
        <p:nvPicPr>
          <p:cNvPr id="1638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906463"/>
            <a:ext cx="7016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294063"/>
            <a:ext cx="4297362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 rot="8819325">
            <a:off x="3521075" y="3135313"/>
            <a:ext cx="1849438" cy="539750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DD9B98E-9ECF-416F-A7C8-3AB2AD8B8619}" type="slidenum">
              <a:rPr lang="cs-CZ" smtClean="0"/>
              <a:pPr eaLnBrk="1" hangingPunct="1">
                <a:defRPr/>
              </a:pPr>
              <a:t>21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79511" y="1700807"/>
          <a:ext cx="8568952" cy="3065678"/>
        </p:xfrm>
        <a:graphic>
          <a:graphicData uri="http://schemas.openxmlformats.org/drawingml/2006/table">
            <a:tbl>
              <a:tblPr>
                <a:effectLst>
                  <a:outerShdw blurRad="342900" dist="241300" dir="21540000" sx="105000" sy="105000" algn="ctr" rotWithShape="0">
                    <a:srgbClr val="000000">
                      <a:alpha val="74000"/>
                    </a:srgbClr>
                  </a:outerShdw>
                </a:effectLst>
                <a:tableStyleId>{5C22544A-7EE6-4342-B048-85BDC9FD1C3A}</a:tableStyleId>
              </a:tblPr>
              <a:tblGrid>
                <a:gridCol w="130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74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 typ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Zaměřovače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D´ 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cs-CZ" sz="1600" b="1" dirty="0">
                          <a:effectLst/>
                        </a:rPr>
                        <a:t>´ </a:t>
                      </a:r>
                      <a:r>
                        <a:rPr lang="en-US" sz="1600" b="1" dirty="0">
                          <a:effectLst/>
                        </a:rPr>
                        <a:t>[</a:t>
                      </a:r>
                      <a:r>
                        <a:rPr lang="en-US" sz="1600" b="1" dirty="0" err="1">
                          <a:effectLst/>
                        </a:rPr>
                        <a:t>mrad</a:t>
                      </a:r>
                      <a:r>
                        <a:rPr lang="en-US" sz="1600" b="1" dirty="0">
                          <a:effectLst/>
                        </a:rPr>
                        <a:t>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x</a:t>
                      </a:r>
                      <a:r>
                        <a:rPr lang="cs-CZ" sz="1600" b="1" baseline="-25000">
                          <a:effectLst/>
                        </a:rPr>
                        <a:t>0</a:t>
                      </a:r>
                      <a:r>
                        <a:rPr lang="cs-CZ" sz="1600" b="1">
                          <a:effectLst/>
                        </a:rPr>
                        <a:t> </a:t>
                      </a:r>
                      <a:endParaRPr lang="cs-CZ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x</a:t>
                      </a:r>
                      <a:r>
                        <a:rPr lang="cs-CZ" sz="1600" b="1" baseline="-25000" dirty="0">
                          <a:effectLst/>
                        </a:rPr>
                        <a:t>2</a:t>
                      </a:r>
                      <a:r>
                        <a:rPr lang="cs-CZ" sz="1600" b="1" dirty="0">
                          <a:effectLst/>
                        </a:rPr>
                        <a:t> = -100 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x</a:t>
                      </a:r>
                      <a:r>
                        <a:rPr lang="cs-CZ" sz="1600" b="1" baseline="-25000">
                          <a:effectLst/>
                        </a:rPr>
                        <a:t>2</a:t>
                      </a:r>
                      <a:r>
                        <a:rPr lang="cs-CZ" sz="1600" b="1">
                          <a:effectLst/>
                        </a:rPr>
                        <a:t> = -100 m</a:t>
                      </a:r>
                      <a:endParaRPr lang="cs-CZ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[mm]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x</a:t>
                      </a:r>
                      <a:r>
                        <a:rPr lang="en-US" sz="1600" b="1" baseline="-25000" dirty="0">
                          <a:effectLst/>
                        </a:rPr>
                        <a:t>c</a:t>
                      </a:r>
                      <a:r>
                        <a:rPr lang="en-US" sz="1600" b="1" dirty="0">
                          <a:effectLst/>
                        </a:rPr>
                        <a:t> = -200m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[</a:t>
                      </a:r>
                      <a:r>
                        <a:rPr lang="cs-CZ" sz="1600" b="1" dirty="0">
                          <a:effectLst/>
                        </a:rPr>
                        <a:t>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x [m]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x</a:t>
                      </a:r>
                      <a:r>
                        <a:rPr lang="cs-CZ" sz="1600" b="1" baseline="-25000" dirty="0">
                          <a:effectLst/>
                        </a:rPr>
                        <a:t>1</a:t>
                      </a:r>
                      <a:r>
                        <a:rPr lang="cs-CZ" sz="1600" b="1" dirty="0">
                          <a:effectLst/>
                        </a:rPr>
                        <a:t> [m]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x [m]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x</a:t>
                      </a:r>
                      <a:r>
                        <a:rPr lang="cs-CZ" sz="1600" b="1" baseline="-25000" dirty="0">
                          <a:effectLst/>
                        </a:rPr>
                        <a:t>1</a:t>
                      </a:r>
                      <a:r>
                        <a:rPr lang="cs-CZ" sz="1600" b="1" dirty="0">
                          <a:effectLst/>
                        </a:rPr>
                        <a:t> [m]</a:t>
                      </a:r>
                      <a:endParaRPr lang="cs-CZ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5 x 20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4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0,25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-166,66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-249,25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-506,07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6 x 30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0,45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-300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-150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-300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7 x 50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7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0,8575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-571.66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-121,2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-153,63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-1098,9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12 x 60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-640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1,8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-1200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-109,1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-120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-600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-1200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16 x 80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5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3,2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-2133,3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-110,34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-163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-492</a:t>
                      </a:r>
                      <a:endParaRPr lang="cs-CZ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latin typeface="+mn-lt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412" name="Objekt 3"/>
          <p:cNvGraphicFramePr>
            <a:graphicFrameLocks noChangeAspect="1"/>
          </p:cNvGraphicFramePr>
          <p:nvPr/>
        </p:nvGraphicFramePr>
        <p:xfrm>
          <a:off x="611188" y="596900"/>
          <a:ext cx="33591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Rovnice" r:id="rId3" imgW="1739900" imgH="482600" progId="Equation.3">
                  <p:embed/>
                </p:oleObj>
              </mc:Choice>
              <mc:Fallback>
                <p:oleObj name="Rovnice" r:id="rId3" imgW="1739900" imgH="482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96900"/>
                        <a:ext cx="33591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kt 4"/>
          <p:cNvGraphicFramePr>
            <a:graphicFrameLocks noChangeAspect="1"/>
          </p:cNvGraphicFramePr>
          <p:nvPr/>
        </p:nvGraphicFramePr>
        <p:xfrm>
          <a:off x="5097463" y="620713"/>
          <a:ext cx="1562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Rovnice" r:id="rId5" imgW="1066800" imgH="482600" progId="Equation.3">
                  <p:embed/>
                </p:oleObj>
              </mc:Choice>
              <mc:Fallback>
                <p:oleObj name="Rovnice" r:id="rId5" imgW="1066800" imgH="4826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620713"/>
                        <a:ext cx="1562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150938" y="5229225"/>
            <a:ext cx="6842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 eaLnBrk="0" hangingPunct="0">
              <a:spcBef>
                <a:spcPct val="20000"/>
              </a:spcBef>
              <a:buChar char="•"/>
              <a:tabLst>
                <a:tab pos="449263" algn="l"/>
                <a:tab pos="898525" algn="l"/>
                <a:tab pos="1349375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9263" algn="l"/>
                <a:tab pos="898525" algn="l"/>
                <a:tab pos="1349375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9263" algn="l"/>
                <a:tab pos="898525" algn="l"/>
                <a:tab pos="134937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898525" algn="l"/>
                <a:tab pos="134937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itchFamily="18" charset="0"/>
              </a:rPr>
              <a:t>.	</a:t>
            </a:r>
            <a:r>
              <a:rPr lang="cs-CZ" altLang="cs-CZ" sz="1400">
                <a:cs typeface="Times New Roman" pitchFamily="18" charset="0"/>
              </a:rPr>
              <a:t>D´  je průměr výstupní pupily zaměřovače, </a:t>
            </a:r>
            <a:endParaRPr lang="cs-CZ" altLang="cs-CZ" sz="1400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</a:rPr>
              <a:t>	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</a:t>
            </a:r>
            <a:r>
              <a:rPr lang="cs-CZ" altLang="cs-CZ" sz="1400">
                <a:cs typeface="Times New Roman" pitchFamily="18" charset="0"/>
              </a:rPr>
              <a:t>´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  je paralaxa ,</a:t>
            </a:r>
            <a:endParaRPr lang="cs-CZ" altLang="cs-CZ" sz="1400"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  <a:sym typeface="Symbol" pitchFamily="18" charset="2"/>
              </a:rPr>
              <a:t>	x</a:t>
            </a:r>
            <a:r>
              <a:rPr lang="cs-CZ" altLang="cs-CZ" sz="1400" baseline="-30000">
                <a:cs typeface="Times New Roman" pitchFamily="18" charset="0"/>
                <a:sym typeface="Symbol" pitchFamily="18" charset="2"/>
              </a:rPr>
              <a:t>c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   je vzdálenost cíle,</a:t>
            </a:r>
            <a:endParaRPr lang="cs-CZ" altLang="cs-CZ" sz="1400"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  <a:sym typeface="Symbol" pitchFamily="18" charset="2"/>
              </a:rPr>
              <a:t>	x</a:t>
            </a:r>
            <a:r>
              <a:rPr lang="cs-CZ" altLang="cs-CZ" sz="1400" baseline="-30000"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   je vzdálenost, na kterou se ještě projevuje paralaxa,</a:t>
            </a:r>
            <a:endParaRPr lang="cs-CZ" altLang="cs-CZ" sz="1400"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  <a:sym typeface="Symbol" pitchFamily="18" charset="2"/>
              </a:rPr>
              <a:t>	x</a:t>
            </a:r>
            <a:r>
              <a:rPr lang="cs-CZ" altLang="cs-CZ" sz="1400" baseline="-30000">
                <a:cs typeface="Times New Roman" pitchFamily="18" charset="0"/>
                <a:sym typeface="Symbol" pitchFamily="18" charset="2"/>
              </a:rPr>
              <a:t>1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, x</a:t>
            </a:r>
            <a:r>
              <a:rPr lang="cs-CZ" altLang="cs-CZ" sz="1400" baseline="-30000">
                <a:cs typeface="Times New Roman" pitchFamily="18" charset="0"/>
                <a:sym typeface="Symbol" pitchFamily="18" charset="2"/>
              </a:rPr>
              <a:t>2</a:t>
            </a:r>
            <a:r>
              <a:rPr lang="cs-CZ" altLang="cs-CZ" sz="1400">
                <a:cs typeface="Times New Roman" pitchFamily="18" charset="0"/>
                <a:sym typeface="Symbol" pitchFamily="18" charset="2"/>
              </a:rPr>
              <a:t> je interval vzdáleností, kde se neprojeví paralaxa,</a:t>
            </a:r>
            <a:endParaRPr lang="cs-CZ" altLang="cs-CZ" sz="1400">
              <a:sym typeface="Symbol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  <a:sym typeface="Symbol" pitchFamily="18" charset="2"/>
              </a:rPr>
              <a:t>	x    je vzdálenost, na kterou je justovaný zaměřovač</a:t>
            </a:r>
            <a:r>
              <a:rPr lang="cs-CZ" altLang="cs-CZ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19872" y="139269"/>
            <a:ext cx="25202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  <a:cs typeface="+mn-cs"/>
              </a:rPr>
              <a:t>Paralaxa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7760CB5-A33E-4C87-B05C-826878716C72}" type="slidenum">
              <a:rPr lang="cs-CZ" smtClean="0"/>
              <a:pPr eaLnBrk="1" hangingPunct="1">
                <a:defRPr/>
              </a:pPr>
              <a:t>22</a:t>
            </a:fld>
            <a:endParaRPr lang="cs-CZ"/>
          </a:p>
        </p:txBody>
      </p:sp>
      <p:pic>
        <p:nvPicPr>
          <p:cNvPr id="184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535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F696B-49C2-43CA-9675-3A9A8D1AF8E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97212" y="-1916112"/>
            <a:ext cx="2994025" cy="877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0087" y="890588"/>
            <a:ext cx="2663825" cy="882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051593" y="252498"/>
            <a:ext cx="508556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Princip činnosti kolektivu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45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0483" name="Picture 5" descr="dalek_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9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276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Optická soustava dalekohledu s</a:t>
            </a:r>
          </a:p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jednočočkovou převracecí soustavou</a:t>
            </a:r>
          </a:p>
        </p:txBody>
      </p:sp>
      <p:sp>
        <p:nvSpPr>
          <p:cNvPr id="15365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7810B67-3F51-4405-AA59-386458CA816D}" type="slidenum">
              <a:rPr lang="cs-CZ" smtClean="0"/>
              <a:pPr eaLnBrk="1" hangingPunct="1"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45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0" y="45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8" name="Picture 9" descr="dalek_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91440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1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60579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Optická soustava dalekohledu s </a:t>
            </a:r>
          </a:p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dvoučočkovou převracecí soustavou</a:t>
            </a:r>
          </a:p>
        </p:txBody>
      </p:sp>
      <p:sp>
        <p:nvSpPr>
          <p:cNvPr id="16390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64EC7A0-10EC-406C-9DD6-034305CA26B6}" type="slidenum">
              <a:rPr lang="cs-CZ" smtClean="0"/>
              <a:pPr eaLnBrk="1" hangingPunct="1">
                <a:defRPr/>
              </a:pPr>
              <a:t>25</a:t>
            </a:fld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71550" y="5661025"/>
            <a:ext cx="38528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Záměrná osnova může být v rovině: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A´B´  tzv. 1. rovina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/>
              <a:t>B´´A´´ tzv. 2. rovina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250825" y="3429000"/>
            <a:ext cx="864235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971550" y="1989138"/>
            <a:ext cx="0" cy="2879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732588" y="1989138"/>
            <a:ext cx="0" cy="2879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ovéPole 8"/>
          <p:cNvSpPr txBox="1">
            <a:spLocks noChangeArrowheads="1"/>
          </p:cNvSpPr>
          <p:nvPr/>
        </p:nvSpPr>
        <p:spPr bwMode="auto">
          <a:xfrm>
            <a:off x="992188" y="1527175"/>
            <a:ext cx="33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Symbol" pitchFamily="18" charset="2"/>
              </a:rPr>
              <a:t>z</a:t>
            </a:r>
          </a:p>
        </p:txBody>
      </p:sp>
      <p:sp>
        <p:nvSpPr>
          <p:cNvPr id="22534" name="TextovéPole 9"/>
          <p:cNvSpPr txBox="1">
            <a:spLocks noChangeArrowheads="1"/>
          </p:cNvSpPr>
          <p:nvPr/>
        </p:nvSpPr>
        <p:spPr bwMode="auto">
          <a:xfrm>
            <a:off x="6756400" y="1517650"/>
            <a:ext cx="33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Symbol" pitchFamily="18" charset="2"/>
              </a:rPr>
              <a:t>z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962150" y="2168525"/>
            <a:ext cx="0" cy="2474913"/>
          </a:xfrm>
          <a:prstGeom prst="line">
            <a:avLst/>
          </a:prstGeom>
          <a:ln w="44450">
            <a:solidFill>
              <a:srgbClr val="C00000"/>
            </a:solidFill>
            <a:miter lim="800000"/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841750" y="2190750"/>
            <a:ext cx="0" cy="2476500"/>
          </a:xfrm>
          <a:prstGeom prst="line">
            <a:avLst/>
          </a:prstGeom>
          <a:ln w="44450">
            <a:solidFill>
              <a:srgbClr val="C00000"/>
            </a:solidFill>
            <a:miter lim="800000"/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971550" y="2708275"/>
            <a:ext cx="990600" cy="6985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962150" y="2708275"/>
            <a:ext cx="1879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1962150" y="4149725"/>
            <a:ext cx="1879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990600" y="3429000"/>
            <a:ext cx="971550" cy="7207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3841750" y="2708275"/>
            <a:ext cx="2890838" cy="6985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3841750" y="3429000"/>
            <a:ext cx="2890838" cy="7207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971550" y="684213"/>
            <a:ext cx="0" cy="130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6732588" y="684213"/>
            <a:ext cx="0" cy="130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1958975" y="1517650"/>
            <a:ext cx="0" cy="650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3841750" y="1539875"/>
            <a:ext cx="0" cy="650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971550" y="819150"/>
            <a:ext cx="5761038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1962150" y="1628775"/>
            <a:ext cx="1879600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>
            <a:spLocks noChangeArrowheads="1"/>
          </p:cNvSpPr>
          <p:nvPr/>
        </p:nvSpPr>
        <p:spPr bwMode="auto">
          <a:xfrm>
            <a:off x="2727325" y="125888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e</a:t>
            </a:r>
          </a:p>
        </p:txBody>
      </p:sp>
      <p:sp>
        <p:nvSpPr>
          <p:cNvPr id="22550" name="TextovéPole 50"/>
          <p:cNvSpPr txBox="1">
            <a:spLocks noChangeArrowheads="1"/>
          </p:cNvSpPr>
          <p:nvPr/>
        </p:nvSpPr>
        <p:spPr bwMode="auto">
          <a:xfrm>
            <a:off x="3402013" y="449263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l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1978025" y="19637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</a:t>
            </a: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3897313" y="196373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2</a:t>
            </a:r>
          </a:p>
        </p:txBody>
      </p:sp>
      <p:sp>
        <p:nvSpPr>
          <p:cNvPr id="22553" name="TextovéPole 53"/>
          <p:cNvSpPr txBox="1">
            <a:spLocks noChangeArrowheads="1"/>
          </p:cNvSpPr>
          <p:nvPr/>
        </p:nvSpPr>
        <p:spPr bwMode="auto">
          <a:xfrm>
            <a:off x="603250" y="307975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</a:t>
            </a:r>
          </a:p>
        </p:txBody>
      </p:sp>
      <p:sp>
        <p:nvSpPr>
          <p:cNvPr id="22554" name="TextovéPole 54"/>
          <p:cNvSpPr txBox="1">
            <a:spLocks noChangeArrowheads="1"/>
          </p:cNvSpPr>
          <p:nvPr/>
        </p:nvSpPr>
        <p:spPr bwMode="auto">
          <a:xfrm>
            <a:off x="6756400" y="3079750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A´</a:t>
            </a:r>
          </a:p>
        </p:txBody>
      </p:sp>
      <p:sp>
        <p:nvSpPr>
          <p:cNvPr id="22555" name="TextovéPole 55"/>
          <p:cNvSpPr txBox="1">
            <a:spLocks noChangeArrowheads="1"/>
          </p:cNvSpPr>
          <p:nvPr/>
        </p:nvSpPr>
        <p:spPr bwMode="auto">
          <a:xfrm>
            <a:off x="762000" y="3171825"/>
            <a:ext cx="263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1</a:t>
            </a:r>
          </a:p>
        </p:txBody>
      </p:sp>
      <p:sp>
        <p:nvSpPr>
          <p:cNvPr id="22556" name="TextovéPole 56"/>
          <p:cNvSpPr txBox="1">
            <a:spLocks noChangeArrowheads="1"/>
          </p:cNvSpPr>
          <p:nvPr/>
        </p:nvSpPr>
        <p:spPr bwMode="auto">
          <a:xfrm>
            <a:off x="6880225" y="317182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2</a:t>
            </a:r>
          </a:p>
        </p:txBody>
      </p:sp>
      <p:cxnSp>
        <p:nvCxnSpPr>
          <p:cNvPr id="61" name="Přímá spojnice 60"/>
          <p:cNvCxnSpPr>
            <a:stCxn id="22555" idx="2"/>
          </p:cNvCxnSpPr>
          <p:nvPr/>
        </p:nvCxnSpPr>
        <p:spPr>
          <a:xfrm flipV="1">
            <a:off x="893763" y="2708275"/>
            <a:ext cx="1743075" cy="7413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1025525" y="3429000"/>
            <a:ext cx="1520825" cy="7207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2636838" y="2708275"/>
            <a:ext cx="2649537" cy="2254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 flipV="1">
            <a:off x="2546350" y="3878263"/>
            <a:ext cx="2740025" cy="2714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V="1">
            <a:off x="5286375" y="3429000"/>
            <a:ext cx="1446213" cy="44926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>
            <a:off x="5286375" y="2933700"/>
            <a:ext cx="1470025" cy="51593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3" name="TextovéPole 92"/>
          <p:cNvSpPr txBox="1">
            <a:spLocks noChangeArrowheads="1"/>
          </p:cNvSpPr>
          <p:nvPr/>
        </p:nvSpPr>
        <p:spPr bwMode="auto">
          <a:xfrm>
            <a:off x="6948488" y="1543050"/>
            <a:ext cx="252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´</a:t>
            </a:r>
          </a:p>
        </p:txBody>
      </p:sp>
      <p:sp>
        <p:nvSpPr>
          <p:cNvPr id="94" name="TextovéPole 93"/>
          <p:cNvSpPr txBox="1">
            <a:spLocks noChangeArrowheads="1"/>
          </p:cNvSpPr>
          <p:nvPr/>
        </p:nvSpPr>
        <p:spPr bwMode="auto">
          <a:xfrm>
            <a:off x="2874963" y="1404938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47 L 0.06893 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23 L 0.1566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5886E-7 L 0.07518 -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8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886E-7 L 0.14583 0.0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oom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4578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zoom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62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zoom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29000"/>
            <a:ext cx="45593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zoom_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62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oom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zoom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9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zoom_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38"/>
            <a:ext cx="45720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zoom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59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35113"/>
            <a:ext cx="92090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404664"/>
            <a:ext cx="77251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Pankratický</a:t>
            </a:r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 puškohled</a:t>
            </a:r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DB565F6-B731-4FAF-BC12-18F7B635A976}" type="slidenum">
              <a:rPr lang="cs-CZ" smtClean="0"/>
              <a:pPr eaLnBrk="1" hangingPunct="1"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075" name="Picture 4" descr="dalek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85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Keplerova dalekohledová soustava</a:t>
            </a:r>
          </a:p>
        </p:txBody>
      </p:sp>
      <p:sp>
        <p:nvSpPr>
          <p:cNvPr id="3077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B94E76A-09ED-4122-AAC2-D9F8E610A8A9}" type="slidenum">
              <a:rPr lang="cs-CZ" smtClean="0"/>
              <a:pPr eaLnBrk="1" hangingPunct="1"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7308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50B7043-75B8-4667-9518-C6C949B7B124}" type="slidenum">
              <a:rPr lang="cs-CZ" smtClean="0"/>
              <a:pPr eaLnBrk="1" hangingPunct="1"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FAB838-AE5B-4A54-8581-44B75084E648}" type="slidenum">
              <a:rPr lang="cs-CZ" smtClean="0"/>
              <a:pPr eaLnBrk="1" hangingPunct="1"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BAD19-5191-4726-9527-2FA49A9CA700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2867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2875"/>
            <a:ext cx="31496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429000"/>
            <a:ext cx="30162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429000"/>
            <a:ext cx="309403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7213" y="2822575"/>
            <a:ext cx="2997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OD v 1. rovině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51538" y="2851150"/>
            <a:ext cx="2987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G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OD v 2. rovině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0825" y="301625"/>
            <a:ext cx="1730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accent6">
                    <a:lumMod val="75000"/>
                  </a:schemeClr>
                </a:solidFill>
              </a:rPr>
              <a:t>OD při </a:t>
            </a:r>
            <a:r>
              <a:rPr lang="cs-CZ" sz="3200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ragunovka_zam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8964613" cy="6149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7D2C11-1F85-4F43-B50F-7FABFABDAFBB}" type="slidenum">
              <a:rPr lang="cs-CZ" smtClean="0"/>
              <a:pPr eaLnBrk="1" hangingPunct="1"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1223755"/>
            <a:ext cx="4616437" cy="46678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5" y="1745157"/>
            <a:ext cx="3407607" cy="34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2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69" y="1238061"/>
            <a:ext cx="5169462" cy="51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57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683695"/>
            <a:ext cx="7560840" cy="57212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71700" y="39408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Pohyblivá OD</a:t>
            </a:r>
          </a:p>
        </p:txBody>
      </p:sp>
    </p:spTree>
    <p:extLst>
      <p:ext uri="{BB962C8B-B14F-4D97-AF65-F5344CB8AC3E}">
        <p14:creationId xmlns:p14="http://schemas.microsoft.com/office/powerpoint/2010/main" val="172793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525595" cy="48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7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30723" name="Group 4"/>
          <p:cNvGrpSpPr>
            <a:grpSpLocks noChangeAspect="1"/>
          </p:cNvGrpSpPr>
          <p:nvPr/>
        </p:nvGrpSpPr>
        <p:grpSpPr bwMode="auto">
          <a:xfrm>
            <a:off x="0" y="2997200"/>
            <a:ext cx="8820150" cy="3662363"/>
            <a:chOff x="2368" y="4462"/>
            <a:chExt cx="7106" cy="2970"/>
          </a:xfrm>
        </p:grpSpPr>
        <p:sp>
          <p:nvSpPr>
            <p:cNvPr id="307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68" y="4462"/>
              <a:ext cx="7106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0727" name="Picture 6" descr="Sestava_hrano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4462"/>
              <a:ext cx="3483" cy="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5" descr="sestava_hranol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" y="4462"/>
              <a:ext cx="3483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WordArt 10"/>
          <p:cNvSpPr>
            <a:spLocks noChangeArrowheads="1" noChangeShapeType="1" noTextEdit="1"/>
          </p:cNvSpPr>
          <p:nvPr/>
        </p:nvSpPr>
        <p:spPr bwMode="auto">
          <a:xfrm>
            <a:off x="525318" y="260350"/>
            <a:ext cx="79343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hranolové </a:t>
            </a:r>
            <a:r>
              <a:rPr lang="cs-CZ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převracecí</a:t>
            </a:r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soustavy </a:t>
            </a:r>
            <a:r>
              <a:rPr lang="cs-CZ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Porro</a:t>
            </a:r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I a </a:t>
            </a:r>
            <a:r>
              <a:rPr lang="cs-CZ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Porro</a:t>
            </a:r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II</a:t>
            </a:r>
          </a:p>
        </p:txBody>
      </p:sp>
      <p:sp>
        <p:nvSpPr>
          <p:cNvPr id="21509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C3610F3-BD05-493B-A244-9AE43FAC654A}" type="slidenum">
              <a:rPr lang="cs-CZ" smtClean="0"/>
              <a:pPr eaLnBrk="1" hangingPunct="1"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-6_01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521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5361ECE-282A-4377-B955-6C3841B85F72}" type="slidenum">
              <a:rPr lang="cs-CZ" smtClean="0"/>
              <a:pPr eaLnBrk="1" hangingPunct="1"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41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099" name="Picture 4" descr="dalek_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4429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Galileův dalekohled</a:t>
            </a:r>
          </a:p>
        </p:txBody>
      </p:sp>
      <p:sp>
        <p:nvSpPr>
          <p:cNvPr id="410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1C26EBB-D7A4-4AA2-8A20-6F1FD8E713A7}" type="slidenum">
              <a:rPr lang="cs-CZ" smtClean="0"/>
              <a:pPr eaLnBrk="1" hangingPunct="1"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215"/>
            <a:ext cx="9155412" cy="55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1520" y="143635"/>
            <a:ext cx="8730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hranolové </a:t>
            </a:r>
            <a:r>
              <a:rPr lang="cs-CZ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převracecí</a:t>
            </a:r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soustavy </a:t>
            </a:r>
          </a:p>
          <a:p>
            <a:pPr algn="ctr"/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Schmidt – Pechan        </a:t>
            </a:r>
            <a:r>
              <a:rPr lang="cs-CZ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Abbe</a:t>
            </a:r>
            <a:r>
              <a:rPr lang="cs-CZ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- König</a:t>
            </a:r>
          </a:p>
        </p:txBody>
      </p:sp>
    </p:spTree>
    <p:extLst>
      <p:ext uri="{BB962C8B-B14F-4D97-AF65-F5344CB8AC3E}">
        <p14:creationId xmlns:p14="http://schemas.microsoft.com/office/powerpoint/2010/main" val="2605082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79400"/>
            <a:ext cx="72517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24FE025-7A72-4991-B9DC-69DE3BEDFAA1}" type="slidenum">
              <a:rPr lang="cs-CZ" smtClean="0"/>
              <a:pPr eaLnBrk="1" hangingPunct="1"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9144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38B51AC-BD3D-4E91-BB12-AEF66CC62FDF}" type="slidenum">
              <a:rPr lang="cs-CZ" smtClean="0"/>
              <a:pPr eaLnBrk="1" hangingPunct="1"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0" y="123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34819" name="Group 4"/>
          <p:cNvGrpSpPr>
            <a:grpSpLocks noChangeAspect="1"/>
          </p:cNvGrpSpPr>
          <p:nvPr/>
        </p:nvGrpSpPr>
        <p:grpSpPr bwMode="auto">
          <a:xfrm>
            <a:off x="684213" y="1550988"/>
            <a:ext cx="7812087" cy="5307012"/>
            <a:chOff x="1152" y="1417"/>
            <a:chExt cx="9537" cy="6480"/>
          </a:xfrm>
        </p:grpSpPr>
        <p:sp>
          <p:nvSpPr>
            <p:cNvPr id="348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52" y="1417"/>
              <a:ext cx="9537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4823" name="Picture 6" descr="dalek_00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" y="1597"/>
              <a:ext cx="3179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5" descr="dalek_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" y="1957"/>
              <a:ext cx="4113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WordArt 10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80200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Schémata hranolových převraceních soustav </a:t>
            </a:r>
          </a:p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panoramatických a periskopických dalekohledů</a:t>
            </a:r>
          </a:p>
        </p:txBody>
      </p:sp>
      <p:sp>
        <p:nvSpPr>
          <p:cNvPr id="25605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7C173FE-B294-4084-809A-2FF13B88E4A4}" type="slidenum">
              <a:rPr lang="cs-CZ" smtClean="0"/>
              <a:pPr eaLnBrk="1" hangingPunct="1"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166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84300"/>
            <a:ext cx="29670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WordArt 7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802005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Schémata hranolových převraceních soustav </a:t>
            </a:r>
          </a:p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 panoramatických a periskopických dalekohledů</a:t>
            </a:r>
          </a:p>
        </p:txBody>
      </p:sp>
      <p:sp>
        <p:nvSpPr>
          <p:cNvPr id="26629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7B48BCE-106B-477F-A9E6-6A4F0AEBDB4C}" type="slidenum">
              <a:rPr lang="cs-CZ" smtClean="0"/>
              <a:pPr eaLnBrk="1" hangingPunct="1"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G_01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C3D9CFF-ED57-41ED-A680-8C2EEC8CFCDA}" type="slidenum">
              <a:rPr lang="cs-CZ" smtClean="0"/>
              <a:pPr eaLnBrk="1" hangingPunct="1"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142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7891" name="Picture 4" descr="dalek_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WordArt 7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6009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Schémata objektivů dalekohledových soustav</a:t>
            </a:r>
          </a:p>
        </p:txBody>
      </p:sp>
      <p:sp>
        <p:nvSpPr>
          <p:cNvPr id="28677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F01E44C-FCB5-4B7D-A8E5-A2D110506AE0}" type="slidenum">
              <a:rPr lang="cs-CZ" smtClean="0"/>
              <a:pPr eaLnBrk="1" hangingPunct="1"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0CD501-2E6F-4C2A-A3A4-40D65CD1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70FAA7-49B3-450B-A35F-0A7AAA75AE5C}"/>
              </a:ext>
            </a:extLst>
          </p:cNvPr>
          <p:cNvSpPr/>
          <p:nvPr/>
        </p:nvSpPr>
        <p:spPr>
          <a:xfrm>
            <a:off x="1556665" y="136525"/>
            <a:ext cx="5543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stereoskopické vidění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37496AE-D352-493D-AECF-0C680960B625}"/>
                  </a:ext>
                </a:extLst>
              </p:cNvPr>
              <p:cNvSpPr txBox="1"/>
              <p:nvPr/>
            </p:nvSpPr>
            <p:spPr>
              <a:xfrm>
                <a:off x="476545" y="970372"/>
                <a:ext cx="798617" cy="572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37496AE-D352-493D-AECF-0C680960B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970372"/>
                <a:ext cx="798617" cy="572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28B8E70-7C19-431F-8D5A-C360F3A9E8F1}"/>
                  </a:ext>
                </a:extLst>
              </p:cNvPr>
              <p:cNvSpPr txBox="1"/>
              <p:nvPr/>
            </p:nvSpPr>
            <p:spPr>
              <a:xfrm>
                <a:off x="1275162" y="1072194"/>
                <a:ext cx="3465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=0,096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mrad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28B8E70-7C19-431F-8D5A-C360F3A9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62" y="1072194"/>
                <a:ext cx="3465386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87DE3E2-0DA3-4D23-912A-C11024C5F5D6}"/>
                  </a:ext>
                </a:extLst>
              </p:cNvPr>
              <p:cNvSpPr txBox="1"/>
              <p:nvPr/>
            </p:nvSpPr>
            <p:spPr>
              <a:xfrm>
                <a:off x="5439949" y="2814979"/>
                <a:ext cx="1695318" cy="8472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F87DE3E2-0DA3-4D23-912A-C11024C5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9" y="2814979"/>
                <a:ext cx="1695318" cy="847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Skupina 54">
            <a:extLst>
              <a:ext uri="{FF2B5EF4-FFF2-40B4-BE49-F238E27FC236}">
                <a16:creationId xmlns:a16="http://schemas.microsoft.com/office/drawing/2014/main" id="{2080F027-B528-405D-9F46-2687284B4EE3}"/>
              </a:ext>
            </a:extLst>
          </p:cNvPr>
          <p:cNvGrpSpPr/>
          <p:nvPr/>
        </p:nvGrpSpPr>
        <p:grpSpPr>
          <a:xfrm>
            <a:off x="340094" y="1634249"/>
            <a:ext cx="4400454" cy="2893914"/>
            <a:chOff x="1275162" y="2184668"/>
            <a:chExt cx="4400454" cy="2893914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580559DE-C5FC-4F83-BCAA-4CA1DE3E8DBD}"/>
                </a:ext>
              </a:extLst>
            </p:cNvPr>
            <p:cNvGrpSpPr/>
            <p:nvPr/>
          </p:nvGrpSpPr>
          <p:grpSpPr>
            <a:xfrm>
              <a:off x="2592672" y="2656116"/>
              <a:ext cx="1979328" cy="1051234"/>
              <a:chOff x="2592672" y="2656116"/>
              <a:chExt cx="1979328" cy="1051234"/>
            </a:xfrm>
          </p:grpSpPr>
          <p:sp>
            <p:nvSpPr>
              <p:cNvPr id="14" name="Obdélník 13">
                <a:extLst>
                  <a:ext uri="{FF2B5EF4-FFF2-40B4-BE49-F238E27FC236}">
                    <a16:creationId xmlns:a16="http://schemas.microsoft.com/office/drawing/2014/main" id="{113FBA64-67A7-4E29-89CA-560CE06C1E21}"/>
                  </a:ext>
                </a:extLst>
              </p:cNvPr>
              <p:cNvSpPr/>
              <p:nvPr/>
            </p:nvSpPr>
            <p:spPr>
              <a:xfrm>
                <a:off x="2771800" y="3229680"/>
                <a:ext cx="917485" cy="47767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Vývojový diagram: ruční operace 16">
                <a:extLst>
                  <a:ext uri="{FF2B5EF4-FFF2-40B4-BE49-F238E27FC236}">
                    <a16:creationId xmlns:a16="http://schemas.microsoft.com/office/drawing/2014/main" id="{19A2CD64-9E5B-4FF5-858C-E4B350E602D3}"/>
                  </a:ext>
                </a:extLst>
              </p:cNvPr>
              <p:cNvSpPr/>
              <p:nvPr/>
            </p:nvSpPr>
            <p:spPr>
              <a:xfrm rot="5400000">
                <a:off x="3401870" y="2298385"/>
                <a:ext cx="812399" cy="1527861"/>
              </a:xfrm>
              <a:prstGeom prst="flowChartManualOperation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ývojový diagram: ruční operace 17">
                <a:extLst>
                  <a:ext uri="{FF2B5EF4-FFF2-40B4-BE49-F238E27FC236}">
                    <a16:creationId xmlns:a16="http://schemas.microsoft.com/office/drawing/2014/main" id="{681ED45A-21DA-4406-9172-F5C94A864DD2}"/>
                  </a:ext>
                </a:extLst>
              </p:cNvPr>
              <p:cNvSpPr/>
              <p:nvPr/>
            </p:nvSpPr>
            <p:spPr>
              <a:xfrm rot="16200000">
                <a:off x="2443847" y="3378505"/>
                <a:ext cx="477669" cy="180020"/>
              </a:xfrm>
              <a:prstGeom prst="flowChartManualOperation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55AD9268-1674-4770-9B5C-F7606686900E}"/>
                </a:ext>
              </a:extLst>
            </p:cNvPr>
            <p:cNvGrpSpPr/>
            <p:nvPr/>
          </p:nvGrpSpPr>
          <p:grpSpPr>
            <a:xfrm flipV="1">
              <a:off x="2592672" y="4042079"/>
              <a:ext cx="1979328" cy="1036503"/>
              <a:chOff x="2592672" y="2656116"/>
              <a:chExt cx="1979328" cy="1051234"/>
            </a:xfrm>
          </p:grpSpPr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F11078E5-7A52-408A-BA94-A5242D48AEC5}"/>
                  </a:ext>
                </a:extLst>
              </p:cNvPr>
              <p:cNvSpPr/>
              <p:nvPr/>
            </p:nvSpPr>
            <p:spPr>
              <a:xfrm>
                <a:off x="2771800" y="3229680"/>
                <a:ext cx="917485" cy="477670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ývojový diagram: ruční operace 21">
                <a:extLst>
                  <a:ext uri="{FF2B5EF4-FFF2-40B4-BE49-F238E27FC236}">
                    <a16:creationId xmlns:a16="http://schemas.microsoft.com/office/drawing/2014/main" id="{6508C9F1-E53D-4A5E-9CF9-CC1FD8CF9198}"/>
                  </a:ext>
                </a:extLst>
              </p:cNvPr>
              <p:cNvSpPr/>
              <p:nvPr/>
            </p:nvSpPr>
            <p:spPr>
              <a:xfrm rot="5400000">
                <a:off x="3401870" y="2298385"/>
                <a:ext cx="812399" cy="1527861"/>
              </a:xfrm>
              <a:prstGeom prst="flowChartManualOperation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ývojový diagram: ruční operace 22">
                <a:extLst>
                  <a:ext uri="{FF2B5EF4-FFF2-40B4-BE49-F238E27FC236}">
                    <a16:creationId xmlns:a16="http://schemas.microsoft.com/office/drawing/2014/main" id="{48AD8618-B0A6-47FF-9BE3-65F0E12E1733}"/>
                  </a:ext>
                </a:extLst>
              </p:cNvPr>
              <p:cNvSpPr/>
              <p:nvPr/>
            </p:nvSpPr>
            <p:spPr>
              <a:xfrm rot="16200000">
                <a:off x="2443847" y="3378505"/>
                <a:ext cx="477669" cy="180020"/>
              </a:xfrm>
              <a:prstGeom prst="flowChartManualOperation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5F20097D-B21D-46B8-9166-C4BB5E32A24B}"/>
                </a:ext>
              </a:extLst>
            </p:cNvPr>
            <p:cNvSpPr/>
            <p:nvPr/>
          </p:nvSpPr>
          <p:spPr>
            <a:xfrm>
              <a:off x="2771800" y="3789040"/>
              <a:ext cx="1035115" cy="15379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73E400AE-22B4-481A-8CF4-5B715EE00D1A}"/>
                </a:ext>
              </a:extLst>
            </p:cNvPr>
            <p:cNvSpPr/>
            <p:nvPr/>
          </p:nvSpPr>
          <p:spPr>
            <a:xfrm>
              <a:off x="3536885" y="3571103"/>
              <a:ext cx="90010" cy="47097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0A1E9280-B112-41D5-9A50-1261EF26BEBE}"/>
                </a:ext>
              </a:extLst>
            </p:cNvPr>
            <p:cNvSpPr/>
            <p:nvPr/>
          </p:nvSpPr>
          <p:spPr>
            <a:xfrm>
              <a:off x="2906816" y="3630450"/>
              <a:ext cx="90010" cy="47097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09510E7F-3FA6-4D52-9EB3-B74E5D3DBC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204" y="3054015"/>
              <a:ext cx="1976582" cy="8302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53284F0B-87E5-431F-B903-AC65EA3DB261}"/>
                </a:ext>
              </a:extLst>
            </p:cNvPr>
            <p:cNvCxnSpPr>
              <a:cxnSpLocks/>
            </p:cNvCxnSpPr>
            <p:nvPr/>
          </p:nvCxnSpPr>
          <p:spPr>
            <a:xfrm>
              <a:off x="3449184" y="4678074"/>
              <a:ext cx="1887901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DAA54FB1-6995-45B2-9832-0F0D8ED6698A}"/>
                </a:ext>
              </a:extLst>
            </p:cNvPr>
            <p:cNvCxnSpPr>
              <a:cxnSpLocks/>
            </p:cNvCxnSpPr>
            <p:nvPr/>
          </p:nvCxnSpPr>
          <p:spPr>
            <a:xfrm>
              <a:off x="1646456" y="3437300"/>
              <a:ext cx="1801748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1ACA865-8D83-4E4A-99A2-535126FEC060}"/>
                </a:ext>
              </a:extLst>
            </p:cNvPr>
            <p:cNvCxnSpPr>
              <a:cxnSpLocks/>
            </p:cNvCxnSpPr>
            <p:nvPr/>
          </p:nvCxnSpPr>
          <p:spPr>
            <a:xfrm>
              <a:off x="1646456" y="4281716"/>
              <a:ext cx="1756743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BFF5F5A9-48C0-43DF-8120-37386E1D89C7}"/>
                </a:ext>
              </a:extLst>
            </p:cNvPr>
            <p:cNvCxnSpPr>
              <a:cxnSpLocks/>
            </p:cNvCxnSpPr>
            <p:nvPr/>
          </p:nvCxnSpPr>
          <p:spPr>
            <a:xfrm>
              <a:off x="3448204" y="3062315"/>
              <a:ext cx="0" cy="366685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DFED7CFE-582B-4E89-8B43-B27E83C97773}"/>
                </a:ext>
              </a:extLst>
            </p:cNvPr>
            <p:cNvCxnSpPr>
              <a:cxnSpLocks/>
            </p:cNvCxnSpPr>
            <p:nvPr/>
          </p:nvCxnSpPr>
          <p:spPr>
            <a:xfrm>
              <a:off x="3383148" y="4281716"/>
              <a:ext cx="0" cy="366685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>
              <a:extLst>
                <a:ext uri="{FF2B5EF4-FFF2-40B4-BE49-F238E27FC236}">
                  <a16:creationId xmlns:a16="http://schemas.microsoft.com/office/drawing/2014/main" id="{5684BE39-349C-48AF-A142-99E2CBE2C572}"/>
                </a:ext>
              </a:extLst>
            </p:cNvPr>
            <p:cNvCxnSpPr/>
            <p:nvPr/>
          </p:nvCxnSpPr>
          <p:spPr>
            <a:xfrm>
              <a:off x="5202070" y="3062315"/>
              <a:ext cx="0" cy="1615759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>
              <a:extLst>
                <a:ext uri="{FF2B5EF4-FFF2-40B4-BE49-F238E27FC236}">
                  <a16:creationId xmlns:a16="http://schemas.microsoft.com/office/drawing/2014/main" id="{519E0EDB-F859-4969-8143-1C0DBE04F662}"/>
                </a:ext>
              </a:extLst>
            </p:cNvPr>
            <p:cNvCxnSpPr>
              <a:cxnSpLocks/>
            </p:cNvCxnSpPr>
            <p:nvPr/>
          </p:nvCxnSpPr>
          <p:spPr>
            <a:xfrm>
              <a:off x="1781690" y="3437300"/>
              <a:ext cx="0" cy="840266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40CA5622-B57D-433F-A52F-29FB92214195}"/>
                    </a:ext>
                  </a:extLst>
                </p:cNvPr>
                <p:cNvSpPr txBox="1"/>
                <p:nvPr/>
              </p:nvSpPr>
              <p:spPr>
                <a:xfrm>
                  <a:off x="5173955" y="3609360"/>
                  <a:ext cx="50166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40CA5622-B57D-433F-A52F-29FB92214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955" y="3609360"/>
                  <a:ext cx="5016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ovéPole 51">
                  <a:extLst>
                    <a:ext uri="{FF2B5EF4-FFF2-40B4-BE49-F238E27FC236}">
                      <a16:creationId xmlns:a16="http://schemas.microsoft.com/office/drawing/2014/main" id="{0FEF80DF-6155-4B50-B898-FCA879284DB4}"/>
                    </a:ext>
                  </a:extLst>
                </p:cNvPr>
                <p:cNvSpPr txBox="1"/>
                <p:nvPr/>
              </p:nvSpPr>
              <p:spPr>
                <a:xfrm>
                  <a:off x="3581890" y="2184668"/>
                  <a:ext cx="33215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cs-CZ" sz="2400" dirty="0"/>
                </a:p>
              </p:txBody>
            </p:sp>
          </mc:Choice>
          <mc:Fallback xmlns="">
            <p:sp>
              <p:nvSpPr>
                <p:cNvPr id="52" name="TextovéPole 51">
                  <a:extLst>
                    <a:ext uri="{FF2B5EF4-FFF2-40B4-BE49-F238E27FC236}">
                      <a16:creationId xmlns:a16="http://schemas.microsoft.com/office/drawing/2014/main" id="{0FEF80DF-6155-4B50-B898-FCA879284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890" y="2184668"/>
                  <a:ext cx="33215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636" r="-909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5FF10DCF-D4C1-4493-A69F-2F3D1CDC7150}"/>
                    </a:ext>
                  </a:extLst>
                </p:cNvPr>
                <p:cNvSpPr txBox="1"/>
                <p:nvPr/>
              </p:nvSpPr>
              <p:spPr>
                <a:xfrm>
                  <a:off x="1275162" y="3609360"/>
                  <a:ext cx="6579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5FF10DCF-D4C1-4493-A69F-2F3D1CDC7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162" y="3609360"/>
                  <a:ext cx="65795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ulka 5">
                <a:extLst>
                  <a:ext uri="{FF2B5EF4-FFF2-40B4-BE49-F238E27FC236}">
                    <a16:creationId xmlns:a16="http://schemas.microsoft.com/office/drawing/2014/main" id="{5076CA6B-9852-44DF-A10C-9B677E48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66173"/>
                  </p:ext>
                </p:extLst>
              </p:nvPr>
            </p:nvGraphicFramePr>
            <p:xfrm>
              <a:off x="216552" y="4924899"/>
              <a:ext cx="8370930" cy="164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810">
                      <a:extLst>
                        <a:ext uri="{9D8B030D-6E8A-4147-A177-3AD203B41FA5}">
                          <a16:colId xmlns:a16="http://schemas.microsoft.com/office/drawing/2014/main" val="3859673561"/>
                        </a:ext>
                      </a:extLst>
                    </a:gridCol>
                    <a:gridCol w="4751327">
                      <a:extLst>
                        <a:ext uri="{9D8B030D-6E8A-4147-A177-3AD203B41FA5}">
                          <a16:colId xmlns:a16="http://schemas.microsoft.com/office/drawing/2014/main" val="1153617100"/>
                        </a:ext>
                      </a:extLst>
                    </a:gridCol>
                    <a:gridCol w="2243793">
                      <a:extLst>
                        <a:ext uri="{9D8B030D-6E8A-4147-A177-3AD203B41FA5}">
                          <a16:colId xmlns:a16="http://schemas.microsoft.com/office/drawing/2014/main" val="1399634035"/>
                        </a:ext>
                      </a:extLst>
                    </a:gridCol>
                  </a:tblGrid>
                  <a:tr h="457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𝛤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poměr příčných a hloubkových rozměrů je zachovaný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pozorovací nůžkové dalekohledy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5332709"/>
                      </a:ext>
                    </a:extLst>
                  </a:tr>
                  <a:tr h="4577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𝛤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sploštění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zobrazení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737871"/>
                      </a:ext>
                    </a:extLst>
                  </a:tr>
                  <a:tr h="45777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𝛤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prohloubení zobrazení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OM dálkoměry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205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ulka 5">
                <a:extLst>
                  <a:ext uri="{FF2B5EF4-FFF2-40B4-BE49-F238E27FC236}">
                    <a16:creationId xmlns:a16="http://schemas.microsoft.com/office/drawing/2014/main" id="{5076CA6B-9852-44DF-A10C-9B677E48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66173"/>
                  </p:ext>
                </p:extLst>
              </p:nvPr>
            </p:nvGraphicFramePr>
            <p:xfrm>
              <a:off x="216552" y="4924899"/>
              <a:ext cx="8370930" cy="1644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810">
                      <a:extLst>
                        <a:ext uri="{9D8B030D-6E8A-4147-A177-3AD203B41FA5}">
                          <a16:colId xmlns:a16="http://schemas.microsoft.com/office/drawing/2014/main" val="3859673561"/>
                        </a:ext>
                      </a:extLst>
                    </a:gridCol>
                    <a:gridCol w="4751327">
                      <a:extLst>
                        <a:ext uri="{9D8B030D-6E8A-4147-A177-3AD203B41FA5}">
                          <a16:colId xmlns:a16="http://schemas.microsoft.com/office/drawing/2014/main" val="1153617100"/>
                        </a:ext>
                      </a:extLst>
                    </a:gridCol>
                    <a:gridCol w="2243793">
                      <a:extLst>
                        <a:ext uri="{9D8B030D-6E8A-4147-A177-3AD203B41FA5}">
                          <a16:colId xmlns:a16="http://schemas.microsoft.com/office/drawing/2014/main" val="1399634035"/>
                        </a:ext>
                      </a:extLst>
                    </a:gridCol>
                  </a:tblGrid>
                  <a:tr h="54800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42" t="-1111" r="-50885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poměr příčných a hloubkových rozměrů je zachovaný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pozorovací nůžkové dalekohledy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533270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42" t="-100000" r="-50885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sploštění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zobrazení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sz="1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2737871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42" t="-202222" r="-50885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prohloubení zobrazení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OM dálkoměry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2051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3913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3348038" y="765175"/>
          <a:ext cx="13684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Rovnice" r:id="rId3" imgW="495085" imgH="418918" progId="Equation.3">
                  <p:embed/>
                </p:oleObj>
              </mc:Choice>
              <mc:Fallback>
                <p:oleObj name="Rovnice" r:id="rId3" imgW="495085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765175"/>
                        <a:ext cx="1368425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4140200" y="2924175"/>
          <a:ext cx="2087563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Rovnice" r:id="rId5" imgW="533169" imgH="393529" progId="Equation.3">
                  <p:embed/>
                </p:oleObj>
              </mc:Choice>
              <mc:Fallback>
                <p:oleObj name="Rovnice" r:id="rId5" imgW="533169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24175"/>
                        <a:ext cx="2087563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WordArt 9"/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30099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Výkonost optické soustavy</a:t>
            </a:r>
          </a:p>
        </p:txBody>
      </p:sp>
      <p:sp>
        <p:nvSpPr>
          <p:cNvPr id="39941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21145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ostrost vidění W </a:t>
            </a:r>
          </a:p>
        </p:txBody>
      </p:sp>
      <p:sp>
        <p:nvSpPr>
          <p:cNvPr id="30726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A82796-1F3A-43FE-AFD5-1683EB0D7823}" type="slidenum">
              <a:rPr lang="cs-CZ" smtClean="0"/>
              <a:pPr eaLnBrk="1" hangingPunct="1"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1908175" y="1341438"/>
          <a:ext cx="58420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ovnice" r:id="rId3" imgW="1790700" imgH="228600" progId="Equation.3">
                  <p:embed/>
                </p:oleObj>
              </mc:Choice>
              <mc:Fallback>
                <p:oleObj name="Rovnice" r:id="rId3" imgW="1790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341438"/>
                        <a:ext cx="58420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67602" name="Group 18"/>
          <p:cNvGraphicFramePr>
            <a:graphicFrameLocks noGrp="1"/>
          </p:cNvGraphicFramePr>
          <p:nvPr/>
        </p:nvGraphicFramePr>
        <p:xfrm>
          <a:off x="0" y="2736850"/>
          <a:ext cx="207964" cy="517618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marT="45449" marB="4544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967" name="WordArt 20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7734300" cy="100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Průměr pupily oka v závislosti na jasu</a:t>
            </a:r>
          </a:p>
        </p:txBody>
      </p:sp>
      <p:pic>
        <p:nvPicPr>
          <p:cNvPr id="40968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22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123" name="Picture 4" descr="dalek_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5152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Přístrojové zvětšení dalekohledové soustavy.</a:t>
            </a:r>
          </a:p>
        </p:txBody>
      </p:sp>
      <p:sp>
        <p:nvSpPr>
          <p:cNvPr id="5125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7B7B194-DB90-434E-A0E0-20467B2846E7}" type="slidenum">
              <a:rPr lang="cs-CZ" smtClean="0"/>
              <a:pPr eaLnBrk="1" hangingPunct="1"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20"/>
          <p:cNvSpPr>
            <a:spLocks noChangeArrowheads="1" noChangeShapeType="1" noTextEdit="1"/>
          </p:cNvSpPr>
          <p:nvPr/>
        </p:nvSpPr>
        <p:spPr bwMode="auto">
          <a:xfrm>
            <a:off x="971550" y="115888"/>
            <a:ext cx="7734300" cy="100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Průměr pupily oka v závislosti na věku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323850" y="879475"/>
            <a:ext cx="582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itchFamily="18" charset="0"/>
              </a:rPr>
              <a:t>průměr výstupní pupily dalekohledu stejně veliký jako průměr pupily oka.</a:t>
            </a:r>
            <a:r>
              <a:rPr lang="cs-CZ" altLang="cs-CZ" sz="1000">
                <a:cs typeface="Times New Roman" pitchFamily="18" charset="0"/>
              </a:rPr>
              <a:t> </a:t>
            </a:r>
            <a:endParaRPr lang="cs-CZ" altLang="cs-CZ" sz="1100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000">
                <a:cs typeface="Times New Roman" pitchFamily="18" charset="0"/>
              </a:rPr>
              <a:t>	</a:t>
            </a:r>
            <a:endParaRPr lang="cs-CZ" altLang="cs-CZ" sz="1800"/>
          </a:p>
        </p:txBody>
      </p:sp>
      <p:graphicFrame>
        <p:nvGraphicFramePr>
          <p:cNvPr id="43011" name="Object 6"/>
          <p:cNvGraphicFramePr>
            <a:graphicFrameLocks noChangeAspect="1"/>
          </p:cNvGraphicFramePr>
          <p:nvPr/>
        </p:nvGraphicFramePr>
        <p:xfrm>
          <a:off x="3132138" y="1628775"/>
          <a:ext cx="1871662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Rovnice" r:id="rId3" imgW="609336" imgH="253890" progId="Equation.3">
                  <p:embed/>
                </p:oleObj>
              </mc:Choice>
              <mc:Fallback>
                <p:oleObj name="Rovnice" r:id="rId3" imgW="609336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628775"/>
                        <a:ext cx="1871662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5219700" y="1646238"/>
          <a:ext cx="2232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Rovnice" r:id="rId5" imgW="1155700" imgH="431800" progId="Equation.3">
                  <p:embed/>
                </p:oleObj>
              </mc:Choice>
              <mc:Fallback>
                <p:oleObj name="Rovnice" r:id="rId5" imgW="1155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646238"/>
                        <a:ext cx="22320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51188"/>
            <a:ext cx="73802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827088" y="2751138"/>
            <a:ext cx="7208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cs typeface="Times New Roman" pitchFamily="18" charset="0"/>
              </a:rPr>
              <a:t>Průběh hodnot koeficientu </a:t>
            </a:r>
            <a:r>
              <a:rPr lang="cs-CZ" altLang="cs-CZ" sz="1400" b="1">
                <a:latin typeface="Symbol" pitchFamily="18" charset="2"/>
                <a:cs typeface="Times New Roman" pitchFamily="18" charset="0"/>
              </a:rPr>
              <a:t>h</a:t>
            </a:r>
            <a:r>
              <a:rPr lang="cs-CZ" altLang="cs-CZ" sz="1400" b="1">
                <a:cs typeface="Times New Roman" pitchFamily="18" charset="0"/>
              </a:rPr>
              <a:t> v závislosti na průměru výstupní pupily dalekohledu D´</a:t>
            </a:r>
            <a:endParaRPr lang="cs-CZ" altLang="cs-CZ" sz="1400" b="1"/>
          </a:p>
        </p:txBody>
      </p:sp>
      <p:sp>
        <p:nvSpPr>
          <p:cNvPr id="43015" name="WordArt 11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7627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V podmínkách denního pozorování </a:t>
            </a:r>
          </a:p>
        </p:txBody>
      </p:sp>
      <p:sp>
        <p:nvSpPr>
          <p:cNvPr id="43016" name="WordArt 12"/>
          <p:cNvSpPr>
            <a:spLocks noChangeArrowheads="1" noChangeShapeType="1" noTextEdit="1"/>
          </p:cNvSpPr>
          <p:nvPr/>
        </p:nvSpPr>
        <p:spPr bwMode="auto">
          <a:xfrm>
            <a:off x="539750" y="1773238"/>
            <a:ext cx="24574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Výkonnost dalekohledu </a:t>
            </a:r>
          </a:p>
        </p:txBody>
      </p:sp>
      <p:sp>
        <p:nvSpPr>
          <p:cNvPr id="31753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5736180-0AF3-41F7-8DE1-BBEE4F9028AD}" type="slidenum">
              <a:rPr lang="cs-CZ" smtClean="0"/>
              <a:pPr eaLnBrk="1" hangingPunct="1">
                <a:defRPr/>
              </a:pPr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9"/>
          <p:cNvGraphicFramePr>
            <a:graphicFrameLocks noChangeAspect="1"/>
          </p:cNvGraphicFramePr>
          <p:nvPr/>
        </p:nvGraphicFramePr>
        <p:xfrm>
          <a:off x="2268538" y="1295400"/>
          <a:ext cx="46085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Rovnice" r:id="rId3" imgW="1358900" imgH="279400" progId="Equation.3">
                  <p:embed/>
                </p:oleObj>
              </mc:Choice>
              <mc:Fallback>
                <p:oleObj name="Rovnice" r:id="rId3" imgW="1358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295400"/>
                        <a:ext cx="46085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8"/>
          <p:cNvGraphicFramePr>
            <a:graphicFrameLocks noChangeAspect="1"/>
          </p:cNvGraphicFramePr>
          <p:nvPr/>
        </p:nvGraphicFramePr>
        <p:xfrm>
          <a:off x="1258888" y="2565400"/>
          <a:ext cx="32400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Rovnice" r:id="rId5" imgW="1638300" imgH="228600" progId="Equation.3">
                  <p:embed/>
                </p:oleObj>
              </mc:Choice>
              <mc:Fallback>
                <p:oleObj name="Rovnice" r:id="rId5" imgW="1638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565400"/>
                        <a:ext cx="32400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179388" y="2492375"/>
            <a:ext cx="684212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cs typeface="Times New Roman" pitchFamily="18" charset="0"/>
              </a:rPr>
              <a:t>	</a:t>
            </a:r>
            <a:r>
              <a:rPr lang="cs-CZ" altLang="cs-CZ" sz="1800">
                <a:cs typeface="Times New Roman" pitchFamily="18" charset="0"/>
              </a:rPr>
              <a:t>den</a:t>
            </a:r>
            <a:r>
              <a:rPr lang="cs-CZ" altLang="cs-CZ" sz="1000">
                <a:cs typeface="Times New Roman" pitchFamily="18" charset="0"/>
              </a:rPr>
              <a:t>	</a:t>
            </a:r>
            <a:endParaRPr lang="cs-CZ" altLang="cs-CZ" sz="1800"/>
          </a:p>
        </p:txBody>
      </p:sp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1187450" y="3429000"/>
          <a:ext cx="6264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Rovnice" r:id="rId7" imgW="2921000" imgH="228600" progId="Equation.3">
                  <p:embed/>
                </p:oleObj>
              </mc:Choice>
              <mc:Fallback>
                <p:oleObj name="Rovnice" r:id="rId7" imgW="2921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29000"/>
                        <a:ext cx="62642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0" y="3429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cs typeface="Times New Roman" pitchFamily="18" charset="0"/>
              </a:rPr>
              <a:t>s</a:t>
            </a:r>
            <a:r>
              <a:rPr lang="cs-CZ" altLang="cs-CZ" sz="1800">
                <a:cs typeface="Times New Roman" pitchFamily="18" charset="0"/>
              </a:rPr>
              <a:t>oumrak</a:t>
            </a:r>
            <a:r>
              <a:rPr lang="cs-CZ" altLang="cs-CZ" sz="1000">
                <a:cs typeface="Times New Roman" pitchFamily="18" charset="0"/>
              </a:rPr>
              <a:t> 	</a:t>
            </a:r>
            <a:endParaRPr lang="cs-CZ" altLang="cs-CZ" sz="1800"/>
          </a:p>
        </p:txBody>
      </p:sp>
      <p:graphicFrame>
        <p:nvGraphicFramePr>
          <p:cNvPr id="44039" name="Object 6"/>
          <p:cNvGraphicFramePr>
            <a:graphicFrameLocks noChangeAspect="1"/>
          </p:cNvGraphicFramePr>
          <p:nvPr/>
        </p:nvGraphicFramePr>
        <p:xfrm>
          <a:off x="971550" y="4797425"/>
          <a:ext cx="51117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Rovnice" r:id="rId9" imgW="2832100" imgH="228600" progId="Equation.3">
                  <p:embed/>
                </p:oleObj>
              </mc:Choice>
              <mc:Fallback>
                <p:oleObj name="Rovnice" r:id="rId9" imgW="2832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7425"/>
                        <a:ext cx="51117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14"/>
          <p:cNvSpPr>
            <a:spLocks noChangeArrowheads="1"/>
          </p:cNvSpPr>
          <p:nvPr/>
        </p:nvSpPr>
        <p:spPr bwMode="auto">
          <a:xfrm>
            <a:off x="179388" y="4797425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cs typeface="Times New Roman" pitchFamily="18" charset="0"/>
              </a:rPr>
              <a:t>noc</a:t>
            </a:r>
            <a:endParaRPr lang="cs-CZ" altLang="cs-CZ" sz="1800"/>
          </a:p>
        </p:txBody>
      </p:sp>
      <p:graphicFrame>
        <p:nvGraphicFramePr>
          <p:cNvPr id="44041" name="Object 5"/>
          <p:cNvGraphicFramePr>
            <a:graphicFrameLocks noChangeAspect="1"/>
          </p:cNvGraphicFramePr>
          <p:nvPr/>
        </p:nvGraphicFramePr>
        <p:xfrm>
          <a:off x="6588125" y="4652963"/>
          <a:ext cx="2233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Rovnice" r:id="rId11" imgW="1143000" imgH="292100" progId="Equation.3">
                  <p:embed/>
                </p:oleObj>
              </mc:Choice>
              <mc:Fallback>
                <p:oleObj name="Rovnice" r:id="rId11" imgW="11430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652963"/>
                        <a:ext cx="2233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4"/>
          <p:cNvGraphicFramePr>
            <a:graphicFrameLocks noChangeAspect="1"/>
          </p:cNvGraphicFramePr>
          <p:nvPr/>
        </p:nvGraphicFramePr>
        <p:xfrm>
          <a:off x="1979613" y="5805488"/>
          <a:ext cx="18129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Rovnice" r:id="rId13" imgW="736600" imgH="292100" progId="Equation.3">
                  <p:embed/>
                </p:oleObj>
              </mc:Choice>
              <mc:Fallback>
                <p:oleObj name="Rovnice" r:id="rId13" imgW="7366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805488"/>
                        <a:ext cx="18129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6"/>
          <p:cNvSpPr>
            <a:spLocks noChangeArrowheads="1"/>
          </p:cNvSpPr>
          <p:nvPr/>
        </p:nvSpPr>
        <p:spPr bwMode="auto">
          <a:xfrm>
            <a:off x="4284663" y="6048375"/>
            <a:ext cx="3887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cs typeface="Times New Roman" pitchFamily="18" charset="0"/>
              </a:rPr>
              <a:t>soumrakový koeficient dalekohledu</a:t>
            </a:r>
            <a:endParaRPr lang="cs-CZ" altLang="cs-CZ" sz="1400" b="1"/>
          </a:p>
        </p:txBody>
      </p:sp>
      <p:sp>
        <p:nvSpPr>
          <p:cNvPr id="44044" name="WordArt 17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54292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V podmínkách soumrakového vidění a </a:t>
            </a:r>
          </a:p>
          <a:p>
            <a:pPr algn="ctr"/>
            <a:r>
              <a:rPr lang="cs-CZ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nočného vidění  je výkon dalekohledu </a:t>
            </a:r>
          </a:p>
        </p:txBody>
      </p:sp>
      <p:sp>
        <p:nvSpPr>
          <p:cNvPr id="3278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FCAAA4D-BE28-4BFD-8459-2CAD13175161}" type="slidenum">
              <a:rPr lang="cs-CZ" smtClean="0"/>
              <a:pPr eaLnBrk="1" hangingPunct="1"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1F227-81A0-45EF-B92F-AAF16FA67439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35"/>
            <a:ext cx="9144000" cy="5715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016605" y="16745"/>
            <a:ext cx="72779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Výkonnost dalekohledů </a:t>
            </a:r>
          </a:p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fotopické vidění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80543" y="6784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[3]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96835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020888" y="195263"/>
            <a:ext cx="5102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Přehled výkonových charakteristik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pozorovacích dalekohledových soustav</a:t>
            </a:r>
            <a:endParaRPr lang="cs-CZ" alt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9749" name="Group 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61989"/>
              </p:ext>
            </p:extLst>
          </p:nvPr>
        </p:nvGraphicFramePr>
        <p:xfrm>
          <a:off x="926595" y="845994"/>
          <a:ext cx="7021511" cy="4316279"/>
        </p:xfrm>
        <a:graphic>
          <a:graphicData uri="http://schemas.openxmlformats.org/drawingml/2006/table">
            <a:tbl>
              <a:tblPr/>
              <a:tblGrid>
                <a:gridCol w="104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51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x D 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D´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  <a:sym typeface="Kino MT" charset="0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h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L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h</a:t>
                      </a:r>
                      <a:r>
                        <a:rPr kumimoji="0" lang="cs-CZ" sz="14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kumimoji="0" lang="cs-CZ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kumimoji="0" lang="cs-CZ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NS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L</a:t>
                      </a:r>
                      <a:r>
                        <a:rPr kumimoji="0" lang="cs-CZ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Z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x 30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0,867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5,202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0,66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3,95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4,02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13,4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x 30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3,75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0,793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6,344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0,62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4,65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15,5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 x 50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7,15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0,929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6,503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0,65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4,55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5,61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18,7</a:t>
                      </a:r>
                      <a:endParaRPr kumimoji="0" lang="cs-CZ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x 50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0,867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8,67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0,56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5,65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6,69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22,3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 x 60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0,821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12,18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0,43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6,48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 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2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6-24 x 56</a:t>
                      </a: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9,1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0,95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0,66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3,95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18,33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040890"/>
                  </a:ext>
                </a:extLst>
              </a:tr>
              <a:tr h="4500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0,45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10,8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6,72</a:t>
                      </a: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50" marR="91450"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4019"/>
                  </a:ext>
                </a:extLst>
              </a:tr>
            </a:tbl>
          </a:graphicData>
        </a:graphic>
      </p:graphicFrame>
      <p:sp>
        <p:nvSpPr>
          <p:cNvPr id="33904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191B95D-A23D-4B77-A998-605430657F84}" type="slidenum">
              <a:rPr lang="cs-CZ" smtClean="0"/>
              <a:pPr eaLnBrk="1" hangingPunct="1">
                <a:defRPr/>
              </a:pPr>
              <a:t>54</a:t>
            </a:fld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D20CF-3416-4486-B832-C68D52671673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  <p:pic>
        <p:nvPicPr>
          <p:cNvPr id="4608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0025"/>
            <a:ext cx="8145463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i301r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4448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908175" y="4797425"/>
            <a:ext cx="698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755650" y="5805488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932363" y="4797425"/>
            <a:ext cx="295275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932363" y="5084763"/>
            <a:ext cx="295275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932363" y="5373688"/>
            <a:ext cx="295275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932363" y="5661025"/>
            <a:ext cx="2952750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8748713" y="47974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7740650" y="50847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82438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684213" y="52292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37368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4932363" y="573405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7883525" y="573405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684213" y="652462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4932363" y="6526213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6100" y="6184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d</a:t>
            </a:r>
            <a:endParaRPr lang="cs-CZ" altLang="cs-CZ" sz="1800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6424613" y="6184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d</a:t>
            </a:r>
            <a:endParaRPr lang="cs-CZ" altLang="cs-CZ" sz="1800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8296275" y="474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p</a:t>
            </a:r>
            <a:endParaRPr lang="cs-CZ" altLang="cs-CZ" sz="1800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883285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h</a:t>
            </a:r>
            <a:endParaRPr lang="cs-CZ" altLang="cs-CZ" sz="1800"/>
          </a:p>
        </p:txBody>
      </p:sp>
      <p:sp>
        <p:nvSpPr>
          <p:cNvPr id="47126" name="WordArt 22"/>
          <p:cNvSpPr>
            <a:spLocks noChangeArrowheads="1" noChangeShapeType="1" noTextEdit="1"/>
          </p:cNvSpPr>
          <p:nvPr/>
        </p:nvSpPr>
        <p:spPr bwMode="auto">
          <a:xfrm>
            <a:off x="900113" y="3500438"/>
            <a:ext cx="18002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objekt</a:t>
            </a:r>
          </a:p>
        </p:txBody>
      </p:sp>
      <p:sp>
        <p:nvSpPr>
          <p:cNvPr id="47127" name="WordArt 23"/>
          <p:cNvSpPr>
            <a:spLocks noChangeArrowheads="1" noChangeShapeType="1" noTextEdit="1"/>
          </p:cNvSpPr>
          <p:nvPr/>
        </p:nvSpPr>
        <p:spPr bwMode="auto">
          <a:xfrm>
            <a:off x="5075238" y="3644900"/>
            <a:ext cx="33115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ekvivalentní</a:t>
            </a:r>
          </a:p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 čárový test</a:t>
            </a:r>
          </a:p>
        </p:txBody>
      </p:sp>
      <p:sp>
        <p:nvSpPr>
          <p:cNvPr id="47128" name="WordArt 24"/>
          <p:cNvSpPr>
            <a:spLocks noChangeArrowheads="1" noChangeShapeType="1" noTextEdit="1"/>
          </p:cNvSpPr>
          <p:nvPr/>
        </p:nvSpPr>
        <p:spPr bwMode="auto">
          <a:xfrm>
            <a:off x="2051050" y="1268413"/>
            <a:ext cx="44100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Pravděpodobnost P = 50% </a:t>
            </a:r>
          </a:p>
        </p:txBody>
      </p:sp>
      <p:sp>
        <p:nvSpPr>
          <p:cNvPr id="47129" name="WordArt 25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31908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detekce - 1 perioda</a:t>
            </a:r>
          </a:p>
        </p:txBody>
      </p:sp>
      <p:sp>
        <p:nvSpPr>
          <p:cNvPr id="47130" name="WordArt 26"/>
          <p:cNvSpPr>
            <a:spLocks noChangeArrowheads="1" noChangeShapeType="1" noTextEdit="1"/>
          </p:cNvSpPr>
          <p:nvPr/>
        </p:nvSpPr>
        <p:spPr bwMode="auto">
          <a:xfrm>
            <a:off x="2484438" y="2420938"/>
            <a:ext cx="36290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rozpoznání - 4 periody</a:t>
            </a:r>
          </a:p>
        </p:txBody>
      </p:sp>
      <p:sp>
        <p:nvSpPr>
          <p:cNvPr id="47131" name="WordArt 27"/>
          <p:cNvSpPr>
            <a:spLocks noChangeArrowheads="1" noChangeShapeType="1" noTextEdit="1"/>
          </p:cNvSpPr>
          <p:nvPr/>
        </p:nvSpPr>
        <p:spPr bwMode="auto">
          <a:xfrm>
            <a:off x="2484438" y="2924175"/>
            <a:ext cx="36195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identifikace - 8 period</a:t>
            </a:r>
          </a:p>
        </p:txBody>
      </p:sp>
      <p:sp>
        <p:nvSpPr>
          <p:cNvPr id="47132" name="WordArt 28"/>
          <p:cNvSpPr>
            <a:spLocks noChangeArrowheads="1" noChangeShapeType="1" noTextEdit="1"/>
          </p:cNvSpPr>
          <p:nvPr/>
        </p:nvSpPr>
        <p:spPr bwMode="auto">
          <a:xfrm>
            <a:off x="0" y="2060575"/>
            <a:ext cx="22320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Johnsonovo </a:t>
            </a:r>
          </a:p>
          <a:p>
            <a:pPr algn="ctr"/>
            <a:r>
              <a:rPr lang="cs-CZ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kritérium</a:t>
            </a:r>
          </a:p>
        </p:txBody>
      </p:sp>
      <p:sp>
        <p:nvSpPr>
          <p:cNvPr id="47133" name="WordArt 30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30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 Black"/>
              </a:rPr>
              <a:t>Přehledová větev</a:t>
            </a:r>
          </a:p>
        </p:txBody>
      </p:sp>
      <p:sp>
        <p:nvSpPr>
          <p:cNvPr id="34846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5DC0369-DCB6-4DA1-A044-607F48E91345}" type="slidenum">
              <a:rPr lang="cs-CZ" smtClean="0"/>
              <a:pPr eaLnBrk="1" hangingPunct="1">
                <a:defRPr/>
              </a:pPr>
              <a:t>56</a:t>
            </a:fld>
            <a:endParaRPr lang="cs-CZ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506413"/>
            <a:ext cx="2987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272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5607" name="Picture 7" descr="di301r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LR1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LR1_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LR1_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384300" y="111125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</a:rPr>
              <a:t>vzor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351588" y="255588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</a:rPr>
              <a:t>detekce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600200" y="3567113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</a:rPr>
              <a:t>rozpoznání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227763" y="3644900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</a:rPr>
              <a:t>identifikace</a:t>
            </a:r>
          </a:p>
        </p:txBody>
      </p:sp>
      <p:sp>
        <p:nvSpPr>
          <p:cNvPr id="35855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D2D2874-0F67-4106-8C32-EDFD48C3E505}" type="slidenum">
              <a:rPr lang="cs-CZ" smtClean="0"/>
              <a:pPr eaLnBrk="1" hangingPunct="1">
                <a:defRPr/>
              </a:pPr>
              <a:t>57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3" grpId="0"/>
      <p:bldP spid="256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d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344" y="1842008"/>
            <a:ext cx="6780784" cy="43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572000" y="1046449"/>
            <a:ext cx="4105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Johnsonovo</a:t>
            </a: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 kritérium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491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cs-CZ"/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3C97A-1244-4698-B0A2-62204D573B3B}" type="slidenum">
              <a:rPr lang="cs-CZ" smtClean="0">
                <a:latin typeface="Arial" charset="0"/>
              </a:rPr>
              <a:pPr/>
              <a:t>58</a:t>
            </a:fld>
            <a:endParaRPr lang="cs-CZ">
              <a:latin typeface="Arial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Katedra zbraní a munice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8422" y="1046449"/>
          <a:ext cx="4206241" cy="110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Rovnice" r:id="rId4" imgW="2552400" imgH="990360" progId="Equation.3">
                  <p:embed/>
                </p:oleObj>
              </mc:Choice>
              <mc:Fallback>
                <p:oleObj name="Rovnice" r:id="rId4" imgW="2552400" imgH="99036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" y="1046449"/>
                        <a:ext cx="4206241" cy="110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30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936998" y="1041483"/>
            <a:ext cx="4105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Johnsonovo</a:t>
            </a:r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 Black"/>
              </a:rPr>
              <a:t> kritérium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491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cs-CZ"/>
          </a:p>
        </p:txBody>
      </p:sp>
      <p:sp>
        <p:nvSpPr>
          <p:cNvPr id="112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3C97A-1244-4698-B0A2-62204D573B3B}" type="slidenum">
              <a:rPr lang="cs-CZ" smtClean="0">
                <a:latin typeface="Arial" charset="0"/>
              </a:rPr>
              <a:pPr/>
              <a:t>59</a:t>
            </a:fld>
            <a:endParaRPr lang="cs-CZ">
              <a:latin typeface="Arial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Katedra zbraní a munice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62086" y="1421852"/>
                <a:ext cx="3256026" cy="548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𝐹𝑂𝑉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6" y="1421852"/>
                <a:ext cx="3256026" cy="548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0176"/>
            <a:ext cx="9144000" cy="3986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022106" y="2170176"/>
                <a:ext cx="10997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𝐹𝑂𝑉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106" y="2170176"/>
                <a:ext cx="1099788" cy="276999"/>
              </a:xfrm>
              <a:prstGeom prst="rect">
                <a:avLst/>
              </a:prstGeom>
              <a:blipFill>
                <a:blip r:embed="rId4"/>
                <a:stretch>
                  <a:fillRect l="-2222" r="-2222" b="-1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7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ChangeArrowheads="1"/>
          </p:cNvSpPr>
          <p:nvPr/>
        </p:nvSpPr>
        <p:spPr bwMode="auto">
          <a:xfrm>
            <a:off x="-863600" y="-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-863600" y="-3025775"/>
          <a:ext cx="1114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Rovnice" r:id="rId3" imgW="1117600" imgH="431800" progId="Equation.3">
                  <p:embed/>
                </p:oleObj>
              </mc:Choice>
              <mc:Fallback>
                <p:oleObj name="Rovnice" r:id="rId3" imgW="11176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3600" y="-3025775"/>
                        <a:ext cx="1114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3"/>
          <p:cNvSpPr>
            <a:spLocks noChangeArrowheads="1"/>
          </p:cNvSpPr>
          <p:nvPr/>
        </p:nvSpPr>
        <p:spPr bwMode="auto">
          <a:xfrm>
            <a:off x="-863600" y="-2597150"/>
            <a:ext cx="1087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									 (9.1)</a:t>
            </a:r>
            <a:endParaRPr lang="cs-CZ" altLang="cs-CZ" sz="1100"/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a nezávisí na poloze předmětu, tzn. že při posunutí předmětu z nekonečna do vstupní pupily zůstává lineární zvětŘení konstantní. To znamená, že lineární zvětšení v pupilách </a:t>
            </a:r>
            <a:endParaRPr lang="cs-CZ" altLang="cs-CZ" sz="1800"/>
          </a:p>
        </p:txBody>
      </p:sp>
      <p:graphicFrame>
        <p:nvGraphicFramePr>
          <p:cNvPr id="6149" name="Object 20"/>
          <p:cNvGraphicFramePr>
            <a:graphicFrameLocks noChangeAspect="1"/>
          </p:cNvGraphicFramePr>
          <p:nvPr/>
        </p:nvGraphicFramePr>
        <p:xfrm>
          <a:off x="-863600" y="-2139950"/>
          <a:ext cx="2000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r:id="rId5" imgW="203112" imgH="241195" progId="Equation.DSMT4">
                  <p:embed/>
                </p:oleObj>
              </mc:Choice>
              <mc:Fallback>
                <p:oleObj r:id="rId5" imgW="203112" imgH="24119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3600" y="-2139950"/>
                        <a:ext cx="20002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24"/>
          <p:cNvSpPr>
            <a:spLocks noChangeArrowheads="1"/>
          </p:cNvSpPr>
          <p:nvPr/>
        </p:nvSpPr>
        <p:spPr bwMode="auto">
          <a:xfrm>
            <a:off x="-863600" y="-1901825"/>
            <a:ext cx="2460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 je rovno lineárnímu zvětšení:</a:t>
            </a:r>
            <a:endParaRPr lang="cs-CZ" altLang="cs-CZ" sz="11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6151" name="Object 19"/>
          <p:cNvGraphicFramePr>
            <a:graphicFrameLocks noChangeAspect="1"/>
          </p:cNvGraphicFramePr>
          <p:nvPr/>
        </p:nvGraphicFramePr>
        <p:xfrm>
          <a:off x="250825" y="620713"/>
          <a:ext cx="1476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7" imgW="1473200" imgH="393700" progId="Equation.DSMT4">
                  <p:embed/>
                </p:oleObj>
              </mc:Choice>
              <mc:Fallback>
                <p:oleObj r:id="rId7" imgW="14732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20713"/>
                        <a:ext cx="1476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8"/>
          <p:cNvGraphicFramePr>
            <a:graphicFrameLocks noChangeAspect="1"/>
          </p:cNvGraphicFramePr>
          <p:nvPr/>
        </p:nvGraphicFramePr>
        <p:xfrm>
          <a:off x="323850" y="1268413"/>
          <a:ext cx="1114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9" imgW="1117115" imgH="533169" progId="Equation.DSMT4">
                  <p:embed/>
                </p:oleObj>
              </mc:Choice>
              <mc:Fallback>
                <p:oleObj r:id="rId9" imgW="1117115" imgH="53316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68413"/>
                        <a:ext cx="1114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4"/>
          <p:cNvGraphicFramePr>
            <a:graphicFrameLocks noChangeAspect="1"/>
          </p:cNvGraphicFramePr>
          <p:nvPr/>
        </p:nvGraphicFramePr>
        <p:xfrm>
          <a:off x="468313" y="2060575"/>
          <a:ext cx="7239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11" imgW="723586" imgH="203112" progId="Equation.DSMT4">
                  <p:embed/>
                </p:oleObj>
              </mc:Choice>
              <mc:Fallback>
                <p:oleObj r:id="rId11" imgW="723586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7239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3"/>
          <p:cNvGraphicFramePr>
            <a:graphicFrameLocks noChangeAspect="1"/>
          </p:cNvGraphicFramePr>
          <p:nvPr/>
        </p:nvGraphicFramePr>
        <p:xfrm>
          <a:off x="395288" y="2636838"/>
          <a:ext cx="1492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13" imgW="825500" imgH="203200" progId="Equation.DSMT4">
                  <p:embed/>
                </p:oleObj>
              </mc:Choice>
              <mc:Fallback>
                <p:oleObj r:id="rId13" imgW="8255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36838"/>
                        <a:ext cx="1492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2"/>
          <p:cNvGraphicFramePr>
            <a:graphicFrameLocks noChangeAspect="1"/>
          </p:cNvGraphicFramePr>
          <p:nvPr/>
        </p:nvGraphicFramePr>
        <p:xfrm>
          <a:off x="468313" y="3141663"/>
          <a:ext cx="863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15" imgW="647700" imgH="419100" progId="Equation.DSMT4">
                  <p:embed/>
                </p:oleObj>
              </mc:Choice>
              <mc:Fallback>
                <p:oleObj r:id="rId15" imgW="6477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41663"/>
                        <a:ext cx="863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1"/>
          <p:cNvGraphicFramePr>
            <a:graphicFrameLocks noChangeAspect="1"/>
          </p:cNvGraphicFramePr>
          <p:nvPr/>
        </p:nvGraphicFramePr>
        <p:xfrm>
          <a:off x="395288" y="3860800"/>
          <a:ext cx="83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17" imgW="838200" imgH="419100" progId="Equation.DSMT4">
                  <p:embed/>
                </p:oleObj>
              </mc:Choice>
              <mc:Fallback>
                <p:oleObj r:id="rId17" imgW="8382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860800"/>
                        <a:ext cx="83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0"/>
          <p:cNvGraphicFramePr>
            <a:graphicFrameLocks noChangeAspect="1"/>
          </p:cNvGraphicFramePr>
          <p:nvPr/>
        </p:nvGraphicFramePr>
        <p:xfrm>
          <a:off x="395288" y="4581525"/>
          <a:ext cx="20970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19" imgW="952087" imgH="228501" progId="Equation.DSMT4">
                  <p:embed/>
                </p:oleObj>
              </mc:Choice>
              <mc:Fallback>
                <p:oleObj r:id="rId19" imgW="952087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20970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37"/>
          <p:cNvSpPr>
            <a:spLocks noChangeArrowheads="1"/>
          </p:cNvSpPr>
          <p:nvPr/>
        </p:nvSpPr>
        <p:spPr bwMode="auto">
          <a:xfrm>
            <a:off x="-863600" y="817721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   </a:t>
            </a:r>
            <a:endParaRPr lang="cs-CZ" altLang="cs-CZ" sz="1800"/>
          </a:p>
        </p:txBody>
      </p:sp>
      <p:graphicFrame>
        <p:nvGraphicFramePr>
          <p:cNvPr id="6159" name="Object 5"/>
          <p:cNvGraphicFramePr>
            <a:graphicFrameLocks noChangeAspect="1"/>
          </p:cNvGraphicFramePr>
          <p:nvPr/>
        </p:nvGraphicFramePr>
        <p:xfrm>
          <a:off x="2411413" y="2205038"/>
          <a:ext cx="431958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21" imgW="1117115" imgH="533169" progId="Equation.DSMT4">
                  <p:embed/>
                </p:oleObj>
              </mc:Choice>
              <mc:Fallback>
                <p:oleObj r:id="rId21" imgW="1117115" imgH="5331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05038"/>
                        <a:ext cx="431958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39"/>
          <p:cNvSpPr>
            <a:spLocks noChangeArrowheads="1"/>
          </p:cNvSpPr>
          <p:nvPr/>
        </p:nvSpPr>
        <p:spPr bwMode="auto">
          <a:xfrm>
            <a:off x="-863600" y="9623425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 </a:t>
            </a:r>
            <a:endParaRPr lang="cs-CZ" altLang="cs-CZ" sz="1800"/>
          </a:p>
        </p:txBody>
      </p:sp>
      <p:sp>
        <p:nvSpPr>
          <p:cNvPr id="616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3411F3A-5E29-4B34-9FA1-8C96F1450B6A}" type="slidenum">
              <a:rPr lang="cs-CZ" smtClean="0"/>
              <a:pPr eaLnBrk="1" hangingPunct="1">
                <a:defRPr/>
              </a:pPr>
              <a:t>6</a:t>
            </a:fld>
            <a:endParaRPr lang="cs-CZ"/>
          </a:p>
        </p:txBody>
      </p:sp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5593484"/>
            <a:ext cx="3751348" cy="696729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6163" name="TextovéPole 3"/>
          <p:cNvSpPr txBox="1">
            <a:spLocks noChangeArrowheads="1"/>
          </p:cNvSpPr>
          <p:nvPr/>
        </p:nvSpPr>
        <p:spPr bwMode="auto">
          <a:xfrm>
            <a:off x="366713" y="5757863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Poloha v</a:t>
            </a:r>
            <a:r>
              <a:rPr lang="cs-CZ" altLang="cs-CZ" sz="1800"/>
              <a:t>ýstupní pupily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9CB7E-211C-4830-B237-C8B31681AE1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71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728663"/>
            <a:ext cx="65246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508067" y="334343"/>
            <a:ext cx="612786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Poloha výstupní pupily dalekohledové soustavy</a:t>
            </a:r>
            <a:endParaRPr lang="cs-CZ" dirty="0"/>
          </a:p>
        </p:txBody>
      </p:sp>
      <p:sp>
        <p:nvSpPr>
          <p:cNvPr id="5" name="TextovéPole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4689140"/>
            <a:ext cx="1319592" cy="6613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695" y="4882646"/>
            <a:ext cx="2565285" cy="68999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2010" y="5076154"/>
            <a:ext cx="4185465" cy="689420"/>
          </a:xfrm>
          <a:prstGeom prst="rect">
            <a:avLst/>
          </a:prstGeom>
          <a:blipFill rotWithShape="1">
            <a:blip r:embed="rId5"/>
            <a:stretch>
              <a:fillRect b="-885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7724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Světelnost a relativní subjektivní jas zobrazení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819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25001"/>
              </p:ext>
            </p:extLst>
          </p:nvPr>
        </p:nvGraphicFramePr>
        <p:xfrm>
          <a:off x="341530" y="4959169"/>
          <a:ext cx="1889272" cy="58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3" imgW="1473200" imgH="457200" progId="Equation.DSMT4">
                  <p:embed/>
                </p:oleObj>
              </mc:Choice>
              <mc:Fallback>
                <p:oleObj r:id="rId3" imgW="1473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30" y="4959169"/>
                        <a:ext cx="1889272" cy="585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81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65992"/>
              </p:ext>
            </p:extLst>
          </p:nvPr>
        </p:nvGraphicFramePr>
        <p:xfrm>
          <a:off x="2636785" y="4779150"/>
          <a:ext cx="1142755" cy="7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5" imgW="837836" imgH="583947" progId="Equation.DSMT4">
                  <p:embed/>
                </p:oleObj>
              </mc:Choice>
              <mc:Fallback>
                <p:oleObj r:id="rId5" imgW="837836" imgH="5839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85" y="4779150"/>
                        <a:ext cx="1142755" cy="7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82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123022"/>
              </p:ext>
            </p:extLst>
          </p:nvPr>
        </p:nvGraphicFramePr>
        <p:xfrm>
          <a:off x="4436985" y="4779150"/>
          <a:ext cx="1415458" cy="7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7" imgW="1040948" imgH="583947" progId="Equation.DSMT4">
                  <p:embed/>
                </p:oleObj>
              </mc:Choice>
              <mc:Fallback>
                <p:oleObj r:id="rId7" imgW="1040948" imgH="58394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985" y="4779150"/>
                        <a:ext cx="1415458" cy="7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46778"/>
              </p:ext>
            </p:extLst>
          </p:nvPr>
        </p:nvGraphicFramePr>
        <p:xfrm>
          <a:off x="6462210" y="5004175"/>
          <a:ext cx="1132481" cy="40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9" imgW="634725" imgH="228501" progId="Equation.DSMT4">
                  <p:embed/>
                </p:oleObj>
              </mc:Choice>
              <mc:Fallback>
                <p:oleObj r:id="rId9" imgW="634725" imgH="22850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210" y="5004175"/>
                        <a:ext cx="1132481" cy="405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3"/>
          <p:cNvGraphicFramePr>
            <a:graphicFrameLocks noChangeAspect="1"/>
          </p:cNvGraphicFramePr>
          <p:nvPr/>
        </p:nvGraphicFramePr>
        <p:xfrm>
          <a:off x="3203575" y="5602288"/>
          <a:ext cx="20161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11" imgW="863225" imgH="469696" progId="Equation.DSMT4">
                  <p:embed/>
                </p:oleObj>
              </mc:Choice>
              <mc:Fallback>
                <p:oleObj r:id="rId11" imgW="863225" imgH="46969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602288"/>
                        <a:ext cx="201612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3321050" y="4005263"/>
            <a:ext cx="265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cs typeface="Times New Roman" pitchFamily="18" charset="0"/>
              </a:rPr>
              <a:t> </a:t>
            </a:r>
            <a:r>
              <a:rPr lang="cs-CZ" altLang="cs-CZ" sz="1100"/>
              <a:t> </a:t>
            </a:r>
            <a:endParaRPr lang="cs-CZ" altLang="cs-CZ" sz="1800"/>
          </a:p>
        </p:txBody>
      </p:sp>
      <p:sp>
        <p:nvSpPr>
          <p:cNvPr id="7181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27CD5BA-C2A4-4089-A23F-4368C265D525}" type="slidenum">
              <a:rPr lang="cs-CZ" smtClean="0"/>
              <a:pPr eaLnBrk="1" hangingPunct="1">
                <a:defRPr/>
              </a:pPr>
              <a:t>8</a:t>
            </a:fld>
            <a:endParaRPr lang="cs-CZ"/>
          </a:p>
        </p:txBody>
      </p:sp>
      <p:grpSp>
        <p:nvGrpSpPr>
          <p:cNvPr id="14" name="Plátno 254"/>
          <p:cNvGrpSpPr/>
          <p:nvPr/>
        </p:nvGrpSpPr>
        <p:grpSpPr>
          <a:xfrm>
            <a:off x="836585" y="683695"/>
            <a:ext cx="7134722" cy="3774885"/>
            <a:chOff x="0" y="0"/>
            <a:chExt cx="5898515" cy="3049270"/>
          </a:xfrm>
        </p:grpSpPr>
        <p:sp>
          <p:nvSpPr>
            <p:cNvPr id="15" name="Obdélník 14"/>
            <p:cNvSpPr/>
            <p:nvPr/>
          </p:nvSpPr>
          <p:spPr>
            <a:xfrm>
              <a:off x="0" y="0"/>
              <a:ext cx="5898515" cy="3049270"/>
            </a:xfrm>
            <a:prstGeom prst="rect">
              <a:avLst/>
            </a:prstGeom>
          </p:spPr>
        </p:sp>
        <p:grpSp>
          <p:nvGrpSpPr>
            <p:cNvPr id="16" name="Skupina 15"/>
            <p:cNvGrpSpPr/>
            <p:nvPr/>
          </p:nvGrpSpPr>
          <p:grpSpPr>
            <a:xfrm>
              <a:off x="86266" y="711200"/>
              <a:ext cx="5598542" cy="2032000"/>
              <a:chOff x="86266" y="711200"/>
              <a:chExt cx="5598542" cy="2032000"/>
            </a:xfrm>
          </p:grpSpPr>
          <p:sp>
            <p:nvSpPr>
              <p:cNvPr id="17" name="Rovnoramenný trojúhelník 16"/>
              <p:cNvSpPr/>
              <p:nvPr/>
            </p:nvSpPr>
            <p:spPr>
              <a:xfrm rot="16200000">
                <a:off x="3802143" y="1329033"/>
                <a:ext cx="194537" cy="533500"/>
              </a:xfrm>
              <a:prstGeom prst="triangle">
                <a:avLst>
                  <a:gd name="adj" fmla="val 4206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8" name="Rovnoramenný trojúhelník 17"/>
              <p:cNvSpPr/>
              <p:nvPr/>
            </p:nvSpPr>
            <p:spPr>
              <a:xfrm rot="5400000">
                <a:off x="1931470" y="420242"/>
                <a:ext cx="844955" cy="2374054"/>
              </a:xfrm>
              <a:prstGeom prst="triangle">
                <a:avLst>
                  <a:gd name="adj" fmla="val 5011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368691" y="1185139"/>
                <a:ext cx="525799" cy="84460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4532630" y="1520847"/>
                <a:ext cx="918218" cy="17249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21" name="Přímá spojnice 20"/>
              <p:cNvCxnSpPr/>
              <p:nvPr/>
            </p:nvCxnSpPr>
            <p:spPr>
              <a:xfrm>
                <a:off x="4325833" y="1773850"/>
                <a:ext cx="129858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Skupina 21"/>
              <p:cNvGrpSpPr/>
              <p:nvPr/>
            </p:nvGrpSpPr>
            <p:grpSpPr>
              <a:xfrm>
                <a:off x="842872" y="1009650"/>
                <a:ext cx="323850" cy="1209675"/>
                <a:chOff x="704850" y="1009650"/>
                <a:chExt cx="323850" cy="1209675"/>
              </a:xfrm>
            </p:grpSpPr>
            <p:sp>
              <p:nvSpPr>
                <p:cNvPr id="59" name="Obdélník 58"/>
                <p:cNvSpPr/>
                <p:nvPr/>
              </p:nvSpPr>
              <p:spPr>
                <a:xfrm>
                  <a:off x="838200" y="1009650"/>
                  <a:ext cx="190500" cy="1209675"/>
                </a:xfrm>
                <a:prstGeom prst="rect">
                  <a:avLst/>
                </a:prstGeom>
                <a:solidFill>
                  <a:schemeClr val="accent1">
                    <a:alpha val="31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704850" y="1009650"/>
                  <a:ext cx="257175" cy="120967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  <p:cxnSp>
            <p:nvCxnSpPr>
              <p:cNvPr id="23" name="Přímá spojnice 22"/>
              <p:cNvCxnSpPr/>
              <p:nvPr/>
            </p:nvCxnSpPr>
            <p:spPr>
              <a:xfrm flipV="1">
                <a:off x="423772" y="1602352"/>
                <a:ext cx="5200650" cy="70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Skupina 23"/>
              <p:cNvGrpSpPr/>
              <p:nvPr/>
            </p:nvGrpSpPr>
            <p:grpSpPr>
              <a:xfrm>
                <a:off x="919072" y="768350"/>
                <a:ext cx="212725" cy="247650"/>
                <a:chOff x="749300" y="679450"/>
                <a:chExt cx="212725" cy="247650"/>
              </a:xfrm>
            </p:grpSpPr>
            <p:cxnSp>
              <p:nvCxnSpPr>
                <p:cNvPr id="57" name="Přímá spojnice 56"/>
                <p:cNvCxnSpPr/>
                <p:nvPr/>
              </p:nvCxnSpPr>
              <p:spPr>
                <a:xfrm>
                  <a:off x="749300" y="927100"/>
                  <a:ext cx="21272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flipV="1">
                  <a:off x="861650" y="679450"/>
                  <a:ext cx="0" cy="24765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Skupina 24"/>
              <p:cNvGrpSpPr/>
              <p:nvPr/>
            </p:nvGrpSpPr>
            <p:grpSpPr>
              <a:xfrm rot="10800000">
                <a:off x="909547" y="2219325"/>
                <a:ext cx="212725" cy="247650"/>
                <a:chOff x="0" y="0"/>
                <a:chExt cx="212725" cy="247650"/>
              </a:xfrm>
            </p:grpSpPr>
            <p:cxnSp>
              <p:nvCxnSpPr>
                <p:cNvPr id="55" name="Přímá spojnice 54"/>
                <p:cNvCxnSpPr/>
                <p:nvPr/>
              </p:nvCxnSpPr>
              <p:spPr>
                <a:xfrm>
                  <a:off x="0" y="247650"/>
                  <a:ext cx="21272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flipV="1">
                  <a:off x="112350" y="0"/>
                  <a:ext cx="0" cy="24765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Přímá spojnice 25"/>
              <p:cNvCxnSpPr/>
              <p:nvPr/>
            </p:nvCxnSpPr>
            <p:spPr>
              <a:xfrm>
                <a:off x="266972" y="1022350"/>
                <a:ext cx="7429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/>
              <p:cNvCxnSpPr/>
              <p:nvPr/>
            </p:nvCxnSpPr>
            <p:spPr>
              <a:xfrm>
                <a:off x="233272" y="2208825"/>
                <a:ext cx="74295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 flipV="1">
                <a:off x="971460" y="1466850"/>
                <a:ext cx="3194796" cy="75247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/>
              <p:cNvCxnSpPr/>
              <p:nvPr/>
            </p:nvCxnSpPr>
            <p:spPr>
              <a:xfrm>
                <a:off x="971460" y="1009650"/>
                <a:ext cx="3198812" cy="7366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/>
              <p:cNvCxnSpPr/>
              <p:nvPr/>
            </p:nvCxnSpPr>
            <p:spPr>
              <a:xfrm>
                <a:off x="4325667" y="1420996"/>
                <a:ext cx="1359141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>
              <a:xfrm>
                <a:off x="4170272" y="1054101"/>
                <a:ext cx="359523" cy="1062060"/>
                <a:chOff x="4026829" y="1370625"/>
                <a:chExt cx="359523" cy="477225"/>
              </a:xfrm>
            </p:grpSpPr>
            <p:grpSp>
              <p:nvGrpSpPr>
                <p:cNvPr id="50" name="Skupina 49"/>
                <p:cNvGrpSpPr/>
                <p:nvPr/>
              </p:nvGrpSpPr>
              <p:grpSpPr>
                <a:xfrm>
                  <a:off x="4226734" y="1370625"/>
                  <a:ext cx="159618" cy="477225"/>
                  <a:chOff x="0" y="0"/>
                  <a:chExt cx="323850" cy="1209675"/>
                </a:xfrm>
              </p:grpSpPr>
              <p:sp>
                <p:nvSpPr>
                  <p:cNvPr id="53" name="Obdélník 52"/>
                  <p:cNvSpPr/>
                  <p:nvPr/>
                </p:nvSpPr>
                <p:spPr>
                  <a:xfrm>
                    <a:off x="133350" y="0"/>
                    <a:ext cx="190500" cy="1209675"/>
                  </a:xfrm>
                  <a:prstGeom prst="rect">
                    <a:avLst/>
                  </a:prstGeom>
                  <a:solidFill>
                    <a:schemeClr val="accent1">
                      <a:alpha val="31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54" name="Ovál 53"/>
                  <p:cNvSpPr/>
                  <p:nvPr/>
                </p:nvSpPr>
                <p:spPr>
                  <a:xfrm>
                    <a:off x="0" y="0"/>
                    <a:ext cx="257175" cy="1209675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51" name="Obdélník 50"/>
                <p:cNvSpPr/>
                <p:nvPr/>
              </p:nvSpPr>
              <p:spPr>
                <a:xfrm flipH="1">
                  <a:off x="4026829" y="1370625"/>
                  <a:ext cx="91506" cy="477225"/>
                </a:xfrm>
                <a:prstGeom prst="rect">
                  <a:avLst/>
                </a:prstGeom>
                <a:solidFill>
                  <a:schemeClr val="accent1">
                    <a:alpha val="31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52" name="Ovál 51"/>
                <p:cNvSpPr/>
                <p:nvPr/>
              </p:nvSpPr>
              <p:spPr>
                <a:xfrm flipH="1">
                  <a:off x="4058856" y="1370625"/>
                  <a:ext cx="123534" cy="4772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32" name="Skupina 31"/>
              <p:cNvGrpSpPr/>
              <p:nvPr/>
            </p:nvGrpSpPr>
            <p:grpSpPr>
              <a:xfrm>
                <a:off x="5198337" y="1168293"/>
                <a:ext cx="157480" cy="247650"/>
                <a:chOff x="0" y="0"/>
                <a:chExt cx="212725" cy="247650"/>
              </a:xfrm>
            </p:grpSpPr>
            <p:cxnSp>
              <p:nvCxnSpPr>
                <p:cNvPr id="48" name="Přímá spojnice 47"/>
                <p:cNvCxnSpPr/>
                <p:nvPr/>
              </p:nvCxnSpPr>
              <p:spPr>
                <a:xfrm>
                  <a:off x="0" y="247650"/>
                  <a:ext cx="212725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Přímá spojnice 48"/>
                <p:cNvCxnSpPr/>
                <p:nvPr/>
              </p:nvCxnSpPr>
              <p:spPr>
                <a:xfrm flipV="1">
                  <a:off x="112351" y="0"/>
                  <a:ext cx="0" cy="2476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Skupina 32"/>
              <p:cNvGrpSpPr/>
              <p:nvPr/>
            </p:nvGrpSpPr>
            <p:grpSpPr>
              <a:xfrm rot="10800000">
                <a:off x="5198337" y="1782445"/>
                <a:ext cx="157480" cy="247650"/>
                <a:chOff x="0" y="0"/>
                <a:chExt cx="212725" cy="247650"/>
              </a:xfrm>
            </p:grpSpPr>
            <p:cxnSp>
              <p:nvCxnSpPr>
                <p:cNvPr id="46" name="Přímá spojnice 45"/>
                <p:cNvCxnSpPr/>
                <p:nvPr/>
              </p:nvCxnSpPr>
              <p:spPr>
                <a:xfrm>
                  <a:off x="0" y="247650"/>
                  <a:ext cx="212725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nice 46"/>
                <p:cNvCxnSpPr/>
                <p:nvPr/>
              </p:nvCxnSpPr>
              <p:spPr>
                <a:xfrm flipV="1">
                  <a:off x="112351" y="0"/>
                  <a:ext cx="0" cy="2476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ové pole 134"/>
              <p:cNvSpPr txBox="1"/>
              <p:nvPr/>
            </p:nvSpPr>
            <p:spPr>
              <a:xfrm>
                <a:off x="1009921" y="711200"/>
                <a:ext cx="299720" cy="2603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5" name="Textové pole 48"/>
              <p:cNvSpPr txBox="1"/>
              <p:nvPr/>
            </p:nvSpPr>
            <p:spPr>
              <a:xfrm>
                <a:off x="5272649" y="1146197"/>
                <a:ext cx="350520" cy="2603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D´</a:t>
                </a: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>
                <a:off x="1009921" y="2466975"/>
                <a:ext cx="0" cy="2762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 pole 51"/>
              <p:cNvSpPr txBox="1"/>
              <p:nvPr/>
            </p:nvSpPr>
            <p:spPr>
              <a:xfrm>
                <a:off x="4037974" y="731180"/>
                <a:ext cx="579120" cy="2984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okulár</a:t>
                </a:r>
              </a:p>
            </p:txBody>
          </p:sp>
          <p:cxnSp>
            <p:nvCxnSpPr>
              <p:cNvPr id="38" name="Přímá spojnice se šipkou 37"/>
              <p:cNvCxnSpPr/>
              <p:nvPr/>
            </p:nvCxnSpPr>
            <p:spPr>
              <a:xfrm>
                <a:off x="325561" y="1022349"/>
                <a:ext cx="0" cy="1192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ové pole 249"/>
                  <p:cNvSpPr txBox="1"/>
                  <p:nvPr/>
                </p:nvSpPr>
                <p:spPr>
                  <a:xfrm>
                    <a:off x="3274270" y="1327037"/>
                    <a:ext cx="635635" cy="27559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𝑜𝑏𝑗</m:t>
                              </m:r>
                            </m:sub>
                            <m:sup>
                              <m: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cs-CZ" sz="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𝑜𝑘</m:t>
                              </m:r>
                            </m:sub>
                          </m:sSub>
                        </m:oMath>
                      </m:oMathPara>
                    </a14:m>
                    <a:endPara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ové pole 2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4270" y="1327037"/>
                    <a:ext cx="635635" cy="27559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ové pole 19457"/>
                  <p:cNvSpPr txBox="1"/>
                  <p:nvPr/>
                </p:nvSpPr>
                <p:spPr>
                  <a:xfrm rot="16200000">
                    <a:off x="90767" y="1230054"/>
                    <a:ext cx="299720" cy="30872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ové pole 194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0767" y="1230054"/>
                    <a:ext cx="299720" cy="308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Přímá spojnice se šipkou 40"/>
              <p:cNvCxnSpPr/>
              <p:nvPr/>
            </p:nvCxnSpPr>
            <p:spPr>
              <a:xfrm>
                <a:off x="729379" y="1176020"/>
                <a:ext cx="0" cy="8537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se šipkou 41"/>
              <p:cNvCxnSpPr/>
              <p:nvPr/>
            </p:nvCxnSpPr>
            <p:spPr>
              <a:xfrm>
                <a:off x="4987821" y="1146197"/>
                <a:ext cx="0" cy="3746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se šipkou 42"/>
              <p:cNvCxnSpPr/>
              <p:nvPr/>
            </p:nvCxnSpPr>
            <p:spPr>
              <a:xfrm flipV="1">
                <a:off x="4995555" y="1661681"/>
                <a:ext cx="0" cy="313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ové pole 19461"/>
                  <p:cNvSpPr txBox="1"/>
                  <p:nvPr/>
                </p:nvSpPr>
                <p:spPr>
                  <a:xfrm>
                    <a:off x="4745195" y="1837890"/>
                    <a:ext cx="358140" cy="37093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ové pole 194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195" y="1837890"/>
                    <a:ext cx="358140" cy="37093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ové pole 19461"/>
                  <p:cNvSpPr txBox="1"/>
                  <p:nvPr/>
                </p:nvSpPr>
                <p:spPr>
                  <a:xfrm rot="16200000">
                    <a:off x="389205" y="1229054"/>
                    <a:ext cx="536575" cy="37084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cs-CZ" sz="1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sz="1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cs-CZ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ové pole 194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9205" y="1229054"/>
                    <a:ext cx="536575" cy="37084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131166-B6FE-4300-B5E4-CFE354D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E7982-FB8E-41D6-BCC8-404C8409A943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786626D0-7892-45C2-80D1-DF85D8EDB210}"/>
              </a:ext>
            </a:extLst>
          </p:cNvPr>
          <p:cNvSpPr/>
          <p:nvPr/>
        </p:nvSpPr>
        <p:spPr>
          <a:xfrm>
            <a:off x="2442601" y="6610"/>
            <a:ext cx="4206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Světelnost dalekohledu</a:t>
            </a:r>
            <a:endParaRPr lang="cs-CZ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321C7530-927D-4315-84F2-4FBEB2EADC24}"/>
              </a:ext>
            </a:extLst>
          </p:cNvPr>
          <p:cNvGrpSpPr/>
          <p:nvPr/>
        </p:nvGrpSpPr>
        <p:grpSpPr>
          <a:xfrm>
            <a:off x="412553" y="298997"/>
            <a:ext cx="7913331" cy="2625159"/>
            <a:chOff x="225991" y="568731"/>
            <a:chExt cx="7913331" cy="2625159"/>
          </a:xfrm>
        </p:grpSpPr>
        <p:grpSp>
          <p:nvGrpSpPr>
            <p:cNvPr id="50" name="Skupina 49">
              <a:extLst>
                <a:ext uri="{FF2B5EF4-FFF2-40B4-BE49-F238E27FC236}">
                  <a16:creationId xmlns:a16="http://schemas.microsoft.com/office/drawing/2014/main" id="{3CAEE64B-F565-44F2-82A3-8DB10FE7DDDF}"/>
                </a:ext>
              </a:extLst>
            </p:cNvPr>
            <p:cNvGrpSpPr/>
            <p:nvPr/>
          </p:nvGrpSpPr>
          <p:grpSpPr>
            <a:xfrm>
              <a:off x="657868" y="758798"/>
              <a:ext cx="7481454" cy="2235198"/>
              <a:chOff x="655783" y="492485"/>
              <a:chExt cx="7481454" cy="2235198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F1E4C2B8-6CE0-4DE3-9D2D-60BE2977D521}"/>
                  </a:ext>
                </a:extLst>
              </p:cNvPr>
              <p:cNvGrpSpPr/>
              <p:nvPr/>
            </p:nvGrpSpPr>
            <p:grpSpPr>
              <a:xfrm>
                <a:off x="1893454" y="492485"/>
                <a:ext cx="424873" cy="2235198"/>
                <a:chOff x="2530763" y="434111"/>
                <a:chExt cx="471055" cy="2359882"/>
              </a:xfrm>
            </p:grpSpPr>
            <p:sp>
              <p:nvSpPr>
                <p:cNvPr id="5" name="Ovál 4">
                  <a:extLst>
                    <a:ext uri="{FF2B5EF4-FFF2-40B4-BE49-F238E27FC236}">
                      <a16:creationId xmlns:a16="http://schemas.microsoft.com/office/drawing/2014/main" id="{0B117E99-13D5-4BF9-A114-978FFED4BFDB}"/>
                    </a:ext>
                  </a:extLst>
                </p:cNvPr>
                <p:cNvSpPr/>
                <p:nvPr/>
              </p:nvSpPr>
              <p:spPr>
                <a:xfrm>
                  <a:off x="2530763" y="720435"/>
                  <a:ext cx="424873" cy="1856507"/>
                </a:xfrm>
                <a:prstGeom prst="ellipse">
                  <a:avLst/>
                </a:prstGeom>
                <a:solidFill>
                  <a:srgbClr val="00B0F0"/>
                </a:solidFill>
                <a:ln w="158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délník 6">
                  <a:extLst>
                    <a:ext uri="{FF2B5EF4-FFF2-40B4-BE49-F238E27FC236}">
                      <a16:creationId xmlns:a16="http://schemas.microsoft.com/office/drawing/2014/main" id="{652EB7D3-AFAC-4695-9B89-B8B44224C792}"/>
                    </a:ext>
                  </a:extLst>
                </p:cNvPr>
                <p:cNvSpPr/>
                <p:nvPr/>
              </p:nvSpPr>
              <p:spPr>
                <a:xfrm>
                  <a:off x="2743200" y="720435"/>
                  <a:ext cx="258618" cy="1856503"/>
                </a:xfrm>
                <a:prstGeom prst="rect">
                  <a:avLst/>
                </a:prstGeom>
                <a:solidFill>
                  <a:srgbClr val="00B0F0">
                    <a:alpha val="31000"/>
                  </a:srgbClr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Vývojový diagram: ruční operace 5">
                  <a:extLst>
                    <a:ext uri="{FF2B5EF4-FFF2-40B4-BE49-F238E27FC236}">
                      <a16:creationId xmlns:a16="http://schemas.microsoft.com/office/drawing/2014/main" id="{F7BBC1BF-EFB2-4AF7-BEAC-50E4A7B1F3FB}"/>
                    </a:ext>
                  </a:extLst>
                </p:cNvPr>
                <p:cNvSpPr/>
                <p:nvPr/>
              </p:nvSpPr>
              <p:spPr>
                <a:xfrm rot="10800000">
                  <a:off x="2673928" y="434111"/>
                  <a:ext cx="327890" cy="286319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Vývojový diagram: ruční operace 7">
                  <a:extLst>
                    <a:ext uri="{FF2B5EF4-FFF2-40B4-BE49-F238E27FC236}">
                      <a16:creationId xmlns:a16="http://schemas.microsoft.com/office/drawing/2014/main" id="{CD21F0EB-5A07-4D08-A4DC-F786AED0AC4C}"/>
                    </a:ext>
                  </a:extLst>
                </p:cNvPr>
                <p:cNvSpPr/>
                <p:nvPr/>
              </p:nvSpPr>
              <p:spPr>
                <a:xfrm>
                  <a:off x="2673928" y="2507674"/>
                  <a:ext cx="327890" cy="286319"/>
                </a:xfrm>
                <a:prstGeom prst="flowChartManualOperation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20E07F66-6505-46C5-B247-DA527C8F4EE9}"/>
                  </a:ext>
                </a:extLst>
              </p:cNvPr>
              <p:cNvGrpSpPr/>
              <p:nvPr/>
            </p:nvGrpSpPr>
            <p:grpSpPr>
              <a:xfrm>
                <a:off x="5894703" y="1082140"/>
                <a:ext cx="549565" cy="1055888"/>
                <a:chOff x="5287817" y="2535383"/>
                <a:chExt cx="1020074" cy="1214579"/>
              </a:xfrm>
            </p:grpSpPr>
            <p:grpSp>
              <p:nvGrpSpPr>
                <p:cNvPr id="10" name="Skupina 9">
                  <a:extLst>
                    <a:ext uri="{FF2B5EF4-FFF2-40B4-BE49-F238E27FC236}">
                      <a16:creationId xmlns:a16="http://schemas.microsoft.com/office/drawing/2014/main" id="{9589E9B5-5F52-43EF-96FA-EA1E23E4BC73}"/>
                    </a:ext>
                  </a:extLst>
                </p:cNvPr>
                <p:cNvGrpSpPr/>
                <p:nvPr/>
              </p:nvGrpSpPr>
              <p:grpSpPr>
                <a:xfrm rot="10800000">
                  <a:off x="5287817" y="2535383"/>
                  <a:ext cx="484910" cy="1214579"/>
                  <a:chOff x="2530763" y="434111"/>
                  <a:chExt cx="471055" cy="2359882"/>
                </a:xfrm>
              </p:grpSpPr>
              <p:sp>
                <p:nvSpPr>
                  <p:cNvPr id="11" name="Ovál 10">
                    <a:extLst>
                      <a:ext uri="{FF2B5EF4-FFF2-40B4-BE49-F238E27FC236}">
                        <a16:creationId xmlns:a16="http://schemas.microsoft.com/office/drawing/2014/main" id="{221FC403-6275-4B5A-AE61-208DE052371C}"/>
                      </a:ext>
                    </a:extLst>
                  </p:cNvPr>
                  <p:cNvSpPr/>
                  <p:nvPr/>
                </p:nvSpPr>
                <p:spPr>
                  <a:xfrm>
                    <a:off x="2530763" y="720435"/>
                    <a:ext cx="424873" cy="1856507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58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" name="Obdélník 11">
                    <a:extLst>
                      <a:ext uri="{FF2B5EF4-FFF2-40B4-BE49-F238E27FC236}">
                        <a16:creationId xmlns:a16="http://schemas.microsoft.com/office/drawing/2014/main" id="{313D6D73-029C-48F6-9750-49845E14D4E4}"/>
                      </a:ext>
                    </a:extLst>
                  </p:cNvPr>
                  <p:cNvSpPr/>
                  <p:nvPr/>
                </p:nvSpPr>
                <p:spPr>
                  <a:xfrm>
                    <a:off x="2743200" y="720435"/>
                    <a:ext cx="258618" cy="1856503"/>
                  </a:xfrm>
                  <a:prstGeom prst="rect">
                    <a:avLst/>
                  </a:prstGeom>
                  <a:solidFill>
                    <a:srgbClr val="00B0F0">
                      <a:alpha val="31000"/>
                    </a:srgb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" name="Vývojový diagram: ruční operace 12">
                    <a:extLst>
                      <a:ext uri="{FF2B5EF4-FFF2-40B4-BE49-F238E27FC236}">
                        <a16:creationId xmlns:a16="http://schemas.microsoft.com/office/drawing/2014/main" id="{8ECF8D40-9D56-4FBF-A328-62FCC6F5C0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73928" y="434111"/>
                    <a:ext cx="327890" cy="286319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" name="Vývojový diagram: ruční operace 13">
                    <a:extLst>
                      <a:ext uri="{FF2B5EF4-FFF2-40B4-BE49-F238E27FC236}">
                        <a16:creationId xmlns:a16="http://schemas.microsoft.com/office/drawing/2014/main" id="{8C0EE0D3-57AF-4533-B325-4FF316A4E4E8}"/>
                      </a:ext>
                    </a:extLst>
                  </p:cNvPr>
                  <p:cNvSpPr/>
                  <p:nvPr/>
                </p:nvSpPr>
                <p:spPr>
                  <a:xfrm>
                    <a:off x="2673928" y="2507674"/>
                    <a:ext cx="327890" cy="286319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grpSp>
              <p:nvGrpSpPr>
                <p:cNvPr id="15" name="Skupina 14">
                  <a:extLst>
                    <a:ext uri="{FF2B5EF4-FFF2-40B4-BE49-F238E27FC236}">
                      <a16:creationId xmlns:a16="http://schemas.microsoft.com/office/drawing/2014/main" id="{B30FA07B-3780-4016-80CA-003A49106F04}"/>
                    </a:ext>
                  </a:extLst>
                </p:cNvPr>
                <p:cNvGrpSpPr/>
                <p:nvPr/>
              </p:nvGrpSpPr>
              <p:grpSpPr>
                <a:xfrm>
                  <a:off x="5822981" y="2535383"/>
                  <a:ext cx="484910" cy="1214579"/>
                  <a:chOff x="2530763" y="434111"/>
                  <a:chExt cx="471055" cy="2359882"/>
                </a:xfrm>
              </p:grpSpPr>
              <p:sp>
                <p:nvSpPr>
                  <p:cNvPr id="16" name="Ovál 15">
                    <a:extLst>
                      <a:ext uri="{FF2B5EF4-FFF2-40B4-BE49-F238E27FC236}">
                        <a16:creationId xmlns:a16="http://schemas.microsoft.com/office/drawing/2014/main" id="{C41A08FD-1050-412D-BC07-057F26875999}"/>
                      </a:ext>
                    </a:extLst>
                  </p:cNvPr>
                  <p:cNvSpPr/>
                  <p:nvPr/>
                </p:nvSpPr>
                <p:spPr>
                  <a:xfrm>
                    <a:off x="2530763" y="720435"/>
                    <a:ext cx="424873" cy="1856507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58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" name="Obdélník 16">
                    <a:extLst>
                      <a:ext uri="{FF2B5EF4-FFF2-40B4-BE49-F238E27FC236}">
                        <a16:creationId xmlns:a16="http://schemas.microsoft.com/office/drawing/2014/main" id="{752ED7DE-DD35-4168-95B9-C1D0CD09B31C}"/>
                      </a:ext>
                    </a:extLst>
                  </p:cNvPr>
                  <p:cNvSpPr/>
                  <p:nvPr/>
                </p:nvSpPr>
                <p:spPr>
                  <a:xfrm>
                    <a:off x="2743200" y="720435"/>
                    <a:ext cx="258618" cy="1856503"/>
                  </a:xfrm>
                  <a:prstGeom prst="rect">
                    <a:avLst/>
                  </a:prstGeom>
                  <a:solidFill>
                    <a:srgbClr val="00B0F0">
                      <a:alpha val="31000"/>
                    </a:srgbClr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" name="Vývojový diagram: ruční operace 17">
                    <a:extLst>
                      <a:ext uri="{FF2B5EF4-FFF2-40B4-BE49-F238E27FC236}">
                        <a16:creationId xmlns:a16="http://schemas.microsoft.com/office/drawing/2014/main" id="{518F7710-D662-459C-9890-3CA8148EEBA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73928" y="434111"/>
                    <a:ext cx="327890" cy="286319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" name="Vývojový diagram: ruční operace 18">
                    <a:extLst>
                      <a:ext uri="{FF2B5EF4-FFF2-40B4-BE49-F238E27FC236}">
                        <a16:creationId xmlns:a16="http://schemas.microsoft.com/office/drawing/2014/main" id="{7EF5012D-2928-492C-873B-81F33BA9A453}"/>
                      </a:ext>
                    </a:extLst>
                  </p:cNvPr>
                  <p:cNvSpPr/>
                  <p:nvPr/>
                </p:nvSpPr>
                <p:spPr>
                  <a:xfrm>
                    <a:off x="2673928" y="2507674"/>
                    <a:ext cx="327890" cy="286319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cxnSp>
            <p:nvCxnSpPr>
              <p:cNvPr id="4" name="Přímá spojnice 3">
                <a:extLst>
                  <a:ext uri="{FF2B5EF4-FFF2-40B4-BE49-F238E27FC236}">
                    <a16:creationId xmlns:a16="http://schemas.microsoft.com/office/drawing/2014/main" id="{6EF469C1-D332-4876-AD36-709BC7828D76}"/>
                  </a:ext>
                </a:extLst>
              </p:cNvPr>
              <p:cNvCxnSpPr/>
              <p:nvPr/>
            </p:nvCxnSpPr>
            <p:spPr>
              <a:xfrm>
                <a:off x="655783" y="1660713"/>
                <a:ext cx="7481454" cy="0"/>
              </a:xfrm>
              <a:prstGeom prst="line">
                <a:avLst/>
              </a:prstGeom>
              <a:ln w="15875"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DB8A75D0-BC7E-4291-A668-00D547954734}"/>
                  </a:ext>
                </a:extLst>
              </p:cNvPr>
              <p:cNvCxnSpPr/>
              <p:nvPr/>
            </p:nvCxnSpPr>
            <p:spPr>
              <a:xfrm>
                <a:off x="951345" y="763676"/>
                <a:ext cx="1366982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E1FCE8B4-8EE9-4971-8221-A1025E9F77D3}"/>
                  </a:ext>
                </a:extLst>
              </p:cNvPr>
              <p:cNvCxnSpPr/>
              <p:nvPr/>
            </p:nvCxnSpPr>
            <p:spPr>
              <a:xfrm>
                <a:off x="965199" y="2456492"/>
                <a:ext cx="1366982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692C7824-6D53-4BD7-9E54-EB13918AA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6171" y="763676"/>
                <a:ext cx="3597069" cy="1149133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974841FE-F835-409E-87B6-E3ACD0FB55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8327" y="1388021"/>
                <a:ext cx="3560334" cy="1068472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6F832C63-997F-41C5-BD8E-F463E9DEC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9957" y="1388025"/>
                <a:ext cx="1778952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50CCFAF0-0162-45B0-9D6E-361BD838A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5165" y="1912809"/>
                <a:ext cx="1778952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Skupina 34">
                <a:extLst>
                  <a:ext uri="{FF2B5EF4-FFF2-40B4-BE49-F238E27FC236}">
                    <a16:creationId xmlns:a16="http://schemas.microsoft.com/office/drawing/2014/main" id="{25344917-AA4E-411E-BDF3-939BAAE27D7A}"/>
                  </a:ext>
                </a:extLst>
              </p:cNvPr>
              <p:cNvGrpSpPr/>
              <p:nvPr/>
            </p:nvGrpSpPr>
            <p:grpSpPr>
              <a:xfrm>
                <a:off x="7391269" y="1335814"/>
                <a:ext cx="598587" cy="649797"/>
                <a:chOff x="6982691" y="2660073"/>
                <a:chExt cx="692727" cy="701962"/>
              </a:xfrm>
            </p:grpSpPr>
            <p:sp>
              <p:nvSpPr>
                <p:cNvPr id="33" name="Ovál 32">
                  <a:extLst>
                    <a:ext uri="{FF2B5EF4-FFF2-40B4-BE49-F238E27FC236}">
                      <a16:creationId xmlns:a16="http://schemas.microsoft.com/office/drawing/2014/main" id="{AF79C95D-4563-45B5-8C92-6EADAF05D425}"/>
                    </a:ext>
                  </a:extLst>
                </p:cNvPr>
                <p:cNvSpPr/>
                <p:nvPr/>
              </p:nvSpPr>
              <p:spPr>
                <a:xfrm>
                  <a:off x="6982691" y="2660073"/>
                  <a:ext cx="692727" cy="701962"/>
                </a:xfrm>
                <a:prstGeom prst="ellipse">
                  <a:avLst/>
                </a:prstGeom>
                <a:solidFill>
                  <a:srgbClr val="8FE2FF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vál 33">
                  <a:extLst>
                    <a:ext uri="{FF2B5EF4-FFF2-40B4-BE49-F238E27FC236}">
                      <a16:creationId xmlns:a16="http://schemas.microsoft.com/office/drawing/2014/main" id="{9771C558-5A8D-49B5-B31A-62E163D98EA4}"/>
                    </a:ext>
                  </a:extLst>
                </p:cNvPr>
                <p:cNvSpPr/>
                <p:nvPr/>
              </p:nvSpPr>
              <p:spPr>
                <a:xfrm>
                  <a:off x="6989214" y="2870249"/>
                  <a:ext cx="83744" cy="260927"/>
                </a:xfrm>
                <a:prstGeom prst="ellipse">
                  <a:avLst/>
                </a:prstGeom>
                <a:solidFill>
                  <a:srgbClr val="00B0F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2DDB350F-32C9-4E58-AA0B-1679A91DDC42}"/>
                  </a:ext>
                </a:extLst>
              </p:cNvPr>
              <p:cNvSpPr/>
              <p:nvPr/>
            </p:nvSpPr>
            <p:spPr>
              <a:xfrm>
                <a:off x="5907136" y="1530371"/>
                <a:ext cx="1484133" cy="2415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Rovnoramenný trojúhelník 46">
                <a:extLst>
                  <a:ext uri="{FF2B5EF4-FFF2-40B4-BE49-F238E27FC236}">
                    <a16:creationId xmlns:a16="http://schemas.microsoft.com/office/drawing/2014/main" id="{AB8F14AF-3598-40A1-A03A-24CFEBC0BFE3}"/>
                  </a:ext>
                </a:extLst>
              </p:cNvPr>
              <p:cNvSpPr/>
              <p:nvPr/>
            </p:nvSpPr>
            <p:spPr>
              <a:xfrm rot="16200000">
                <a:off x="5360141" y="1201379"/>
                <a:ext cx="208352" cy="899501"/>
              </a:xfrm>
              <a:prstGeom prst="triangle">
                <a:avLst>
                  <a:gd name="adj" fmla="val 49999"/>
                </a:avLst>
              </a:prstGeom>
              <a:solidFill>
                <a:srgbClr val="7030A0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Rovnoramenný trojúhelník 47">
                <a:extLst>
                  <a:ext uri="{FF2B5EF4-FFF2-40B4-BE49-F238E27FC236}">
                    <a16:creationId xmlns:a16="http://schemas.microsoft.com/office/drawing/2014/main" id="{86538383-F093-498E-8EDB-E91841B6B01F}"/>
                  </a:ext>
                </a:extLst>
              </p:cNvPr>
              <p:cNvSpPr/>
              <p:nvPr/>
            </p:nvSpPr>
            <p:spPr>
              <a:xfrm rot="5400000">
                <a:off x="3183443" y="261182"/>
                <a:ext cx="1021439" cy="2765440"/>
              </a:xfrm>
              <a:prstGeom prst="triangle">
                <a:avLst>
                  <a:gd name="adj" fmla="val 49999"/>
                </a:avLst>
              </a:prstGeom>
              <a:solidFill>
                <a:srgbClr val="7030A0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D8CD934E-2F1D-4976-82B6-93045FCC37F5}"/>
                  </a:ext>
                </a:extLst>
              </p:cNvPr>
              <p:cNvSpPr/>
              <p:nvPr/>
            </p:nvSpPr>
            <p:spPr>
              <a:xfrm>
                <a:off x="825846" y="1133177"/>
                <a:ext cx="1484133" cy="1021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3420E26E-8AFF-4568-B192-B4B521FFC2D9}"/>
                </a:ext>
              </a:extLst>
            </p:cNvPr>
            <p:cNvGrpSpPr/>
            <p:nvPr/>
          </p:nvGrpSpPr>
          <p:grpSpPr>
            <a:xfrm>
              <a:off x="1771071" y="568731"/>
              <a:ext cx="244765" cy="438150"/>
              <a:chOff x="1648690" y="3514725"/>
              <a:chExt cx="244765" cy="438150"/>
            </a:xfrm>
          </p:grpSpPr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2CCE8232-65F8-48BE-9778-C747F0ED0795}"/>
                  </a:ext>
                </a:extLst>
              </p:cNvPr>
              <p:cNvCxnSpPr/>
              <p:nvPr/>
            </p:nvCxnSpPr>
            <p:spPr>
              <a:xfrm>
                <a:off x="1771650" y="3514725"/>
                <a:ext cx="0" cy="438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125F9043-0591-42E8-95DF-5EFB744FD3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8690" y="3952875"/>
                <a:ext cx="244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1EBBAC99-28A4-460C-A0D2-8C2C8524114B}"/>
                </a:ext>
              </a:extLst>
            </p:cNvPr>
            <p:cNvGrpSpPr/>
            <p:nvPr/>
          </p:nvGrpSpPr>
          <p:grpSpPr>
            <a:xfrm rot="10800000">
              <a:off x="1777818" y="2755740"/>
              <a:ext cx="244765" cy="438150"/>
              <a:chOff x="1648690" y="3514725"/>
              <a:chExt cx="244765" cy="438150"/>
            </a:xfrm>
          </p:grpSpPr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9C30F533-9DB5-477C-A1BC-B26315887EE8}"/>
                  </a:ext>
                </a:extLst>
              </p:cNvPr>
              <p:cNvCxnSpPr/>
              <p:nvPr/>
            </p:nvCxnSpPr>
            <p:spPr>
              <a:xfrm>
                <a:off x="1771650" y="3514725"/>
                <a:ext cx="0" cy="438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BE873529-A0D8-4C83-9077-13EC255FBD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8690" y="3952875"/>
                <a:ext cx="244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Skupina 61">
              <a:extLst>
                <a:ext uri="{FF2B5EF4-FFF2-40B4-BE49-F238E27FC236}">
                  <a16:creationId xmlns:a16="http://schemas.microsoft.com/office/drawing/2014/main" id="{1AD45F67-ADED-4DDA-9257-9504AE976370}"/>
                </a:ext>
              </a:extLst>
            </p:cNvPr>
            <p:cNvGrpSpPr/>
            <p:nvPr/>
          </p:nvGrpSpPr>
          <p:grpSpPr>
            <a:xfrm>
              <a:off x="7310335" y="1395096"/>
              <a:ext cx="161867" cy="248259"/>
              <a:chOff x="1648690" y="3514725"/>
              <a:chExt cx="244765" cy="438150"/>
            </a:xfrm>
          </p:grpSpPr>
          <p:cxnSp>
            <p:nvCxnSpPr>
              <p:cNvPr id="63" name="Přímá spojnice 62">
                <a:extLst>
                  <a:ext uri="{FF2B5EF4-FFF2-40B4-BE49-F238E27FC236}">
                    <a16:creationId xmlns:a16="http://schemas.microsoft.com/office/drawing/2014/main" id="{597ACD60-4DF2-4BDC-9E63-87304DFA2C07}"/>
                  </a:ext>
                </a:extLst>
              </p:cNvPr>
              <p:cNvCxnSpPr/>
              <p:nvPr/>
            </p:nvCxnSpPr>
            <p:spPr>
              <a:xfrm>
                <a:off x="1771650" y="3514725"/>
                <a:ext cx="0" cy="438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5BFBEA1C-7B32-4856-925B-EB3D6D186E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8690" y="3952875"/>
                <a:ext cx="244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>
              <a:extLst>
                <a:ext uri="{FF2B5EF4-FFF2-40B4-BE49-F238E27FC236}">
                  <a16:creationId xmlns:a16="http://schemas.microsoft.com/office/drawing/2014/main" id="{5195FCA5-5DB5-4F7B-A070-EF1200CA1679}"/>
                </a:ext>
              </a:extLst>
            </p:cNvPr>
            <p:cNvGrpSpPr/>
            <p:nvPr/>
          </p:nvGrpSpPr>
          <p:grpSpPr>
            <a:xfrm rot="10800000">
              <a:off x="7307402" y="2198482"/>
              <a:ext cx="161867" cy="248259"/>
              <a:chOff x="1648690" y="3514725"/>
              <a:chExt cx="244765" cy="438150"/>
            </a:xfrm>
          </p:grpSpPr>
          <p:cxnSp>
            <p:nvCxnSpPr>
              <p:cNvPr id="72" name="Přímá spojnice 71">
                <a:extLst>
                  <a:ext uri="{FF2B5EF4-FFF2-40B4-BE49-F238E27FC236}">
                    <a16:creationId xmlns:a16="http://schemas.microsoft.com/office/drawing/2014/main" id="{8D67FA6E-9AEF-4762-BCBF-B7AD07343229}"/>
                  </a:ext>
                </a:extLst>
              </p:cNvPr>
              <p:cNvCxnSpPr/>
              <p:nvPr/>
            </p:nvCxnSpPr>
            <p:spPr>
              <a:xfrm>
                <a:off x="1771650" y="3514725"/>
                <a:ext cx="0" cy="438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0DB711D1-076B-4CFC-B0AB-92E6BF85F6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48690" y="3952875"/>
                <a:ext cx="244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8403638A-6FE5-46E3-BC19-C265BB270C87}"/>
                </a:ext>
              </a:extLst>
            </p:cNvPr>
            <p:cNvSpPr txBox="1"/>
            <p:nvPr/>
          </p:nvSpPr>
          <p:spPr>
            <a:xfrm>
              <a:off x="1513091" y="63979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D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39C116D9-725E-45F7-9581-C6931E1DF9CD}"/>
                </a:ext>
              </a:extLst>
            </p:cNvPr>
            <p:cNvSpPr txBox="1"/>
            <p:nvPr/>
          </p:nvSpPr>
          <p:spPr>
            <a:xfrm>
              <a:off x="7160167" y="1083847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/>
                <a:t>D´</a:t>
              </a:r>
            </a:p>
          </p:txBody>
        </p:sp>
        <p:cxnSp>
          <p:nvCxnSpPr>
            <p:cNvPr id="77" name="Přímá spojnice 76">
              <a:extLst>
                <a:ext uri="{FF2B5EF4-FFF2-40B4-BE49-F238E27FC236}">
                  <a16:creationId xmlns:a16="http://schemas.microsoft.com/office/drawing/2014/main" id="{E29C5154-A841-4609-95E3-5F921D20A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25" y="1409402"/>
              <a:ext cx="39722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D124EAB4-4199-4A1E-AFFC-C14E83E2BA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625" y="2430841"/>
              <a:ext cx="39722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9AE16E76-D36C-4705-B491-5405256AB8DA}"/>
                </a:ext>
              </a:extLst>
            </p:cNvPr>
            <p:cNvCxnSpPr/>
            <p:nvPr/>
          </p:nvCxnSpPr>
          <p:spPr>
            <a:xfrm>
              <a:off x="627236" y="1409402"/>
              <a:ext cx="0" cy="10214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DC33E8A2-8F75-4208-B9E3-8FFC64FFE42A}"/>
                </a:ext>
              </a:extLst>
            </p:cNvPr>
            <p:cNvGrpSpPr/>
            <p:nvPr/>
          </p:nvGrpSpPr>
          <p:grpSpPr>
            <a:xfrm>
              <a:off x="225991" y="1709424"/>
              <a:ext cx="461345" cy="435860"/>
              <a:chOff x="4396510" y="3193890"/>
              <a:chExt cx="461345" cy="435860"/>
            </a:xfrm>
          </p:grpSpPr>
          <p:sp>
            <p:nvSpPr>
              <p:cNvPr id="83" name="TextovéPole 82">
                <a:extLst>
                  <a:ext uri="{FF2B5EF4-FFF2-40B4-BE49-F238E27FC236}">
                    <a16:creationId xmlns:a16="http://schemas.microsoft.com/office/drawing/2014/main" id="{FDCAFB5B-26C5-4EEC-A061-A5A2F62D7F5C}"/>
                  </a:ext>
                </a:extLst>
              </p:cNvPr>
              <p:cNvSpPr txBox="1"/>
              <p:nvPr/>
            </p:nvSpPr>
            <p:spPr>
              <a:xfrm>
                <a:off x="4396510" y="319389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/>
                  <a:t>D</a:t>
                </a:r>
              </a:p>
            </p:txBody>
          </p:sp>
          <p:sp>
            <p:nvSpPr>
              <p:cNvPr id="84" name="TextovéPole 83">
                <a:extLst>
                  <a:ext uri="{FF2B5EF4-FFF2-40B4-BE49-F238E27FC236}">
                    <a16:creationId xmlns:a16="http://schemas.microsoft.com/office/drawing/2014/main" id="{5234E5E3-C82B-46AC-A8D7-9ED05F7D8270}"/>
                  </a:ext>
                </a:extLst>
              </p:cNvPr>
              <p:cNvSpPr txBox="1"/>
              <p:nvPr/>
            </p:nvSpPr>
            <p:spPr>
              <a:xfrm>
                <a:off x="4581817" y="3291196"/>
                <a:ext cx="2760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e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2FA2ECF7-B179-4DBC-ABE5-673FFBDCAE9E}"/>
                  </a:ext>
                </a:extLst>
              </p:cNvPr>
              <p:cNvSpPr txBox="1"/>
              <p:nvPr/>
            </p:nvSpPr>
            <p:spPr>
              <a:xfrm>
                <a:off x="2997785" y="2471984"/>
                <a:ext cx="154811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2FA2ECF7-B179-4DBC-ABE5-673FFBDCA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785" y="2471984"/>
                <a:ext cx="1548116" cy="369332"/>
              </a:xfrm>
              <a:prstGeom prst="rect">
                <a:avLst/>
              </a:prstGeom>
              <a:blipFill>
                <a:blip r:embed="rId2"/>
                <a:stretch>
                  <a:fillRect l="-4331" r="-3937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02F2FAA-5176-4324-A89A-D93616446ECB}"/>
                  </a:ext>
                </a:extLst>
              </p:cNvPr>
              <p:cNvSpPr txBox="1"/>
              <p:nvPr/>
            </p:nvSpPr>
            <p:spPr>
              <a:xfrm>
                <a:off x="5366893" y="2196419"/>
                <a:ext cx="1784591" cy="772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02F2FAA-5176-4324-A89A-D93616446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893" y="2196419"/>
                <a:ext cx="1784591" cy="772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D3A5FCC2-07FC-4D45-90BD-FD3DD9D7B095}"/>
                  </a:ext>
                </a:extLst>
              </p:cNvPr>
              <p:cNvSpPr txBox="1"/>
              <p:nvPr/>
            </p:nvSpPr>
            <p:spPr>
              <a:xfrm>
                <a:off x="157021" y="3129699"/>
                <a:ext cx="8500597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92D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𝑀𝑃𝐸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=2,54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=25,4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=0,25 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D3A5FCC2-07FC-4D45-90BD-FD3DD9D7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1" y="3129699"/>
                <a:ext cx="8500597" cy="369332"/>
              </a:xfrm>
              <a:prstGeom prst="rect">
                <a:avLst/>
              </a:prstGeom>
              <a:blipFill>
                <a:blip r:embed="rId4"/>
                <a:stretch>
                  <a:fillRect l="-214" b="-6061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77AEED66-E3CC-4275-BAD8-38418ECB4102}"/>
                  </a:ext>
                </a:extLst>
              </p:cNvPr>
              <p:cNvSpPr txBox="1"/>
              <p:nvPr/>
            </p:nvSpPr>
            <p:spPr>
              <a:xfrm>
                <a:off x="3997017" y="3577217"/>
                <a:ext cx="23005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𝑀𝑃𝐸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91" name="TextovéPole 90">
                <a:extLst>
                  <a:ext uri="{FF2B5EF4-FFF2-40B4-BE49-F238E27FC236}">
                    <a16:creationId xmlns:a16="http://schemas.microsoft.com/office/drawing/2014/main" id="{77AEED66-E3CC-4275-BAD8-38418ECB4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17" y="3577217"/>
                <a:ext cx="230050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ovéPole 98">
            <a:extLst>
              <a:ext uri="{FF2B5EF4-FFF2-40B4-BE49-F238E27FC236}">
                <a16:creationId xmlns:a16="http://schemas.microsoft.com/office/drawing/2014/main" id="{A31C7EA9-AD5B-49C2-BF57-F2940E79B6AF}"/>
              </a:ext>
            </a:extLst>
          </p:cNvPr>
          <p:cNvSpPr txBox="1"/>
          <p:nvPr/>
        </p:nvSpPr>
        <p:spPr>
          <a:xfrm>
            <a:off x="100724" y="3709867"/>
            <a:ext cx="39390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absorbovaná energie okem bez dalekohledu: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B1A35E10-8D4A-44CC-8803-ED7240FBE5A2}"/>
                  </a:ext>
                </a:extLst>
              </p:cNvPr>
              <p:cNvSpPr txBox="1"/>
              <p:nvPr/>
            </p:nvSpPr>
            <p:spPr>
              <a:xfrm>
                <a:off x="4039809" y="4159833"/>
                <a:ext cx="189628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𝑑𝑎𝑙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B1A35E10-8D4A-44CC-8803-ED7240FBE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09" y="4159833"/>
                <a:ext cx="1896288" cy="307777"/>
              </a:xfrm>
              <a:prstGeom prst="rect">
                <a:avLst/>
              </a:prstGeom>
              <a:blipFill>
                <a:blip r:embed="rId6"/>
                <a:stretch>
                  <a:fillRect l="-3537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0DED2317-9871-43A9-BCEB-0C5C8CB258BB}"/>
              </a:ext>
            </a:extLst>
          </p:cNvPr>
          <p:cNvSpPr txBox="1"/>
          <p:nvPr/>
        </p:nvSpPr>
        <p:spPr>
          <a:xfrm>
            <a:off x="157021" y="4179200"/>
            <a:ext cx="39390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absorbovaná energie okem s dalekohledem: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5" name="Tabulka 3">
                <a:extLst>
                  <a:ext uri="{FF2B5EF4-FFF2-40B4-BE49-F238E27FC236}">
                    <a16:creationId xmlns:a16="http://schemas.microsoft.com/office/drawing/2014/main" id="{1217FE46-6B03-46CB-ACF9-E39ECEEAAD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845564"/>
                  </p:ext>
                </p:extLst>
              </p:nvPr>
            </p:nvGraphicFramePr>
            <p:xfrm>
              <a:off x="1906615" y="4646540"/>
              <a:ext cx="6162675" cy="2147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0700">
                      <a:extLst>
                        <a:ext uri="{9D8B030D-6E8A-4147-A177-3AD203B41FA5}">
                          <a16:colId xmlns:a16="http://schemas.microsoft.com/office/drawing/2014/main" val="2402054274"/>
                        </a:ext>
                      </a:extLst>
                    </a:gridCol>
                    <a:gridCol w="1704975">
                      <a:extLst>
                        <a:ext uri="{9D8B030D-6E8A-4147-A177-3AD203B41FA5}">
                          <a16:colId xmlns:a16="http://schemas.microsoft.com/office/drawing/2014/main" val="1326445972"/>
                        </a:ext>
                      </a:extLst>
                    </a:gridCol>
                    <a:gridCol w="1762125">
                      <a:extLst>
                        <a:ext uri="{9D8B030D-6E8A-4147-A177-3AD203B41FA5}">
                          <a16:colId xmlns:a16="http://schemas.microsoft.com/office/drawing/2014/main" val="3353030711"/>
                        </a:ext>
                      </a:extLst>
                    </a:gridCol>
                    <a:gridCol w="904875">
                      <a:extLst>
                        <a:ext uri="{9D8B030D-6E8A-4147-A177-3AD203B41FA5}">
                          <a16:colId xmlns:a16="http://schemas.microsoft.com/office/drawing/2014/main" val="2176440493"/>
                        </a:ext>
                      </a:extLst>
                    </a:gridCol>
                  </a:tblGrid>
                  <a:tr h="29315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Dalekohled 8 x 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06596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okem absorbovaná energie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cs-CZ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oMath>
                          </a14:m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096911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den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=2 </m:t>
                              </m:r>
                              <m:r>
                                <m:rPr>
                                  <m:sty m:val="p"/>
                                </m:rPr>
                                <a:rPr lang="cs-CZ" sz="12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oMath>
                          </a14:m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noc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</a:rPr>
                                <m:t>=8 </m:t>
                              </m:r>
                              <m:r>
                                <m:rPr>
                                  <m:sty m:val="p"/>
                                </m:rPr>
                                <a:rPr lang="cs-CZ" sz="1200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</m:oMath>
                          </a14:m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1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oko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19,99 </a:t>
                          </a:r>
                          <a14:m>
                            <m:oMath xmlns:m="http://schemas.openxmlformats.org/officeDocument/2006/math"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cs-CZ" sz="1200" dirty="0" err="1"/>
                            <a:t>J</a:t>
                          </a:r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0,319 </a:t>
                          </a:r>
                          <a:r>
                            <a:rPr lang="cs-CZ" sz="1200" dirty="0" err="1"/>
                            <a:t>mJ</a:t>
                          </a:r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15,95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5960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oko + dalekohled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68,9 </m:t>
                              </m:r>
                              <m:r>
                                <a:rPr lang="cs-CZ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cs-CZ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oMath>
                          </a14:m>
                          <a:r>
                            <a:rPr lang="cs-CZ" sz="12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18,37 </a:t>
                          </a:r>
                          <a:r>
                            <a:rPr lang="cs-CZ" sz="1200" dirty="0" err="1"/>
                            <a:t>mJ</a:t>
                          </a:r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266,62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627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𝑑𝑎𝑙</m:t>
                                    </m:r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cs-CZ" sz="1200" b="0" i="1" smtClean="0">
                                        <a:latin typeface="Cambria Math" panose="02040503050406030204" pitchFamily="18" charset="0"/>
                                      </a:rPr>
                                      <m:t>𝑜𝑘𝑜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200" dirty="0"/>
                            <a:t>3,26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57,58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20248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5" name="Tabulka 3">
                <a:extLst>
                  <a:ext uri="{FF2B5EF4-FFF2-40B4-BE49-F238E27FC236}">
                    <a16:creationId xmlns:a16="http://schemas.microsoft.com/office/drawing/2014/main" id="{1217FE46-6B03-46CB-ACF9-E39ECEEAAD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845564"/>
                  </p:ext>
                </p:extLst>
              </p:nvPr>
            </p:nvGraphicFramePr>
            <p:xfrm>
              <a:off x="1906615" y="4646540"/>
              <a:ext cx="6162675" cy="2147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0700">
                      <a:extLst>
                        <a:ext uri="{9D8B030D-6E8A-4147-A177-3AD203B41FA5}">
                          <a16:colId xmlns:a16="http://schemas.microsoft.com/office/drawing/2014/main" val="2402054274"/>
                        </a:ext>
                      </a:extLst>
                    </a:gridCol>
                    <a:gridCol w="1704975">
                      <a:extLst>
                        <a:ext uri="{9D8B030D-6E8A-4147-A177-3AD203B41FA5}">
                          <a16:colId xmlns:a16="http://schemas.microsoft.com/office/drawing/2014/main" val="1326445972"/>
                        </a:ext>
                      </a:extLst>
                    </a:gridCol>
                    <a:gridCol w="1762125">
                      <a:extLst>
                        <a:ext uri="{9D8B030D-6E8A-4147-A177-3AD203B41FA5}">
                          <a16:colId xmlns:a16="http://schemas.microsoft.com/office/drawing/2014/main" val="3353030711"/>
                        </a:ext>
                      </a:extLst>
                    </a:gridCol>
                    <a:gridCol w="904875">
                      <a:extLst>
                        <a:ext uri="{9D8B030D-6E8A-4147-A177-3AD203B41FA5}">
                          <a16:colId xmlns:a16="http://schemas.microsoft.com/office/drawing/2014/main" val="2176440493"/>
                        </a:ext>
                      </a:extLst>
                    </a:gridCol>
                  </a:tblGrid>
                  <a:tr h="29315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Dalekohled 8 x 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065969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1845" t="-80328" r="-26538" b="-40327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79866" t="-40164" r="-1342" b="-15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96911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5357" t="-180328" r="-15714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8962" t="-180328" r="-52249" b="-3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61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oko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5357" t="-280328" r="-15714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0,319 </a:t>
                          </a:r>
                          <a:r>
                            <a:rPr lang="cs-CZ" sz="1200" dirty="0" err="1"/>
                            <a:t>mJ</a:t>
                          </a:r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15,95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5960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oko + dalekohled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5357" t="-380328" r="-15714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18,37 </a:t>
                          </a:r>
                          <a:r>
                            <a:rPr lang="cs-CZ" sz="1200" dirty="0" err="1"/>
                            <a:t>mJ</a:t>
                          </a:r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266,62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627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0" t="-480328" r="-2448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200" dirty="0"/>
                            <a:t>3,26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57,58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20248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2682763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1304</Words>
  <Application>Microsoft Office PowerPoint</Application>
  <PresentationFormat>Předvádění na obrazovce (4:3)</PresentationFormat>
  <Paragraphs>503</Paragraphs>
  <Slides>59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69" baseType="lpstr">
      <vt:lpstr>Arial</vt:lpstr>
      <vt:lpstr>Arial Black</vt:lpstr>
      <vt:lpstr>Calibri</vt:lpstr>
      <vt:lpstr>Cambria Math</vt:lpstr>
      <vt:lpstr>Kino MT</vt:lpstr>
      <vt:lpstr>Symbol</vt:lpstr>
      <vt:lpstr>Times New Roman</vt:lpstr>
      <vt:lpstr>Výchozí návrh</vt:lpstr>
      <vt:lpstr>Equation.DSMT4</vt:lpstr>
      <vt:lpstr>Rovnice</vt:lpstr>
      <vt:lpstr>Dalekohled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UO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Teodor Baláž</dc:creator>
  <cp:lastModifiedBy>Baláž Teodor</cp:lastModifiedBy>
  <cp:revision>102</cp:revision>
  <dcterms:created xsi:type="dcterms:W3CDTF">2006-03-01T05:15:27Z</dcterms:created>
  <dcterms:modified xsi:type="dcterms:W3CDTF">2021-11-19T15:00:30Z</dcterms:modified>
</cp:coreProperties>
</file>