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8" r:id="rId2"/>
    <p:sldId id="272" r:id="rId3"/>
    <p:sldId id="273" r:id="rId4"/>
    <p:sldId id="274" r:id="rId5"/>
    <p:sldId id="275" r:id="rId6"/>
    <p:sldId id="277" r:id="rId7"/>
    <p:sldId id="271" r:id="rId8"/>
    <p:sldId id="270" r:id="rId9"/>
    <p:sldId id="266" r:id="rId10"/>
    <p:sldId id="267" r:id="rId11"/>
    <p:sldId id="328" r:id="rId12"/>
    <p:sldId id="326" r:id="rId13"/>
    <p:sldId id="286" r:id="rId14"/>
    <p:sldId id="318" r:id="rId15"/>
    <p:sldId id="321" r:id="rId16"/>
    <p:sldId id="258" r:id="rId17"/>
    <p:sldId id="282" r:id="rId18"/>
    <p:sldId id="283" r:id="rId19"/>
    <p:sldId id="281" r:id="rId20"/>
    <p:sldId id="259" r:id="rId21"/>
    <p:sldId id="316" r:id="rId22"/>
    <p:sldId id="294" r:id="rId23"/>
    <p:sldId id="300" r:id="rId24"/>
    <p:sldId id="290" r:id="rId25"/>
    <p:sldId id="288" r:id="rId26"/>
    <p:sldId id="289" r:id="rId27"/>
    <p:sldId id="291" r:id="rId28"/>
    <p:sldId id="292" r:id="rId29"/>
    <p:sldId id="293" r:id="rId30"/>
    <p:sldId id="299" r:id="rId31"/>
    <p:sldId id="313" r:id="rId32"/>
    <p:sldId id="304" r:id="rId33"/>
    <p:sldId id="327" r:id="rId34"/>
    <p:sldId id="260" r:id="rId35"/>
    <p:sldId id="315" r:id="rId36"/>
    <p:sldId id="279" r:id="rId37"/>
    <p:sldId id="312" r:id="rId38"/>
    <p:sldId id="280" r:id="rId39"/>
    <p:sldId id="303" r:id="rId40"/>
    <p:sldId id="263" r:id="rId41"/>
    <p:sldId id="261" r:id="rId42"/>
    <p:sldId id="262" r:id="rId43"/>
    <p:sldId id="295" r:id="rId44"/>
    <p:sldId id="320" r:id="rId45"/>
    <p:sldId id="296" r:id="rId46"/>
    <p:sldId id="297" r:id="rId47"/>
    <p:sldId id="314" r:id="rId48"/>
    <p:sldId id="329" r:id="rId49"/>
    <p:sldId id="305" r:id="rId50"/>
    <p:sldId id="307" r:id="rId51"/>
    <p:sldId id="306" r:id="rId52"/>
    <p:sldId id="308" r:id="rId53"/>
    <p:sldId id="309" r:id="rId54"/>
    <p:sldId id="311" r:id="rId55"/>
    <p:sldId id="310" r:id="rId56"/>
    <p:sldId id="319" r:id="rId57"/>
    <p:sldId id="324" r:id="rId58"/>
    <p:sldId id="323" r:id="rId59"/>
    <p:sldId id="322" r:id="rId60"/>
    <p:sldId id="264" r:id="rId61"/>
    <p:sldId id="265" r:id="rId62"/>
    <p:sldId id="269" r:id="rId63"/>
    <p:sldId id="317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8E1A6"/>
    <a:srgbClr val="CC3300"/>
    <a:srgbClr val="FBB6A3"/>
    <a:srgbClr val="FF6600"/>
    <a:srgbClr val="FFFF66"/>
    <a:srgbClr val="9966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3" autoAdjust="0"/>
    <p:restoredTop sz="98454" autoAdjust="0"/>
  </p:normalViewPr>
  <p:slideViewPr>
    <p:cSldViewPr showGuides="1">
      <p:cViewPr varScale="1">
        <p:scale>
          <a:sx n="90" d="100"/>
          <a:sy n="90" d="100"/>
        </p:scale>
        <p:origin x="6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EFEC9C4E-EC69-4931-9D10-1BF7A0AE82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465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E324C6-4A57-4B0E-BDDD-5CAC10C79D7E}" type="slidenum">
              <a:rPr lang="cs-CZ" altLang="cs-CZ" sz="1200" b="0"/>
              <a:pPr eaLnBrk="1" hangingPunct="1"/>
              <a:t>1</a:t>
            </a:fld>
            <a:endParaRPr lang="cs-CZ" altLang="cs-CZ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2BB5E8-39F4-4BBB-88E2-E813FE1DBB91}" type="slidenum">
              <a:rPr lang="cs-CZ" altLang="cs-CZ" sz="1200" b="0"/>
              <a:pPr eaLnBrk="1" hangingPunct="1"/>
              <a:t>10</a:t>
            </a:fld>
            <a:endParaRPr lang="cs-CZ" altLang="cs-CZ" sz="12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D2F416-5D1F-4CA3-8D22-5AD1837FE0FE}" type="slidenum">
              <a:rPr lang="cs-CZ" altLang="cs-CZ" sz="1200" b="0"/>
              <a:pPr eaLnBrk="1" hangingPunct="1"/>
              <a:t>13</a:t>
            </a:fld>
            <a:endParaRPr lang="cs-CZ" altLang="cs-CZ" sz="12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2A7694-A92A-4C33-84EB-DE1366CC1ECC}" type="slidenum">
              <a:rPr lang="cs-CZ" altLang="cs-CZ" sz="1200" b="0"/>
              <a:pPr eaLnBrk="1" hangingPunct="1"/>
              <a:t>16</a:t>
            </a:fld>
            <a:endParaRPr lang="cs-CZ" altLang="cs-CZ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4BAE84-F5C2-4360-8CA3-A44026BA685C}" type="slidenum">
              <a:rPr lang="cs-CZ" altLang="cs-CZ" sz="1200" b="0"/>
              <a:pPr eaLnBrk="1" hangingPunct="1"/>
              <a:t>17</a:t>
            </a:fld>
            <a:endParaRPr lang="cs-CZ" altLang="cs-CZ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ECA8C-E7CF-4E2F-9359-1A66212F000A}" type="slidenum">
              <a:rPr lang="cs-CZ" altLang="cs-CZ" sz="1200" b="0"/>
              <a:pPr eaLnBrk="1" hangingPunct="1"/>
              <a:t>18</a:t>
            </a:fld>
            <a:endParaRPr lang="cs-CZ" altLang="cs-CZ" sz="1200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D0CC98-8BEE-485A-9E1D-6C0CA358BDA0}" type="slidenum">
              <a:rPr lang="cs-CZ" altLang="cs-CZ" sz="1200" b="0"/>
              <a:pPr eaLnBrk="1" hangingPunct="1"/>
              <a:t>19</a:t>
            </a:fld>
            <a:endParaRPr lang="cs-CZ" altLang="cs-CZ" sz="1200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147832-5242-4A52-966B-7BE7F05F52F3}" type="slidenum">
              <a:rPr lang="cs-CZ" altLang="cs-CZ" sz="1200" b="0"/>
              <a:pPr eaLnBrk="1" hangingPunct="1"/>
              <a:t>20</a:t>
            </a:fld>
            <a:endParaRPr lang="cs-CZ" altLang="cs-CZ" sz="1200" b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77A250-CE6A-4CCD-9097-E90AD9F9AE37}" type="slidenum">
              <a:rPr lang="cs-CZ" altLang="cs-CZ" sz="1200" b="0"/>
              <a:pPr eaLnBrk="1" hangingPunct="1"/>
              <a:t>22</a:t>
            </a:fld>
            <a:endParaRPr lang="cs-CZ" altLang="cs-CZ" sz="1200" b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BDD326-2FCE-48ED-B265-3321451C291C}" type="slidenum">
              <a:rPr lang="cs-CZ" altLang="cs-CZ" sz="1200" b="0"/>
              <a:pPr eaLnBrk="1" hangingPunct="1"/>
              <a:t>23</a:t>
            </a:fld>
            <a:endParaRPr lang="cs-CZ" altLang="cs-CZ" sz="1200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C1399E-A873-4DA5-AC27-7FCD80C3957D}" type="slidenum">
              <a:rPr lang="cs-CZ" altLang="cs-CZ" sz="1200" b="0"/>
              <a:pPr eaLnBrk="1" hangingPunct="1"/>
              <a:t>24</a:t>
            </a:fld>
            <a:endParaRPr lang="cs-CZ" altLang="cs-CZ" sz="1200" b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7C82F-9EC6-4E3A-8C09-4F6F2F487469}" type="slidenum">
              <a:rPr lang="cs-CZ" altLang="cs-CZ" sz="1200" b="0"/>
              <a:pPr eaLnBrk="1" hangingPunct="1"/>
              <a:t>2</a:t>
            </a:fld>
            <a:endParaRPr lang="cs-CZ" altLang="cs-CZ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D246D9-92D3-4A60-92D9-6664FCAC9586}" type="slidenum">
              <a:rPr lang="cs-CZ" altLang="cs-CZ" sz="1200" b="0"/>
              <a:pPr eaLnBrk="1" hangingPunct="1"/>
              <a:t>25</a:t>
            </a:fld>
            <a:endParaRPr lang="cs-CZ" altLang="cs-CZ" sz="1200" b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BFF036-8851-4ABF-A8FD-293109CF4109}" type="slidenum">
              <a:rPr lang="cs-CZ" altLang="cs-CZ" sz="1200" b="0"/>
              <a:pPr eaLnBrk="1" hangingPunct="1"/>
              <a:t>26</a:t>
            </a:fld>
            <a:endParaRPr lang="cs-CZ" altLang="cs-CZ" sz="1200" b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FBF1D9-1E98-4FCB-85AB-57DAA4F34C68}" type="slidenum">
              <a:rPr lang="cs-CZ" altLang="cs-CZ" sz="1200" b="0"/>
              <a:pPr eaLnBrk="1" hangingPunct="1"/>
              <a:t>27</a:t>
            </a:fld>
            <a:endParaRPr lang="cs-CZ" altLang="cs-CZ" sz="1200" b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A5AD71-42CB-4A64-BE14-B3D898F5BAA1}" type="slidenum">
              <a:rPr lang="cs-CZ" altLang="cs-CZ" sz="1200" b="0"/>
              <a:pPr eaLnBrk="1" hangingPunct="1"/>
              <a:t>28</a:t>
            </a:fld>
            <a:endParaRPr lang="cs-CZ" altLang="cs-CZ" sz="1200" b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66DEE0-3940-4987-AE89-5E8AAC56E0F0}" type="slidenum">
              <a:rPr lang="cs-CZ" altLang="cs-CZ" sz="1200" b="0"/>
              <a:pPr eaLnBrk="1" hangingPunct="1"/>
              <a:t>29</a:t>
            </a:fld>
            <a:endParaRPr lang="cs-CZ" altLang="cs-CZ" sz="1200" b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7366A7-4FC7-4D01-9627-EEECB97CE960}" type="slidenum">
              <a:rPr lang="cs-CZ" altLang="cs-CZ" sz="1200" b="0"/>
              <a:pPr eaLnBrk="1" hangingPunct="1"/>
              <a:t>30</a:t>
            </a:fld>
            <a:endParaRPr lang="cs-CZ" altLang="cs-CZ" sz="1200" b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ADD913-2ADE-479E-8FE5-F26841DB86B5}" type="slidenum">
              <a:rPr lang="cs-CZ" altLang="cs-CZ" sz="1200" b="0"/>
              <a:pPr eaLnBrk="1" hangingPunct="1"/>
              <a:t>31</a:t>
            </a:fld>
            <a:endParaRPr lang="cs-CZ" altLang="cs-CZ" sz="1200" b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C45323-2ABB-4161-A88B-39B5C9F5F836}" type="slidenum">
              <a:rPr lang="cs-CZ" altLang="cs-CZ" sz="1200" b="0"/>
              <a:pPr eaLnBrk="1" hangingPunct="1"/>
              <a:t>32</a:t>
            </a:fld>
            <a:endParaRPr lang="cs-CZ" altLang="cs-CZ" sz="12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78747C-91BB-4DF6-88F8-439C7D3F524C}" type="slidenum">
              <a:rPr lang="cs-CZ" altLang="cs-CZ" sz="1200" b="0"/>
              <a:pPr eaLnBrk="1" hangingPunct="1"/>
              <a:t>34</a:t>
            </a:fld>
            <a:endParaRPr lang="cs-CZ" altLang="cs-CZ" sz="12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645EDF-1623-41D8-A04D-837D11A9D564}" type="slidenum">
              <a:rPr lang="cs-CZ" altLang="cs-CZ" sz="1200" b="0"/>
              <a:pPr eaLnBrk="1" hangingPunct="1"/>
              <a:t>35</a:t>
            </a:fld>
            <a:endParaRPr lang="cs-CZ" altLang="cs-CZ" sz="1200" b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270689-590C-44D2-9D5A-843EA84889DA}" type="slidenum">
              <a:rPr lang="cs-CZ" altLang="cs-CZ" sz="1200" b="0"/>
              <a:pPr eaLnBrk="1" hangingPunct="1"/>
              <a:t>3</a:t>
            </a:fld>
            <a:endParaRPr lang="cs-CZ" altLang="cs-CZ" sz="12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327D47-CE54-4215-BFF8-999079E11729}" type="slidenum">
              <a:rPr lang="cs-CZ" altLang="cs-CZ" sz="1200" b="0"/>
              <a:pPr eaLnBrk="1" hangingPunct="1"/>
              <a:t>36</a:t>
            </a:fld>
            <a:endParaRPr lang="cs-CZ" altLang="cs-CZ" sz="12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1354C4-249D-4D16-8CEB-00B00A3B4FC0}" type="slidenum">
              <a:rPr lang="cs-CZ" altLang="cs-CZ" sz="1200" b="0"/>
              <a:pPr eaLnBrk="1" hangingPunct="1"/>
              <a:t>37</a:t>
            </a:fld>
            <a:endParaRPr lang="cs-CZ" altLang="cs-CZ" sz="12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4B7640-0C77-4A32-9E3A-62242C03663C}" type="slidenum">
              <a:rPr lang="cs-CZ" altLang="cs-CZ" sz="1200" b="0"/>
              <a:pPr eaLnBrk="1" hangingPunct="1"/>
              <a:t>38</a:t>
            </a:fld>
            <a:endParaRPr lang="cs-CZ" altLang="cs-CZ" sz="1200" b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BBF8D8-5BBB-4ACF-AB22-2DE704AB8AA2}" type="slidenum">
              <a:rPr lang="cs-CZ" altLang="cs-CZ" sz="1200" b="0"/>
              <a:pPr eaLnBrk="1" hangingPunct="1"/>
              <a:t>39</a:t>
            </a:fld>
            <a:endParaRPr lang="cs-CZ" altLang="cs-CZ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7AFECA-D26B-415C-9349-D0B2F09256E1}" type="slidenum">
              <a:rPr lang="cs-CZ" altLang="cs-CZ" sz="1200" b="0"/>
              <a:pPr eaLnBrk="1" hangingPunct="1"/>
              <a:t>40</a:t>
            </a:fld>
            <a:endParaRPr lang="cs-CZ" altLang="cs-CZ" sz="1200" b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089FE6-668B-41BD-8D59-F960A61DE79E}" type="slidenum">
              <a:rPr lang="cs-CZ" altLang="cs-CZ" sz="1200" b="0"/>
              <a:pPr eaLnBrk="1" hangingPunct="1"/>
              <a:t>41</a:t>
            </a:fld>
            <a:endParaRPr lang="cs-CZ" altLang="cs-CZ" sz="1200" b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09BA81-6AF0-4CBC-AD35-0C65C55C7082}" type="slidenum">
              <a:rPr lang="cs-CZ" altLang="cs-CZ" sz="1200" b="0"/>
              <a:pPr eaLnBrk="1" hangingPunct="1"/>
              <a:t>42</a:t>
            </a:fld>
            <a:endParaRPr lang="cs-CZ" altLang="cs-CZ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71474D-FE25-41EE-9A7C-5DDDD6E0141B}" type="slidenum">
              <a:rPr lang="cs-CZ" altLang="cs-CZ" sz="1200" b="0"/>
              <a:pPr eaLnBrk="1" hangingPunct="1"/>
              <a:t>43</a:t>
            </a:fld>
            <a:endParaRPr lang="cs-CZ" altLang="cs-CZ" sz="1200" b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29020C-7795-4D53-A053-4E13EB3274DD}" type="slidenum">
              <a:rPr lang="cs-CZ" altLang="cs-CZ" sz="1200" b="0"/>
              <a:pPr eaLnBrk="1" hangingPunct="1"/>
              <a:t>45</a:t>
            </a:fld>
            <a:endParaRPr lang="cs-CZ" altLang="cs-CZ" sz="1200" b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D21F01-D044-4F5A-A1CF-A03FB69D9CD6}" type="slidenum">
              <a:rPr lang="cs-CZ" altLang="cs-CZ" sz="1200" b="0"/>
              <a:pPr eaLnBrk="1" hangingPunct="1"/>
              <a:t>46</a:t>
            </a:fld>
            <a:endParaRPr lang="cs-CZ" altLang="cs-CZ" sz="1200" b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FE85BB-52D3-4062-B561-41774E77AE52}" type="slidenum">
              <a:rPr lang="cs-CZ" altLang="cs-CZ" sz="1200" b="0"/>
              <a:pPr eaLnBrk="1" hangingPunct="1"/>
              <a:t>4</a:t>
            </a:fld>
            <a:endParaRPr lang="cs-CZ" altLang="cs-CZ" sz="12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6C82B5-28C1-4398-98B4-AFF88FEB25FE}" type="slidenum">
              <a:rPr lang="cs-CZ" altLang="cs-CZ" sz="1200" b="0"/>
              <a:pPr eaLnBrk="1" hangingPunct="1"/>
              <a:t>47</a:t>
            </a:fld>
            <a:endParaRPr lang="cs-CZ" altLang="cs-CZ" sz="1200" b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6EC3E8-B7E6-490B-9E2D-A5E577E09015}" type="slidenum">
              <a:rPr lang="cs-CZ" altLang="cs-CZ" sz="1200" b="0"/>
              <a:pPr eaLnBrk="1" hangingPunct="1"/>
              <a:t>49</a:t>
            </a:fld>
            <a:endParaRPr lang="cs-CZ" altLang="cs-CZ" sz="1200" b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B80FDF-41A7-4D9D-83C8-5FCE7DD4CDFC}" type="slidenum">
              <a:rPr lang="cs-CZ" altLang="cs-CZ" sz="1200" b="0"/>
              <a:pPr eaLnBrk="1" hangingPunct="1"/>
              <a:t>50</a:t>
            </a:fld>
            <a:endParaRPr lang="cs-CZ" altLang="cs-CZ" sz="1200" b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957F39-D3C0-43B3-9C87-E7720C9BC39B}" type="slidenum">
              <a:rPr lang="cs-CZ" altLang="cs-CZ" sz="1200" b="0"/>
              <a:pPr eaLnBrk="1" hangingPunct="1"/>
              <a:t>51</a:t>
            </a:fld>
            <a:endParaRPr lang="cs-CZ" altLang="cs-CZ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8CA536-B254-4699-B3A8-1549E5FE540C}" type="slidenum">
              <a:rPr lang="cs-CZ" altLang="cs-CZ" sz="1200" b="0"/>
              <a:pPr eaLnBrk="1" hangingPunct="1"/>
              <a:t>52</a:t>
            </a:fld>
            <a:endParaRPr lang="cs-CZ" altLang="cs-CZ" sz="1200" b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C2601E-A815-4692-A428-5F74E241DFD2}" type="slidenum">
              <a:rPr lang="cs-CZ" altLang="cs-CZ" sz="1200" b="0"/>
              <a:pPr eaLnBrk="1" hangingPunct="1"/>
              <a:t>53</a:t>
            </a:fld>
            <a:endParaRPr lang="cs-CZ" altLang="cs-CZ" sz="1200" b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F259D2-1849-4EAD-9B9E-95D6AB828DA0}" type="slidenum">
              <a:rPr lang="cs-CZ" altLang="cs-CZ" sz="1200" b="0"/>
              <a:pPr eaLnBrk="1" hangingPunct="1"/>
              <a:t>54</a:t>
            </a:fld>
            <a:endParaRPr lang="cs-CZ" altLang="cs-CZ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3615FE-4BB4-4F3A-A8D5-63C139D956AB}" type="slidenum">
              <a:rPr lang="cs-CZ" altLang="cs-CZ" sz="1200" b="0"/>
              <a:pPr eaLnBrk="1" hangingPunct="1"/>
              <a:t>55</a:t>
            </a:fld>
            <a:endParaRPr lang="cs-CZ" altLang="cs-CZ" sz="1200" b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307D54-9916-41E2-8E38-76DCA2AF9DC8}" type="slidenum">
              <a:rPr lang="cs-CZ" altLang="cs-CZ" sz="1200" b="0"/>
              <a:pPr eaLnBrk="1" hangingPunct="1"/>
              <a:t>60</a:t>
            </a:fld>
            <a:endParaRPr lang="cs-CZ" altLang="cs-CZ" sz="1200" b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A9BB70-C5F0-4055-88BB-688E309D756D}" type="slidenum">
              <a:rPr lang="cs-CZ" altLang="cs-CZ" sz="1200" b="0"/>
              <a:pPr eaLnBrk="1" hangingPunct="1"/>
              <a:t>61</a:t>
            </a:fld>
            <a:endParaRPr lang="cs-CZ" altLang="cs-CZ" sz="1200" b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0774B1-C44C-4401-8BAB-B971A1306F28}" type="slidenum">
              <a:rPr lang="cs-CZ" altLang="cs-CZ" sz="1200" b="0"/>
              <a:pPr eaLnBrk="1" hangingPunct="1"/>
              <a:t>5</a:t>
            </a:fld>
            <a:endParaRPr lang="cs-CZ" altLang="cs-CZ" sz="12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DE7566-7155-4694-B293-175A46DA92EF}" type="slidenum">
              <a:rPr lang="cs-CZ" altLang="cs-CZ" sz="1200" b="0"/>
              <a:pPr eaLnBrk="1" hangingPunct="1"/>
              <a:t>62</a:t>
            </a:fld>
            <a:endParaRPr lang="cs-CZ" altLang="cs-CZ" sz="1200" b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F6AFB5-1EF3-4ED5-9E6F-FE851A76CAF4}" type="slidenum">
              <a:rPr lang="cs-CZ" altLang="cs-CZ" sz="1200" b="0"/>
              <a:pPr eaLnBrk="1" hangingPunct="1"/>
              <a:t>6</a:t>
            </a:fld>
            <a:endParaRPr lang="cs-CZ" altLang="cs-CZ" sz="12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A6FD1F-17E1-4EC5-A94C-90CAAE8C8DC2}" type="slidenum">
              <a:rPr lang="cs-CZ" altLang="cs-CZ" sz="1200" b="0"/>
              <a:pPr eaLnBrk="1" hangingPunct="1"/>
              <a:t>7</a:t>
            </a:fld>
            <a:endParaRPr lang="cs-CZ" altLang="cs-CZ" sz="12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04F7BA-857F-4433-BDAA-0444B246FD8F}" type="slidenum">
              <a:rPr lang="cs-CZ" altLang="cs-CZ" sz="1200" b="0"/>
              <a:pPr eaLnBrk="1" hangingPunct="1"/>
              <a:t>8</a:t>
            </a:fld>
            <a:endParaRPr lang="cs-CZ" altLang="cs-CZ" sz="12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F8B64C-ADFC-4BC6-99D2-3C724320970D}" type="slidenum">
              <a:rPr lang="cs-CZ" altLang="cs-CZ" sz="1200" b="0"/>
              <a:pPr eaLnBrk="1" hangingPunct="1"/>
              <a:t>9</a:t>
            </a:fld>
            <a:endParaRPr lang="cs-CZ" altLang="cs-CZ" sz="12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F3131-EA95-4357-93CC-F3CA48B7F5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17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3A66-BADB-42C5-BFB6-1E701E10A6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383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88260-8054-46DD-AF84-4369769501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23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6D302-01CF-43F2-86C8-472B0C0729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66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81FE3-D5FE-4268-9364-4A81745F5A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87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E18F0-5EED-430E-861D-CD1D6E3172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5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4B160-C95E-42E4-8BC7-B656454CA2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19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FADAD-CE58-43CD-B97C-2A77755D8B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44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7167-96BB-4295-ABEA-46736E8947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61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DA6B6-214B-4AA3-BD64-AF0A0F95A0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9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75DF9-6B6B-4516-8D7E-E106D230FD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94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1E7A4-7D89-4008-8B16-98EFAE7DC5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90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96011A65-CFFA-4753-BE64-5171303BE0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aladix.cz/clanky/img.php?ido=1194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3.wmf"/><Relationship Id="rId4" Type="http://schemas.openxmlformats.org/officeDocument/2006/relationships/image" Target="../media/image22.jpeg"/><Relationship Id="rId9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StLouisArchMultExpEV+1.51.JPG" TargetMode="External"/><Relationship Id="rId13" Type="http://schemas.openxmlformats.org/officeDocument/2006/relationships/image" Target="http://upload.wikimedia.org/wikipedia/commons/thumb/8/8f/StLouisArchMultExpEV+4.09.JPG/120px-StLouisArchMultExpEV+4.09.JPG" TargetMode="External"/><Relationship Id="rId1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http://upload.wikimedia.org/wikipedia/commons/thumb/c/c3/StLouisArchMultExpEV-1.82.JPG/120px-StLouisArchMultExpEV-1.82.JPG" TargetMode="External"/><Relationship Id="rId12" Type="http://schemas.openxmlformats.org/officeDocument/2006/relationships/image" Target="../media/image27.jpeg"/><Relationship Id="rId17" Type="http://schemas.openxmlformats.org/officeDocument/2006/relationships/hyperlink" Target="http://en.wikipedia.org/wiki/File:StLouisArchMultExpToneMapped.jpg" TargetMode="External"/><Relationship Id="rId2" Type="http://schemas.openxmlformats.org/officeDocument/2006/relationships/hyperlink" Target="http://en.wikipedia.org/wiki/File:StLouisArchMultExpEV-4.72.JPG" TargetMode="External"/><Relationship Id="rId16" Type="http://schemas.openxmlformats.org/officeDocument/2006/relationships/image" Target="http://upload.wikimedia.org/wikipedia/commons/thumb/7/78/StLouisArchMultExpCDR.jpg/160px-StLouisArchMultExpCD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hyperlink" Target="http://en.wikipedia.org/wiki/File:StLouisArchMultExpEV+4.09.JPG" TargetMode="External"/><Relationship Id="rId5" Type="http://schemas.openxmlformats.org/officeDocument/2006/relationships/hyperlink" Target="http://en.wikipedia.org/wiki/File:StLouisArchMultExpEV-1.82.JPG" TargetMode="External"/><Relationship Id="rId15" Type="http://schemas.openxmlformats.org/officeDocument/2006/relationships/image" Target="../media/image28.jpeg"/><Relationship Id="rId10" Type="http://schemas.openxmlformats.org/officeDocument/2006/relationships/image" Target="http://upload.wikimedia.org/wikipedia/commons/thumb/8/89/StLouisArchMultExpEV+1.51.JPG/120px-StLouisArchMultExpEV+1.51.JPG" TargetMode="External"/><Relationship Id="rId19" Type="http://schemas.openxmlformats.org/officeDocument/2006/relationships/image" Target="http://upload.wikimedia.org/wikipedia/commons/thumb/e/ec/StLouisArchMultExpToneMapped.jpg/160px-StLouisArchMultExpToneMapped.jpg" TargetMode="External"/><Relationship Id="rId4" Type="http://schemas.openxmlformats.org/officeDocument/2006/relationships/image" Target="http://upload.wikimedia.org/wikipedia/commons/thumb/0/09/StLouisArchMultExpEV-4.72.JPG/120px-StLouisArchMultExpEV-4.72.JPG" TargetMode="External"/><Relationship Id="rId9" Type="http://schemas.openxmlformats.org/officeDocument/2006/relationships/image" Target="../media/image26.jpeg"/><Relationship Id="rId14" Type="http://schemas.openxmlformats.org/officeDocument/2006/relationships/hyperlink" Target="http://en.wikipedia.org/wiki/File:StLouisArchMultExpCDR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9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our_Thirds_System" TargetMode="External"/><Relationship Id="rId2" Type="http://schemas.openxmlformats.org/officeDocument/2006/relationships/hyperlink" Target="http://en.wikipedia.org/wiki/APS-C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Crop_facto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Rectangle 37"/>
          <p:cNvSpPr>
            <a:spLocks noChangeArrowheads="1"/>
          </p:cNvSpPr>
          <p:nvPr/>
        </p:nvSpPr>
        <p:spPr bwMode="auto">
          <a:xfrm>
            <a:off x="6877050" y="2843213"/>
            <a:ext cx="2087563" cy="3835400"/>
          </a:xfrm>
          <a:prstGeom prst="rect">
            <a:avLst/>
          </a:prstGeom>
          <a:solidFill>
            <a:srgbClr val="FFFF00">
              <a:alpha val="2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15900">
              <a:srgbClr val="FFFF00">
                <a:alpha val="42000"/>
              </a:srgbClr>
            </a:glow>
            <a:outerShdw dist="35921" dir="2700000" algn="ctr" rotWithShape="0">
              <a:schemeClr val="bg2"/>
            </a:outerShdw>
            <a:softEdge rad="165100"/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77" name="Rectangle 36"/>
          <p:cNvSpPr>
            <a:spLocks noChangeArrowheads="1"/>
          </p:cNvSpPr>
          <p:nvPr/>
        </p:nvSpPr>
        <p:spPr bwMode="auto">
          <a:xfrm>
            <a:off x="4572000" y="2852738"/>
            <a:ext cx="2016125" cy="2808287"/>
          </a:xfrm>
          <a:prstGeom prst="rect">
            <a:avLst/>
          </a:prstGeom>
          <a:solidFill>
            <a:srgbClr val="FFCC99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77800">
              <a:srgbClr val="F8E1A6">
                <a:alpha val="61000"/>
              </a:srgbClr>
            </a:glow>
            <a:outerShdw dist="35921" dir="2700000" algn="ctr" rotWithShape="0">
              <a:schemeClr val="bg2"/>
            </a:outerShdw>
            <a:softEdge rad="31750"/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61" name="Rectangle 14"/>
          <p:cNvSpPr>
            <a:spLocks noChangeArrowheads="1"/>
          </p:cNvSpPr>
          <p:nvPr/>
        </p:nvSpPr>
        <p:spPr bwMode="auto">
          <a:xfrm>
            <a:off x="2411760" y="2817020"/>
            <a:ext cx="1943943" cy="2520156"/>
          </a:xfrm>
          <a:prstGeom prst="rect">
            <a:avLst/>
          </a:prstGeom>
          <a:solidFill>
            <a:srgbClr val="FFCC99">
              <a:alpha val="18039"/>
            </a:srgbClr>
          </a:solidFill>
          <a:ln w="0">
            <a:noFill/>
            <a:miter lim="800000"/>
            <a:headEnd/>
            <a:tailEnd/>
          </a:ln>
          <a:effectLst>
            <a:glow rad="241300">
              <a:srgbClr val="FFC000">
                <a:alpha val="40000"/>
              </a:srgb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76" name="Rectangle 35"/>
          <p:cNvSpPr>
            <a:spLocks noChangeArrowheads="1"/>
          </p:cNvSpPr>
          <p:nvPr/>
        </p:nvSpPr>
        <p:spPr bwMode="auto">
          <a:xfrm>
            <a:off x="161925" y="2705649"/>
            <a:ext cx="1601788" cy="2447925"/>
          </a:xfrm>
          <a:prstGeom prst="rect">
            <a:avLst/>
          </a:prstGeom>
          <a:solidFill>
            <a:srgbClr val="FFCC99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03200">
              <a:srgbClr val="FF0000">
                <a:alpha val="33000"/>
              </a:srgbClr>
            </a:glow>
            <a:outerShdw dist="35921" dir="2700000" algn="ctr" rotWithShape="0">
              <a:schemeClr val="bg2"/>
            </a:outerShdw>
            <a:softEdge rad="63500"/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FA02D8-9B88-4B0A-853C-82D7F1A76A89}" type="slidenum">
              <a:rPr lang="cs-CZ" altLang="cs-CZ" sz="1400" b="0"/>
              <a:pPr eaLnBrk="1" hangingPunct="1"/>
              <a:t>1</a:t>
            </a:fld>
            <a:endParaRPr lang="cs-CZ" altLang="cs-CZ" sz="1400" b="0"/>
          </a:p>
        </p:txBody>
      </p:sp>
      <p:sp>
        <p:nvSpPr>
          <p:cNvPr id="2051" name="Rectangle 15"/>
          <p:cNvSpPr>
            <a:spLocks noChangeArrowheads="1"/>
          </p:cNvSpPr>
          <p:nvPr/>
        </p:nvSpPr>
        <p:spPr bwMode="auto">
          <a:xfrm>
            <a:off x="161925" y="5013325"/>
            <a:ext cx="1584325" cy="1746045"/>
          </a:xfrm>
          <a:prstGeom prst="rect">
            <a:avLst/>
          </a:prstGeom>
          <a:solidFill>
            <a:srgbClr val="FFFF00">
              <a:alpha val="1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3302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  <a:softEdge rad="31750"/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822146" y="296863"/>
            <a:ext cx="5505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balanced" dir="t">
                <a:rot lat="0" lon="0" rev="2400000"/>
              </a:lightRig>
            </a:scene3d>
            <a:sp3d extrusionH="88900" contourW="31750">
              <a:bevelT w="63500" h="63500"/>
              <a:extrusionClr>
                <a:srgbClr val="FFC000"/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8000"/>
                    </a:prstClr>
                  </a:outerShdw>
                </a:effectLst>
                <a:latin typeface="Arial Black"/>
              </a:rPr>
              <a:t>Fotografická technika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61925" y="1570953"/>
            <a:ext cx="1512887" cy="863600"/>
          </a:xfrm>
          <a:prstGeom prst="rect">
            <a:avLst/>
          </a:prstGeom>
          <a:solidFill>
            <a:srgbClr val="FBB6A3"/>
          </a:solidFill>
          <a:ln w="31750" cap="rnd">
            <a:solidFill>
              <a:schemeClr val="tx1"/>
            </a:solidFill>
            <a:round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dirty="0" err="1"/>
              <a:t>fotaparáty</a:t>
            </a:r>
            <a:endParaRPr lang="cs-CZ" altLang="cs-CZ" sz="1800" dirty="0"/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23850" y="5157788"/>
            <a:ext cx="1233488" cy="701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/>
              <a:t>osvětlovací</a:t>
            </a:r>
          </a:p>
          <a:p>
            <a:pPr algn="ctr" eaLnBrk="1" hangingPunct="1"/>
            <a:r>
              <a:rPr lang="cs-CZ" altLang="cs-CZ" sz="1800" b="0"/>
              <a:t>soustavy</a:t>
            </a: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250825" y="2852738"/>
            <a:ext cx="1223963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/>
              <a:t>objektivy</a:t>
            </a:r>
          </a:p>
        </p:txBody>
      </p:sp>
      <p:sp>
        <p:nvSpPr>
          <p:cNvPr id="2058" name="Rectangle 11"/>
          <p:cNvSpPr>
            <a:spLocks noChangeArrowheads="1"/>
          </p:cNvSpPr>
          <p:nvPr/>
        </p:nvSpPr>
        <p:spPr bwMode="auto">
          <a:xfrm>
            <a:off x="2484438" y="4508500"/>
            <a:ext cx="18002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/>
              <a:t>optoelektronické</a:t>
            </a:r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2484438" y="2924175"/>
            <a:ext cx="1800225" cy="649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/>
              <a:t>fotochemický</a:t>
            </a:r>
          </a:p>
        </p:txBody>
      </p:sp>
      <p:sp>
        <p:nvSpPr>
          <p:cNvPr id="2060" name="Rectangle 13"/>
          <p:cNvSpPr>
            <a:spLocks noChangeArrowheads="1"/>
          </p:cNvSpPr>
          <p:nvPr/>
        </p:nvSpPr>
        <p:spPr bwMode="auto">
          <a:xfrm>
            <a:off x="260350" y="3538537"/>
            <a:ext cx="1296988" cy="574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/>
              <a:t>mechanika</a:t>
            </a:r>
          </a:p>
        </p:txBody>
      </p:sp>
      <p:sp>
        <p:nvSpPr>
          <p:cNvPr id="2063" name="Line 19"/>
          <p:cNvSpPr>
            <a:spLocks noChangeShapeType="1"/>
          </p:cNvSpPr>
          <p:nvPr/>
        </p:nvSpPr>
        <p:spPr bwMode="auto">
          <a:xfrm flipV="1">
            <a:off x="1822146" y="3744033"/>
            <a:ext cx="589614" cy="0"/>
          </a:xfrm>
          <a:prstGeom prst="line">
            <a:avLst/>
          </a:prstGeom>
          <a:noFill/>
          <a:ln w="104775">
            <a:solidFill>
              <a:srgbClr val="FF66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Rectangle 21"/>
          <p:cNvSpPr>
            <a:spLocks noChangeArrowheads="1"/>
          </p:cNvSpPr>
          <p:nvPr/>
        </p:nvSpPr>
        <p:spPr bwMode="auto">
          <a:xfrm>
            <a:off x="5075237" y="2952750"/>
            <a:ext cx="936625" cy="649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/>
              <a:t>Klasické</a:t>
            </a:r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4859888" y="4333081"/>
            <a:ext cx="1674658" cy="10445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/>
              <a:t>PC, </a:t>
            </a:r>
            <a:r>
              <a:rPr lang="cs-CZ" altLang="cs-CZ" sz="1800" b="0" dirty="0" err="1"/>
              <a:t>matemat</a:t>
            </a:r>
            <a:r>
              <a:rPr lang="cs-CZ" altLang="cs-CZ" sz="1800" b="0" dirty="0"/>
              <a:t>,</a:t>
            </a:r>
          </a:p>
          <a:p>
            <a:pPr algn="ctr" eaLnBrk="1" hangingPunct="1"/>
            <a:r>
              <a:rPr lang="cs-CZ" altLang="cs-CZ" sz="1800" b="0" dirty="0"/>
              <a:t>SW, </a:t>
            </a:r>
            <a:r>
              <a:rPr lang="cs-CZ" altLang="cs-CZ" sz="1800" b="0" dirty="0" err="1"/>
              <a:t>ikonika</a:t>
            </a:r>
            <a:endParaRPr lang="cs-CZ" altLang="cs-CZ" sz="1800" b="0" dirty="0"/>
          </a:p>
        </p:txBody>
      </p:sp>
      <p:sp>
        <p:nvSpPr>
          <p:cNvPr id="2067" name="Rectangle 24"/>
          <p:cNvSpPr>
            <a:spLocks noChangeArrowheads="1"/>
          </p:cNvSpPr>
          <p:nvPr/>
        </p:nvSpPr>
        <p:spPr bwMode="auto">
          <a:xfrm>
            <a:off x="7038845" y="3825874"/>
            <a:ext cx="1763972" cy="2555876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/>
              <a:t>Fotografické</a:t>
            </a:r>
          </a:p>
          <a:p>
            <a:pPr algn="ctr" eaLnBrk="1" hangingPunct="1"/>
            <a:r>
              <a:rPr lang="cs-CZ" altLang="cs-CZ" sz="1800" b="0" dirty="0"/>
              <a:t>Databáze</a:t>
            </a:r>
          </a:p>
          <a:p>
            <a:pPr algn="ctr" eaLnBrk="1" hangingPunct="1"/>
            <a:endParaRPr lang="cs-CZ" altLang="cs-CZ" sz="1800" b="0" dirty="0"/>
          </a:p>
          <a:p>
            <a:pPr algn="ctr" eaLnBrk="1" hangingPunct="1"/>
            <a:r>
              <a:rPr lang="cs-CZ" altLang="cs-CZ" sz="1800" b="0" dirty="0">
                <a:solidFill>
                  <a:srgbClr val="0066FF"/>
                </a:solidFill>
              </a:rPr>
              <a:t>řád x chaos</a:t>
            </a:r>
          </a:p>
        </p:txBody>
      </p:sp>
      <p:sp>
        <p:nvSpPr>
          <p:cNvPr id="2068" name="Line 25"/>
          <p:cNvSpPr>
            <a:spLocks noChangeShapeType="1"/>
          </p:cNvSpPr>
          <p:nvPr/>
        </p:nvSpPr>
        <p:spPr bwMode="auto">
          <a:xfrm>
            <a:off x="4284663" y="3213100"/>
            <a:ext cx="790574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9" name="Line 26"/>
          <p:cNvSpPr>
            <a:spLocks noChangeShapeType="1"/>
          </p:cNvSpPr>
          <p:nvPr/>
        </p:nvSpPr>
        <p:spPr bwMode="auto">
          <a:xfrm flipV="1">
            <a:off x="4284663" y="4855369"/>
            <a:ext cx="552604" cy="13494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0" name="Rectangle 27"/>
          <p:cNvSpPr>
            <a:spLocks noChangeArrowheads="1"/>
          </p:cNvSpPr>
          <p:nvPr/>
        </p:nvSpPr>
        <p:spPr bwMode="auto">
          <a:xfrm>
            <a:off x="7262813" y="2952750"/>
            <a:ext cx="719137" cy="576263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/>
              <a:t>alba</a:t>
            </a:r>
          </a:p>
        </p:txBody>
      </p:sp>
      <p:sp>
        <p:nvSpPr>
          <p:cNvPr id="2071" name="Line 29"/>
          <p:cNvSpPr>
            <a:spLocks noChangeShapeType="1"/>
          </p:cNvSpPr>
          <p:nvPr/>
        </p:nvSpPr>
        <p:spPr bwMode="auto">
          <a:xfrm flipV="1">
            <a:off x="6516687" y="4855369"/>
            <a:ext cx="522157" cy="13494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>
            <a:off x="6011861" y="3212306"/>
            <a:ext cx="1250951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3" name="Line 32"/>
          <p:cNvSpPr>
            <a:spLocks noChangeShapeType="1"/>
          </p:cNvSpPr>
          <p:nvPr/>
        </p:nvSpPr>
        <p:spPr bwMode="auto">
          <a:xfrm>
            <a:off x="1674812" y="2002753"/>
            <a:ext cx="880269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4" name="Line 33"/>
          <p:cNvSpPr>
            <a:spLocks noChangeShapeType="1"/>
          </p:cNvSpPr>
          <p:nvPr/>
        </p:nvSpPr>
        <p:spPr bwMode="auto">
          <a:xfrm>
            <a:off x="4067968" y="2002753"/>
            <a:ext cx="57547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5" name="Line 34"/>
          <p:cNvSpPr>
            <a:spLocks noChangeShapeType="1"/>
          </p:cNvSpPr>
          <p:nvPr/>
        </p:nvSpPr>
        <p:spPr bwMode="auto">
          <a:xfrm>
            <a:off x="6120605" y="2002753"/>
            <a:ext cx="827883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79" name="AutoShape 38"/>
          <p:cNvSpPr>
            <a:spLocks noChangeArrowheads="1"/>
          </p:cNvSpPr>
          <p:nvPr/>
        </p:nvSpPr>
        <p:spPr bwMode="auto">
          <a:xfrm>
            <a:off x="832644" y="2434553"/>
            <a:ext cx="215900" cy="27372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80" name="AutoShape 39"/>
          <p:cNvSpPr>
            <a:spLocks noChangeArrowheads="1"/>
          </p:cNvSpPr>
          <p:nvPr/>
        </p:nvSpPr>
        <p:spPr bwMode="auto">
          <a:xfrm>
            <a:off x="3276600" y="2456656"/>
            <a:ext cx="215900" cy="360363"/>
          </a:xfrm>
          <a:prstGeom prst="down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81" name="AutoShape 40"/>
          <p:cNvSpPr>
            <a:spLocks noChangeArrowheads="1"/>
          </p:cNvSpPr>
          <p:nvPr/>
        </p:nvSpPr>
        <p:spPr bwMode="auto">
          <a:xfrm>
            <a:off x="5219700" y="242093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82" name="AutoShape 41"/>
          <p:cNvSpPr>
            <a:spLocks noChangeArrowheads="1"/>
          </p:cNvSpPr>
          <p:nvPr/>
        </p:nvSpPr>
        <p:spPr bwMode="auto">
          <a:xfrm>
            <a:off x="7524750" y="2420938"/>
            <a:ext cx="287338" cy="431800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83" name="Rectangle 46"/>
          <p:cNvSpPr>
            <a:spLocks noChangeArrowheads="1"/>
          </p:cNvSpPr>
          <p:nvPr/>
        </p:nvSpPr>
        <p:spPr bwMode="auto">
          <a:xfrm>
            <a:off x="341313" y="5949950"/>
            <a:ext cx="1260475" cy="728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s-CZ" sz="1800" b="0"/>
              <a:t>filtry</a:t>
            </a:r>
            <a:endParaRPr lang="cs-CZ" altLang="cs-CZ" sz="1800" b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2555081" y="1570953"/>
            <a:ext cx="1512887" cy="863600"/>
          </a:xfrm>
          <a:prstGeom prst="rect">
            <a:avLst/>
          </a:prstGeom>
          <a:solidFill>
            <a:srgbClr val="FBB6A3"/>
          </a:solidFill>
          <a:ln w="31750" cap="rnd">
            <a:solidFill>
              <a:schemeClr val="tx1"/>
            </a:solidFill>
            <a:round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dirty="0" smtClean="0"/>
              <a:t>fotocitlivý </a:t>
            </a:r>
          </a:p>
          <a:p>
            <a:pPr algn="ctr" eaLnBrk="1" hangingPunct="1"/>
            <a:r>
              <a:rPr lang="cs-CZ" altLang="cs-CZ" sz="1800" dirty="0" smtClean="0"/>
              <a:t>materiál</a:t>
            </a:r>
            <a:endParaRPr lang="cs-CZ" altLang="cs-CZ" sz="1800" dirty="0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4607718" y="1570953"/>
            <a:ext cx="1512887" cy="863600"/>
          </a:xfrm>
          <a:prstGeom prst="rect">
            <a:avLst/>
          </a:prstGeom>
          <a:solidFill>
            <a:srgbClr val="FBB6A3"/>
          </a:solidFill>
          <a:ln w="31750" cap="rnd">
            <a:solidFill>
              <a:schemeClr val="tx1"/>
            </a:solidFill>
            <a:round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dirty="0" smtClean="0"/>
              <a:t>zpracování</a:t>
            </a:r>
          </a:p>
          <a:p>
            <a:pPr algn="ctr" eaLnBrk="1" hangingPunct="1"/>
            <a:r>
              <a:rPr lang="cs-CZ" altLang="cs-CZ" sz="1800" dirty="0" smtClean="0"/>
              <a:t> snímků</a:t>
            </a:r>
            <a:endParaRPr lang="cs-CZ" altLang="cs-CZ" sz="1800" dirty="0"/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6948488" y="1557338"/>
            <a:ext cx="1512887" cy="863600"/>
          </a:xfrm>
          <a:prstGeom prst="rect">
            <a:avLst/>
          </a:prstGeom>
          <a:solidFill>
            <a:srgbClr val="FBB6A3"/>
          </a:solidFill>
          <a:ln w="31750" cap="rnd">
            <a:solidFill>
              <a:schemeClr val="tx1"/>
            </a:solidFill>
            <a:round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dirty="0" smtClean="0"/>
              <a:t>archivace</a:t>
            </a:r>
            <a:endParaRPr lang="cs-CZ" altLang="cs-CZ" sz="1800" dirty="0"/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263730" y="4235450"/>
            <a:ext cx="1296988" cy="574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 dirty="0" smtClean="0"/>
              <a:t>elektronika</a:t>
            </a:r>
            <a:endParaRPr lang="cs-CZ" alt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5018B5-FE36-4CCC-81A8-DBB0567EE547}" type="slidenum">
              <a:rPr lang="cs-CZ" altLang="cs-CZ" sz="1400" b="0"/>
              <a:pPr eaLnBrk="1" hangingPunct="1"/>
              <a:t>10</a:t>
            </a:fld>
            <a:endParaRPr lang="cs-CZ" altLang="cs-CZ" sz="1400" b="0"/>
          </a:p>
        </p:txBody>
      </p:sp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684213" y="549275"/>
          <a:ext cx="143986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Rovnice" r:id="rId4" imgW="545626" imgH="177646" progId="Equation.3">
                  <p:embed/>
                </p:oleObj>
              </mc:Choice>
              <mc:Fallback>
                <p:oleObj name="Rovnice" r:id="rId4" imgW="545626" imgH="177646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49275"/>
                        <a:ext cx="1439862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5"/>
          <p:cNvGraphicFramePr>
            <a:graphicFrameLocks noChangeAspect="1"/>
          </p:cNvGraphicFramePr>
          <p:nvPr/>
        </p:nvGraphicFramePr>
        <p:xfrm>
          <a:off x="3095625" y="333375"/>
          <a:ext cx="4103688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" name="Rovnice" r:id="rId6" imgW="2120900" imgH="495300" progId="Equation.3">
                  <p:embed/>
                </p:oleObj>
              </mc:Choice>
              <mc:Fallback>
                <p:oleObj name="Rovnice" r:id="rId6" imgW="2120900" imgH="4953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333375"/>
                        <a:ext cx="4103688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95288" y="1700213"/>
            <a:ext cx="3313112" cy="3313112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800" b="0"/>
              <a:t>C = 4,  t = 1/100 s 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932363" y="1700213"/>
            <a:ext cx="3313112" cy="3241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altLang="cs-CZ" sz="1800" b="0"/>
          </a:p>
        </p:txBody>
      </p:sp>
      <p:graphicFrame>
        <p:nvGraphicFramePr>
          <p:cNvPr id="12295" name="Object 11"/>
          <p:cNvGraphicFramePr>
            <a:graphicFrameLocks noChangeAspect="1"/>
          </p:cNvGraphicFramePr>
          <p:nvPr/>
        </p:nvGraphicFramePr>
        <p:xfrm>
          <a:off x="5003800" y="2852738"/>
          <a:ext cx="30956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Rovnice" r:id="rId8" imgW="1841500" imgH="228600" progId="Equation.3">
                  <p:embed/>
                </p:oleObj>
              </mc:Choice>
              <mc:Fallback>
                <p:oleObj name="Rovnice" r:id="rId8" imgW="1841500" imgH="22860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852738"/>
                        <a:ext cx="309562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12"/>
          <p:cNvGraphicFramePr>
            <a:graphicFrameLocks noChangeAspect="1"/>
          </p:cNvGraphicFramePr>
          <p:nvPr/>
        </p:nvGraphicFramePr>
        <p:xfrm>
          <a:off x="5651500" y="3644900"/>
          <a:ext cx="14398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Rovnice" r:id="rId10" imgW="571252" imgH="203112" progId="Equation.3">
                  <p:embed/>
                </p:oleObj>
              </mc:Choice>
              <mc:Fallback>
                <p:oleObj name="Rovnice" r:id="rId10" imgW="571252" imgH="203112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644900"/>
                        <a:ext cx="1439863" cy="51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5775325" y="4240213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C = 400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1023938" y="1766888"/>
            <a:ext cx="1325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0"/>
              <a:t>fotoaparát</a:t>
            </a:r>
          </a:p>
        </p:txBody>
      </p:sp>
      <p:sp>
        <p:nvSpPr>
          <p:cNvPr id="12299" name="Text Box 15"/>
          <p:cNvSpPr txBox="1">
            <a:spLocks noChangeArrowheads="1"/>
          </p:cNvSpPr>
          <p:nvPr/>
        </p:nvSpPr>
        <p:spPr bwMode="auto">
          <a:xfrm>
            <a:off x="5651500" y="177323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Camera obscura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  <p:cxnSp>
        <p:nvCxnSpPr>
          <p:cNvPr id="4" name="Přímá spojovací čára 3"/>
          <p:cNvCxnSpPr/>
          <p:nvPr/>
        </p:nvCxnSpPr>
        <p:spPr bwMode="auto">
          <a:xfrm>
            <a:off x="71500" y="3429000"/>
            <a:ext cx="859595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Skupina 8"/>
          <p:cNvGrpSpPr/>
          <p:nvPr/>
        </p:nvGrpSpPr>
        <p:grpSpPr>
          <a:xfrm>
            <a:off x="4414482" y="2528900"/>
            <a:ext cx="315035" cy="1800199"/>
            <a:chOff x="2231740" y="1223755"/>
            <a:chExt cx="315035" cy="1215135"/>
          </a:xfrm>
        </p:grpSpPr>
        <p:sp>
          <p:nvSpPr>
            <p:cNvPr id="5" name="Elipsa 4"/>
            <p:cNvSpPr/>
            <p:nvPr/>
          </p:nvSpPr>
          <p:spPr bwMode="auto">
            <a:xfrm>
              <a:off x="2231740" y="1223755"/>
              <a:ext cx="315035" cy="1215135"/>
            </a:xfrm>
            <a:prstGeom prst="ellipse">
              <a:avLst/>
            </a:prstGeom>
            <a:solidFill>
              <a:srgbClr val="00B0F0">
                <a:alpha val="61000"/>
              </a:srgbClr>
            </a:solidFill>
            <a:ln w="952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Zaoblený obdélník 6"/>
            <p:cNvSpPr/>
            <p:nvPr/>
          </p:nvSpPr>
          <p:spPr bwMode="auto">
            <a:xfrm>
              <a:off x="2276745" y="1223755"/>
              <a:ext cx="225025" cy="900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Zaoblený obdélník 7"/>
            <p:cNvSpPr/>
            <p:nvPr/>
          </p:nvSpPr>
          <p:spPr bwMode="auto">
            <a:xfrm>
              <a:off x="2276745" y="2348880"/>
              <a:ext cx="225025" cy="900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" name="Přímá spojovací čára 10"/>
          <p:cNvCxnSpPr>
            <a:endCxn id="5" idx="1"/>
          </p:cNvCxnSpPr>
          <p:nvPr/>
        </p:nvCxnSpPr>
        <p:spPr bwMode="auto">
          <a:xfrm flipV="1">
            <a:off x="116505" y="2792533"/>
            <a:ext cx="4344113" cy="63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ovací čára 14"/>
          <p:cNvCxnSpPr/>
          <p:nvPr/>
        </p:nvCxnSpPr>
        <p:spPr bwMode="auto">
          <a:xfrm>
            <a:off x="4572000" y="2805328"/>
            <a:ext cx="4455495" cy="19288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ovací čára 18"/>
          <p:cNvCxnSpPr/>
          <p:nvPr/>
        </p:nvCxnSpPr>
        <p:spPr bwMode="auto">
          <a:xfrm>
            <a:off x="6012160" y="3383995"/>
            <a:ext cx="0" cy="900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ovací čára 19"/>
          <p:cNvCxnSpPr/>
          <p:nvPr/>
        </p:nvCxnSpPr>
        <p:spPr bwMode="auto">
          <a:xfrm>
            <a:off x="3131840" y="3383995"/>
            <a:ext cx="0" cy="900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ovací čára 21"/>
          <p:cNvCxnSpPr/>
          <p:nvPr/>
        </p:nvCxnSpPr>
        <p:spPr bwMode="auto">
          <a:xfrm>
            <a:off x="1691680" y="3401380"/>
            <a:ext cx="0" cy="900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ovací čára 22"/>
          <p:cNvCxnSpPr/>
          <p:nvPr/>
        </p:nvCxnSpPr>
        <p:spPr bwMode="auto">
          <a:xfrm>
            <a:off x="7452320" y="3383995"/>
            <a:ext cx="0" cy="900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ovéPole 24"/>
          <p:cNvSpPr txBox="1"/>
          <p:nvPr/>
        </p:nvSpPr>
        <p:spPr>
          <a:xfrm>
            <a:off x="5832140" y="3152001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F´</a:t>
            </a:r>
            <a:endParaRPr lang="cs-CZ" sz="12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996825" y="3152001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</a:t>
            </a:r>
            <a:endParaRPr lang="cs-CZ" sz="1200" dirty="0"/>
          </a:p>
        </p:txBody>
      </p:sp>
      <p:cxnSp>
        <p:nvCxnSpPr>
          <p:cNvPr id="28" name="Přímá spojovací šipka 27"/>
          <p:cNvCxnSpPr/>
          <p:nvPr/>
        </p:nvCxnSpPr>
        <p:spPr bwMode="auto">
          <a:xfrm flipV="1">
            <a:off x="251520" y="2798930"/>
            <a:ext cx="0" cy="6300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Přímá spojovací čára 29"/>
          <p:cNvCxnSpPr/>
          <p:nvPr/>
        </p:nvCxnSpPr>
        <p:spPr bwMode="auto">
          <a:xfrm>
            <a:off x="251520" y="2798930"/>
            <a:ext cx="8055895" cy="11701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Přímá spojovací šipka 31"/>
          <p:cNvCxnSpPr/>
          <p:nvPr/>
        </p:nvCxnSpPr>
        <p:spPr bwMode="auto">
          <a:xfrm>
            <a:off x="6732240" y="3429000"/>
            <a:ext cx="0" cy="31503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Přímá spojovací čára 35"/>
          <p:cNvCxnSpPr/>
          <p:nvPr/>
        </p:nvCxnSpPr>
        <p:spPr bwMode="auto">
          <a:xfrm>
            <a:off x="3131840" y="3429000"/>
            <a:ext cx="0" cy="1485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Přímá spojovací čára 36"/>
          <p:cNvCxnSpPr/>
          <p:nvPr/>
        </p:nvCxnSpPr>
        <p:spPr bwMode="auto">
          <a:xfrm>
            <a:off x="6012160" y="3429000"/>
            <a:ext cx="0" cy="1485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Přímá spojovací čára 37"/>
          <p:cNvCxnSpPr/>
          <p:nvPr/>
        </p:nvCxnSpPr>
        <p:spPr bwMode="auto">
          <a:xfrm>
            <a:off x="4572000" y="4329100"/>
            <a:ext cx="0" cy="1125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Přímá spojovací čára 40"/>
          <p:cNvCxnSpPr/>
          <p:nvPr/>
        </p:nvCxnSpPr>
        <p:spPr bwMode="auto">
          <a:xfrm>
            <a:off x="1691680" y="3429000"/>
            <a:ext cx="0" cy="2025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Přímá spojovací čára 42"/>
          <p:cNvCxnSpPr/>
          <p:nvPr/>
        </p:nvCxnSpPr>
        <p:spPr bwMode="auto">
          <a:xfrm>
            <a:off x="7452320" y="3429000"/>
            <a:ext cx="0" cy="2025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Přímá spojovací šipka 45"/>
          <p:cNvCxnSpPr/>
          <p:nvPr/>
        </p:nvCxnSpPr>
        <p:spPr bwMode="auto">
          <a:xfrm>
            <a:off x="3131840" y="4869160"/>
            <a:ext cx="14401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Přímá spojovací šipka 46"/>
          <p:cNvCxnSpPr/>
          <p:nvPr/>
        </p:nvCxnSpPr>
        <p:spPr bwMode="auto">
          <a:xfrm>
            <a:off x="4572000" y="4869160"/>
            <a:ext cx="144016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Přímá spojovací šipka 47"/>
          <p:cNvCxnSpPr/>
          <p:nvPr/>
        </p:nvCxnSpPr>
        <p:spPr bwMode="auto">
          <a:xfrm>
            <a:off x="1691680" y="5364215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Přímá spojovací šipka 49"/>
          <p:cNvCxnSpPr/>
          <p:nvPr/>
        </p:nvCxnSpPr>
        <p:spPr bwMode="auto">
          <a:xfrm>
            <a:off x="4572000" y="5364215"/>
            <a:ext cx="28803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ovéPole 50"/>
          <p:cNvSpPr txBox="1"/>
          <p:nvPr/>
        </p:nvSpPr>
        <p:spPr>
          <a:xfrm>
            <a:off x="2501770" y="509418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-2f</a:t>
            </a:r>
            <a:endParaRPr lang="cs-CZ" sz="12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3671900" y="459913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-f</a:t>
            </a:r>
            <a:endParaRPr lang="cs-CZ" sz="12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5112060" y="459913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f´</a:t>
            </a:r>
            <a:endParaRPr lang="cs-CZ" sz="12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6012160" y="509418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2f´</a:t>
            </a:r>
            <a:endParaRPr lang="cs-CZ" sz="1200" dirty="0"/>
          </a:p>
        </p:txBody>
      </p:sp>
      <p:cxnSp>
        <p:nvCxnSpPr>
          <p:cNvPr id="58" name="Přímá spojovací šipka 57"/>
          <p:cNvCxnSpPr/>
          <p:nvPr/>
        </p:nvCxnSpPr>
        <p:spPr bwMode="auto">
          <a:xfrm flipV="1">
            <a:off x="1691680" y="2798930"/>
            <a:ext cx="0" cy="6300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Přímá spojovací šipka 58"/>
          <p:cNvCxnSpPr/>
          <p:nvPr/>
        </p:nvCxnSpPr>
        <p:spPr bwMode="auto">
          <a:xfrm>
            <a:off x="7452320" y="3429000"/>
            <a:ext cx="0" cy="6300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Přímá spojovací šipka 60"/>
          <p:cNvCxnSpPr/>
          <p:nvPr/>
        </p:nvCxnSpPr>
        <p:spPr bwMode="auto">
          <a:xfrm>
            <a:off x="8442430" y="3429000"/>
            <a:ext cx="0" cy="108012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Přímá spojovací šipka 66"/>
          <p:cNvCxnSpPr/>
          <p:nvPr/>
        </p:nvCxnSpPr>
        <p:spPr bwMode="auto">
          <a:xfrm flipV="1">
            <a:off x="2411760" y="2798930"/>
            <a:ext cx="0" cy="6300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ovéPole 67"/>
          <p:cNvSpPr txBox="1"/>
          <p:nvPr/>
        </p:nvSpPr>
        <p:spPr>
          <a:xfrm>
            <a:off x="71500" y="243889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A</a:t>
            </a:r>
            <a:endParaRPr lang="cs-CZ" sz="1400" dirty="0"/>
          </a:p>
        </p:txBody>
      </p:sp>
      <p:sp>
        <p:nvSpPr>
          <p:cNvPr id="69" name="TextovéPole 68"/>
          <p:cNvSpPr txBox="1"/>
          <p:nvPr/>
        </p:nvSpPr>
        <p:spPr>
          <a:xfrm>
            <a:off x="6597225" y="383404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A´</a:t>
            </a:r>
            <a:endParaRPr lang="cs-CZ" sz="1400" dirty="0"/>
          </a:p>
        </p:txBody>
      </p:sp>
      <p:sp>
        <p:nvSpPr>
          <p:cNvPr id="70" name="TextovéPole 69"/>
          <p:cNvSpPr txBox="1"/>
          <p:nvPr/>
        </p:nvSpPr>
        <p:spPr>
          <a:xfrm>
            <a:off x="1511660" y="243889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B</a:t>
            </a:r>
            <a:endParaRPr lang="cs-CZ" sz="1400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7272300" y="410407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B´</a:t>
            </a:r>
            <a:endParaRPr lang="cs-CZ" sz="1400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2276745" y="243889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</a:t>
            </a:r>
            <a:endParaRPr lang="cs-CZ" sz="1400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8262410" y="4554125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C´</a:t>
            </a:r>
            <a:endParaRPr lang="cs-CZ" sz="1400" dirty="0"/>
          </a:p>
        </p:txBody>
      </p:sp>
      <p:sp>
        <p:nvSpPr>
          <p:cNvPr id="74" name="Obdélník 73"/>
          <p:cNvSpPr/>
          <p:nvPr/>
        </p:nvSpPr>
        <p:spPr>
          <a:xfrm>
            <a:off x="3599917" y="323655"/>
            <a:ext cx="2108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Zvětšení</a:t>
            </a:r>
            <a:endParaRPr lang="cs-CZ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211142"/>
            <a:ext cx="8460940" cy="643571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012160" y="323655"/>
            <a:ext cx="2108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Zvětšení</a:t>
            </a:r>
            <a:endParaRPr lang="cs-CZ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01570" y="2168860"/>
            <a:ext cx="3420380" cy="9001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5202070" y="1763815"/>
          <a:ext cx="3671900" cy="175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Rovnica" r:id="rId4" imgW="1638000" imgH="761760" progId="Equation.3">
                  <p:embed/>
                </p:oleObj>
              </mc:Choice>
              <mc:Fallback>
                <p:oleObj name="Rovnica" r:id="rId4" imgW="1638000" imgH="7617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2070" y="1763815"/>
                        <a:ext cx="3671900" cy="17551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287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1B023F-9E1B-4A60-9E08-216880D25F42}" type="slidenum">
              <a:rPr lang="cs-CZ" altLang="cs-CZ" sz="1400" b="0"/>
              <a:pPr eaLnBrk="1" hangingPunct="1"/>
              <a:t>13</a:t>
            </a:fld>
            <a:endParaRPr lang="cs-CZ" altLang="cs-CZ" sz="1400" b="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90805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 b="0">
                <a:latin typeface="Times New Roman" pitchFamily="18" charset="0"/>
              </a:rPr>
              <a:t>rozdíl vzdálenosti nejbližšího a nejvzdálenějšího předmětu, </a:t>
            </a:r>
          </a:p>
          <a:p>
            <a:pPr algn="ctr" eaLnBrk="1" hangingPunct="1"/>
            <a:r>
              <a:rPr lang="cs-CZ" altLang="cs-CZ" sz="2400" b="0">
                <a:latin typeface="Times New Roman" pitchFamily="18" charset="0"/>
              </a:rPr>
              <a:t>které se jeví jako ostré.</a:t>
            </a:r>
          </a:p>
          <a:p>
            <a:pPr algn="ctr" eaLnBrk="1" hangingPunct="1"/>
            <a:r>
              <a:rPr lang="cs-CZ" altLang="cs-CZ" sz="1400" b="0"/>
              <a:t>Přípustná neostrost</a:t>
            </a:r>
            <a:r>
              <a:rPr lang="cs-CZ" altLang="cs-CZ" sz="1400"/>
              <a:t> C</a:t>
            </a:r>
            <a:r>
              <a:rPr lang="cs-CZ" altLang="cs-CZ" sz="1400" b="0"/>
              <a:t>ircle </a:t>
            </a:r>
            <a:r>
              <a:rPr lang="cs-CZ" altLang="cs-CZ" sz="1400"/>
              <a:t>O</a:t>
            </a:r>
            <a:r>
              <a:rPr lang="cs-CZ" altLang="cs-CZ" sz="1400" b="0"/>
              <a:t>f Con</a:t>
            </a:r>
            <a:r>
              <a:rPr lang="cs-CZ" altLang="cs-CZ" sz="1400"/>
              <a:t>F</a:t>
            </a:r>
            <a:r>
              <a:rPr lang="cs-CZ" altLang="cs-CZ" sz="1400" b="0"/>
              <a:t>usion </a:t>
            </a:r>
            <a:r>
              <a:rPr lang="cs-CZ" altLang="cs-CZ" sz="1400"/>
              <a:t>COF</a:t>
            </a:r>
            <a:r>
              <a:rPr lang="cs-CZ" altLang="cs-CZ" sz="2400" b="0"/>
              <a:t>.</a:t>
            </a:r>
          </a:p>
        </p:txBody>
      </p:sp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2411413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Hloubka ostrosti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296863" y="5319713"/>
            <a:ext cx="85899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400" b="0"/>
              <a:t>1</a:t>
            </a:r>
            <a:r>
              <a:rPr lang="en-US" altLang="cs-CZ" sz="1400" b="0"/>
              <a:t>’</a:t>
            </a:r>
            <a:r>
              <a:rPr lang="cs-CZ" altLang="cs-CZ" sz="1400" b="0"/>
              <a:t>, za ideálních světelných podmínek, </a:t>
            </a:r>
            <a:r>
              <a:rPr lang="en-US" altLang="cs-CZ" sz="1400" b="0"/>
              <a:t>s = -250mm</a:t>
            </a:r>
            <a:r>
              <a:rPr lang="cs-CZ" altLang="cs-CZ" sz="1400" b="0"/>
              <a:t>, budou splývat </a:t>
            </a:r>
          </a:p>
          <a:p>
            <a:pPr algn="ctr" eaLnBrk="1" hangingPunct="1"/>
            <a:r>
              <a:rPr lang="cs-CZ" altLang="cs-CZ" sz="1400" b="0"/>
              <a:t>body bližší než 1/6mm</a:t>
            </a:r>
            <a:r>
              <a:rPr lang="en-US" altLang="cs-CZ" sz="1400" b="0"/>
              <a:t> </a:t>
            </a:r>
            <a:r>
              <a:rPr lang="cs-CZ" altLang="cs-CZ" sz="1400" b="0"/>
              <a:t>( 0,166mm).</a:t>
            </a:r>
          </a:p>
          <a:p>
            <a:pPr algn="ctr" eaLnBrk="1" hangingPunct="1"/>
            <a:r>
              <a:rPr lang="cs-CZ" altLang="cs-CZ" sz="1400"/>
              <a:t>normální rozměr fotografie</a:t>
            </a:r>
            <a:r>
              <a:rPr lang="cs-CZ" altLang="cs-CZ" sz="1400" b="0"/>
              <a:t> pozorované z běžné čtecí vzdálenosti 5x7, pětinásobná zvětšenina kinofilmu, </a:t>
            </a:r>
          </a:p>
          <a:p>
            <a:pPr algn="ctr" eaLnBrk="1" hangingPunct="1"/>
            <a:r>
              <a:rPr lang="en-US" altLang="cs-CZ" sz="1400" b="0"/>
              <a:t>=&gt;</a:t>
            </a:r>
            <a:r>
              <a:rPr lang="cs-CZ" altLang="cs-CZ" sz="1400" b="0"/>
              <a:t> COF na kinofilm</a:t>
            </a:r>
            <a:r>
              <a:rPr lang="en-US" altLang="cs-CZ" sz="1400" b="0"/>
              <a:t>u</a:t>
            </a:r>
            <a:r>
              <a:rPr lang="cs-CZ" altLang="cs-CZ" sz="1400" b="0"/>
              <a:t> je cca 0,166667/5 = 0,033333mm.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0" y="2843213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cs-CZ" sz="2800">
                <a:latin typeface="Times New Roman" pitchFamily="18" charset="0"/>
              </a:rPr>
              <a:t>Hloubka ostrosti </a:t>
            </a:r>
            <a:r>
              <a:rPr lang="cs-CZ" altLang="cs-CZ" sz="2800">
                <a:latin typeface="Times New Roman" pitchFamily="18" charset="0"/>
              </a:rPr>
              <a:t>(DOF</a:t>
            </a:r>
            <a:r>
              <a:rPr lang="cs-CZ" altLang="cs-CZ" sz="2800" b="0">
                <a:latin typeface="Times New Roman" pitchFamily="18" charset="0"/>
              </a:rPr>
              <a:t> - </a:t>
            </a:r>
            <a:r>
              <a:rPr lang="cs-CZ" altLang="cs-CZ" sz="2800">
                <a:latin typeface="Times New Roman" pitchFamily="18" charset="0"/>
              </a:rPr>
              <a:t>D</a:t>
            </a:r>
            <a:r>
              <a:rPr lang="cs-CZ" altLang="cs-CZ" sz="2800" b="0">
                <a:latin typeface="Times New Roman" pitchFamily="18" charset="0"/>
              </a:rPr>
              <a:t>epth </a:t>
            </a:r>
            <a:r>
              <a:rPr lang="cs-CZ" altLang="cs-CZ" sz="2800">
                <a:latin typeface="Times New Roman" pitchFamily="18" charset="0"/>
              </a:rPr>
              <a:t>O</a:t>
            </a:r>
            <a:r>
              <a:rPr lang="cs-CZ" altLang="cs-CZ" sz="2800" b="0">
                <a:latin typeface="Times New Roman" pitchFamily="18" charset="0"/>
              </a:rPr>
              <a:t>f </a:t>
            </a:r>
            <a:r>
              <a:rPr lang="cs-CZ" altLang="cs-CZ" sz="2800">
                <a:latin typeface="Times New Roman" pitchFamily="18" charset="0"/>
              </a:rPr>
              <a:t>F</a:t>
            </a:r>
            <a:r>
              <a:rPr lang="cs-CZ" altLang="cs-CZ" sz="2800" b="0">
                <a:latin typeface="Times New Roman" pitchFamily="18" charset="0"/>
              </a:rPr>
              <a:t>ield) je interval vzdáleností předmětů, </a:t>
            </a:r>
            <a:endParaRPr lang="en-US" altLang="cs-CZ" sz="2800" b="0">
              <a:latin typeface="Times New Roman" pitchFamily="18" charset="0"/>
            </a:endParaRPr>
          </a:p>
          <a:p>
            <a:pPr algn="ctr" eaLnBrk="1" hangingPunct="1"/>
            <a:r>
              <a:rPr lang="cs-CZ" altLang="cs-CZ" sz="2800" b="0">
                <a:latin typeface="Times New Roman" pitchFamily="18" charset="0"/>
              </a:rPr>
              <a:t>jejichž body se promítnou na </a:t>
            </a:r>
            <a:r>
              <a:rPr lang="en-US" altLang="cs-CZ" sz="2800" b="0">
                <a:latin typeface="Times New Roman" pitchFamily="18" charset="0"/>
              </a:rPr>
              <a:t>detektor</a:t>
            </a:r>
            <a:r>
              <a:rPr lang="cs-CZ" altLang="cs-CZ" sz="2800" b="0">
                <a:latin typeface="Times New Roman" pitchFamily="18" charset="0"/>
              </a:rPr>
              <a:t> jako kružnice </a:t>
            </a:r>
            <a:endParaRPr lang="en-US" altLang="cs-CZ" sz="2800" b="0">
              <a:latin typeface="Times New Roman" pitchFamily="18" charset="0"/>
            </a:endParaRPr>
          </a:p>
          <a:p>
            <a:pPr algn="ctr" eaLnBrk="1" hangingPunct="1"/>
            <a:r>
              <a:rPr lang="cs-CZ" altLang="cs-CZ" sz="2800" b="0">
                <a:latin typeface="Times New Roman" pitchFamily="18" charset="0"/>
              </a:rPr>
              <a:t>o poloměru menším než je přípustná neostrost (COF).</a:t>
            </a:r>
            <a:r>
              <a:rPr lang="en-US" altLang="cs-CZ" sz="2800" b="0">
                <a:latin typeface="Times New Roman" pitchFamily="18" charset="0"/>
              </a:rPr>
              <a:t> </a:t>
            </a:r>
            <a:endParaRPr lang="cs-CZ" altLang="cs-CZ" sz="2800" b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36A15D-0300-4058-8025-3355F5CBB8E2}" type="slidenum">
              <a:rPr lang="cs-CZ" altLang="cs-CZ" sz="1400" b="0"/>
              <a:pPr eaLnBrk="1" hangingPunct="1"/>
              <a:t>14</a:t>
            </a:fld>
            <a:endParaRPr lang="cs-CZ" altLang="cs-CZ" sz="1400" b="0"/>
          </a:p>
        </p:txBody>
      </p:sp>
      <p:pic>
        <p:nvPicPr>
          <p:cNvPr id="14339" name="Picture 6" descr="DOF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0"/>
            <a:ext cx="8370887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DOF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203575"/>
            <a:ext cx="8361362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8"/>
          <p:cNvSpPr>
            <a:spLocks noChangeArrowheads="1" noChangeShapeType="1" noTextEdit="1"/>
          </p:cNvSpPr>
          <p:nvPr/>
        </p:nvSpPr>
        <p:spPr bwMode="auto">
          <a:xfrm>
            <a:off x="2771775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Hloubka ostrosti</a:t>
            </a:r>
          </a:p>
        </p:txBody>
      </p:sp>
      <p:grpSp>
        <p:nvGrpSpPr>
          <p:cNvPr id="14342" name="Group 9"/>
          <p:cNvGrpSpPr>
            <a:grpSpLocks/>
          </p:cNvGrpSpPr>
          <p:nvPr/>
        </p:nvGrpSpPr>
        <p:grpSpPr bwMode="auto">
          <a:xfrm>
            <a:off x="4122738" y="3294063"/>
            <a:ext cx="1438275" cy="788987"/>
            <a:chOff x="2245" y="1888"/>
            <a:chExt cx="906" cy="497"/>
          </a:xfrm>
        </p:grpSpPr>
        <p:sp>
          <p:nvSpPr>
            <p:cNvPr id="14343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245" y="1888"/>
              <a:ext cx="77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2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c &lt; c</a:t>
              </a:r>
            </a:p>
          </p:txBody>
        </p:sp>
        <p:sp>
          <p:nvSpPr>
            <p:cNvPr id="14344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472" y="2205"/>
              <a:ext cx="84" cy="1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kern="1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1</a:t>
              </a:r>
            </a:p>
          </p:txBody>
        </p:sp>
        <p:sp>
          <p:nvSpPr>
            <p:cNvPr id="1434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3061" y="2205"/>
              <a:ext cx="90" cy="1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kern="1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 bwMode="auto">
          <a:xfrm>
            <a:off x="4292531" y="5139190"/>
            <a:ext cx="2529719" cy="680454"/>
          </a:xfrm>
          <a:prstGeom prst="rect">
            <a:avLst/>
          </a:prstGeom>
          <a:solidFill>
            <a:srgbClr val="FFFF00">
              <a:alpha val="50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703697" y="5139190"/>
            <a:ext cx="2846716" cy="680454"/>
          </a:xfrm>
          <a:prstGeom prst="rect">
            <a:avLst/>
          </a:prstGeom>
          <a:solidFill>
            <a:srgbClr val="FFFF00">
              <a:alpha val="50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bdélník 17"/>
          <p:cNvSpPr/>
          <p:nvPr/>
        </p:nvSpPr>
        <p:spPr bwMode="auto">
          <a:xfrm>
            <a:off x="5905129" y="4211806"/>
            <a:ext cx="3081369" cy="68045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179379" y="3474684"/>
            <a:ext cx="3081369" cy="68045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1930170" y="4226417"/>
            <a:ext cx="3081369" cy="68045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2771775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Hloubka ostrosti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" y="404434"/>
            <a:ext cx="9144000" cy="2938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241630" y="3645634"/>
                <a:ext cx="14200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630" y="3645634"/>
                <a:ext cx="1420004" cy="338554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2974968" y="3692835"/>
                <a:ext cx="12021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44767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´=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/>
                      </m:sSub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968" y="3692835"/>
                <a:ext cx="1202189" cy="33855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141353" y="4428145"/>
            <a:ext cx="1827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0" dirty="0" smtClean="0"/>
              <a:t>Z podobných 3-úhelníků</a:t>
            </a:r>
            <a:r>
              <a:rPr lang="cs-CZ" sz="1200" b="0" dirty="0" smtClean="0"/>
              <a:t>:  </a:t>
            </a:r>
            <a:endParaRPr lang="cs-CZ" sz="12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2021049" y="4278715"/>
                <a:ext cx="1281169" cy="525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cs-CZ" sz="1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cs-CZ" dirty="0" smtClean="0"/>
                  <a:t>,</a:t>
                </a:r>
                <a:endParaRPr lang="cs-CZ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049" y="4278715"/>
                <a:ext cx="1281169" cy="525337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3595585" y="4283375"/>
                <a:ext cx="1238352" cy="594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585" y="4283375"/>
                <a:ext cx="1238352" cy="594906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6057165" y="4226417"/>
                <a:ext cx="1388649" cy="596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+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65" y="4226417"/>
                <a:ext cx="1388649" cy="596510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7710865" y="4243064"/>
                <a:ext cx="1181862" cy="596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5" y="4243064"/>
                <a:ext cx="1181862" cy="596638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Šipka doprava 18"/>
          <p:cNvSpPr/>
          <p:nvPr/>
        </p:nvSpPr>
        <p:spPr bwMode="auto">
          <a:xfrm>
            <a:off x="5202070" y="4461797"/>
            <a:ext cx="540060" cy="1804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ovéPole 20"/>
              <p:cNvSpPr txBox="1"/>
              <p:nvPr/>
            </p:nvSpPr>
            <p:spPr>
              <a:xfrm>
                <a:off x="703697" y="5181162"/>
                <a:ext cx="2612061" cy="596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11620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𝐷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21" name="TextovéPol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97" y="5181162"/>
                <a:ext cx="2612061" cy="596510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/>
          <p:cNvSpPr txBox="1"/>
          <p:nvPr/>
        </p:nvSpPr>
        <p:spPr>
          <a:xfrm>
            <a:off x="3658128" y="5340917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0" dirty="0" smtClean="0"/>
              <a:t>nebo</a:t>
            </a:r>
            <a:r>
              <a:rPr lang="cs-CZ" sz="1200" b="0" dirty="0" smtClean="0"/>
              <a:t>:  </a:t>
            </a:r>
            <a:endParaRPr lang="cs-CZ" sz="1200" b="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19830" y="6174305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0" dirty="0" smtClean="0"/>
              <a:t>Když platí</a:t>
            </a:r>
            <a:r>
              <a:rPr lang="cs-CZ" sz="1200" b="0" dirty="0" smtClean="0"/>
              <a:t>:  </a:t>
            </a:r>
            <a:endParaRPr lang="cs-CZ" sz="1200" b="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921715" y="622445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0" dirty="0" smtClean="0"/>
              <a:t>potom</a:t>
            </a:r>
            <a:r>
              <a:rPr lang="cs-CZ" sz="1200" b="0" dirty="0" smtClean="0"/>
              <a:t>:  </a:t>
            </a:r>
            <a:endParaRPr lang="cs-CZ" sz="12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1466655" y="6190884"/>
                <a:ext cx="1398075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≫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655" y="6190884"/>
                <a:ext cx="1398075" cy="344133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ovéPole 30"/>
              <p:cNvSpPr txBox="1"/>
              <p:nvPr/>
            </p:nvSpPr>
            <p:spPr>
              <a:xfrm>
                <a:off x="4059577" y="6064631"/>
                <a:ext cx="1068626" cy="596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∆≈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31" name="TextovéPol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577" y="6064631"/>
                <a:ext cx="1068626" cy="596638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ovéPole 31"/>
              <p:cNvSpPr txBox="1"/>
              <p:nvPr/>
            </p:nvSpPr>
            <p:spPr>
              <a:xfrm>
                <a:off x="4752020" y="5176032"/>
                <a:ext cx="1867178" cy="601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b="0" dirty="0"/>
              </a:p>
            </p:txBody>
          </p:sp>
        </mc:Choice>
        <mc:Fallback xmlns="">
          <p:sp>
            <p:nvSpPr>
              <p:cNvPr id="32" name="TextovéPol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20" y="5176032"/>
                <a:ext cx="1867178" cy="601640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810CE8-8DBD-43FE-BBD4-ECD5C7790EAF}" type="slidenum">
              <a:rPr lang="cs-CZ" altLang="cs-CZ" sz="1400" b="0"/>
              <a:pPr eaLnBrk="1" hangingPunct="1"/>
              <a:t>16</a:t>
            </a:fld>
            <a:endParaRPr lang="cs-CZ" altLang="cs-CZ" sz="1400" b="0"/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411413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Hloubka ostrosti</a:t>
            </a:r>
          </a:p>
        </p:txBody>
      </p:sp>
      <p:pic>
        <p:nvPicPr>
          <p:cNvPr id="15364" name="Picture 70" descr="foto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71532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1FE533-F34B-4D2A-83D4-4D518196ABF4}" type="slidenum">
              <a:rPr lang="cs-CZ" altLang="cs-CZ" sz="1400" b="0"/>
              <a:pPr eaLnBrk="1" hangingPunct="1"/>
              <a:t>17</a:t>
            </a:fld>
            <a:endParaRPr lang="cs-CZ" altLang="cs-CZ" sz="1400" b="0"/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800225" y="1285875"/>
            <a:ext cx="55435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388" name="Picture 4" descr="Clona pro danou přední hranici ostrosti a ohnisk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33475"/>
            <a:ext cx="8189913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22"/>
          <p:cNvSpPr txBox="1">
            <a:spLocks noChangeArrowheads="1"/>
          </p:cNvSpPr>
          <p:nvPr/>
        </p:nvSpPr>
        <p:spPr bwMode="auto">
          <a:xfrm>
            <a:off x="116505" y="5814265"/>
            <a:ext cx="10679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b="0" dirty="0" smtClean="0">
                <a:solidFill>
                  <a:srgbClr val="000000"/>
                </a:solidFill>
                <a:latin typeface="Symbol" pitchFamily="18" charset="2"/>
              </a:rPr>
              <a:t>r  = </a:t>
            </a:r>
            <a:r>
              <a:rPr lang="cs-CZ" altLang="cs-CZ" sz="1200" b="0" dirty="0" smtClean="0">
                <a:solidFill>
                  <a:srgbClr val="000000"/>
                </a:solidFill>
              </a:rPr>
              <a:t>0,03</a:t>
            </a:r>
            <a:r>
              <a:rPr lang="en-US" altLang="cs-CZ" sz="1200" b="0" dirty="0">
                <a:solidFill>
                  <a:srgbClr val="000000"/>
                </a:solidFill>
              </a:rPr>
              <a:t>mm</a:t>
            </a:r>
            <a:r>
              <a:rPr lang="cs-CZ" altLang="cs-CZ" sz="1200" b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0" name="WordArt 23"/>
          <p:cNvSpPr>
            <a:spLocks noChangeArrowheads="1" noChangeShapeType="1" noTextEdit="1"/>
          </p:cNvSpPr>
          <p:nvPr/>
        </p:nvSpPr>
        <p:spPr bwMode="auto">
          <a:xfrm>
            <a:off x="2546350" y="142875"/>
            <a:ext cx="39433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Clona nutná pro přední</a:t>
            </a:r>
          </a:p>
          <a:p>
            <a:pPr algn="ctr"/>
            <a:r>
              <a:rPr lang="cs-CZ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 hranici pásma ostrosti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BE84BD-835D-466A-B4A9-158953B77DB4}" type="slidenum">
              <a:rPr lang="cs-CZ" altLang="cs-CZ" sz="1400" b="0"/>
              <a:pPr eaLnBrk="1" hangingPunct="1"/>
              <a:t>18</a:t>
            </a:fld>
            <a:endParaRPr lang="cs-CZ" altLang="cs-CZ" sz="1400" b="0"/>
          </a:p>
        </p:txBody>
      </p:sp>
      <p:pic>
        <p:nvPicPr>
          <p:cNvPr id="17411" name="Picture 4" descr="dof_1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957263"/>
            <a:ext cx="8640763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5"/>
          <p:cNvSpPr>
            <a:spLocks noChangeArrowheads="1" noChangeShapeType="1" noTextEdit="1"/>
          </p:cNvSpPr>
          <p:nvPr/>
        </p:nvSpPr>
        <p:spPr bwMode="auto">
          <a:xfrm>
            <a:off x="1422400" y="142875"/>
            <a:ext cx="6600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Hyperfokální vzdálenost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96863" y="908050"/>
            <a:ext cx="8410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 altLang="cs-CZ" sz="1400" b="0"/>
          </a:p>
          <a:p>
            <a:pPr algn="ctr" eaLnBrk="1" hangingPunct="1"/>
            <a:r>
              <a:rPr lang="cs-CZ" altLang="cs-CZ" sz="1400" b="0"/>
              <a:t>nastavení objektivu tak, aby obraz byl dostatečně ostrý od poloviny zaostřené vzdálenosti do nekonečna.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EABE7D-F701-4423-A631-21B5F70C00C0}" type="slidenum">
              <a:rPr lang="cs-CZ" altLang="cs-CZ" sz="1400" b="0"/>
              <a:pPr eaLnBrk="1" hangingPunct="1"/>
              <a:t>19</a:t>
            </a:fld>
            <a:endParaRPr lang="cs-CZ" altLang="cs-CZ" sz="1400" b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36834" name="Group 994"/>
          <p:cNvGraphicFramePr>
            <a:graphicFrameLocks noGrp="1"/>
          </p:cNvGraphicFramePr>
          <p:nvPr/>
        </p:nvGraphicFramePr>
        <p:xfrm>
          <a:off x="476250" y="1089025"/>
          <a:ext cx="8191500" cy="5130806"/>
        </p:xfrm>
        <a:graphic>
          <a:graphicData uri="http://schemas.openxmlformats.org/drawingml/2006/table">
            <a:tbl>
              <a:tblPr/>
              <a:tblGrid>
                <a:gridCol w="931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7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3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37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6713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Clon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ov</a:t>
                      </a: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é číslo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’ [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mm]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2.8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5.6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19.20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28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26.13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35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20.42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14.58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59.52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41.67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116.67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81.67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58.33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29.17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20.42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105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367.50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262.50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183.75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131.25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91.88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65.63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22.97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16.70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135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607.50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433.93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303.75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216.96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151.88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108.48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55.23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37.97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27.61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1333.33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952.38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666.67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476.19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333.33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238.10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166.67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121.21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83.33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60.61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3000.00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2142.86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1500.00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1071.43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750.00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535.71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375.00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272.73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187.50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136.36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8610" name="WordArt 991"/>
          <p:cNvSpPr>
            <a:spLocks noChangeArrowheads="1" noChangeShapeType="1" noTextEdit="1"/>
          </p:cNvSpPr>
          <p:nvPr/>
        </p:nvSpPr>
        <p:spPr bwMode="auto">
          <a:xfrm>
            <a:off x="1422400" y="142875"/>
            <a:ext cx="6600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Hyperfokální tabulka (m)</a:t>
            </a:r>
          </a:p>
        </p:txBody>
      </p:sp>
      <p:sp>
        <p:nvSpPr>
          <p:cNvPr id="18611" name="Rectangle 995"/>
          <p:cNvSpPr>
            <a:spLocks noChangeArrowheads="1"/>
          </p:cNvSpPr>
          <p:nvPr/>
        </p:nvSpPr>
        <p:spPr bwMode="auto">
          <a:xfrm>
            <a:off x="3716338" y="3294063"/>
            <a:ext cx="4276725" cy="1844675"/>
          </a:xfrm>
          <a:prstGeom prst="rect">
            <a:avLst/>
          </a:prstGeom>
          <a:solidFill>
            <a:srgbClr val="0000FF">
              <a:alpha val="1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2B1D66-7775-4A33-B9B2-94630E0CC462}" type="slidenum">
              <a:rPr lang="cs-CZ" altLang="cs-CZ" sz="1400" b="0"/>
              <a:pPr eaLnBrk="1" hangingPunct="1"/>
              <a:t>2</a:t>
            </a:fld>
            <a:endParaRPr lang="cs-CZ" altLang="cs-CZ" sz="1400" b="0"/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2591593" y="278650"/>
            <a:ext cx="4635701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zrcadlovka </a:t>
            </a:r>
            <a:r>
              <a:rPr lang="cs-CZ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- </a:t>
            </a:r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řez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4" y="1442001"/>
            <a:ext cx="6735472" cy="54092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6525" y="1358770"/>
            <a:ext cx="2553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/>
              <a:t>SLR - Single-</a:t>
            </a:r>
            <a:r>
              <a:rPr lang="cs-CZ" b="0" dirty="0" err="1" smtClean="0"/>
              <a:t>Lens</a:t>
            </a:r>
            <a:r>
              <a:rPr lang="cs-CZ" b="0" dirty="0" smtClean="0"/>
              <a:t> Reflex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1468" y="3500073"/>
            <a:ext cx="4815536" cy="622939"/>
          </a:xfrm>
          <a:prstGeom prst="rect">
            <a:avLst/>
          </a:prstGeom>
        </p:spPr>
      </p:pic>
      <p:sp>
        <p:nvSpPr>
          <p:cNvPr id="1945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FF41E2-3273-428E-85AB-CDED54773912}" type="slidenum">
              <a:rPr lang="cs-CZ" altLang="cs-CZ" sz="1400" b="0"/>
              <a:pPr eaLnBrk="1" hangingPunct="1"/>
              <a:t>20</a:t>
            </a:fld>
            <a:endParaRPr lang="cs-CZ" altLang="cs-CZ" sz="1400" b="0"/>
          </a:p>
        </p:txBody>
      </p:sp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2411413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Charakteristická křivka</a:t>
            </a:r>
          </a:p>
        </p:txBody>
      </p:sp>
      <p:pic>
        <p:nvPicPr>
          <p:cNvPr id="19460" name="Picture 6" descr="foto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4" y="908720"/>
            <a:ext cx="6750788" cy="58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5651500" y="2060575"/>
          <a:ext cx="32766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Rovnice" r:id="rId6" imgW="1155700" imgH="419100" progId="Equation.3">
                  <p:embed/>
                </p:oleObj>
              </mc:Choice>
              <mc:Fallback>
                <p:oleObj name="Rovnice" r:id="rId6" imgW="1155700" imgH="4191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060575"/>
                        <a:ext cx="3276600" cy="1189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WordArt 8"/>
          <p:cNvSpPr>
            <a:spLocks noChangeArrowheads="1" noChangeShapeType="1" noTextEdit="1"/>
          </p:cNvSpPr>
          <p:nvPr/>
        </p:nvSpPr>
        <p:spPr bwMode="auto">
          <a:xfrm>
            <a:off x="6372225" y="1557338"/>
            <a:ext cx="15843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strmost</a:t>
            </a:r>
          </a:p>
        </p:txBody>
      </p:sp>
      <p:sp>
        <p:nvSpPr>
          <p:cNvPr id="11273" name="WordArt 9"/>
          <p:cNvSpPr>
            <a:spLocks noChangeArrowheads="1" noChangeShapeType="1" noTextEdit="1"/>
          </p:cNvSpPr>
          <p:nvPr/>
        </p:nvSpPr>
        <p:spPr bwMode="auto">
          <a:xfrm>
            <a:off x="5940425" y="3933825"/>
            <a:ext cx="2928938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69696"/>
                </a:solidFill>
                <a:latin typeface="Arial Black"/>
              </a:rPr>
              <a:t>expoziční pružnost</a:t>
            </a:r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/>
        </p:nvGraphicFramePr>
        <p:xfrm>
          <a:off x="5076825" y="4724400"/>
          <a:ext cx="4067175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Rovnice" r:id="rId8" imgW="2094591" imgH="444307" progId="Equation.3">
                  <p:embed/>
                </p:oleObj>
              </mc:Choice>
              <mc:Fallback>
                <p:oleObj name="Rovnice" r:id="rId8" imgW="2094591" imgH="444307" progId="Equation.3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724400"/>
                        <a:ext cx="4067175" cy="862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0FF677-784F-47C5-9F0E-53AA7BB11406}" type="slidenum">
              <a:rPr lang="cs-CZ" altLang="cs-CZ" sz="1400" b="0"/>
              <a:pPr eaLnBrk="1" hangingPunct="1"/>
              <a:t>21</a:t>
            </a:fld>
            <a:endParaRPr lang="cs-CZ" altLang="cs-CZ" sz="1400" b="0"/>
          </a:p>
        </p:txBody>
      </p:sp>
      <p:pic>
        <p:nvPicPr>
          <p:cNvPr id="20483" name="Picture 9" descr="http://upload.wikimedia.org/wikipedia/commons/thumb/0/09/StLouisArchMultExpEV-4.72.JPG/120px-StLouisArchMultExpEV-4.72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908050"/>
            <a:ext cx="19796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http://upload.wikimedia.org/wikipedia/commons/thumb/c/c3/StLouisArchMultExpEV-1.82.JPG/120px-StLouisArchMultExpEV-1.82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0805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http://upload.wikimedia.org/wikipedia/commons/thumb/8/89/StLouisArchMultExpEV%2B1.51.JPG/120px-StLouisArchMultExpEV%2B1.51.JPG">
            <a:hlinkClick r:id="rId8"/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908050"/>
            <a:ext cx="193516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upload.wikimedia.org/wikipedia/commons/thumb/8/8f/StLouisArchMultExpEV%2B4.09.JPG/120px-StLouisArchMultExpEV%2B4.09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908050"/>
            <a:ext cx="19351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 descr="http://upload.wikimedia.org/wikipedia/commons/thumb/7/78/StLouisArchMultExpCDR.jpg/160px-StLouisArchMultExpCDR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608388"/>
            <a:ext cx="319405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http://upload.wikimedia.org/wikipedia/commons/thumb/e/ec/StLouisArchMultExpToneMapped.jpg/160px-StLouisArchMultExpToneMapped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519488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1" name="Rectangle 14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2" name="Rectangle 16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141340" name="Group 28"/>
          <p:cNvGraphicFramePr>
            <a:graphicFrameLocks noGrp="1"/>
          </p:cNvGraphicFramePr>
          <p:nvPr/>
        </p:nvGraphicFramePr>
        <p:xfrm>
          <a:off x="657225" y="2843213"/>
          <a:ext cx="8169275" cy="274637"/>
        </p:xfrm>
        <a:graphic>
          <a:graphicData uri="http://schemas.openxmlformats.org/drawingml/2006/table">
            <a:tbl>
              <a:tblPr/>
              <a:tblGrid>
                <a:gridCol w="20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–4 stops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–2 stops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+2 stops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+4 stops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498" name="Rectangle 29"/>
          <p:cNvSpPr>
            <a:spLocks noChangeArrowheads="1"/>
          </p:cNvSpPr>
          <p:nvPr/>
        </p:nvSpPr>
        <p:spPr bwMode="auto">
          <a:xfrm>
            <a:off x="0" y="313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499" name="Rectangle 31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00" name="Rectangle 33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141357" name="Group 45"/>
          <p:cNvGraphicFramePr>
            <a:graphicFrameLocks noGrp="1"/>
          </p:cNvGraphicFramePr>
          <p:nvPr/>
        </p:nvGraphicFramePr>
        <p:xfrm>
          <a:off x="2457450" y="233363"/>
          <a:ext cx="3163888" cy="549276"/>
        </p:xfrm>
        <a:graphic>
          <a:graphicData uri="http://schemas.openxmlformats.org/drawingml/2006/table">
            <a:tbl>
              <a:tblPr/>
              <a:tblGrid>
                <a:gridCol w="175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Merged to HDR then reduced to LDR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Simple contrast reduction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Local tone mapping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505" name="Rectangle 46"/>
          <p:cNvSpPr>
            <a:spLocks noChangeArrowheads="1"/>
          </p:cNvSpPr>
          <p:nvPr/>
        </p:nvSpPr>
        <p:spPr bwMode="auto">
          <a:xfrm>
            <a:off x="4932363" y="6521450"/>
            <a:ext cx="3638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0"/>
              <a:t>From Wikipedia, the free encyclopedia</a:t>
            </a:r>
            <a:endParaRPr lang="cs-CZ" altLang="cs-CZ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69168A-D9A9-4265-9A93-E328DD65233B}" type="slidenum">
              <a:rPr lang="cs-CZ" altLang="cs-CZ" sz="1400" b="0"/>
              <a:pPr eaLnBrk="1" hangingPunct="1"/>
              <a:t>22</a:t>
            </a:fld>
            <a:endParaRPr lang="cs-CZ" altLang="cs-CZ" sz="1400" b="0"/>
          </a:p>
        </p:txBody>
      </p:sp>
      <p:sp>
        <p:nvSpPr>
          <p:cNvPr id="21507" name="WordArt 2"/>
          <p:cNvSpPr>
            <a:spLocks noChangeArrowheads="1" noChangeShapeType="1" noTextEdit="1"/>
          </p:cNvSpPr>
          <p:nvPr/>
        </p:nvSpPr>
        <p:spPr bwMode="auto">
          <a:xfrm>
            <a:off x="2411413" y="188913"/>
            <a:ext cx="2160587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Citlivost</a:t>
            </a:r>
          </a:p>
        </p:txBody>
      </p:sp>
      <p:pic>
        <p:nvPicPr>
          <p:cNvPr id="21508" name="Picture 3" descr="foto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454400"/>
            <a:ext cx="74707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8"/>
          <p:cNvGraphicFramePr>
            <a:graphicFrameLocks noChangeAspect="1"/>
          </p:cNvGraphicFramePr>
          <p:nvPr/>
        </p:nvGraphicFramePr>
        <p:xfrm>
          <a:off x="1546225" y="2438400"/>
          <a:ext cx="605155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Rovnice" r:id="rId5" imgW="2095500" imgH="431800" progId="Equation.3">
                  <p:embed/>
                </p:oleObj>
              </mc:Choice>
              <mc:Fallback>
                <p:oleObj name="Rovnice" r:id="rId5" imgW="2095500" imgH="4318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2438400"/>
                        <a:ext cx="6051550" cy="1247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9"/>
          <p:cNvGraphicFramePr>
            <a:graphicFrameLocks noChangeAspect="1"/>
          </p:cNvGraphicFramePr>
          <p:nvPr/>
        </p:nvGraphicFramePr>
        <p:xfrm>
          <a:off x="1566863" y="908050"/>
          <a:ext cx="601027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Rovnice" r:id="rId7" imgW="2019300" imgH="431800" progId="Equation.3">
                  <p:embed/>
                </p:oleObj>
              </mc:Choice>
              <mc:Fallback>
                <p:oleObj name="Rovnice" r:id="rId7" imgW="2019300" imgH="43180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3" y="908050"/>
                        <a:ext cx="6010275" cy="128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CCC9B1-55E6-4E9E-A2DA-1108FA408022}" type="slidenum">
              <a:rPr lang="cs-CZ" altLang="cs-CZ" sz="1400" b="0"/>
              <a:pPr eaLnBrk="1" hangingPunct="1"/>
              <a:t>23</a:t>
            </a:fld>
            <a:endParaRPr lang="cs-CZ" altLang="cs-CZ" sz="1400" b="0"/>
          </a:p>
        </p:txBody>
      </p:sp>
      <p:pic>
        <p:nvPicPr>
          <p:cNvPr id="22531" name="Picture 4" descr="sensor_outp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089025"/>
            <a:ext cx="7875588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WordArt 7"/>
          <p:cNvSpPr>
            <a:spLocks noChangeArrowheads="1" noChangeShapeType="1" noTextEdit="1"/>
          </p:cNvSpPr>
          <p:nvPr/>
        </p:nvSpPr>
        <p:spPr bwMode="auto">
          <a:xfrm>
            <a:off x="1150938" y="188913"/>
            <a:ext cx="6448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Charakteristika detektoru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FF51BF-36BE-4095-86FA-AAE143417AD9}" type="slidenum">
              <a:rPr lang="cs-CZ" altLang="cs-CZ" sz="1400" b="0"/>
              <a:pPr eaLnBrk="1" hangingPunct="1"/>
              <a:t>24</a:t>
            </a:fld>
            <a:endParaRPr lang="cs-CZ" altLang="cs-CZ" sz="1400" b="0"/>
          </a:p>
        </p:txBody>
      </p:sp>
      <p:sp>
        <p:nvSpPr>
          <p:cNvPr id="25603" name="WordArt 4"/>
          <p:cNvSpPr>
            <a:spLocks noChangeArrowheads="1" noChangeShapeType="1" noTextEdit="1"/>
          </p:cNvSpPr>
          <p:nvPr/>
        </p:nvSpPr>
        <p:spPr bwMode="auto">
          <a:xfrm>
            <a:off x="2366963" y="368300"/>
            <a:ext cx="3781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Expozice, osvit</a:t>
            </a:r>
          </a:p>
        </p:txBody>
      </p:sp>
      <p:graphicFrame>
        <p:nvGraphicFramePr>
          <p:cNvPr id="25604" name="Object 5"/>
          <p:cNvGraphicFramePr>
            <a:graphicFrameLocks noChangeAspect="1"/>
          </p:cNvGraphicFramePr>
          <p:nvPr/>
        </p:nvGraphicFramePr>
        <p:xfrm>
          <a:off x="1640681" y="1157288"/>
          <a:ext cx="5862638" cy="227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" name="Rovnica" r:id="rId4" imgW="1269720" imgH="495000" progId="Equation.3">
                  <p:embed/>
                </p:oleObj>
              </mc:Choice>
              <mc:Fallback>
                <p:oleObj name="Rovnica" r:id="rId4" imgW="1269720" imgH="495000" progId="Equation.3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681" y="1157288"/>
                        <a:ext cx="5862638" cy="2271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5002" name="Group 10"/>
          <p:cNvGrpSpPr>
            <a:grpSpLocks/>
          </p:cNvGrpSpPr>
          <p:nvPr/>
        </p:nvGrpSpPr>
        <p:grpSpPr bwMode="auto">
          <a:xfrm>
            <a:off x="2726717" y="2529300"/>
            <a:ext cx="4430713" cy="1581150"/>
            <a:chOff x="1462" y="1537"/>
            <a:chExt cx="2791" cy="996"/>
          </a:xfrm>
        </p:grpSpPr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1462" y="2245"/>
              <a:ext cx="9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400" b="0" dirty="0"/>
                <a:t>O</a:t>
              </a:r>
              <a:r>
                <a:rPr lang="en-US" altLang="cs-CZ" sz="2400" b="0" dirty="0"/>
                <a:t>s</a:t>
              </a:r>
              <a:r>
                <a:rPr lang="en-GB" altLang="cs-CZ" sz="2400" b="0" dirty="0"/>
                <a:t>v</a:t>
              </a:r>
              <a:r>
                <a:rPr lang="cs-CZ" altLang="cs-CZ" sz="2400" b="0" dirty="0"/>
                <a:t>ě</a:t>
              </a:r>
              <a:r>
                <a:rPr lang="en-GB" altLang="cs-CZ" sz="2400" b="0" dirty="0" err="1"/>
                <a:t>tlen</a:t>
              </a:r>
              <a:r>
                <a:rPr lang="cs-CZ" altLang="cs-CZ" sz="2400" b="0" dirty="0"/>
                <a:t>í</a:t>
              </a:r>
              <a:endParaRPr lang="en-GB" altLang="cs-CZ" sz="1800" b="0" dirty="0"/>
            </a:p>
          </p:txBody>
        </p:sp>
        <p:sp>
          <p:nvSpPr>
            <p:cNvPr id="25608" name="Line 7"/>
            <p:cNvSpPr>
              <a:spLocks noChangeShapeType="1"/>
            </p:cNvSpPr>
            <p:nvPr/>
          </p:nvSpPr>
          <p:spPr bwMode="auto">
            <a:xfrm flipV="1">
              <a:off x="1887" y="1537"/>
              <a:ext cx="170" cy="65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09" name="Line 8"/>
            <p:cNvSpPr>
              <a:spLocks noChangeShapeType="1"/>
            </p:cNvSpPr>
            <p:nvPr/>
          </p:nvSpPr>
          <p:spPr bwMode="auto">
            <a:xfrm flipH="1" flipV="1">
              <a:off x="2880" y="1569"/>
              <a:ext cx="312" cy="48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0" name="Text Box 9"/>
            <p:cNvSpPr txBox="1">
              <a:spLocks noChangeArrowheads="1"/>
            </p:cNvSpPr>
            <p:nvPr/>
          </p:nvSpPr>
          <p:spPr bwMode="auto">
            <a:xfrm>
              <a:off x="2823" y="2049"/>
              <a:ext cx="14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400" b="0" dirty="0"/>
                <a:t>Expoziční doba</a:t>
              </a:r>
              <a:endParaRPr lang="en-GB" altLang="cs-CZ" sz="2400" b="0" dirty="0"/>
            </a:p>
          </p:txBody>
        </p:sp>
      </p:grpSp>
      <p:graphicFrame>
        <p:nvGraphicFramePr>
          <p:cNvPr id="25606" name="Object 11"/>
          <p:cNvGraphicFramePr>
            <a:graphicFrameLocks noChangeAspect="1"/>
          </p:cNvGraphicFramePr>
          <p:nvPr/>
        </p:nvGraphicFramePr>
        <p:xfrm>
          <a:off x="2141538" y="5049838"/>
          <a:ext cx="4411662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Rovnice" r:id="rId6" imgW="1320227" imgH="241195" progId="Equation.3">
                  <p:embed/>
                </p:oleObj>
              </mc:Choice>
              <mc:Fallback>
                <p:oleObj name="Rovnice" r:id="rId6" imgW="1320227" imgH="241195" progId="Equation.3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1538" y="5049838"/>
                        <a:ext cx="4411662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654637-B4B6-4F83-9672-37AD942D4EF7}" type="slidenum">
              <a:rPr lang="cs-CZ" altLang="cs-CZ" sz="1400" b="0"/>
              <a:pPr eaLnBrk="1" hangingPunct="1"/>
              <a:t>25</a:t>
            </a:fld>
            <a:endParaRPr lang="cs-CZ" altLang="cs-CZ" sz="1400" b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657225" y="1611313"/>
          <a:ext cx="675005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5" name="Rovnice" r:id="rId4" imgW="2057400" imgH="546100" progId="Equation.3">
                  <p:embed/>
                </p:oleObj>
              </mc:Choice>
              <mc:Fallback>
                <p:oleObj name="Rovnice" r:id="rId4" imgW="2057400" imgH="546100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1611313"/>
                        <a:ext cx="6750050" cy="179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1" name="Oval 5"/>
          <p:cNvSpPr>
            <a:spLocks noChangeArrowheads="1"/>
          </p:cNvSpPr>
          <p:nvPr/>
        </p:nvSpPr>
        <p:spPr bwMode="auto">
          <a:xfrm>
            <a:off x="3536950" y="1898650"/>
            <a:ext cx="900113" cy="1530350"/>
          </a:xfrm>
          <a:prstGeom prst="ellipse">
            <a:avLst/>
          </a:prstGeom>
          <a:solidFill>
            <a:srgbClr val="FFFF00">
              <a:alpha val="2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auto">
          <a:xfrm>
            <a:off x="3806825" y="3429000"/>
            <a:ext cx="404813" cy="1260475"/>
          </a:xfrm>
          <a:prstGeom prst="downArrow">
            <a:avLst>
              <a:gd name="adj1" fmla="val 50000"/>
              <a:gd name="adj2" fmla="val 77843"/>
            </a:avLst>
          </a:prstGeom>
          <a:solidFill>
            <a:srgbClr val="FF0000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75784" name="Object 8"/>
          <p:cNvGraphicFramePr>
            <a:graphicFrameLocks noChangeAspect="1"/>
          </p:cNvGraphicFramePr>
          <p:nvPr/>
        </p:nvGraphicFramePr>
        <p:xfrm>
          <a:off x="3806825" y="4689475"/>
          <a:ext cx="47942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Rovnice" r:id="rId6" imgW="139639" imgH="393529" progId="Equation.3">
                  <p:embed/>
                </p:oleObj>
              </mc:Choice>
              <mc:Fallback>
                <p:oleObj name="Rovnice" r:id="rId6" imgW="139639" imgH="393529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825" y="4689475"/>
                        <a:ext cx="479425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WordArt 9"/>
          <p:cNvSpPr>
            <a:spLocks noChangeArrowheads="1" noChangeShapeType="1" noTextEdit="1"/>
          </p:cNvSpPr>
          <p:nvPr/>
        </p:nvSpPr>
        <p:spPr bwMode="auto">
          <a:xfrm>
            <a:off x="2457450" y="414338"/>
            <a:ext cx="412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Osové osvětlení </a:t>
            </a:r>
          </a:p>
        </p:txBody>
      </p:sp>
      <p:graphicFrame>
        <p:nvGraphicFramePr>
          <p:cNvPr id="75788" name="Object 12"/>
          <p:cNvGraphicFramePr>
            <a:graphicFrameLocks noChangeAspect="1"/>
          </p:cNvGraphicFramePr>
          <p:nvPr/>
        </p:nvGraphicFramePr>
        <p:xfrm>
          <a:off x="701675" y="1493838"/>
          <a:ext cx="7246938" cy="214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name="Rovnice" r:id="rId8" imgW="1841500" imgH="546100" progId="Equation.3">
                  <p:embed/>
                </p:oleObj>
              </mc:Choice>
              <mc:Fallback>
                <p:oleObj name="Rovnice" r:id="rId8" imgW="1841500" imgH="546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1493838"/>
                        <a:ext cx="7246938" cy="214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nimBg="1"/>
      <p:bldP spid="75781" grpId="1" animBg="1"/>
      <p:bldP spid="75783" grpId="0" animBg="1"/>
      <p:bldP spid="7578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618A47-D1EB-4702-A883-2B63CC0034F9}" type="slidenum">
              <a:rPr lang="cs-CZ" altLang="cs-CZ" sz="1400" b="0"/>
              <a:pPr eaLnBrk="1" hangingPunct="1"/>
              <a:t>26</a:t>
            </a:fld>
            <a:endParaRPr lang="cs-CZ" altLang="cs-CZ" sz="1400" b="0"/>
          </a:p>
        </p:txBody>
      </p:sp>
      <p:graphicFrame>
        <p:nvGraphicFramePr>
          <p:cNvPr id="27651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106488" y="998538"/>
          <a:ext cx="5761037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Rovnice" r:id="rId4" imgW="1841500" imgH="546100" progId="Equation.3">
                  <p:embed/>
                </p:oleObj>
              </mc:Choice>
              <mc:Fallback>
                <p:oleObj name="Rovnice" r:id="rId4" imgW="1841500" imgH="546100" progId="Equation.3">
                  <p:embed/>
                  <p:pic>
                    <p:nvPicPr>
                      <p:cNvPr id="0" name="Picture 3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998538"/>
                        <a:ext cx="5761037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927100" y="3294063"/>
          <a:ext cx="427513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8" name="Rovnice" r:id="rId6" imgW="1739900" imgH="241300" progId="Equation.3">
                  <p:embed/>
                </p:oleObj>
              </mc:Choice>
              <mc:Fallback>
                <p:oleObj name="Rovnice" r:id="rId6" imgW="1739900" imgH="241300" progId="Equation.3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3294063"/>
                        <a:ext cx="4275138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WordArt 7"/>
          <p:cNvSpPr>
            <a:spLocks noChangeArrowheads="1" noChangeShapeType="1" noTextEdit="1"/>
          </p:cNvSpPr>
          <p:nvPr/>
        </p:nvSpPr>
        <p:spPr bwMode="auto">
          <a:xfrm>
            <a:off x="1511300" y="279400"/>
            <a:ext cx="3944938" cy="449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Osové osvětlení </a:t>
            </a:r>
          </a:p>
        </p:txBody>
      </p:sp>
      <p:graphicFrame>
        <p:nvGraphicFramePr>
          <p:cNvPr id="79883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11300" y="4643438"/>
          <a:ext cx="5086350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9" name="Rovnice" r:id="rId8" imgW="1028254" imgH="393529" progId="Equation.3">
                  <p:embed/>
                </p:oleObj>
              </mc:Choice>
              <mc:Fallback>
                <p:oleObj name="Rovnice" r:id="rId8" imgW="1028254" imgH="393529" progId="Equation.3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4643438"/>
                        <a:ext cx="5086350" cy="194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3373C3-52B2-44AA-9955-E958128C4114}" type="slidenum">
              <a:rPr lang="cs-CZ" altLang="cs-CZ" sz="1400" b="0"/>
              <a:pPr eaLnBrk="1" hangingPunct="1"/>
              <a:t>27</a:t>
            </a:fld>
            <a:endParaRPr lang="cs-CZ" altLang="cs-CZ" sz="1400" b="0"/>
          </a:p>
        </p:txBody>
      </p:sp>
      <p:graphicFrame>
        <p:nvGraphicFramePr>
          <p:cNvPr id="28675" name="Object 4"/>
          <p:cNvGraphicFramePr>
            <a:graphicFrameLocks noChangeAspect="1"/>
          </p:cNvGraphicFramePr>
          <p:nvPr/>
        </p:nvGraphicFramePr>
        <p:xfrm>
          <a:off x="555625" y="414338"/>
          <a:ext cx="457041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9" name="Rovnice" r:id="rId4" imgW="1701800" imgH="228600" progId="Equation.3">
                  <p:embed/>
                </p:oleObj>
              </mc:Choice>
              <mc:Fallback>
                <p:oleObj name="Rovnice" r:id="rId4" imgW="1701800" imgH="228600" progId="Equation.3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" y="414338"/>
                        <a:ext cx="4570413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453" name="Group 1389"/>
          <p:cNvGraphicFramePr>
            <a:graphicFrameLocks noGrp="1"/>
          </p:cNvGraphicFramePr>
          <p:nvPr/>
        </p:nvGraphicFramePr>
        <p:xfrm>
          <a:off x="206375" y="4014788"/>
          <a:ext cx="8712200" cy="517525"/>
        </p:xfrm>
        <a:graphic>
          <a:graphicData uri="http://schemas.openxmlformats.org/drawingml/2006/table">
            <a:tbl>
              <a:tblPr/>
              <a:tblGrid>
                <a:gridCol w="66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9792" name="Group 1728"/>
          <p:cNvGraphicFramePr>
            <a:graphicFrameLocks noGrp="1"/>
          </p:cNvGraphicFramePr>
          <p:nvPr/>
        </p:nvGraphicFramePr>
        <p:xfrm>
          <a:off x="206375" y="5589588"/>
          <a:ext cx="8758238" cy="674687"/>
        </p:xfrm>
        <a:graphic>
          <a:graphicData uri="http://schemas.openxmlformats.org/drawingml/2006/table">
            <a:tbl>
              <a:tblPr/>
              <a:tblGrid>
                <a:gridCol w="51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85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461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74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1/4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1/8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1/15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1/60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1/125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1/250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1/500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1/1000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1/2000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8736" name="Group 1726"/>
          <p:cNvGrpSpPr>
            <a:grpSpLocks/>
          </p:cNvGrpSpPr>
          <p:nvPr/>
        </p:nvGrpSpPr>
        <p:grpSpPr bwMode="auto">
          <a:xfrm>
            <a:off x="206375" y="3384550"/>
            <a:ext cx="2976563" cy="539750"/>
            <a:chOff x="243" y="629"/>
            <a:chExt cx="1875" cy="340"/>
          </a:xfrm>
        </p:grpSpPr>
        <p:sp>
          <p:nvSpPr>
            <p:cNvPr id="28741" name="Text Box 1273"/>
            <p:cNvSpPr txBox="1">
              <a:spLocks noChangeArrowheads="1"/>
            </p:cNvSpPr>
            <p:nvPr/>
          </p:nvSpPr>
          <p:spPr bwMode="auto">
            <a:xfrm>
              <a:off x="243" y="657"/>
              <a:ext cx="13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cs-CZ" sz="2400" b="0"/>
                <a:t>Clonová čísla </a:t>
              </a:r>
              <a:endParaRPr lang="en-GB" altLang="cs-CZ" sz="2400" b="0"/>
            </a:p>
          </p:txBody>
        </p:sp>
        <p:graphicFrame>
          <p:nvGraphicFramePr>
            <p:cNvPr id="28742" name="Object 1723"/>
            <p:cNvGraphicFramePr>
              <a:graphicFrameLocks noChangeAspect="1"/>
            </p:cNvGraphicFramePr>
            <p:nvPr/>
          </p:nvGraphicFramePr>
          <p:xfrm>
            <a:off x="1689" y="629"/>
            <a:ext cx="429" cy="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0" name="Rovnice" r:id="rId6" imgW="304668" imgH="241195" progId="Equation.3">
                    <p:embed/>
                  </p:oleObj>
                </mc:Choice>
                <mc:Fallback>
                  <p:oleObj name="Rovnice" r:id="rId6" imgW="304668" imgH="241195" progId="Equation.3">
                    <p:embed/>
                    <p:pic>
                      <p:nvPicPr>
                        <p:cNvPr id="0" name="Picture 1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9" y="629"/>
                          <a:ext cx="429" cy="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737" name="Group 1725"/>
          <p:cNvGrpSpPr>
            <a:grpSpLocks/>
          </p:cNvGrpSpPr>
          <p:nvPr/>
        </p:nvGrpSpPr>
        <p:grpSpPr bwMode="auto">
          <a:xfrm>
            <a:off x="206375" y="4824413"/>
            <a:ext cx="3465513" cy="720725"/>
            <a:chOff x="215" y="1706"/>
            <a:chExt cx="2183" cy="454"/>
          </a:xfrm>
        </p:grpSpPr>
        <p:sp>
          <p:nvSpPr>
            <p:cNvPr id="28739" name="Text Box 1722"/>
            <p:cNvSpPr txBox="1">
              <a:spLocks noChangeArrowheads="1"/>
            </p:cNvSpPr>
            <p:nvPr/>
          </p:nvSpPr>
          <p:spPr bwMode="auto">
            <a:xfrm>
              <a:off x="215" y="1763"/>
              <a:ext cx="14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cs-CZ" sz="2400" b="0"/>
                <a:t>Expo</a:t>
              </a:r>
              <a:r>
                <a:rPr lang="cs-CZ" altLang="cs-CZ" sz="2400" b="0"/>
                <a:t>z</a:t>
              </a:r>
              <a:r>
                <a:rPr lang="en-GB" altLang="cs-CZ" sz="2400" b="0"/>
                <a:t>i</a:t>
              </a:r>
              <a:r>
                <a:rPr lang="cs-CZ" altLang="cs-CZ" sz="2400" b="0"/>
                <a:t>č</a:t>
              </a:r>
              <a:r>
                <a:rPr lang="en-GB" altLang="cs-CZ" sz="2400" b="0"/>
                <a:t>n</a:t>
              </a:r>
              <a:r>
                <a:rPr lang="cs-CZ" altLang="cs-CZ" sz="2400" b="0"/>
                <a:t>í doby</a:t>
              </a:r>
              <a:endParaRPr lang="en-GB" altLang="cs-CZ" sz="2400" b="0"/>
            </a:p>
          </p:txBody>
        </p:sp>
        <p:graphicFrame>
          <p:nvGraphicFramePr>
            <p:cNvPr id="28740" name="Object 1724"/>
            <p:cNvGraphicFramePr>
              <a:graphicFrameLocks noChangeAspect="1"/>
            </p:cNvGraphicFramePr>
            <p:nvPr/>
          </p:nvGraphicFramePr>
          <p:xfrm>
            <a:off x="1944" y="1706"/>
            <a:ext cx="454" cy="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01" name="Rovnice" r:id="rId8" imgW="304536" imgH="304536" progId="Equation.3">
                    <p:embed/>
                  </p:oleObj>
                </mc:Choice>
                <mc:Fallback>
                  <p:oleObj name="Rovnice" r:id="rId8" imgW="304536" imgH="304536" progId="Equation.3">
                    <p:embed/>
                    <p:pic>
                      <p:nvPicPr>
                        <p:cNvPr id="0" name="Picture 1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" y="1706"/>
                          <a:ext cx="454" cy="4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9791" name="Object 1727"/>
          <p:cNvGraphicFramePr>
            <a:graphicFrameLocks noChangeAspect="1"/>
          </p:cNvGraphicFramePr>
          <p:nvPr/>
        </p:nvGraphicFramePr>
        <p:xfrm>
          <a:off x="663575" y="1358900"/>
          <a:ext cx="7635875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2" name="Rovnice" r:id="rId10" imgW="1765300" imgH="393700" progId="Equation.3">
                  <p:embed/>
                </p:oleObj>
              </mc:Choice>
              <mc:Fallback>
                <p:oleObj name="Rovnice" r:id="rId10" imgW="1765300" imgH="393700" progId="Equation.3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1358900"/>
                        <a:ext cx="7635875" cy="170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F20721-1393-477B-9872-05734CF86F34}" type="slidenum">
              <a:rPr lang="cs-CZ" altLang="cs-CZ" sz="1400" b="0"/>
              <a:pPr eaLnBrk="1" hangingPunct="1"/>
              <a:t>28</a:t>
            </a:fld>
            <a:endParaRPr lang="cs-CZ" altLang="cs-CZ" sz="1400" b="0"/>
          </a:p>
        </p:txBody>
      </p:sp>
      <p:graphicFrame>
        <p:nvGraphicFramePr>
          <p:cNvPr id="92327" name="Group 1191"/>
          <p:cNvGraphicFramePr>
            <a:graphicFrameLocks noGrp="1"/>
          </p:cNvGraphicFramePr>
          <p:nvPr/>
        </p:nvGraphicFramePr>
        <p:xfrm>
          <a:off x="161925" y="1223963"/>
          <a:ext cx="6075363" cy="5424479"/>
        </p:xfrm>
        <a:graphic>
          <a:graphicData uri="http://schemas.openxmlformats.org/drawingml/2006/table">
            <a:tbl>
              <a:tblPr/>
              <a:tblGrid>
                <a:gridCol w="87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4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19087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Expo</a:t>
                      </a: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iční hodnoty    EV  (ISO 100)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(s)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8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−1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1/60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1/125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1/250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1/500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0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1/1000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9897" name="WordArt 1183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2744788" cy="630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Expoziční hodnota EV</a:t>
            </a:r>
          </a:p>
        </p:txBody>
      </p:sp>
      <p:sp>
        <p:nvSpPr>
          <p:cNvPr id="29898" name="Rectangle 1184"/>
          <p:cNvSpPr>
            <a:spLocks noChangeArrowheads="1"/>
          </p:cNvSpPr>
          <p:nvPr/>
        </p:nvSpPr>
        <p:spPr bwMode="auto">
          <a:xfrm>
            <a:off x="1062038" y="863600"/>
            <a:ext cx="1436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 b="0"/>
              <a:t>Exposure Value</a:t>
            </a:r>
          </a:p>
        </p:txBody>
      </p:sp>
      <p:graphicFrame>
        <p:nvGraphicFramePr>
          <p:cNvPr id="29899" name="Object 1185"/>
          <p:cNvGraphicFramePr>
            <a:graphicFrameLocks noChangeAspect="1"/>
          </p:cNvGraphicFramePr>
          <p:nvPr/>
        </p:nvGraphicFramePr>
        <p:xfrm>
          <a:off x="3132138" y="0"/>
          <a:ext cx="5845175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0" name="Rovnice" r:id="rId4" imgW="1968500" imgH="419100" progId="Equation.3">
                  <p:embed/>
                </p:oleObj>
              </mc:Choice>
              <mc:Fallback>
                <p:oleObj name="Rovnice" r:id="rId4" imgW="1968500" imgH="419100" progId="Equation.3">
                  <p:embed/>
                  <p:pic>
                    <p:nvPicPr>
                      <p:cNvPr id="0" name="Picture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0"/>
                        <a:ext cx="5845175" cy="1254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0" name="Rectangle 1192"/>
          <p:cNvSpPr>
            <a:spLocks noChangeArrowheads="1"/>
          </p:cNvSpPr>
          <p:nvPr/>
        </p:nvSpPr>
        <p:spPr bwMode="auto">
          <a:xfrm>
            <a:off x="6238875" y="4373563"/>
            <a:ext cx="2905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zvýšení o 1 EV odpovídá </a:t>
            </a:r>
            <a:endParaRPr lang="en-US" altLang="cs-CZ" sz="1800" b="0"/>
          </a:p>
          <a:p>
            <a:pPr eaLnBrk="1" hangingPunct="1"/>
            <a:r>
              <a:rPr lang="en-US" altLang="cs-CZ" sz="1800" b="0"/>
              <a:t>½  </a:t>
            </a:r>
            <a:r>
              <a:rPr lang="cs-CZ" altLang="cs-CZ" sz="1800" b="0"/>
              <a:t>propuštěného světla</a:t>
            </a:r>
            <a:endParaRPr lang="en-GB" altLang="cs-CZ" sz="1800" b="0"/>
          </a:p>
        </p:txBody>
      </p:sp>
      <p:graphicFrame>
        <p:nvGraphicFramePr>
          <p:cNvPr id="29901" name="Object 1193"/>
          <p:cNvGraphicFramePr>
            <a:graphicFrameLocks noChangeAspect="1"/>
          </p:cNvGraphicFramePr>
          <p:nvPr/>
        </p:nvGraphicFramePr>
        <p:xfrm>
          <a:off x="7092950" y="5094288"/>
          <a:ext cx="98742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1" name="Rovnice" r:id="rId6" imgW="291973" imgH="393529" progId="Equation.3">
                  <p:embed/>
                </p:oleObj>
              </mc:Choice>
              <mc:Fallback>
                <p:oleObj name="Rovnice" r:id="rId6" imgW="291973" imgH="393529" progId="Equation.3">
                  <p:embed/>
                  <p:pic>
                    <p:nvPicPr>
                      <p:cNvPr id="0" name="Picture 2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5094288"/>
                        <a:ext cx="98742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AB9F44-4EC7-4D95-A8CE-964243AF6AD0}" type="slidenum">
              <a:rPr lang="cs-CZ" altLang="cs-CZ" sz="1400" b="0"/>
              <a:pPr eaLnBrk="1" hangingPunct="1"/>
              <a:t>29</a:t>
            </a:fld>
            <a:endParaRPr lang="cs-CZ" altLang="cs-CZ" sz="1400" b="0"/>
          </a:p>
        </p:txBody>
      </p:sp>
      <p:sp>
        <p:nvSpPr>
          <p:cNvPr id="30723" name="WordArt 5"/>
          <p:cNvSpPr>
            <a:spLocks noChangeArrowheads="1" noChangeShapeType="1" noTextEdit="1"/>
          </p:cNvSpPr>
          <p:nvPr/>
        </p:nvSpPr>
        <p:spPr bwMode="auto">
          <a:xfrm>
            <a:off x="2414588" y="142875"/>
            <a:ext cx="4314825" cy="495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800" kern="10">
                <a:solidFill>
                  <a:srgbClr val="0000FF"/>
                </a:solidFill>
                <a:latin typeface="Arial Black"/>
              </a:rPr>
              <a:t>EV - úroveň osvětlení. </a:t>
            </a:r>
          </a:p>
        </p:txBody>
      </p:sp>
      <p:graphicFrame>
        <p:nvGraphicFramePr>
          <p:cNvPr id="30724" name="Object 6"/>
          <p:cNvGraphicFramePr>
            <a:graphicFrameLocks noChangeAspect="1"/>
          </p:cNvGraphicFramePr>
          <p:nvPr/>
        </p:nvGraphicFramePr>
        <p:xfrm>
          <a:off x="153988" y="3170238"/>
          <a:ext cx="541496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6" name="Rovnice" r:id="rId4" imgW="2616200" imgH="215900" progId="Equation.3">
                  <p:embed/>
                </p:oleObj>
              </mc:Choice>
              <mc:Fallback>
                <p:oleObj name="Rovnice" r:id="rId4" imgW="2616200" imgH="215900" progId="Equation.3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170238"/>
                        <a:ext cx="5414962" cy="515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476250" y="863600"/>
            <a:ext cx="818991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2400"/>
              <a:t>Expozice: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/>
              <a:t>c = 1,  t = 1s, ISO =100 ASA =&gt; úroveň osvětlení </a:t>
            </a:r>
            <a:r>
              <a:rPr lang="cs-CZ" altLang="cs-CZ" sz="2800"/>
              <a:t>EV 0</a:t>
            </a:r>
            <a:r>
              <a:rPr lang="cs-CZ" altLang="cs-CZ" sz="2000" b="0"/>
              <a:t> </a:t>
            </a:r>
          </a:p>
        </p:txBody>
      </p:sp>
      <p:graphicFrame>
        <p:nvGraphicFramePr>
          <p:cNvPr id="30726" name="Object 9"/>
          <p:cNvGraphicFramePr>
            <a:graphicFrameLocks noChangeAspect="1"/>
          </p:cNvGraphicFramePr>
          <p:nvPr/>
        </p:nvGraphicFramePr>
        <p:xfrm>
          <a:off x="206375" y="4733925"/>
          <a:ext cx="436562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7" name="Rovnice" r:id="rId6" imgW="1447800" imgH="419100" progId="Equation.3">
                  <p:embed/>
                </p:oleObj>
              </mc:Choice>
              <mc:Fallback>
                <p:oleObj name="Rovnice" r:id="rId6" imgW="1447800" imgH="41910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4733925"/>
                        <a:ext cx="4365625" cy="1262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10"/>
          <p:cNvGraphicFramePr>
            <a:graphicFrameLocks noChangeAspect="1"/>
          </p:cNvGraphicFramePr>
          <p:nvPr/>
        </p:nvGraphicFramePr>
        <p:xfrm>
          <a:off x="5516563" y="4959350"/>
          <a:ext cx="3062287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8" name="Rovnice" r:id="rId8" imgW="1066800" imgH="419100" progId="Equation.3">
                  <p:embed/>
                </p:oleObj>
              </mc:Choice>
              <mc:Fallback>
                <p:oleObj name="Rovnice" r:id="rId8" imgW="1066800" imgH="41910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4959350"/>
                        <a:ext cx="3062287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12"/>
          <p:cNvGraphicFramePr>
            <a:graphicFrameLocks noChangeAspect="1"/>
          </p:cNvGraphicFramePr>
          <p:nvPr/>
        </p:nvGraphicFramePr>
        <p:xfrm>
          <a:off x="5697538" y="3073400"/>
          <a:ext cx="34464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9" name="Rovnice" r:id="rId10" imgW="1168400" imgH="228600" progId="Equation.3">
                  <p:embed/>
                </p:oleObj>
              </mc:Choice>
              <mc:Fallback>
                <p:oleObj name="Rovnice" r:id="rId10" imgW="1168400" imgH="22860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538" y="3073400"/>
                        <a:ext cx="3446462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AutoShape 13"/>
          <p:cNvSpPr>
            <a:spLocks noChangeArrowheads="1"/>
          </p:cNvSpPr>
          <p:nvPr/>
        </p:nvSpPr>
        <p:spPr bwMode="auto">
          <a:xfrm>
            <a:off x="3716338" y="2079625"/>
            <a:ext cx="1304925" cy="10795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0B514D-98FF-4ECF-99F1-E5636AFE3091}" type="slidenum">
              <a:rPr lang="cs-CZ" altLang="cs-CZ" sz="1400" b="0"/>
              <a:pPr eaLnBrk="1" hangingPunct="1"/>
              <a:t>3</a:t>
            </a:fld>
            <a:endParaRPr lang="cs-CZ" altLang="cs-CZ" sz="1400" b="0"/>
          </a:p>
        </p:txBody>
      </p:sp>
      <p:pic>
        <p:nvPicPr>
          <p:cNvPr id="4099" name="Picture 4" descr="menu_digital_pod_lupo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7C1E73-1E95-4EE0-AF09-219D29C0B01A}" type="slidenum">
              <a:rPr lang="cs-CZ" altLang="cs-CZ" sz="1400" b="0"/>
              <a:pPr eaLnBrk="1" hangingPunct="1"/>
              <a:t>30</a:t>
            </a:fld>
            <a:endParaRPr lang="cs-CZ" altLang="cs-CZ" sz="1400" b="0"/>
          </a:p>
        </p:txBody>
      </p:sp>
      <p:pic>
        <p:nvPicPr>
          <p:cNvPr id="31747" name="Picture 4" descr="ev1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755775"/>
            <a:ext cx="83073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WordArt 5"/>
          <p:cNvSpPr>
            <a:spLocks noChangeArrowheads="1" noChangeShapeType="1" noTextEdit="1"/>
          </p:cNvSpPr>
          <p:nvPr/>
        </p:nvSpPr>
        <p:spPr bwMode="auto">
          <a:xfrm>
            <a:off x="2951163" y="458788"/>
            <a:ext cx="40100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expoziční karta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5F040B-516E-42D6-B1FB-7A9C7F4D4EA5}" type="slidenum">
              <a:rPr lang="cs-CZ" altLang="cs-CZ" sz="1400" b="0"/>
              <a:pPr eaLnBrk="1" hangingPunct="1"/>
              <a:t>31</a:t>
            </a:fld>
            <a:endParaRPr lang="cs-CZ" altLang="cs-CZ" sz="1400" b="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913" y="-193675"/>
            <a:ext cx="10283826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B1B197-56EB-4CB8-A464-C0EE10A35503}" type="slidenum">
              <a:rPr lang="cs-CZ" altLang="cs-CZ" sz="1400" b="0"/>
              <a:pPr eaLnBrk="1" hangingPunct="1"/>
              <a:t>32</a:t>
            </a:fld>
            <a:endParaRPr lang="cs-CZ" altLang="cs-CZ" sz="1400" b="0"/>
          </a:p>
        </p:txBody>
      </p:sp>
      <p:pic>
        <p:nvPicPr>
          <p:cNvPr id="33795" name="Picture 4" descr="ascc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1179513"/>
            <a:ext cx="7335837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5"/>
          <p:cNvSpPr>
            <a:spLocks noChangeArrowheads="1" noChangeShapeType="1" noTextEdit="1"/>
          </p:cNvSpPr>
          <p:nvPr/>
        </p:nvSpPr>
        <p:spPr bwMode="auto">
          <a:xfrm>
            <a:off x="2300288" y="323850"/>
            <a:ext cx="45434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stabilizace obrazu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823660"/>
              </p:ext>
            </p:extLst>
          </p:nvPr>
        </p:nvGraphicFramePr>
        <p:xfrm>
          <a:off x="-9742" y="773415"/>
          <a:ext cx="9072500" cy="6027337"/>
        </p:xfrm>
        <a:graphic>
          <a:graphicData uri="http://schemas.openxmlformats.org/drawingml/2006/table">
            <a:tbl>
              <a:tblPr/>
              <a:tblGrid>
                <a:gridCol w="160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7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72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rozměr detektoru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 mm nebo </a:t>
                      </a:r>
                      <a:endParaRPr lang="cs-CZ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cs-CZ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full-</a:t>
                      </a:r>
                      <a:r>
                        <a:rPr lang="cs-CZ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frame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APS-H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hlinkClick r:id="rId2" tooltip="APS-C"/>
                        </a:rPr>
                        <a:t>APS-C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Foveon X3</a:t>
                      </a:r>
                      <a:r>
                        <a:rPr lang="cs-CZ" sz="14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[a 1]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hlinkClick r:id="rId3" tooltip="Four Thirds System"/>
                        </a:rPr>
                        <a:t>Four Thirds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0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hlinkClick r:id="rId4" tooltip="Crop factor"/>
                        </a:rPr>
                        <a:t>násob. Činitel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 nebo 1,6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8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pole objektivu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zorné pole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ohnisková vzdálenost 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f´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[mm]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[° uhlopříčně]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86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Ultra širokoúhlé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8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Typické širokoúhlé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10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rozšířené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10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normální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59–47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40–50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30–38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25–32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23–29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20–25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8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portrétní objektiv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8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teleobjektiv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86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dlouhý teleobjektiv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231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387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488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404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velmi dlouhý teleobjektiv</a:t>
                      </a:r>
                    </a:p>
                  </a:txBody>
                  <a:tcPr marL="8111" marR="8111" marT="811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923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774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706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8111" marR="8111" marT="8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2726795" y="188640"/>
            <a:ext cx="3510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Typy objektivů</a:t>
            </a:r>
          </a:p>
        </p:txBody>
      </p:sp>
    </p:spTree>
    <p:extLst>
      <p:ext uri="{BB962C8B-B14F-4D97-AF65-F5344CB8AC3E}">
        <p14:creationId xmlns:p14="http://schemas.microsoft.com/office/powerpoint/2010/main" val="30384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ED91C4-4566-4083-AA66-7C6303D135D1}" type="slidenum">
              <a:rPr lang="cs-CZ" altLang="cs-CZ" sz="1400" b="0"/>
              <a:pPr eaLnBrk="1" hangingPunct="1"/>
              <a:t>34</a:t>
            </a:fld>
            <a:endParaRPr lang="cs-CZ" altLang="cs-CZ" sz="1400" b="0"/>
          </a:p>
        </p:txBody>
      </p:sp>
      <p:sp>
        <p:nvSpPr>
          <p:cNvPr id="34819" name="WordArt 4"/>
          <p:cNvSpPr>
            <a:spLocks noChangeArrowheads="1" noChangeShapeType="1" noTextEdit="1"/>
          </p:cNvSpPr>
          <p:nvPr/>
        </p:nvSpPr>
        <p:spPr bwMode="auto">
          <a:xfrm>
            <a:off x="2411413" y="188913"/>
            <a:ext cx="41243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Arial Black"/>
              </a:rPr>
              <a:t>Typy objektivů</a:t>
            </a:r>
          </a:p>
        </p:txBody>
      </p:sp>
      <p:pic>
        <p:nvPicPr>
          <p:cNvPr id="34820" name="Picture 5" descr="foto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9144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311275" y="107315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standartní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6135688" y="1144588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širokoúhlý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192588" y="445611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teleobjektiv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4CB5232-6448-40B1-9249-B1129361F3B2}" type="slidenum">
              <a:rPr lang="cs-CZ" altLang="cs-CZ" sz="1400" b="0"/>
              <a:pPr eaLnBrk="1" hangingPunct="1"/>
              <a:t>35</a:t>
            </a:fld>
            <a:endParaRPr lang="cs-CZ" altLang="cs-CZ" sz="1400" b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36738"/>
            <a:ext cx="386873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673100"/>
            <a:ext cx="400685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6327775" y="18891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standartní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1692275" y="117951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širokoúhlý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BD21E0-F32D-443B-BBC7-AA7AEEADF576}" type="slidenum">
              <a:rPr lang="cs-CZ" altLang="cs-CZ" sz="1400" b="0"/>
              <a:pPr eaLnBrk="1" hangingPunct="1"/>
              <a:t>36</a:t>
            </a:fld>
            <a:endParaRPr lang="cs-CZ" altLang="cs-CZ" sz="1400" b="0"/>
          </a:p>
        </p:txBody>
      </p:sp>
      <p:pic>
        <p:nvPicPr>
          <p:cNvPr id="36867" name="Picture 4" descr="canon_ef800m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50975"/>
            <a:ext cx="8461375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908425" y="728663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teleobjektiv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F01652-2774-409F-B66A-2828B801CDC5}" type="slidenum">
              <a:rPr lang="cs-CZ" altLang="cs-CZ" sz="1400" b="0"/>
              <a:pPr eaLnBrk="1" hangingPunct="1"/>
              <a:t>37</a:t>
            </a:fld>
            <a:endParaRPr lang="cs-CZ" altLang="cs-CZ" sz="1400" b="0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25" y="2303875"/>
            <a:ext cx="3554412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BC5DEF-6235-4BB7-98A8-73B6FCC6E199}" type="slidenum">
              <a:rPr lang="cs-CZ" altLang="cs-CZ" sz="1400" b="0"/>
              <a:pPr eaLnBrk="1" hangingPunct="1"/>
              <a:t>38</a:t>
            </a:fld>
            <a:endParaRPr lang="cs-CZ" altLang="cs-CZ" sz="1400" b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14" y="0"/>
            <a:ext cx="6822165" cy="6876743"/>
          </a:xfrm>
          <a:prstGeom prst="rect">
            <a:avLst/>
          </a:prstGeom>
          <a:ln w="28575">
            <a:noFill/>
          </a:ln>
        </p:spPr>
      </p:pic>
      <p:sp>
        <p:nvSpPr>
          <p:cNvPr id="6" name="Ovál 5"/>
          <p:cNvSpPr/>
          <p:nvPr/>
        </p:nvSpPr>
        <p:spPr bwMode="auto">
          <a:xfrm>
            <a:off x="3537663" y="2371382"/>
            <a:ext cx="2115235" cy="211523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3" y="2392862"/>
            <a:ext cx="2115235" cy="209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214456-BDAC-4230-AFA6-4D96CDD49AC6}" type="slidenum">
              <a:rPr lang="cs-CZ" altLang="cs-CZ" sz="1400" b="0"/>
              <a:pPr eaLnBrk="1" hangingPunct="1"/>
              <a:t>39</a:t>
            </a:fld>
            <a:endParaRPr lang="cs-CZ" altLang="cs-CZ" sz="1400" b="0"/>
          </a:p>
        </p:txBody>
      </p:sp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0"/>
            <a:ext cx="6259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WordArt 5"/>
          <p:cNvSpPr>
            <a:spLocks noChangeArrowheads="1" noChangeShapeType="1" noTextEdit="1"/>
          </p:cNvSpPr>
          <p:nvPr/>
        </p:nvSpPr>
        <p:spPr bwMode="auto">
          <a:xfrm>
            <a:off x="4572000" y="414338"/>
            <a:ext cx="39624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Barevný prostor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0C8366-BD36-4A90-B229-D782B7B7E432}" type="slidenum">
              <a:rPr lang="cs-CZ" altLang="cs-CZ" sz="1400" b="0"/>
              <a:pPr eaLnBrk="1" hangingPunct="1"/>
              <a:t>4</a:t>
            </a:fld>
            <a:endParaRPr lang="cs-CZ" altLang="cs-CZ" sz="1400" b="0"/>
          </a:p>
        </p:txBody>
      </p:sp>
      <p:graphicFrame>
        <p:nvGraphicFramePr>
          <p:cNvPr id="28737" name="Group 65"/>
          <p:cNvGraphicFramePr>
            <a:graphicFrameLocks noGrp="1"/>
          </p:cNvGraphicFramePr>
          <p:nvPr/>
        </p:nvGraphicFramePr>
        <p:xfrm>
          <a:off x="0" y="0"/>
          <a:ext cx="9144000" cy="6858002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2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Tabulka rozlišení a jeho použití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CCD, CMOS čip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Maximální rozlišení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Nejvhodnější činnosti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1.31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1280 x 960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Fotografie z digitálního labu do 9 x 13 cm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Tisk při 300 dpi do 8 x 10 cm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2.11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1600 x 1200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Fotografie z digitálního labu do 10 x 15 cm případně i 12 x 16 cm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Tisk při 300 dpi do 10 x 13 cm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3.34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2048 x 1536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Fotografie z digitálního labu do 20 x 27 cm (téměř A4)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Tisk při 300 dpi do 13 x 17 cm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4.14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2272 x 1704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Fotografie z digitálního labu do 24 x 34 cm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Tisk při 300 dpi do 14 x 19 cm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5.24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2568 x 1928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Fotografie z digitálního labu do 27 x 38 cm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Tisk při 300 dpi do 16 x 21 cm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6.52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3072 x 2048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Velkoformátový tisk ve fotokvalitě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11.4 Mpix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4064 x 2704 pix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Snímky do počítače 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Velkoformátový tisk ve fotokvalitě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E75BD8-3A18-4FD3-8F3A-ED3D7563E11B}" type="slidenum">
              <a:rPr lang="cs-CZ" altLang="cs-CZ" sz="1400" b="0"/>
              <a:pPr eaLnBrk="1" hangingPunct="1"/>
              <a:t>40</a:t>
            </a:fld>
            <a:endParaRPr lang="cs-CZ" altLang="cs-CZ" sz="1400" b="0"/>
          </a:p>
        </p:txBody>
      </p:sp>
      <p:pic>
        <p:nvPicPr>
          <p:cNvPr id="40963" name="Picture 4" descr="palava01p_c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60575"/>
            <a:ext cx="60864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WordArt 5"/>
          <p:cNvSpPr>
            <a:spLocks noChangeArrowheads="1" noChangeShapeType="1" noTextEdit="1"/>
          </p:cNvSpPr>
          <p:nvPr/>
        </p:nvSpPr>
        <p:spPr bwMode="auto">
          <a:xfrm>
            <a:off x="323850" y="692150"/>
            <a:ext cx="8201025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8080"/>
                </a:solidFill>
                <a:latin typeface="Arial Black"/>
              </a:rPr>
              <a:t>Černobílý snímek bez filtrů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1C437D-A7B4-4D1C-BEB2-311212E7A6D7}" type="slidenum">
              <a:rPr lang="cs-CZ" altLang="cs-CZ" sz="1400" b="0"/>
              <a:pPr eaLnBrk="1" hangingPunct="1"/>
              <a:t>41</a:t>
            </a:fld>
            <a:endParaRPr lang="cs-CZ" altLang="cs-CZ" sz="1400" b="0"/>
          </a:p>
        </p:txBody>
      </p:sp>
      <p:pic>
        <p:nvPicPr>
          <p:cNvPr id="14342" name="Picture 6" descr="palava01p_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5976938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3203575" y="836613"/>
            <a:ext cx="2552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Modrý filtr  B</a:t>
            </a:r>
          </a:p>
        </p:txBody>
      </p:sp>
      <p:pic>
        <p:nvPicPr>
          <p:cNvPr id="14344" name="Picture 8" descr="palava01p_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59055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2124075" y="692150"/>
            <a:ext cx="377190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 Black"/>
              </a:rPr>
              <a:t>Zelený filtr  G</a:t>
            </a:r>
          </a:p>
        </p:txBody>
      </p:sp>
      <p:pic>
        <p:nvPicPr>
          <p:cNvPr id="14346" name="Picture 10" descr="palava01p_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5976938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95513" y="620713"/>
            <a:ext cx="45910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Červený filtr  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4343" grpId="1" animBg="1"/>
      <p:bldP spid="14345" grpId="0" animBg="1"/>
      <p:bldP spid="14345" grpId="1" animBg="1"/>
      <p:bldP spid="143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010CAD-192E-452D-BA4E-6B08CD035080}" type="slidenum">
              <a:rPr lang="cs-CZ" altLang="cs-CZ" sz="1400" b="0"/>
              <a:pPr eaLnBrk="1" hangingPunct="1"/>
              <a:t>42</a:t>
            </a:fld>
            <a:endParaRPr lang="cs-CZ" altLang="cs-CZ" sz="1400" b="0"/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700338" y="620713"/>
            <a:ext cx="4381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</a:t>
            </a:r>
          </a:p>
        </p:txBody>
      </p:sp>
      <p:pic>
        <p:nvPicPr>
          <p:cNvPr id="15367" name="Picture 7" descr="palava01p_c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1214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palava01p_z_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04837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3995738" y="620713"/>
            <a:ext cx="466725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</a:rPr>
              <a:t>G</a:t>
            </a:r>
          </a:p>
        </p:txBody>
      </p:sp>
      <p:pic>
        <p:nvPicPr>
          <p:cNvPr id="15370" name="Picture 10" descr="palava01p_m_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1214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WordArt 11"/>
          <p:cNvSpPr>
            <a:spLocks noChangeArrowheads="1" noChangeShapeType="1" noTextEdit="1"/>
          </p:cNvSpPr>
          <p:nvPr/>
        </p:nvSpPr>
        <p:spPr bwMode="auto">
          <a:xfrm>
            <a:off x="5508625" y="620713"/>
            <a:ext cx="4381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B</a:t>
            </a:r>
          </a:p>
        </p:txBody>
      </p:sp>
      <p:pic>
        <p:nvPicPr>
          <p:cNvPr id="15372" name="Picture 12" descr="palava01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6192838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9" grpId="0" animBg="1"/>
      <p:bldP spid="1537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F3CC43-CFE8-4688-8F9A-BD3A63FBBFC3}" type="slidenum">
              <a:rPr lang="cs-CZ" altLang="cs-CZ" sz="1400" b="0"/>
              <a:pPr eaLnBrk="1" hangingPunct="1"/>
              <a:t>43</a:t>
            </a:fld>
            <a:endParaRPr lang="cs-CZ" altLang="cs-CZ" sz="1400" b="0"/>
          </a:p>
        </p:txBody>
      </p:sp>
      <p:pic>
        <p:nvPicPr>
          <p:cNvPr id="44035" name="Picture 4" descr="123di_cf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163"/>
            <a:ext cx="914400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WordArt 5"/>
          <p:cNvSpPr>
            <a:spLocks noChangeArrowheads="1" noChangeShapeType="1" noTextEdit="1"/>
          </p:cNvSpPr>
          <p:nvPr/>
        </p:nvSpPr>
        <p:spPr bwMode="auto">
          <a:xfrm>
            <a:off x="3267075" y="368300"/>
            <a:ext cx="32194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Klasický čip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737525-1891-4A0C-A1B1-1C55609D6B12}" type="slidenum">
              <a:rPr lang="cs-CZ" altLang="cs-CZ" sz="1400" b="0"/>
              <a:pPr eaLnBrk="1" hangingPunct="1"/>
              <a:t>44</a:t>
            </a:fld>
            <a:endParaRPr lang="cs-CZ" altLang="cs-CZ" sz="1400" b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833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9CE4DF-C451-4E02-A491-8FB6F0A72AFB}" type="slidenum">
              <a:rPr lang="cs-CZ" altLang="cs-CZ" sz="1400" b="0"/>
              <a:pPr eaLnBrk="1" hangingPunct="1"/>
              <a:t>45</a:t>
            </a:fld>
            <a:endParaRPr lang="cs-CZ" altLang="cs-CZ" sz="1400" b="0"/>
          </a:p>
        </p:txBody>
      </p:sp>
      <p:pic>
        <p:nvPicPr>
          <p:cNvPr id="46083" name="Picture 4" descr="123di_foveo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5563"/>
            <a:ext cx="9144000" cy="6802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9A23C2-3488-4590-AFF4-76234A0080C7}" type="slidenum">
              <a:rPr lang="cs-CZ" altLang="cs-CZ" sz="1400" b="0"/>
              <a:pPr eaLnBrk="1" hangingPunct="1"/>
              <a:t>46</a:t>
            </a:fld>
            <a:endParaRPr lang="cs-CZ" altLang="cs-CZ" sz="1400" b="0"/>
          </a:p>
        </p:txBody>
      </p:sp>
      <p:pic>
        <p:nvPicPr>
          <p:cNvPr id="47107" name="Picture 4" descr="123di_fu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91440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49664C-4144-4D67-996E-EF865E0C0627}" type="slidenum">
              <a:rPr lang="cs-CZ" altLang="cs-CZ" sz="1400" b="0"/>
              <a:pPr eaLnBrk="1" hangingPunct="1"/>
              <a:t>47</a:t>
            </a:fld>
            <a:endParaRPr lang="cs-CZ" altLang="cs-CZ" sz="1400" b="0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8"/>
            <a:ext cx="4419600" cy="582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014413"/>
            <a:ext cx="4376737" cy="58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WordArt 6"/>
          <p:cNvSpPr>
            <a:spLocks noChangeArrowheads="1" noChangeShapeType="1" noTextEdit="1"/>
          </p:cNvSpPr>
          <p:nvPr/>
        </p:nvSpPr>
        <p:spPr bwMode="auto">
          <a:xfrm>
            <a:off x="2962275" y="233363"/>
            <a:ext cx="32194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vyvážení bílé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056"/>
            <a:ext cx="4572000" cy="6148047"/>
          </a:xfrm>
          <a:prstGeom prst="rect">
            <a:avLst/>
          </a:prstGeom>
        </p:spPr>
      </p:pic>
      <p:graphicFrame>
        <p:nvGraphicFramePr>
          <p:cNvPr id="4" name="Group 3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786003"/>
              </p:ext>
            </p:extLst>
          </p:nvPr>
        </p:nvGraphicFramePr>
        <p:xfrm>
          <a:off x="4572000" y="727059"/>
          <a:ext cx="4563625" cy="6097954"/>
        </p:xfrm>
        <a:graphic>
          <a:graphicData uri="http://schemas.openxmlformats.org/drawingml/2006/table">
            <a:tbl>
              <a:tblPr/>
              <a:tblGrid>
                <a:gridCol w="840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Název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Diagonála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[mm]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Šířka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[mm]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Výška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[mm]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š:v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1/3,6"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1/3"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4,8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3,6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1/2,7"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6,592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5,270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3,960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1/2"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6,4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4,8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1/1,8"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8,933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7,176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5,319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2/3"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8,8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6,6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12,8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9,6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4/3"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22,5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18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13,5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APS-C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30,1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25,1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16,7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35 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43,3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3:2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5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645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69,7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56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41,5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4:3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151620" y="79356"/>
            <a:ext cx="6750749" cy="6477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noFill/>
                <a:latin typeface="Arial Black"/>
              </a:rPr>
              <a:t>Rozměry </a:t>
            </a:r>
            <a:r>
              <a:rPr lang="cs-CZ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noFill/>
                <a:latin typeface="Arial Black"/>
              </a:rPr>
              <a:t>maticových detektorů</a:t>
            </a:r>
            <a:endParaRPr lang="cs-CZ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noFill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234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662F6F-EC70-4D13-874D-76464110EBF8}" type="slidenum">
              <a:rPr lang="cs-CZ" altLang="cs-CZ" sz="1400" b="0"/>
              <a:pPr eaLnBrk="1" hangingPunct="1"/>
              <a:t>49</a:t>
            </a:fld>
            <a:endParaRPr lang="cs-CZ" altLang="cs-CZ" sz="1400" b="0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73113"/>
            <a:ext cx="8010525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1A0F3C-7884-42E5-B950-A638C384C70A}" type="slidenum">
              <a:rPr lang="cs-CZ" altLang="cs-CZ" sz="1400" b="0"/>
              <a:pPr eaLnBrk="1" hangingPunct="1"/>
              <a:t>5</a:t>
            </a:fld>
            <a:endParaRPr lang="cs-CZ" altLang="cs-CZ" sz="1400" b="0"/>
          </a:p>
        </p:txBody>
      </p:sp>
      <p:graphicFrame>
        <p:nvGraphicFramePr>
          <p:cNvPr id="29763" name="Group 67"/>
          <p:cNvGraphicFramePr>
            <a:graphicFrameLocks noGrp="1"/>
          </p:cNvGraphicFramePr>
          <p:nvPr/>
        </p:nvGraphicFramePr>
        <p:xfrm>
          <a:off x="323850" y="188913"/>
          <a:ext cx="8820150" cy="6048376"/>
        </p:xfrm>
        <a:graphic>
          <a:graphicData uri="http://schemas.openxmlformats.org/drawingml/2006/table">
            <a:tbl>
              <a:tblPr/>
              <a:tblGrid>
                <a:gridCol w="78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5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771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Nejčastější obrazové formáty a jejich použití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0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Formát snímku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Přípona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Komprese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Velikost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Použití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TIFF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TIF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obrovská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Pouze pro velkoformátový tisk, nebo pro výřezy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RAW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RAW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střední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Obecné použití, velmi světlé snímky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5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JPEG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JPG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ano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(volitelná)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malá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Obecné použití, tmavé snímky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3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GIF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GIF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</a:t>
                      </a:r>
                      <a:b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(ale jen 256 barev)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velmi malá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 PC, animace 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88A97B-D9F9-43E6-898E-6FDDB6FC2BFC}" type="slidenum">
              <a:rPr lang="cs-CZ" altLang="cs-CZ" sz="1400" b="0"/>
              <a:pPr eaLnBrk="1" hangingPunct="1"/>
              <a:t>50</a:t>
            </a:fld>
            <a:endParaRPr lang="cs-CZ" altLang="cs-CZ" sz="1400" b="0"/>
          </a:p>
        </p:txBody>
      </p:sp>
      <p:sp>
        <p:nvSpPr>
          <p:cNvPr id="52227" name="WordArt 5"/>
          <p:cNvSpPr>
            <a:spLocks noChangeArrowheads="1" noChangeShapeType="1" noTextEdit="1"/>
          </p:cNvSpPr>
          <p:nvPr/>
        </p:nvSpPr>
        <p:spPr bwMode="auto">
          <a:xfrm>
            <a:off x="1785938" y="1833563"/>
            <a:ext cx="5572125" cy="3190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Moiré efekt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 tepelný obrazový šum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Blooming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smear</a:t>
            </a:r>
          </a:p>
        </p:txBody>
      </p:sp>
      <p:sp>
        <p:nvSpPr>
          <p:cNvPr id="52228" name="WordArt 6"/>
          <p:cNvSpPr>
            <a:spLocks noChangeArrowheads="1" noChangeShapeType="1" noTextEdit="1"/>
          </p:cNvSpPr>
          <p:nvPr/>
        </p:nvSpPr>
        <p:spPr bwMode="auto">
          <a:xfrm>
            <a:off x="2428875" y="414338"/>
            <a:ext cx="42862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obrazové defekty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6CDC84-0E8B-4C2A-9EEF-E270317F6E2E}" type="slidenum">
              <a:rPr lang="cs-CZ" altLang="cs-CZ" sz="1400" b="0"/>
              <a:pPr eaLnBrk="1" hangingPunct="1"/>
              <a:t>51</a:t>
            </a:fld>
            <a:endParaRPr lang="cs-CZ" altLang="cs-CZ" sz="1400" b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33550"/>
            <a:ext cx="6615112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WordArt 5"/>
          <p:cNvSpPr>
            <a:spLocks noChangeArrowheads="1" noChangeShapeType="1" noTextEdit="1"/>
          </p:cNvSpPr>
          <p:nvPr/>
        </p:nvSpPr>
        <p:spPr bwMode="auto">
          <a:xfrm>
            <a:off x="1785938" y="414338"/>
            <a:ext cx="6207125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Moiré efekt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F66BC7-F219-438F-BDA2-709AE3440F4C}" type="slidenum">
              <a:rPr lang="cs-CZ" altLang="cs-CZ" sz="1400" b="0"/>
              <a:pPr eaLnBrk="1" hangingPunct="1"/>
              <a:t>52</a:t>
            </a:fld>
            <a:endParaRPr lang="cs-CZ" altLang="cs-CZ" sz="1400" b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673225"/>
            <a:ext cx="844232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WordArt 5"/>
          <p:cNvSpPr>
            <a:spLocks noChangeArrowheads="1" noChangeShapeType="1" noTextEdit="1"/>
          </p:cNvSpPr>
          <p:nvPr/>
        </p:nvSpPr>
        <p:spPr bwMode="auto">
          <a:xfrm>
            <a:off x="1962150" y="188913"/>
            <a:ext cx="5572125" cy="1235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tepelný obrazový šum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219737-C142-413F-B02D-0413F5C3B96B}" type="slidenum">
              <a:rPr lang="cs-CZ" altLang="cs-CZ" sz="1400" b="0"/>
              <a:pPr eaLnBrk="1" hangingPunct="1"/>
              <a:t>53</a:t>
            </a:fld>
            <a:endParaRPr lang="cs-CZ" altLang="cs-CZ" sz="1400" b="0"/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243013"/>
            <a:ext cx="864076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0" name="WordArt 5"/>
          <p:cNvSpPr>
            <a:spLocks noChangeArrowheads="1" noChangeShapeType="1" noTextEdit="1"/>
          </p:cNvSpPr>
          <p:nvPr/>
        </p:nvSpPr>
        <p:spPr bwMode="auto">
          <a:xfrm>
            <a:off x="1785938" y="0"/>
            <a:ext cx="5572125" cy="1235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tepelný obrazový šum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EC5DA8-2BB2-4F11-935D-26556D7F354E}" type="slidenum">
              <a:rPr lang="cs-CZ" altLang="cs-CZ" sz="1400" b="0"/>
              <a:pPr eaLnBrk="1" hangingPunct="1"/>
              <a:t>54</a:t>
            </a:fld>
            <a:endParaRPr lang="cs-CZ" altLang="cs-CZ" sz="1400" b="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255713"/>
            <a:ext cx="6615113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WordArt 5"/>
          <p:cNvSpPr>
            <a:spLocks noChangeArrowheads="1" noChangeShapeType="1" noTextEdit="1"/>
          </p:cNvSpPr>
          <p:nvPr/>
        </p:nvSpPr>
        <p:spPr bwMode="auto">
          <a:xfrm>
            <a:off x="2771775" y="188913"/>
            <a:ext cx="4046538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Blooming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649107-2BCB-49A5-875D-220346472E57}" type="slidenum">
              <a:rPr lang="cs-CZ" altLang="cs-CZ" sz="1400" b="0"/>
              <a:pPr eaLnBrk="1" hangingPunct="1"/>
              <a:t>55</a:t>
            </a:fld>
            <a:endParaRPr lang="cs-CZ" altLang="cs-CZ" sz="1400" b="0"/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46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WordArt 5"/>
          <p:cNvSpPr>
            <a:spLocks noChangeArrowheads="1" noChangeShapeType="1" noTextEdit="1"/>
          </p:cNvSpPr>
          <p:nvPr/>
        </p:nvSpPr>
        <p:spPr bwMode="auto">
          <a:xfrm>
            <a:off x="3360738" y="233363"/>
            <a:ext cx="2422525" cy="804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 Black"/>
              </a:rPr>
              <a:t>smear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9DE408-BB93-4993-95FF-C2AC971DA776}" type="slidenum">
              <a:rPr lang="cs-CZ" altLang="cs-CZ" sz="1400" b="0"/>
              <a:pPr eaLnBrk="1" hangingPunct="1"/>
              <a:t>56</a:t>
            </a:fld>
            <a:endParaRPr lang="cs-CZ" altLang="cs-CZ" sz="1400" b="0"/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1023938" y="1339850"/>
            <a:ext cx="70770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/>
              <a:t>Guide Number GN – směrné číslo Udává maximální výkon blesku.</a:t>
            </a:r>
            <a:endParaRPr lang="cs-CZ" altLang="cs-CZ" b="0"/>
          </a:p>
          <a:p>
            <a:pPr algn="ctr" eaLnBrk="1" hangingPunct="1"/>
            <a:endParaRPr lang="cs-CZ" altLang="cs-CZ" b="0"/>
          </a:p>
          <a:p>
            <a:pPr algn="ctr" eaLnBrk="1" hangingPunct="1"/>
            <a:endParaRPr lang="cs-CZ" altLang="cs-CZ" b="0"/>
          </a:p>
          <a:p>
            <a:pPr algn="ctr" eaLnBrk="1" hangingPunct="1"/>
            <a:r>
              <a:rPr lang="cs-CZ" altLang="cs-CZ" b="0"/>
              <a:t>GN = c * s</a:t>
            </a:r>
          </a:p>
          <a:p>
            <a:pPr algn="ctr" eaLnBrk="1" hangingPunct="1"/>
            <a:r>
              <a:rPr lang="cs-CZ" altLang="cs-CZ" b="0"/>
              <a:t>Směrné číslo se udává vždy pro určitou citlivost ISO. </a:t>
            </a:r>
            <a:br>
              <a:rPr lang="cs-CZ" altLang="cs-CZ" b="0"/>
            </a:br>
            <a:r>
              <a:rPr lang="cs-CZ" altLang="cs-CZ" b="0"/>
              <a:t>Blesky zabudované do fotoaparátů mají směrné číslo (GN) přibližně 10 - 20, </a:t>
            </a:r>
          </a:p>
          <a:p>
            <a:pPr algn="ctr" eaLnBrk="1" hangingPunct="1"/>
            <a:r>
              <a:rPr lang="cs-CZ" altLang="cs-CZ" b="0"/>
              <a:t>malé blesky přibližně 20 – 40</a:t>
            </a:r>
          </a:p>
          <a:p>
            <a:pPr algn="ctr" eaLnBrk="1" hangingPunct="1"/>
            <a:r>
              <a:rPr lang="cs-CZ" altLang="cs-CZ" b="0"/>
              <a:t>velké blesky s rukojetí přibližně 45 - 60. </a:t>
            </a:r>
            <a:br>
              <a:rPr lang="cs-CZ" altLang="cs-CZ" b="0"/>
            </a:br>
            <a:endParaRPr lang="cs-CZ" altLang="cs-CZ" b="0"/>
          </a:p>
        </p:txBody>
      </p:sp>
      <p:sp>
        <p:nvSpPr>
          <p:cNvPr id="2" name="Obdélník 1"/>
          <p:cNvSpPr/>
          <p:nvPr/>
        </p:nvSpPr>
        <p:spPr>
          <a:xfrm>
            <a:off x="5832140" y="5544235"/>
            <a:ext cx="2981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http://blog.krolop-gerst.com/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grpSp>
        <p:nvGrpSpPr>
          <p:cNvPr id="117" name="Skupina 116"/>
          <p:cNvGrpSpPr/>
          <p:nvPr/>
        </p:nvGrpSpPr>
        <p:grpSpPr>
          <a:xfrm>
            <a:off x="1131544" y="719644"/>
            <a:ext cx="6640261" cy="4803082"/>
            <a:chOff x="1241630" y="1810530"/>
            <a:chExt cx="6640261" cy="4803082"/>
          </a:xfrm>
        </p:grpSpPr>
        <p:sp>
          <p:nvSpPr>
            <p:cNvPr id="5" name="TextovéPole 4"/>
            <p:cNvSpPr txBox="1"/>
            <p:nvPr/>
          </p:nvSpPr>
          <p:spPr>
            <a:xfrm>
              <a:off x="1241630" y="3604046"/>
              <a:ext cx="1135247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mtClean="0"/>
                <a:t>napěťový</a:t>
              </a:r>
              <a:endParaRPr lang="cs-CZ" dirty="0" smtClean="0"/>
            </a:p>
            <a:p>
              <a:pPr algn="ctr"/>
              <a:r>
                <a:rPr lang="cs-CZ" dirty="0" smtClean="0"/>
                <a:t>zdroj</a:t>
              </a:r>
              <a:endParaRPr lang="cs-CZ" dirty="0"/>
            </a:p>
          </p:txBody>
        </p:sp>
        <p:grpSp>
          <p:nvGrpSpPr>
            <p:cNvPr id="64" name="Skupina 63"/>
            <p:cNvGrpSpPr/>
            <p:nvPr/>
          </p:nvGrpSpPr>
          <p:grpSpPr>
            <a:xfrm>
              <a:off x="2771800" y="3113965"/>
              <a:ext cx="540060" cy="1665184"/>
              <a:chOff x="3131840" y="2573906"/>
              <a:chExt cx="540060" cy="1665184"/>
            </a:xfrm>
          </p:grpSpPr>
          <p:cxnSp>
            <p:nvCxnSpPr>
              <p:cNvPr id="7" name="Přímá spojnice 6"/>
              <p:cNvCxnSpPr>
                <a:stCxn id="8" idx="0"/>
              </p:cNvCxnSpPr>
              <p:nvPr/>
            </p:nvCxnSpPr>
            <p:spPr bwMode="auto">
              <a:xfrm flipV="1">
                <a:off x="3401870" y="2573906"/>
                <a:ext cx="0" cy="54005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" name="Obdélník 7"/>
              <p:cNvSpPr/>
              <p:nvPr/>
            </p:nvSpPr>
            <p:spPr bwMode="auto">
              <a:xfrm>
                <a:off x="3131840" y="3113965"/>
                <a:ext cx="540060" cy="9001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3131840" y="3311370"/>
                <a:ext cx="540060" cy="9001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7" name="Přímá spojnice 16"/>
              <p:cNvCxnSpPr>
                <a:endCxn id="16" idx="2"/>
              </p:cNvCxnSpPr>
              <p:nvPr/>
            </p:nvCxnSpPr>
            <p:spPr bwMode="auto">
              <a:xfrm flipH="1" flipV="1">
                <a:off x="3401870" y="3401380"/>
                <a:ext cx="10970" cy="83771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ovéPole 19"/>
            <p:cNvSpPr txBox="1"/>
            <p:nvPr/>
          </p:nvSpPr>
          <p:spPr>
            <a:xfrm>
              <a:off x="3823905" y="4357411"/>
              <a:ext cx="1164101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zapalovač</a:t>
              </a:r>
              <a:endParaRPr lang="cs-CZ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382696" y="5161692"/>
              <a:ext cx="1208985" cy="338554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odpojovač</a:t>
              </a:r>
              <a:endParaRPr lang="cs-CZ" dirty="0"/>
            </a:p>
          </p:txBody>
        </p:sp>
        <p:sp>
          <p:nvSpPr>
            <p:cNvPr id="26" name="Vývojový diagram: ukončení 25"/>
            <p:cNvSpPr/>
            <p:nvPr/>
          </p:nvSpPr>
          <p:spPr bwMode="auto">
            <a:xfrm>
              <a:off x="5852173" y="2933945"/>
              <a:ext cx="270030" cy="1935215"/>
            </a:xfrm>
            <a:prstGeom prst="flowChartTerminator">
              <a:avLst/>
            </a:prstGeom>
            <a:solidFill>
              <a:srgbClr val="FFFF00">
                <a:alpha val="42000"/>
              </a:srgbClr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Ovál 26"/>
            <p:cNvSpPr/>
            <p:nvPr/>
          </p:nvSpPr>
          <p:spPr bwMode="auto">
            <a:xfrm>
              <a:off x="5687765" y="4229565"/>
              <a:ext cx="598846" cy="255693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ovnoramenný trojúhelník 27"/>
            <p:cNvSpPr/>
            <p:nvPr/>
          </p:nvSpPr>
          <p:spPr bwMode="auto">
            <a:xfrm rot="16200000">
              <a:off x="6238747" y="2152150"/>
              <a:ext cx="315035" cy="345703"/>
            </a:xfrm>
            <a:prstGeom prst="triangle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0" name="Pravoúhlá spojnice 29"/>
            <p:cNvCxnSpPr>
              <a:stCxn id="28" idx="0"/>
            </p:cNvCxnSpPr>
            <p:nvPr/>
          </p:nvCxnSpPr>
          <p:spPr bwMode="auto">
            <a:xfrm rot="10800000" flipV="1">
              <a:off x="5522471" y="2325000"/>
              <a:ext cx="700943" cy="2836691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Pravoúhlá spojnice 37"/>
            <p:cNvCxnSpPr>
              <a:stCxn id="20" idx="0"/>
              <a:endCxn id="27" idx="1"/>
            </p:cNvCxnSpPr>
            <p:nvPr/>
          </p:nvCxnSpPr>
          <p:spPr bwMode="auto">
            <a:xfrm rot="5400000" flipH="1" flipV="1">
              <a:off x="5045510" y="3627457"/>
              <a:ext cx="90401" cy="1369508"/>
            </a:xfrm>
            <a:prstGeom prst="bentConnector3">
              <a:avLst>
                <a:gd name="adj1" fmla="val 394294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Ohnutý pruh 41"/>
            <p:cNvSpPr/>
            <p:nvPr/>
          </p:nvSpPr>
          <p:spPr bwMode="auto">
            <a:xfrm rot="16200000">
              <a:off x="6359232" y="5857400"/>
              <a:ext cx="315035" cy="348281"/>
            </a:xfrm>
            <a:prstGeom prst="blockArc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5" name="Přímá spojnice se šipkou 54"/>
            <p:cNvCxnSpPr/>
            <p:nvPr/>
          </p:nvCxnSpPr>
          <p:spPr bwMode="auto">
            <a:xfrm flipV="1">
              <a:off x="4797025" y="4695965"/>
              <a:ext cx="0" cy="13355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Přímá spojnice 56"/>
            <p:cNvCxnSpPr/>
            <p:nvPr/>
          </p:nvCxnSpPr>
          <p:spPr bwMode="auto">
            <a:xfrm flipH="1">
              <a:off x="4797025" y="6031540"/>
              <a:ext cx="154558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Pravoúhlá spojnice 61"/>
            <p:cNvCxnSpPr>
              <a:stCxn id="21" idx="2"/>
              <a:endCxn id="5" idx="2"/>
            </p:cNvCxnSpPr>
            <p:nvPr/>
          </p:nvCxnSpPr>
          <p:spPr bwMode="auto">
            <a:xfrm rot="5400000" flipH="1">
              <a:off x="3242509" y="2755567"/>
              <a:ext cx="1311425" cy="4177935"/>
            </a:xfrm>
            <a:prstGeom prst="bentConnector3">
              <a:avLst>
                <a:gd name="adj1" fmla="val -17431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Pravoúhlá spojnice 69"/>
            <p:cNvCxnSpPr>
              <a:stCxn id="26" idx="0"/>
              <a:endCxn id="5" idx="0"/>
            </p:cNvCxnSpPr>
            <p:nvPr/>
          </p:nvCxnSpPr>
          <p:spPr bwMode="auto">
            <a:xfrm rot="16200000" flipH="1" flipV="1">
              <a:off x="3563170" y="1180028"/>
              <a:ext cx="670101" cy="4177934"/>
            </a:xfrm>
            <a:prstGeom prst="bentConnector3">
              <a:avLst>
                <a:gd name="adj1" fmla="val -34114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Přímá spojnice 74"/>
            <p:cNvCxnSpPr/>
            <p:nvPr/>
          </p:nvCxnSpPr>
          <p:spPr bwMode="auto">
            <a:xfrm flipV="1">
              <a:off x="3041830" y="2708920"/>
              <a:ext cx="0" cy="4050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Přímá spojnice 76"/>
            <p:cNvCxnSpPr/>
            <p:nvPr/>
          </p:nvCxnSpPr>
          <p:spPr bwMode="auto">
            <a:xfrm>
              <a:off x="3047315" y="4779149"/>
              <a:ext cx="5486" cy="94510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ovéPole 77"/>
            <p:cNvSpPr txBox="1"/>
            <p:nvPr/>
          </p:nvSpPr>
          <p:spPr>
            <a:xfrm>
              <a:off x="5576452" y="6275058"/>
              <a:ext cx="23054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i="1" dirty="0" smtClean="0"/>
                <a:t>Synchronizační kontakt</a:t>
              </a:r>
              <a:endParaRPr lang="cs-CZ" b="0" i="1" dirty="0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6152297" y="2911442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i="1" dirty="0" smtClean="0"/>
                <a:t>výbojka</a:t>
              </a:r>
              <a:endParaRPr lang="cs-CZ" b="0" i="1" dirty="0"/>
            </a:p>
          </p:txBody>
        </p:sp>
        <p:sp>
          <p:nvSpPr>
            <p:cNvPr id="80" name="TextovéPole 79"/>
            <p:cNvSpPr txBox="1"/>
            <p:nvPr/>
          </p:nvSpPr>
          <p:spPr>
            <a:xfrm>
              <a:off x="5813307" y="1810530"/>
              <a:ext cx="926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0" i="1" dirty="0" smtClean="0"/>
                <a:t>detektor</a:t>
              </a:r>
              <a:endParaRPr lang="cs-CZ" b="0" i="1" dirty="0"/>
            </a:p>
          </p:txBody>
        </p:sp>
        <p:cxnSp>
          <p:nvCxnSpPr>
            <p:cNvPr id="82" name="Přímá spojnice se šipkou 81"/>
            <p:cNvCxnSpPr>
              <a:stCxn id="26" idx="3"/>
            </p:cNvCxnSpPr>
            <p:nvPr/>
          </p:nvCxnSpPr>
          <p:spPr bwMode="auto">
            <a:xfrm>
              <a:off x="6122203" y="3901553"/>
              <a:ext cx="908861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Přímá spojnice se šipkou 83"/>
            <p:cNvCxnSpPr/>
            <p:nvPr/>
          </p:nvCxnSpPr>
          <p:spPr bwMode="auto">
            <a:xfrm flipV="1">
              <a:off x="6172200" y="3604046"/>
              <a:ext cx="1011264" cy="1297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Přímá spojnice se šipkou 84"/>
            <p:cNvCxnSpPr/>
            <p:nvPr/>
          </p:nvCxnSpPr>
          <p:spPr bwMode="auto">
            <a:xfrm flipV="1">
              <a:off x="6172200" y="3268995"/>
              <a:ext cx="965085" cy="3350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Přímá spojnice se šipkou 85"/>
            <p:cNvCxnSpPr/>
            <p:nvPr/>
          </p:nvCxnSpPr>
          <p:spPr bwMode="auto">
            <a:xfrm>
              <a:off x="6172200" y="4059070"/>
              <a:ext cx="965085" cy="129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Přímá spojnice se šipkou 86"/>
            <p:cNvCxnSpPr/>
            <p:nvPr/>
          </p:nvCxnSpPr>
          <p:spPr bwMode="auto">
            <a:xfrm>
              <a:off x="6172200" y="4188821"/>
              <a:ext cx="1166433" cy="29643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Přímá spojnice se šipkou 100"/>
            <p:cNvCxnSpPr/>
            <p:nvPr/>
          </p:nvCxnSpPr>
          <p:spPr bwMode="auto">
            <a:xfrm flipH="1">
              <a:off x="6654742" y="2112591"/>
              <a:ext cx="786914" cy="1097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Přímá spojnice se šipkou 101"/>
            <p:cNvCxnSpPr/>
            <p:nvPr/>
          </p:nvCxnSpPr>
          <p:spPr bwMode="auto">
            <a:xfrm flipH="1">
              <a:off x="6684931" y="2215214"/>
              <a:ext cx="786914" cy="1097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Přímá spojnice se šipkou 102"/>
            <p:cNvCxnSpPr/>
            <p:nvPr/>
          </p:nvCxnSpPr>
          <p:spPr bwMode="auto">
            <a:xfrm flipH="1">
              <a:off x="6714504" y="2345496"/>
              <a:ext cx="786914" cy="10978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Přímá spojnice 103"/>
            <p:cNvCxnSpPr>
              <a:stCxn id="21" idx="0"/>
              <a:endCxn id="26" idx="2"/>
            </p:cNvCxnSpPr>
            <p:nvPr/>
          </p:nvCxnSpPr>
          <p:spPr bwMode="auto">
            <a:xfrm flipH="1" flipV="1">
              <a:off x="5987188" y="4869160"/>
              <a:ext cx="1" cy="2925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7" name="Ovál 106"/>
            <p:cNvSpPr/>
            <p:nvPr/>
          </p:nvSpPr>
          <p:spPr bwMode="auto">
            <a:xfrm>
              <a:off x="3041830" y="5701395"/>
              <a:ext cx="45719" cy="4571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ál 108"/>
            <p:cNvSpPr/>
            <p:nvPr/>
          </p:nvSpPr>
          <p:spPr bwMode="auto">
            <a:xfrm>
              <a:off x="3029940" y="2686060"/>
              <a:ext cx="45719" cy="4571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Ovál 109"/>
            <p:cNvSpPr/>
            <p:nvPr/>
          </p:nvSpPr>
          <p:spPr bwMode="auto">
            <a:xfrm>
              <a:off x="4405956" y="5708362"/>
              <a:ext cx="45719" cy="4571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11" name="Přímá spojnice 110"/>
            <p:cNvCxnSpPr>
              <a:stCxn id="110" idx="0"/>
              <a:endCxn id="20" idx="2"/>
            </p:cNvCxnSpPr>
            <p:nvPr/>
          </p:nvCxnSpPr>
          <p:spPr bwMode="auto">
            <a:xfrm flipH="1" flipV="1">
              <a:off x="4405956" y="4695965"/>
              <a:ext cx="22860" cy="101239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8" name="TextovéPole 117"/>
          <p:cNvSpPr txBox="1"/>
          <p:nvPr/>
        </p:nvSpPr>
        <p:spPr>
          <a:xfrm>
            <a:off x="1781690" y="368660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BC blesk 2. generace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5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4" y="0"/>
            <a:ext cx="5116711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1530" y="5814265"/>
            <a:ext cx="180530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GN </a:t>
            </a:r>
            <a:r>
              <a:rPr lang="en-US" dirty="0" err="1" smtClean="0"/>
              <a:t>sm</a:t>
            </a:r>
            <a:r>
              <a:rPr lang="cs-CZ" dirty="0" err="1" smtClean="0"/>
              <a:t>ěrné</a:t>
            </a:r>
            <a:r>
              <a:rPr lang="cs-CZ" dirty="0" smtClean="0"/>
              <a:t> číslo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 bwMode="auto">
          <a:xfrm flipV="1">
            <a:off x="1061610" y="5319210"/>
            <a:ext cx="2517729" cy="40504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/>
          <p:cNvCxnSpPr>
            <a:stCxn id="9" idx="0"/>
          </p:cNvCxnSpPr>
          <p:nvPr/>
        </p:nvCxnSpPr>
        <p:spPr bwMode="auto">
          <a:xfrm flipV="1">
            <a:off x="978648" y="1583796"/>
            <a:ext cx="3275766" cy="157517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ovéPole 8"/>
          <p:cNvSpPr txBox="1"/>
          <p:nvPr/>
        </p:nvSpPr>
        <p:spPr>
          <a:xfrm>
            <a:off x="510410" y="3158970"/>
            <a:ext cx="936475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Disuzor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3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6B6-214B-4AA3-BD64-AF0A0F95A0A6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908720"/>
            <a:ext cx="2905125" cy="1905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55" y="0"/>
            <a:ext cx="2280285" cy="3429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7" y="3068960"/>
            <a:ext cx="2369960" cy="342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45" y="3921447"/>
            <a:ext cx="3657600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AC2F02-B233-4A0F-B1D8-E841F3DFCE28}" type="slidenum">
              <a:rPr lang="cs-CZ" altLang="cs-CZ" sz="1400" b="0"/>
              <a:pPr eaLnBrk="1" hangingPunct="1"/>
              <a:t>6</a:t>
            </a:fld>
            <a:endParaRPr lang="cs-CZ" altLang="cs-CZ" sz="1400" b="0"/>
          </a:p>
        </p:txBody>
      </p:sp>
      <p:pic>
        <p:nvPicPr>
          <p:cNvPr id="8195" name="Picture 4" descr="minolta_dimage_z1_hledac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47813"/>
            <a:ext cx="8497888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WordArt 5"/>
          <p:cNvSpPr>
            <a:spLocks noChangeArrowheads="1" noChangeShapeType="1" noTextEdit="1"/>
          </p:cNvSpPr>
          <p:nvPr/>
        </p:nvSpPr>
        <p:spPr bwMode="auto">
          <a:xfrm>
            <a:off x="1196975" y="260350"/>
            <a:ext cx="6931025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Hledáček MINOLTA - falešná zrcadlovka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03A756-DDFA-4BDF-A4DE-F865E098C1BA}" type="slidenum">
              <a:rPr lang="cs-CZ" altLang="cs-CZ" sz="1400" b="0"/>
              <a:pPr eaLnBrk="1" hangingPunct="1"/>
              <a:t>60</a:t>
            </a:fld>
            <a:endParaRPr lang="cs-CZ" altLang="cs-CZ" sz="1400" b="0"/>
          </a:p>
        </p:txBody>
      </p:sp>
      <p:sp>
        <p:nvSpPr>
          <p:cNvPr id="59395" name="WordArt 4"/>
          <p:cNvSpPr>
            <a:spLocks noChangeArrowheads="1" noChangeShapeType="1" noTextEdit="1"/>
          </p:cNvSpPr>
          <p:nvPr/>
        </p:nvSpPr>
        <p:spPr bwMode="auto">
          <a:xfrm>
            <a:off x="2268538" y="476250"/>
            <a:ext cx="4362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Diference snímků</a:t>
            </a:r>
          </a:p>
        </p:txBody>
      </p:sp>
      <p:pic>
        <p:nvPicPr>
          <p:cNvPr id="17414" name="Picture 6" descr="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590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dif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1163"/>
            <a:ext cx="259238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dif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21163"/>
            <a:ext cx="2627313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9"/>
          <p:cNvSpPr>
            <a:spLocks noChangeArrowheads="1"/>
          </p:cNvSpPr>
          <p:nvPr/>
        </p:nvSpPr>
        <p:spPr bwMode="auto">
          <a:xfrm>
            <a:off x="2700338" y="5157788"/>
            <a:ext cx="360362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0" name="Rectangle 10"/>
          <p:cNvSpPr>
            <a:spLocks noChangeArrowheads="1"/>
          </p:cNvSpPr>
          <p:nvPr/>
        </p:nvSpPr>
        <p:spPr bwMode="auto">
          <a:xfrm>
            <a:off x="5867400" y="5373688"/>
            <a:ext cx="360363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1" name="Rectangle 11"/>
          <p:cNvSpPr>
            <a:spLocks noChangeArrowheads="1"/>
          </p:cNvSpPr>
          <p:nvPr/>
        </p:nvSpPr>
        <p:spPr bwMode="auto">
          <a:xfrm>
            <a:off x="5867400" y="5157788"/>
            <a:ext cx="360363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20" name="WordArt 12"/>
          <p:cNvSpPr>
            <a:spLocks noChangeArrowheads="1" noChangeShapeType="1" noTextEdit="1"/>
          </p:cNvSpPr>
          <p:nvPr/>
        </p:nvSpPr>
        <p:spPr bwMode="auto">
          <a:xfrm>
            <a:off x="900113" y="2565400"/>
            <a:ext cx="4381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</a:t>
            </a:r>
          </a:p>
        </p:txBody>
      </p:sp>
      <p:sp>
        <p:nvSpPr>
          <p:cNvPr id="59403" name="Rectangle 13"/>
          <p:cNvSpPr>
            <a:spLocks noChangeArrowheads="1"/>
          </p:cNvSpPr>
          <p:nvPr/>
        </p:nvSpPr>
        <p:spPr bwMode="auto">
          <a:xfrm>
            <a:off x="2627313" y="2852738"/>
            <a:ext cx="360362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22" name="WordArt 14"/>
          <p:cNvSpPr>
            <a:spLocks noChangeArrowheads="1" noChangeShapeType="1" noTextEdit="1"/>
          </p:cNvSpPr>
          <p:nvPr/>
        </p:nvSpPr>
        <p:spPr bwMode="auto">
          <a:xfrm>
            <a:off x="4356100" y="2565400"/>
            <a:ext cx="4381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</a:t>
            </a:r>
          </a:p>
        </p:txBody>
      </p:sp>
      <p:sp>
        <p:nvSpPr>
          <p:cNvPr id="59405" name="Rectangle 16"/>
          <p:cNvSpPr>
            <a:spLocks noChangeArrowheads="1"/>
          </p:cNvSpPr>
          <p:nvPr/>
        </p:nvSpPr>
        <p:spPr bwMode="auto">
          <a:xfrm>
            <a:off x="5795963" y="3068638"/>
            <a:ext cx="360362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6" name="Rectangle 17"/>
          <p:cNvSpPr>
            <a:spLocks noChangeArrowheads="1"/>
          </p:cNvSpPr>
          <p:nvPr/>
        </p:nvSpPr>
        <p:spPr bwMode="auto">
          <a:xfrm>
            <a:off x="5795963" y="2852738"/>
            <a:ext cx="360362" cy="730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26" name="WordArt 18"/>
          <p:cNvSpPr>
            <a:spLocks noChangeArrowheads="1" noChangeShapeType="1" noTextEdit="1"/>
          </p:cNvSpPr>
          <p:nvPr/>
        </p:nvSpPr>
        <p:spPr bwMode="auto">
          <a:xfrm>
            <a:off x="7308850" y="2565400"/>
            <a:ext cx="43815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  <p:bldP spid="17422" grpId="0" animBg="1"/>
      <p:bldP spid="174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46CF49-4EFA-4093-B9D0-F1EF82397AF2}" type="slidenum">
              <a:rPr lang="cs-CZ" altLang="cs-CZ" sz="1400" b="0"/>
              <a:pPr eaLnBrk="1" hangingPunct="1"/>
              <a:t>61</a:t>
            </a:fld>
            <a:endParaRPr lang="cs-CZ" altLang="cs-CZ" sz="1400" b="0"/>
          </a:p>
        </p:txBody>
      </p:sp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-2149475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cs-CZ" sz="1800" b="0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-2149475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66858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49" name="Group 17"/>
          <p:cNvGraphicFramePr>
            <a:graphicFrameLocks noGrp="1"/>
          </p:cNvGraphicFramePr>
          <p:nvPr/>
        </p:nvGraphicFramePr>
        <p:xfrm>
          <a:off x="-2149475" y="1666875"/>
          <a:ext cx="208000" cy="518048"/>
        </p:xfrm>
        <a:graphic>
          <a:graphicData uri="http://schemas.openxmlformats.org/drawingml/2006/table">
            <a:tbl>
              <a:tblPr/>
              <a:tblGrid>
                <a:gridCol w="2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300" marR="91300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424" name="Rectangle 18"/>
          <p:cNvSpPr>
            <a:spLocks noChangeArrowheads="1"/>
          </p:cNvSpPr>
          <p:nvPr/>
        </p:nvSpPr>
        <p:spPr bwMode="auto">
          <a:xfrm>
            <a:off x="-2149475" y="1666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604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00438"/>
            <a:ext cx="46196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60" name="Group 28"/>
          <p:cNvGraphicFramePr>
            <a:graphicFrameLocks noGrp="1"/>
          </p:cNvGraphicFramePr>
          <p:nvPr/>
        </p:nvGraphicFramePr>
        <p:xfrm>
          <a:off x="-2149475" y="2184400"/>
          <a:ext cx="208000" cy="518048"/>
        </p:xfrm>
        <a:graphic>
          <a:graphicData uri="http://schemas.openxmlformats.org/drawingml/2006/table">
            <a:tbl>
              <a:tblPr/>
              <a:tblGrid>
                <a:gridCol w="2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300" marR="91300" marT="45664" marB="456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428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WordArt 31"/>
          <p:cNvSpPr>
            <a:spLocks noChangeArrowheads="1" noChangeShapeType="1" noTextEdit="1"/>
          </p:cNvSpPr>
          <p:nvPr/>
        </p:nvSpPr>
        <p:spPr bwMode="auto">
          <a:xfrm>
            <a:off x="2268538" y="0"/>
            <a:ext cx="4362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Diference snímků</a:t>
            </a:r>
          </a:p>
        </p:txBody>
      </p:sp>
      <p:sp>
        <p:nvSpPr>
          <p:cNvPr id="60430" name="Text Box 32"/>
          <p:cNvSpPr txBox="1">
            <a:spLocks noChangeArrowheads="1"/>
          </p:cNvSpPr>
          <p:nvPr/>
        </p:nvSpPr>
        <p:spPr bwMode="auto">
          <a:xfrm>
            <a:off x="447675" y="3592513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800" b="0"/>
              <a:t>Bez filtru</a:t>
            </a:r>
            <a:endParaRPr lang="cs-CZ" altLang="cs-CZ" sz="1800" b="0"/>
          </a:p>
        </p:txBody>
      </p:sp>
      <p:sp>
        <p:nvSpPr>
          <p:cNvPr id="60431" name="Text Box 33"/>
          <p:cNvSpPr txBox="1">
            <a:spLocks noChangeArrowheads="1"/>
          </p:cNvSpPr>
          <p:nvPr/>
        </p:nvSpPr>
        <p:spPr bwMode="auto">
          <a:xfrm>
            <a:off x="7504113" y="352107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Červe</a:t>
            </a:r>
            <a:r>
              <a:rPr lang="en-US" altLang="cs-CZ" sz="1800" b="0"/>
              <a:t>n</a:t>
            </a:r>
            <a:r>
              <a:rPr lang="cs-CZ" altLang="cs-CZ" sz="1800" b="0"/>
              <a:t>ý filtr</a:t>
            </a:r>
          </a:p>
        </p:txBody>
      </p:sp>
      <p:sp>
        <p:nvSpPr>
          <p:cNvPr id="60432" name="Text Box 34"/>
          <p:cNvSpPr txBox="1">
            <a:spLocks noChangeArrowheads="1"/>
          </p:cNvSpPr>
          <p:nvPr/>
        </p:nvSpPr>
        <p:spPr bwMode="auto">
          <a:xfrm>
            <a:off x="6784975" y="64008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Diference snímků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B2B1CA-AC09-467A-AFF6-C9E5548AC291}" type="slidenum">
              <a:rPr lang="cs-CZ" altLang="cs-CZ" sz="1400" b="0"/>
              <a:pPr eaLnBrk="1" hangingPunct="1"/>
              <a:t>62</a:t>
            </a:fld>
            <a:endParaRPr lang="cs-CZ" altLang="cs-CZ" sz="1400" b="0"/>
          </a:p>
        </p:txBody>
      </p:sp>
      <p:pic>
        <p:nvPicPr>
          <p:cNvPr id="23556" name="Picture 4" descr="HIER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96975"/>
            <a:ext cx="381952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joo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96975"/>
            <a:ext cx="388302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3708400" y="404813"/>
            <a:ext cx="1085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RGB</a:t>
            </a:r>
          </a:p>
        </p:txBody>
      </p:sp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6948488" y="404813"/>
            <a:ext cx="53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 Black"/>
              </a:rPr>
              <a:t>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6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10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31687-D51D-4D51-ADF2-2893C04DCFB9}" type="slidenum">
              <a:rPr lang="cs-CZ" altLang="cs-CZ" sz="1400" b="0"/>
              <a:pPr eaLnBrk="1" hangingPunct="1"/>
              <a:t>63</a:t>
            </a:fld>
            <a:endParaRPr lang="cs-CZ" altLang="cs-CZ" sz="1400" b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41313" y="1989138"/>
            <a:ext cx="2820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http://www.clarkvision.com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86DF52-0A42-4BCC-8ABF-C6FA0AA5A1DB}" type="slidenum">
              <a:rPr lang="cs-CZ" altLang="cs-CZ" sz="1400" b="0"/>
              <a:pPr eaLnBrk="1" hangingPunct="1"/>
              <a:t>7</a:t>
            </a:fld>
            <a:endParaRPr lang="cs-CZ" altLang="cs-CZ" sz="1400" b="0"/>
          </a:p>
        </p:txBody>
      </p:sp>
      <p:pic>
        <p:nvPicPr>
          <p:cNvPr id="9219" name="Picture 4" descr="zrkadlov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62075"/>
            <a:ext cx="72437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WordArt 5"/>
          <p:cNvSpPr>
            <a:spLocks noChangeArrowheads="1" noChangeShapeType="1" noTextEdit="1"/>
          </p:cNvSpPr>
          <p:nvPr/>
        </p:nvSpPr>
        <p:spPr bwMode="auto">
          <a:xfrm>
            <a:off x="3132138" y="476250"/>
            <a:ext cx="26860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 Black"/>
              </a:rPr>
              <a:t>zrcadlovky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78DC6A-CD2F-4288-BF4C-F5EEA016F43F}" type="slidenum">
              <a:rPr lang="cs-CZ" altLang="cs-CZ" sz="1400" b="0"/>
              <a:pPr eaLnBrk="1" hangingPunct="1"/>
              <a:t>8</a:t>
            </a:fld>
            <a:endParaRPr lang="cs-CZ" altLang="cs-CZ" sz="1400" b="0"/>
          </a:p>
        </p:txBody>
      </p:sp>
      <p:sp>
        <p:nvSpPr>
          <p:cNvPr id="10243" name="WordArt 6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4006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kompaktní fotoaparát</a:t>
            </a:r>
          </a:p>
        </p:txBody>
      </p:sp>
      <p:pic>
        <p:nvPicPr>
          <p:cNvPr id="10244" name="Picture 7" descr="olympus_mju1030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54200"/>
            <a:ext cx="8101012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6D4C56-73C0-4C30-B2C4-9C8F7F8F2657}" type="slidenum">
              <a:rPr lang="cs-CZ" altLang="cs-CZ" sz="1400" b="0"/>
              <a:pPr eaLnBrk="1" hangingPunct="1"/>
              <a:t>9</a:t>
            </a:fld>
            <a:endParaRPr lang="cs-CZ" altLang="cs-CZ" sz="1400" b="0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5435600" y="2276475"/>
            <a:ext cx="3455988" cy="2665413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395288" y="2852738"/>
            <a:ext cx="144462" cy="7207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 rot="9641275">
            <a:off x="323850" y="2565400"/>
            <a:ext cx="288925" cy="433388"/>
          </a:xfrm>
          <a:prstGeom prst="irregularSeal2">
            <a:avLst/>
          </a:prstGeom>
          <a:solidFill>
            <a:srgbClr val="F8E1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 rot="10800000">
            <a:off x="8748713" y="3573463"/>
            <a:ext cx="73025" cy="431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1" name="AutoShape 8"/>
          <p:cNvSpPr>
            <a:spLocks noChangeArrowheads="1"/>
          </p:cNvSpPr>
          <p:nvPr/>
        </p:nvSpPr>
        <p:spPr bwMode="auto">
          <a:xfrm rot="234984">
            <a:off x="8675688" y="4005263"/>
            <a:ext cx="215900" cy="215900"/>
          </a:xfrm>
          <a:prstGeom prst="irregularSeal2">
            <a:avLst/>
          </a:prstGeom>
          <a:solidFill>
            <a:srgbClr val="F8E1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2" name="Line 9"/>
          <p:cNvSpPr>
            <a:spLocks noChangeShapeType="1"/>
          </p:cNvSpPr>
          <p:nvPr/>
        </p:nvSpPr>
        <p:spPr bwMode="auto">
          <a:xfrm flipH="1">
            <a:off x="0" y="35734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3" name="Line 14"/>
          <p:cNvSpPr>
            <a:spLocks noChangeShapeType="1"/>
          </p:cNvSpPr>
          <p:nvPr/>
        </p:nvSpPr>
        <p:spPr bwMode="auto">
          <a:xfrm flipV="1">
            <a:off x="5435600" y="3644900"/>
            <a:ext cx="0" cy="1296988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4" name="Line 15"/>
          <p:cNvSpPr>
            <a:spLocks noChangeShapeType="1"/>
          </p:cNvSpPr>
          <p:nvPr/>
        </p:nvSpPr>
        <p:spPr bwMode="auto">
          <a:xfrm flipV="1">
            <a:off x="5435600" y="2276475"/>
            <a:ext cx="0" cy="1223963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5" name="Line 16"/>
          <p:cNvSpPr>
            <a:spLocks noChangeShapeType="1"/>
          </p:cNvSpPr>
          <p:nvPr/>
        </p:nvSpPr>
        <p:spPr bwMode="auto">
          <a:xfrm>
            <a:off x="5435600" y="4941888"/>
            <a:ext cx="3457575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6" name="Line 17"/>
          <p:cNvSpPr>
            <a:spLocks noChangeShapeType="1"/>
          </p:cNvSpPr>
          <p:nvPr/>
        </p:nvSpPr>
        <p:spPr bwMode="auto">
          <a:xfrm flipV="1">
            <a:off x="8893175" y="2205038"/>
            <a:ext cx="0" cy="273685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7" name="Line 18"/>
          <p:cNvSpPr>
            <a:spLocks noChangeShapeType="1"/>
          </p:cNvSpPr>
          <p:nvPr/>
        </p:nvSpPr>
        <p:spPr bwMode="auto">
          <a:xfrm>
            <a:off x="5435600" y="2276475"/>
            <a:ext cx="3457575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8" name="Line 19"/>
          <p:cNvSpPr>
            <a:spLocks noChangeShapeType="1"/>
          </p:cNvSpPr>
          <p:nvPr/>
        </p:nvSpPr>
        <p:spPr bwMode="auto">
          <a:xfrm flipV="1">
            <a:off x="468313" y="1844675"/>
            <a:ext cx="0" cy="7207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9" name="Line 24"/>
          <p:cNvSpPr>
            <a:spLocks noChangeShapeType="1"/>
          </p:cNvSpPr>
          <p:nvPr/>
        </p:nvSpPr>
        <p:spPr bwMode="auto">
          <a:xfrm flipV="1">
            <a:off x="539750" y="2060575"/>
            <a:ext cx="287338" cy="5048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0" name="Line 25"/>
          <p:cNvSpPr>
            <a:spLocks noChangeShapeType="1"/>
          </p:cNvSpPr>
          <p:nvPr/>
        </p:nvSpPr>
        <p:spPr bwMode="auto">
          <a:xfrm flipV="1">
            <a:off x="539750" y="2420938"/>
            <a:ext cx="504825" cy="2159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1" name="Line 26"/>
          <p:cNvSpPr>
            <a:spLocks noChangeShapeType="1"/>
          </p:cNvSpPr>
          <p:nvPr/>
        </p:nvSpPr>
        <p:spPr bwMode="auto">
          <a:xfrm flipV="1">
            <a:off x="539750" y="2636838"/>
            <a:ext cx="576263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2" name="Line 27"/>
          <p:cNvSpPr>
            <a:spLocks noChangeShapeType="1"/>
          </p:cNvSpPr>
          <p:nvPr/>
        </p:nvSpPr>
        <p:spPr bwMode="auto">
          <a:xfrm>
            <a:off x="539750" y="2852738"/>
            <a:ext cx="503238" cy="576262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3" name="Line 28"/>
          <p:cNvSpPr>
            <a:spLocks noChangeShapeType="1"/>
          </p:cNvSpPr>
          <p:nvPr/>
        </p:nvSpPr>
        <p:spPr bwMode="auto">
          <a:xfrm>
            <a:off x="539750" y="2708275"/>
            <a:ext cx="504825" cy="3587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4" name="Line 29"/>
          <p:cNvSpPr>
            <a:spLocks noChangeShapeType="1"/>
          </p:cNvSpPr>
          <p:nvPr/>
        </p:nvSpPr>
        <p:spPr bwMode="auto">
          <a:xfrm>
            <a:off x="539750" y="2636838"/>
            <a:ext cx="8280400" cy="15843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5" name="Line 30"/>
          <p:cNvSpPr>
            <a:spLocks noChangeShapeType="1"/>
          </p:cNvSpPr>
          <p:nvPr/>
        </p:nvSpPr>
        <p:spPr bwMode="auto">
          <a:xfrm>
            <a:off x="5435600" y="494188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6" name="Line 31"/>
          <p:cNvSpPr>
            <a:spLocks noChangeShapeType="1"/>
          </p:cNvSpPr>
          <p:nvPr/>
        </p:nvSpPr>
        <p:spPr bwMode="auto">
          <a:xfrm>
            <a:off x="8893175" y="494188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7" name="Line 32"/>
          <p:cNvSpPr>
            <a:spLocks noChangeShapeType="1"/>
          </p:cNvSpPr>
          <p:nvPr/>
        </p:nvSpPr>
        <p:spPr bwMode="auto">
          <a:xfrm>
            <a:off x="5435600" y="5445125"/>
            <a:ext cx="3457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88" name="Text Box 33"/>
          <p:cNvSpPr txBox="1">
            <a:spLocks noChangeArrowheads="1"/>
          </p:cNvSpPr>
          <p:nvPr/>
        </p:nvSpPr>
        <p:spPr bwMode="auto">
          <a:xfrm>
            <a:off x="6877050" y="508476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800" b="0"/>
              <a:t>f</a:t>
            </a:r>
            <a:endParaRPr lang="cs-CZ" altLang="cs-CZ" sz="1800" b="0"/>
          </a:p>
        </p:txBody>
      </p:sp>
      <p:sp>
        <p:nvSpPr>
          <p:cNvPr id="11289" name="Line 34"/>
          <p:cNvSpPr>
            <a:spLocks noChangeShapeType="1"/>
          </p:cNvSpPr>
          <p:nvPr/>
        </p:nvSpPr>
        <p:spPr bwMode="auto">
          <a:xfrm flipH="1">
            <a:off x="4716463" y="3500438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90" name="Line 35"/>
          <p:cNvSpPr>
            <a:spLocks noChangeShapeType="1"/>
          </p:cNvSpPr>
          <p:nvPr/>
        </p:nvSpPr>
        <p:spPr bwMode="auto">
          <a:xfrm flipH="1">
            <a:off x="4716463" y="364490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91" name="Line 36"/>
          <p:cNvSpPr>
            <a:spLocks noChangeShapeType="1"/>
          </p:cNvSpPr>
          <p:nvPr/>
        </p:nvSpPr>
        <p:spPr bwMode="auto">
          <a:xfrm>
            <a:off x="4787900" y="32131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92" name="Line 37"/>
          <p:cNvSpPr>
            <a:spLocks noChangeShapeType="1"/>
          </p:cNvSpPr>
          <p:nvPr/>
        </p:nvSpPr>
        <p:spPr bwMode="auto">
          <a:xfrm flipV="1">
            <a:off x="4787900" y="36449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93" name="Line 38"/>
          <p:cNvSpPr>
            <a:spLocks noChangeShapeType="1"/>
          </p:cNvSpPr>
          <p:nvPr/>
        </p:nvSpPr>
        <p:spPr bwMode="auto">
          <a:xfrm>
            <a:off x="4787900" y="32131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94" name="Text Box 39"/>
          <p:cNvSpPr txBox="1">
            <a:spLocks noChangeArrowheads="1"/>
          </p:cNvSpPr>
          <p:nvPr/>
        </p:nvSpPr>
        <p:spPr bwMode="auto">
          <a:xfrm>
            <a:off x="4840288" y="37369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800" b="0"/>
              <a:t>D</a:t>
            </a:r>
            <a:endParaRPr lang="cs-CZ" altLang="cs-CZ" sz="1800" b="0"/>
          </a:p>
        </p:txBody>
      </p:sp>
      <p:sp>
        <p:nvSpPr>
          <p:cNvPr id="11295" name="WordArt 40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4076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Camera obscura</a:t>
            </a:r>
          </a:p>
        </p:txBody>
      </p:sp>
      <p:sp>
        <p:nvSpPr>
          <p:cNvPr id="11296" name="Text Box 41"/>
          <p:cNvSpPr txBox="1">
            <a:spLocks noChangeArrowheads="1"/>
          </p:cNvSpPr>
          <p:nvPr/>
        </p:nvSpPr>
        <p:spPr bwMode="auto">
          <a:xfrm>
            <a:off x="468313" y="42211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1800" b="0"/>
              <a:t>Relativn</a:t>
            </a:r>
            <a:r>
              <a:rPr lang="cs-CZ" altLang="cs-CZ" sz="1800" b="0"/>
              <a:t>í otvor (apertura)</a:t>
            </a:r>
          </a:p>
        </p:txBody>
      </p:sp>
      <p:graphicFrame>
        <p:nvGraphicFramePr>
          <p:cNvPr id="11297" name="Object 42"/>
          <p:cNvGraphicFramePr>
            <a:graphicFrameLocks noChangeAspect="1"/>
          </p:cNvGraphicFramePr>
          <p:nvPr/>
        </p:nvGraphicFramePr>
        <p:xfrm>
          <a:off x="323850" y="4724400"/>
          <a:ext cx="18716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Rovnice" r:id="rId4" imgW="800100" imgH="419100" progId="Equation.3">
                  <p:embed/>
                </p:oleObj>
              </mc:Choice>
              <mc:Fallback>
                <p:oleObj name="Rovnice" r:id="rId4" imgW="800100" imgH="4191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724400"/>
                        <a:ext cx="1871663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8" name="Text Box 43"/>
          <p:cNvSpPr txBox="1">
            <a:spLocks noChangeArrowheads="1"/>
          </p:cNvSpPr>
          <p:nvPr/>
        </p:nvSpPr>
        <p:spPr bwMode="auto">
          <a:xfrm>
            <a:off x="2916238" y="6165850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800" b="0"/>
              <a:t>Optimální apertura</a:t>
            </a:r>
          </a:p>
        </p:txBody>
      </p:sp>
      <p:graphicFrame>
        <p:nvGraphicFramePr>
          <p:cNvPr id="11299" name="Object 44"/>
          <p:cNvGraphicFramePr>
            <a:graphicFrameLocks noChangeAspect="1"/>
          </p:cNvGraphicFramePr>
          <p:nvPr/>
        </p:nvGraphicFramePr>
        <p:xfrm>
          <a:off x="5448300" y="5978525"/>
          <a:ext cx="278447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Rovnice" r:id="rId6" imgW="1066337" imgH="253890" progId="Equation.3">
                  <p:embed/>
                </p:oleObj>
              </mc:Choice>
              <mc:Fallback>
                <p:oleObj name="Rovnice" r:id="rId6" imgW="1066337" imgH="25389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5978525"/>
                        <a:ext cx="2784475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1679</Words>
  <Application>Microsoft Office PowerPoint</Application>
  <PresentationFormat>Předvádění na obrazovce (4:3)</PresentationFormat>
  <Paragraphs>876</Paragraphs>
  <Slides>63</Slides>
  <Notes>50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2" baseType="lpstr">
      <vt:lpstr>Arial</vt:lpstr>
      <vt:lpstr>Arial Black</vt:lpstr>
      <vt:lpstr>Calibri</vt:lpstr>
      <vt:lpstr>Cambria Math</vt:lpstr>
      <vt:lpstr>Symbol</vt:lpstr>
      <vt:lpstr>Times New Roman</vt:lpstr>
      <vt:lpstr>Výchozí návrh</vt:lpstr>
      <vt:lpstr>Rovnice</vt:lpstr>
      <vt:lpstr>Rovnica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VA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Teodor Baláž</dc:creator>
  <cp:lastModifiedBy>Baláž Teodor</cp:lastModifiedBy>
  <cp:revision>173</cp:revision>
  <dcterms:created xsi:type="dcterms:W3CDTF">2004-05-08T16:46:30Z</dcterms:created>
  <dcterms:modified xsi:type="dcterms:W3CDTF">2021-05-25T10:12:27Z</dcterms:modified>
</cp:coreProperties>
</file>