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93" r:id="rId18"/>
    <p:sldId id="273" r:id="rId19"/>
    <p:sldId id="274" r:id="rId20"/>
    <p:sldId id="275" r:id="rId21"/>
    <p:sldId id="276" r:id="rId22"/>
    <p:sldId id="277" r:id="rId23"/>
    <p:sldId id="294" r:id="rId24"/>
    <p:sldId id="295" r:id="rId25"/>
    <p:sldId id="278" r:id="rId26"/>
    <p:sldId id="279" r:id="rId27"/>
    <p:sldId id="296" r:id="rId28"/>
    <p:sldId id="280" r:id="rId29"/>
    <p:sldId id="297" r:id="rId30"/>
    <p:sldId id="298" r:id="rId31"/>
    <p:sldId id="281" r:id="rId32"/>
    <p:sldId id="299" r:id="rId33"/>
    <p:sldId id="282" r:id="rId34"/>
    <p:sldId id="300" r:id="rId35"/>
    <p:sldId id="260" r:id="rId36"/>
    <p:sldId id="284" r:id="rId37"/>
    <p:sldId id="301" r:id="rId38"/>
    <p:sldId id="283" r:id="rId39"/>
    <p:sldId id="285" r:id="rId40"/>
    <p:sldId id="302" r:id="rId41"/>
    <p:sldId id="286" r:id="rId42"/>
    <p:sldId id="303" r:id="rId43"/>
    <p:sldId id="287" r:id="rId44"/>
    <p:sldId id="288" r:id="rId45"/>
    <p:sldId id="289" r:id="rId46"/>
    <p:sldId id="304" r:id="rId47"/>
    <p:sldId id="290" r:id="rId48"/>
    <p:sldId id="305" r:id="rId49"/>
    <p:sldId id="291" r:id="rId50"/>
    <p:sldId id="306" r:id="rId51"/>
    <p:sldId id="307" r:id="rId52"/>
    <p:sldId id="292" r:id="rId53"/>
    <p:sldId id="308" r:id="rId54"/>
    <p:sldId id="315" r:id="rId55"/>
    <p:sldId id="309" r:id="rId56"/>
    <p:sldId id="310" r:id="rId57"/>
    <p:sldId id="311" r:id="rId58"/>
    <p:sldId id="312" r:id="rId59"/>
    <p:sldId id="313" r:id="rId60"/>
    <p:sldId id="314" r:id="rId61"/>
    <p:sldId id="316" r:id="rId62"/>
    <p:sldId id="317" r:id="rId63"/>
    <p:sldId id="318" r:id="rId6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47295F5B-889B-4FC4-A8D4-836CA8C35060}">
          <p14:sldIdLst>
            <p14:sldId id="256"/>
            <p14:sldId id="257"/>
            <p14:sldId id="258"/>
            <p14:sldId id="259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93"/>
            <p14:sldId id="273"/>
            <p14:sldId id="274"/>
            <p14:sldId id="275"/>
            <p14:sldId id="276"/>
            <p14:sldId id="277"/>
            <p14:sldId id="294"/>
            <p14:sldId id="295"/>
            <p14:sldId id="278"/>
            <p14:sldId id="279"/>
            <p14:sldId id="296"/>
            <p14:sldId id="280"/>
            <p14:sldId id="297"/>
            <p14:sldId id="298"/>
            <p14:sldId id="281"/>
            <p14:sldId id="299"/>
            <p14:sldId id="282"/>
            <p14:sldId id="300"/>
            <p14:sldId id="260"/>
            <p14:sldId id="284"/>
            <p14:sldId id="301"/>
            <p14:sldId id="283"/>
            <p14:sldId id="285"/>
            <p14:sldId id="302"/>
            <p14:sldId id="286"/>
            <p14:sldId id="303"/>
            <p14:sldId id="287"/>
            <p14:sldId id="288"/>
            <p14:sldId id="289"/>
            <p14:sldId id="304"/>
            <p14:sldId id="290"/>
            <p14:sldId id="305"/>
            <p14:sldId id="291"/>
            <p14:sldId id="306"/>
            <p14:sldId id="307"/>
            <p14:sldId id="292"/>
            <p14:sldId id="308"/>
            <p14:sldId id="315"/>
            <p14:sldId id="309"/>
            <p14:sldId id="310"/>
            <p14:sldId id="311"/>
            <p14:sldId id="312"/>
            <p14:sldId id="313"/>
            <p14:sldId id="314"/>
            <p14:sldId id="316"/>
            <p14:sldId id="317"/>
            <p14:sldId id="31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A1B02-03CC-4462-B1CB-3AE565DAF747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AE63F-BBA1-471D-BAD7-B4F2001A88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1380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A1B02-03CC-4462-B1CB-3AE565DAF747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AE63F-BBA1-471D-BAD7-B4F2001A88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6585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A1B02-03CC-4462-B1CB-3AE565DAF747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AE63F-BBA1-471D-BAD7-B4F2001A88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3332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A1B02-03CC-4462-B1CB-3AE565DAF747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AE63F-BBA1-471D-BAD7-B4F2001A88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3058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A1B02-03CC-4462-B1CB-3AE565DAF747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AE63F-BBA1-471D-BAD7-B4F2001A88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4191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A1B02-03CC-4462-B1CB-3AE565DAF747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AE63F-BBA1-471D-BAD7-B4F2001A88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7900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A1B02-03CC-4462-B1CB-3AE565DAF747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AE63F-BBA1-471D-BAD7-B4F2001A88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9921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A1B02-03CC-4462-B1CB-3AE565DAF747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AE63F-BBA1-471D-BAD7-B4F2001A88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0434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A1B02-03CC-4462-B1CB-3AE565DAF747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AE63F-BBA1-471D-BAD7-B4F2001A88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7170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A1B02-03CC-4462-B1CB-3AE565DAF747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AE63F-BBA1-471D-BAD7-B4F2001A88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4716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A1B02-03CC-4462-B1CB-3AE565DAF747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AE63F-BBA1-471D-BAD7-B4F2001A88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941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A1B02-03CC-4462-B1CB-3AE565DAF747}" type="datetimeFigureOut">
              <a:rPr lang="cs-CZ" smtClean="0"/>
              <a:t>11.04.2022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AE63F-BBA1-471D-BAD7-B4F2001A88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3939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Patologie kardiovaskulárního systému I+II.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MUDr. Julie Hylmarová, ÚPA FN Brno, 2022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4718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Patologie srdce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Vrozené srdeční vady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-Defekt septa síní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605" y="1965604"/>
            <a:ext cx="3786590" cy="4140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629400" y="6077744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www.cardiacspecialtyinstitute.com</a:t>
            </a:r>
            <a:r>
              <a:rPr lang="en-US" sz="1000" dirty="0"/>
              <a:t>/</a:t>
            </a:r>
            <a:r>
              <a:rPr lang="en-US" sz="1000" dirty="0" err="1"/>
              <a:t>3d</a:t>
            </a:r>
            <a:r>
              <a:rPr lang="en-US" sz="1000" dirty="0"/>
              <a:t>-images/atrial-septal-</a:t>
            </a:r>
            <a:r>
              <a:rPr lang="en-US" sz="1000" dirty="0" err="1"/>
              <a:t>defect.png</a:t>
            </a:r>
            <a:endParaRPr lang="en-US" sz="10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5" y="2324963"/>
            <a:ext cx="5524525" cy="38520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71475" y="5982494"/>
            <a:ext cx="45339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pediatricheartspecialists.com</a:t>
            </a:r>
            <a:r>
              <a:rPr lang="en-US" sz="1000" dirty="0"/>
              <a:t>/images/answers/Atrial-Septal-</a:t>
            </a:r>
            <a:r>
              <a:rPr lang="en-US" sz="1000" dirty="0" err="1"/>
              <a:t>Defect.jpg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88253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Patologie srdce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Vrozené srdeční vady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-Stenóza aortální/pulmonální chlopně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61" y="2700338"/>
            <a:ext cx="3425625" cy="3780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38200" y="6176963"/>
            <a:ext cx="4210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www.heart.org</a:t>
            </a:r>
            <a:r>
              <a:rPr lang="en-US" sz="1000" dirty="0"/>
              <a:t>/-/media/Images/Health-Topics/Congenital-Heart-Defects/</a:t>
            </a:r>
            <a:r>
              <a:rPr lang="en-US" sz="1000" dirty="0" err="1"/>
              <a:t>50_1683_49_AS.jpg</a:t>
            </a:r>
            <a:endParaRPr lang="en-US" sz="10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166" y="2921018"/>
            <a:ext cx="3604684" cy="34560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081501" y="6176963"/>
            <a:ext cx="3386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www.heart.org</a:t>
            </a:r>
            <a:r>
              <a:rPr lang="en-US" sz="1000" dirty="0"/>
              <a:t>/-/media/Images/Health-Topics/Congenital-Heart-Defects/</a:t>
            </a:r>
            <a:r>
              <a:rPr lang="en-US" sz="1000" dirty="0" err="1"/>
              <a:t>50_1683_48_PS.jpg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96995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Patologie srdce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Vrozené srdeční vady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-Transpozice velkých tepen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00" y="1607294"/>
            <a:ext cx="6051183" cy="478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829300" y="6273800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www.heart.org</a:t>
            </a:r>
            <a:r>
              <a:rPr lang="en-US" sz="1000" dirty="0"/>
              <a:t>/-/media/Images/Health-Topics/Congenital-Heart-Defects/</a:t>
            </a:r>
            <a:r>
              <a:rPr lang="en-US" sz="1000" dirty="0" err="1"/>
              <a:t>50_1683_53_ToGA.jpg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11272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Patologie srdce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Vrozené srdeční vady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-Koarktace aorty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449" y="1825625"/>
            <a:ext cx="3991899" cy="4500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805449" y="6260507"/>
            <a:ext cx="415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heartforlife.co.uk</a:t>
            </a:r>
            <a:r>
              <a:rPr lang="en-US" sz="1000" dirty="0"/>
              <a:t>/</a:t>
            </a:r>
            <a:r>
              <a:rPr lang="en-US" sz="1000" dirty="0" err="1"/>
              <a:t>wp</a:t>
            </a:r>
            <a:r>
              <a:rPr lang="en-US" sz="1000" dirty="0"/>
              <a:t>-content/uploads/2017/07/Aortic-</a:t>
            </a:r>
            <a:r>
              <a:rPr lang="en-US" sz="1000" dirty="0" err="1"/>
              <a:t>Coartation.jpg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80738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Patologie srdce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Vrozené srdeční vady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</a:t>
            </a:r>
            <a:r>
              <a:rPr lang="cs-CZ" dirty="0" err="1" smtClean="0"/>
              <a:t>Fallotova</a:t>
            </a:r>
            <a:r>
              <a:rPr lang="cs-CZ" dirty="0" smtClean="0"/>
              <a:t> tetralogie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062" y="1219200"/>
            <a:ext cx="7316938" cy="5256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875062" y="6443845"/>
            <a:ext cx="7124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upload.wikimedia.org</a:t>
            </a:r>
            <a:r>
              <a:rPr lang="en-US" sz="1000" dirty="0"/>
              <a:t>/</a:t>
            </a:r>
            <a:r>
              <a:rPr lang="en-US" sz="1000" dirty="0" err="1"/>
              <a:t>wikipedia</a:t>
            </a:r>
            <a:r>
              <a:rPr lang="en-US" sz="1000" dirty="0"/>
              <a:t>/commons/thumb/e/</a:t>
            </a:r>
            <a:r>
              <a:rPr lang="en-US" sz="1000" dirty="0" err="1"/>
              <a:t>e6</a:t>
            </a:r>
            <a:r>
              <a:rPr lang="en-US" sz="1000" dirty="0"/>
              <a:t>/</a:t>
            </a:r>
            <a:r>
              <a:rPr lang="en-US" sz="1000" dirty="0" err="1"/>
              <a:t>Tetralogy_of_Fallot.svg</a:t>
            </a:r>
            <a:r>
              <a:rPr lang="en-US" sz="1000" dirty="0"/>
              <a:t>/</a:t>
            </a:r>
            <a:r>
              <a:rPr lang="en-US" sz="1000" dirty="0" err="1"/>
              <a:t>1200px-Tetralogy_of_Fallot.svg.png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69701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Patologie srdce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Onemocnění endokardu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-Infekční endokarditida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-zpravidla na patologicky změněných chlopních či 				chlopenních protézách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-vyvolána většinou stafylokoky či streptokoky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-nutným vyvolávajícím faktorem je </a:t>
            </a:r>
            <a:r>
              <a:rPr lang="cs-CZ" i="1" u="sng" dirty="0" smtClean="0"/>
              <a:t>bakteriémie</a:t>
            </a:r>
            <a:endParaRPr lang="cs-CZ" i="1" u="sng" dirty="0"/>
          </a:p>
        </p:txBody>
      </p:sp>
    </p:spTree>
    <p:extLst>
      <p:ext uri="{BB962C8B-B14F-4D97-AF65-F5344CB8AC3E}">
        <p14:creationId xmlns:p14="http://schemas.microsoft.com/office/powerpoint/2010/main" val="2872354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Patologie srdce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Onemocnění endokardu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-Infekční endokarditida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Klinický obraz: -</a:t>
            </a:r>
            <a:r>
              <a:rPr lang="cs-CZ" dirty="0" err="1" smtClean="0"/>
              <a:t>subfebrilie</a:t>
            </a:r>
            <a:r>
              <a:rPr lang="cs-CZ" dirty="0"/>
              <a:t> </a:t>
            </a:r>
            <a:r>
              <a:rPr lang="cs-CZ" dirty="0" smtClean="0"/>
              <a:t>až </a:t>
            </a:r>
            <a:r>
              <a:rPr lang="cs-CZ" dirty="0" err="1" smtClean="0"/>
              <a:t>febrilie</a:t>
            </a:r>
            <a:r>
              <a:rPr lang="cs-CZ" dirty="0" smtClean="0"/>
              <a:t>, šelest, slabost</a:t>
            </a:r>
          </a:p>
          <a:p>
            <a:pPr marL="0" indent="0">
              <a:buNone/>
            </a:pPr>
            <a:r>
              <a:rPr lang="cs-CZ" dirty="0" smtClean="0"/>
              <a:t>		Komplikace: -místní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	-celkové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Diagnóza: -hemokultura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8248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379" y="665956"/>
            <a:ext cx="8603242" cy="5616000"/>
          </a:xfrm>
        </p:spPr>
      </p:pic>
    </p:spTree>
    <p:extLst>
      <p:ext uri="{BB962C8B-B14F-4D97-AF65-F5344CB8AC3E}">
        <p14:creationId xmlns:p14="http://schemas.microsoft.com/office/powerpoint/2010/main" val="1480666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Patologie srdce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Onemocnění endokardu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-Neinfekční endokarditidy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-Revmatická endokarditida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5951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Patologie srdce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Získané chlopenní vady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-stenóza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-insuficience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393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Anatomické minimum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822" y="167689"/>
            <a:ext cx="4407128" cy="6192000"/>
          </a:xfrm>
        </p:spPr>
      </p:pic>
      <p:sp>
        <p:nvSpPr>
          <p:cNvPr id="5" name="TextovéPole 4"/>
          <p:cNvSpPr txBox="1"/>
          <p:nvPr/>
        </p:nvSpPr>
        <p:spPr>
          <a:xfrm>
            <a:off x="6398822" y="6359689"/>
            <a:ext cx="4991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my.clevelandclinic.org</a:t>
            </a:r>
            <a:r>
              <a:rPr lang="en-US" sz="1000" dirty="0"/>
              <a:t>/-/</a:t>
            </a:r>
            <a:r>
              <a:rPr lang="en-US" sz="1000" dirty="0" err="1"/>
              <a:t>scassets</a:t>
            </a:r>
            <a:r>
              <a:rPr lang="en-US" sz="1000" dirty="0"/>
              <a:t>/images/org/health/articles/21833-cardiovascular-system-illustration</a:t>
            </a:r>
          </a:p>
        </p:txBody>
      </p:sp>
    </p:spTree>
    <p:extLst>
      <p:ext uri="{BB962C8B-B14F-4D97-AF65-F5344CB8AC3E}">
        <p14:creationId xmlns:p14="http://schemas.microsoft.com/office/powerpoint/2010/main" val="3633189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Patologie srdce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Získané chlopenní vady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-Aortální stenóza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081088"/>
            <a:ext cx="5715000" cy="509587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638800" y="6176963"/>
            <a:ext cx="48958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www.heart</a:t>
            </a:r>
            <a:r>
              <a:rPr lang="en-US" sz="1000" dirty="0"/>
              <a:t>-valve-</a:t>
            </a:r>
            <a:r>
              <a:rPr lang="en-US" sz="1000" dirty="0" err="1"/>
              <a:t>surgery.com</a:t>
            </a:r>
            <a:r>
              <a:rPr lang="en-US" sz="1000" dirty="0"/>
              <a:t>/Images/aortic-stenosis-comparison-</a:t>
            </a:r>
            <a:r>
              <a:rPr lang="en-US" sz="1000" dirty="0" err="1"/>
              <a:t>normal2.jpg</a:t>
            </a:r>
            <a:endParaRPr lang="en-US" sz="10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2963"/>
            <a:ext cx="5688000" cy="28440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-27000" y="6176963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www.rbht.nhs.uk</a:t>
            </a:r>
            <a:r>
              <a:rPr lang="en-US" sz="1000" dirty="0"/>
              <a:t>/sites/</a:t>
            </a:r>
            <a:r>
              <a:rPr lang="en-US" sz="1000" dirty="0" err="1"/>
              <a:t>nhs</a:t>
            </a:r>
            <a:r>
              <a:rPr lang="en-US" sz="1000" dirty="0"/>
              <a:t>/files/inline-images/aortic-valves-</a:t>
            </a:r>
            <a:r>
              <a:rPr lang="en-US" sz="1000" dirty="0" err="1"/>
              <a:t>combined.jpg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49647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Patologie srdce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/>
          <a:lstStyle/>
          <a:p>
            <a:r>
              <a:rPr lang="cs-CZ" dirty="0" smtClean="0"/>
              <a:t>Onemocnění myokardu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-Ischemická choroba srdeční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=skupina chorob s jedním společným rysem-ischemií 			myokardu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		-akutní formy-akutní koronární syndrom (infarkt 						   myokardu)</a:t>
            </a:r>
          </a:p>
          <a:p>
            <a:pPr marL="0" indent="0">
              <a:buNone/>
            </a:pPr>
            <a:r>
              <a:rPr lang="cs-CZ" dirty="0" smtClean="0"/>
              <a:t>				-náhlá koronární smrt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-chronické formy-stabilní angina pectoris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	       -němá ischémie, st. P. AIM,…</a:t>
            </a:r>
          </a:p>
        </p:txBody>
      </p:sp>
    </p:spTree>
    <p:extLst>
      <p:ext uri="{BB962C8B-B14F-4D97-AF65-F5344CB8AC3E}">
        <p14:creationId xmlns:p14="http://schemas.microsoft.com/office/powerpoint/2010/main" val="25303595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Patologie srdce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/>
          <a:lstStyle/>
          <a:p>
            <a:r>
              <a:rPr lang="cs-CZ" dirty="0" smtClean="0"/>
              <a:t>Onemocnění myokardu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-Ischemická choroba srdeční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-Akutní infarkt myokardu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=akutní ischemická nekróza na podkladě 					  trombotického uzávěru koronární arterie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-STEMI x non-STEMI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Klinický obraz: -bolesti na hrudi, dušnost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		    -EKG abnormity, BCH nález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		    -příznaky často atypické či zcela 						     nepřítomné</a:t>
            </a:r>
          </a:p>
        </p:txBody>
      </p:sp>
    </p:spTree>
    <p:extLst>
      <p:ext uri="{BB962C8B-B14F-4D97-AF65-F5344CB8AC3E}">
        <p14:creationId xmlns:p14="http://schemas.microsoft.com/office/powerpoint/2010/main" val="1555416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000" y="365125"/>
            <a:ext cx="7584000" cy="5688000"/>
          </a:xfrm>
        </p:spPr>
      </p:pic>
      <p:sp>
        <p:nvSpPr>
          <p:cNvPr id="5" name="TextovéPole 4"/>
          <p:cNvSpPr txBox="1"/>
          <p:nvPr/>
        </p:nvSpPr>
        <p:spPr>
          <a:xfrm>
            <a:off x="2304000" y="6053125"/>
            <a:ext cx="6477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pathologia.ed.ac.uk</a:t>
            </a:r>
            <a:r>
              <a:rPr lang="en-US" sz="1000" dirty="0"/>
              <a:t>/</a:t>
            </a:r>
            <a:r>
              <a:rPr lang="en-US" sz="1000" dirty="0" err="1"/>
              <a:t>wp</a:t>
            </a:r>
            <a:r>
              <a:rPr lang="en-US" sz="1000" dirty="0"/>
              <a:t>-content/uploads/</a:t>
            </a:r>
            <a:r>
              <a:rPr lang="en-US" sz="1000" dirty="0" err="1"/>
              <a:t>h5p</a:t>
            </a:r>
            <a:r>
              <a:rPr lang="en-US" sz="1000" dirty="0"/>
              <a:t>/content/130/images/</a:t>
            </a:r>
            <a:r>
              <a:rPr lang="en-US" sz="1000" dirty="0" err="1"/>
              <a:t>backgroundImage-5baa4326c51a4.png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61828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68" y="665956"/>
            <a:ext cx="8035664" cy="5328000"/>
          </a:xfrm>
        </p:spPr>
      </p:pic>
      <p:sp>
        <p:nvSpPr>
          <p:cNvPr id="5" name="TextovéPole 4"/>
          <p:cNvSpPr txBox="1"/>
          <p:nvPr/>
        </p:nvSpPr>
        <p:spPr>
          <a:xfrm>
            <a:off x="2078168" y="5993956"/>
            <a:ext cx="7162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https://encrypted-</a:t>
            </a:r>
            <a:r>
              <a:rPr lang="en-US" sz="1000" dirty="0" err="1"/>
              <a:t>tbn0.gstatic.com</a:t>
            </a:r>
            <a:r>
              <a:rPr lang="en-US" sz="1000" dirty="0"/>
              <a:t>/</a:t>
            </a:r>
            <a:r>
              <a:rPr lang="en-US" sz="1000" dirty="0" err="1"/>
              <a:t>images?q</a:t>
            </a:r>
            <a:r>
              <a:rPr lang="en-US" sz="1000" dirty="0"/>
              <a:t>=</a:t>
            </a:r>
            <a:r>
              <a:rPr lang="en-US" sz="1000" dirty="0" err="1"/>
              <a:t>tbn:ANd9GcSeTLE_VhKZ_jlZxxDRb5YnyG1RiZrYkwWyyQ&amp;usqp</a:t>
            </a:r>
            <a:r>
              <a:rPr lang="en-US" sz="1000" dirty="0"/>
              <a:t>=</a:t>
            </a:r>
            <a:r>
              <a:rPr lang="en-US" sz="1000" dirty="0" err="1"/>
              <a:t>CAU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675931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Patologie srdce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/>
          <a:lstStyle/>
          <a:p>
            <a:r>
              <a:rPr lang="cs-CZ" dirty="0" smtClean="0"/>
              <a:t>Onemocnění myokardu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-Ischemická choroba srdeční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-Angina pectoris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=reverzibilní ischémie myokardu bez nekrózy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-typicky námahová bolest na hrudi </a:t>
            </a:r>
          </a:p>
        </p:txBody>
      </p:sp>
    </p:spTree>
    <p:extLst>
      <p:ext uri="{BB962C8B-B14F-4D97-AF65-F5344CB8AC3E}">
        <p14:creationId xmlns:p14="http://schemas.microsoft.com/office/powerpoint/2010/main" val="4492763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Patologie srdce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/>
          <a:lstStyle/>
          <a:p>
            <a:r>
              <a:rPr lang="cs-CZ" dirty="0" smtClean="0"/>
              <a:t>Onemocnění myokardu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-Kardiomyopatie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=onemocnění srdeční svaloviny spojená se srdeční 				dysfunkcí bez zřejmého vyvolávajícího faktoru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-dilatační kardiomyopatie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-hypertrofická kardiomyopatie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-restriktivní kardiomyopatie</a:t>
            </a:r>
          </a:p>
        </p:txBody>
      </p:sp>
    </p:spTree>
    <p:extLst>
      <p:ext uri="{BB962C8B-B14F-4D97-AF65-F5344CB8AC3E}">
        <p14:creationId xmlns:p14="http://schemas.microsoft.com/office/powerpoint/2010/main" val="11893104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48"/>
          <a:stretch/>
        </p:blipFill>
        <p:spPr>
          <a:xfrm>
            <a:off x="838199" y="1027906"/>
            <a:ext cx="10530328" cy="4968000"/>
          </a:xfrm>
        </p:spPr>
      </p:pic>
      <p:sp>
        <p:nvSpPr>
          <p:cNvPr id="5" name="TextovéPole 4"/>
          <p:cNvSpPr txBox="1"/>
          <p:nvPr/>
        </p:nvSpPr>
        <p:spPr>
          <a:xfrm>
            <a:off x="838198" y="5995906"/>
            <a:ext cx="83439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www.advancedcardiovascular.org</a:t>
            </a:r>
            <a:r>
              <a:rPr lang="en-US" sz="1000" dirty="0"/>
              <a:t>/</a:t>
            </a:r>
            <a:r>
              <a:rPr lang="en-US" sz="1000" dirty="0" err="1"/>
              <a:t>wp</a:t>
            </a:r>
            <a:r>
              <a:rPr lang="en-US" sz="1000" dirty="0"/>
              <a:t>-content/uploads/2018/09/cardiomyopathy-</a:t>
            </a:r>
            <a:r>
              <a:rPr lang="en-US" sz="1000" dirty="0" err="1"/>
              <a:t>chart.jpg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420466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Patologie srdce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Postižení při systémové hypertenzi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Hypertenze: -primární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-sekundární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-koncentrická hypertrofie srdeční svaloviny (</a:t>
            </a:r>
            <a:r>
              <a:rPr lang="cs-CZ" dirty="0" err="1" smtClean="0"/>
              <a:t>cor</a:t>
            </a:r>
            <a:r>
              <a:rPr lang="cs-CZ" dirty="0" smtClean="0"/>
              <a:t> </a:t>
            </a:r>
            <a:r>
              <a:rPr lang="cs-CZ" dirty="0" err="1" smtClean="0"/>
              <a:t>hypertonicum</a:t>
            </a:r>
            <a:r>
              <a:rPr lang="cs-CZ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8299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512" y="365125"/>
            <a:ext cx="7742976" cy="5544000"/>
          </a:xfrm>
        </p:spPr>
      </p:pic>
      <p:sp>
        <p:nvSpPr>
          <p:cNvPr id="5" name="TextovéPole 4"/>
          <p:cNvSpPr txBox="1"/>
          <p:nvPr/>
        </p:nvSpPr>
        <p:spPr>
          <a:xfrm>
            <a:off x="2224512" y="5909125"/>
            <a:ext cx="68199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o.quizlet.com</a:t>
            </a:r>
            <a:r>
              <a:rPr lang="en-US" sz="1000" dirty="0"/>
              <a:t>/</a:t>
            </a:r>
            <a:r>
              <a:rPr lang="en-US" sz="1000" dirty="0" err="1"/>
              <a:t>9NRHnqvAkeRKlqyWBR4AEg.jpg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0773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Histologické minimum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416844"/>
            <a:ext cx="6400800" cy="4216400"/>
          </a:xfrm>
        </p:spPr>
      </p:pic>
      <p:sp>
        <p:nvSpPr>
          <p:cNvPr id="5" name="TextovéPole 4"/>
          <p:cNvSpPr txBox="1"/>
          <p:nvPr/>
        </p:nvSpPr>
        <p:spPr>
          <a:xfrm>
            <a:off x="495300" y="5633244"/>
            <a:ext cx="49720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webpath.med.utah.edu</a:t>
            </a:r>
            <a:r>
              <a:rPr lang="en-US" sz="1000" dirty="0"/>
              <a:t>/</a:t>
            </a:r>
            <a:r>
              <a:rPr lang="en-US" sz="1000" dirty="0" err="1"/>
              <a:t>jpeg5</a:t>
            </a:r>
            <a:r>
              <a:rPr lang="en-US" sz="1000" dirty="0"/>
              <a:t>/</a:t>
            </a:r>
            <a:r>
              <a:rPr lang="en-US" sz="1000" dirty="0" err="1"/>
              <a:t>CV171.jpg</a:t>
            </a:r>
            <a:endParaRPr lang="en-US" sz="10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37" y="2957512"/>
            <a:ext cx="6759173" cy="33120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086337" y="6269512"/>
            <a:ext cx="58293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o.quizlet.com</a:t>
            </a:r>
            <a:r>
              <a:rPr lang="en-US" sz="1000" dirty="0"/>
              <a:t>/</a:t>
            </a:r>
            <a:r>
              <a:rPr lang="en-US" sz="1000" dirty="0" err="1"/>
              <a:t>LX6lBkIe560m0KmpwjUe0w.jpg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1634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3"/>
          <a:stretch/>
        </p:blipFill>
        <p:spPr>
          <a:xfrm>
            <a:off x="1821188" y="365125"/>
            <a:ext cx="8549624" cy="5976000"/>
          </a:xfrm>
        </p:spPr>
      </p:pic>
      <p:sp>
        <p:nvSpPr>
          <p:cNvPr id="5" name="TextovéPole 4"/>
          <p:cNvSpPr txBox="1"/>
          <p:nvPr/>
        </p:nvSpPr>
        <p:spPr>
          <a:xfrm>
            <a:off x="1821188" y="6341125"/>
            <a:ext cx="769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media.memorang.com</a:t>
            </a:r>
            <a:r>
              <a:rPr lang="en-US" sz="1000" dirty="0"/>
              <a:t>/images/</a:t>
            </a:r>
            <a:r>
              <a:rPr lang="en-US" sz="1000" dirty="0" err="1"/>
              <a:t>4934c05f-d2e9-466a-abb4-c12416e659d3.jpg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231918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Patologie srdce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Nádory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-velmi vzácné!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-benigní: -myxom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-maligní: -sarkomy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-metastázy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1472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000" y="365125"/>
            <a:ext cx="7680000" cy="5760000"/>
          </a:xfrm>
        </p:spPr>
      </p:pic>
      <p:sp>
        <p:nvSpPr>
          <p:cNvPr id="5" name="TextovéPole 4"/>
          <p:cNvSpPr txBox="1"/>
          <p:nvPr/>
        </p:nvSpPr>
        <p:spPr>
          <a:xfrm>
            <a:off x="2256000" y="6125125"/>
            <a:ext cx="7181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www.researchgate.net</a:t>
            </a:r>
            <a:r>
              <a:rPr lang="en-US" sz="1000" dirty="0"/>
              <a:t>/publication/228099778/figure/</a:t>
            </a:r>
            <a:r>
              <a:rPr lang="en-US" sz="1000" dirty="0" err="1"/>
              <a:t>fig3</a:t>
            </a:r>
            <a:r>
              <a:rPr lang="en-US" sz="1000" dirty="0"/>
              <a:t>/</a:t>
            </a:r>
            <a:r>
              <a:rPr lang="en-US" sz="1000" dirty="0" err="1"/>
              <a:t>AS:195816632393739@1423697731957</a:t>
            </a:r>
            <a:r>
              <a:rPr lang="en-US" sz="1000" dirty="0"/>
              <a:t>/Histologic-finding-of-intramuscular-myxoma-The-tumor-is-composed-of-bland-spindle-and.png</a:t>
            </a:r>
          </a:p>
        </p:txBody>
      </p:sp>
    </p:spTree>
    <p:extLst>
      <p:ext uri="{BB962C8B-B14F-4D97-AF65-F5344CB8AC3E}">
        <p14:creationId xmlns:p14="http://schemas.microsoft.com/office/powerpoint/2010/main" val="12147450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Patologie srdce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Onemocnění perikardu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-většinou sekundární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dirty="0" err="1" smtClean="0"/>
              <a:t>Hydroperikard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	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Perikarditida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9578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084" y="365125"/>
            <a:ext cx="8845831" cy="5868000"/>
          </a:xfrm>
        </p:spPr>
      </p:pic>
      <p:sp>
        <p:nvSpPr>
          <p:cNvPr id="5" name="TextovéPole 4"/>
          <p:cNvSpPr txBox="1"/>
          <p:nvPr/>
        </p:nvSpPr>
        <p:spPr>
          <a:xfrm>
            <a:off x="1673084" y="6233125"/>
            <a:ext cx="76771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repository.up.ac.za</a:t>
            </a:r>
            <a:r>
              <a:rPr lang="en-US" sz="1000" dirty="0"/>
              <a:t>/</a:t>
            </a:r>
            <a:r>
              <a:rPr lang="en-US" sz="1000" dirty="0" err="1"/>
              <a:t>bitstream</a:t>
            </a:r>
            <a:r>
              <a:rPr lang="en-US" sz="1000" dirty="0"/>
              <a:t>/handle/2263/32840/</a:t>
            </a:r>
            <a:r>
              <a:rPr lang="en-US" sz="1000" dirty="0" err="1"/>
              <a:t>hw-030.jpg?sequence</a:t>
            </a:r>
            <a:r>
              <a:rPr lang="en-US" sz="1000" dirty="0"/>
              <a:t>=</a:t>
            </a:r>
            <a:r>
              <a:rPr lang="en-US" sz="1000" dirty="0" err="1"/>
              <a:t>1&amp;isAllowed</a:t>
            </a:r>
            <a:r>
              <a:rPr lang="en-US" sz="1000" dirty="0"/>
              <a:t>=y</a:t>
            </a:r>
          </a:p>
        </p:txBody>
      </p:sp>
    </p:spTree>
    <p:extLst>
      <p:ext uri="{BB962C8B-B14F-4D97-AF65-F5344CB8AC3E}">
        <p14:creationId xmlns:p14="http://schemas.microsoft.com/office/powerpoint/2010/main" val="20616047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Patologie cév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Onemocnění tepen</a:t>
            </a:r>
          </a:p>
          <a:p>
            <a:r>
              <a:rPr lang="cs-CZ" dirty="0" smtClean="0"/>
              <a:t>Onemocnění žil</a:t>
            </a:r>
          </a:p>
          <a:p>
            <a:r>
              <a:rPr lang="cs-CZ" dirty="0" smtClean="0"/>
              <a:t>Onemocnění lymfatických cév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31758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Patologie cév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Onemocnění tepen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	-Ateroskleróza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-extrémně častá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-klinická manifestace: -ischemická choroba srdeční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		     -onemocnění periferních arterií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-nejvýznamněji postižené lokality: břišní aorta, arterie DKK</a:t>
            </a:r>
            <a:r>
              <a:rPr lang="cs-CZ" smtClean="0"/>
              <a:t>, 		 koronární arterie</a:t>
            </a:r>
          </a:p>
        </p:txBody>
      </p:sp>
    </p:spTree>
    <p:extLst>
      <p:ext uri="{BB962C8B-B14F-4D97-AF65-F5344CB8AC3E}">
        <p14:creationId xmlns:p14="http://schemas.microsoft.com/office/powerpoint/2010/main" val="32040620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77" y="365125"/>
            <a:ext cx="8447245" cy="5652000"/>
          </a:xfrm>
        </p:spPr>
      </p:pic>
      <p:sp>
        <p:nvSpPr>
          <p:cNvPr id="5" name="TextovéPole 4"/>
          <p:cNvSpPr txBox="1"/>
          <p:nvPr/>
        </p:nvSpPr>
        <p:spPr>
          <a:xfrm>
            <a:off x="1872377" y="6017125"/>
            <a:ext cx="69151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err="1" smtClean="0"/>
              <a:t>MSD</a:t>
            </a:r>
            <a:r>
              <a:rPr lang="cs-CZ" sz="1000" dirty="0" smtClean="0"/>
              <a:t> </a:t>
            </a:r>
            <a:r>
              <a:rPr lang="cs-CZ" sz="1000" dirty="0" err="1" smtClean="0"/>
              <a:t>Manuals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215688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Patologie cév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Onemocnění tepen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-Systémová hypertenze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-zvýšení krevního tlaku nad 140/90 mm </a:t>
            </a:r>
            <a:r>
              <a:rPr lang="cs-CZ" dirty="0" err="1" smtClean="0"/>
              <a:t>Hg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-extrémně častá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-primární (cca 90%) x sekundární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-multifaktoriální podklad-ateroskleróza</a:t>
            </a:r>
          </a:p>
        </p:txBody>
      </p:sp>
    </p:spTree>
    <p:extLst>
      <p:ext uri="{BB962C8B-B14F-4D97-AF65-F5344CB8AC3E}">
        <p14:creationId xmlns:p14="http://schemas.microsoft.com/office/powerpoint/2010/main" val="9604839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Patologie cév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Onemocnění tepen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-Aneuryzmata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=tepenná výduť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-vrozená x získaná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-predilekční lokalizace: břišní aorta, mozkové cévy</a:t>
            </a:r>
          </a:p>
        </p:txBody>
      </p:sp>
    </p:spTree>
    <p:extLst>
      <p:ext uri="{BB962C8B-B14F-4D97-AF65-F5344CB8AC3E}">
        <p14:creationId xmlns:p14="http://schemas.microsoft.com/office/powerpoint/2010/main" val="2117303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Patologie srdce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VSV</a:t>
            </a:r>
          </a:p>
          <a:p>
            <a:r>
              <a:rPr lang="cs-CZ" dirty="0" smtClean="0"/>
              <a:t>Onemocnění endokardu</a:t>
            </a:r>
          </a:p>
          <a:p>
            <a:r>
              <a:rPr lang="cs-CZ" dirty="0" smtClean="0"/>
              <a:t>Onemocnění myokardu</a:t>
            </a:r>
          </a:p>
          <a:p>
            <a:r>
              <a:rPr lang="cs-CZ" dirty="0" smtClean="0"/>
              <a:t>Onemocnění perikardu</a:t>
            </a:r>
          </a:p>
          <a:p>
            <a:r>
              <a:rPr lang="cs-CZ" dirty="0" smtClean="0"/>
              <a:t>(Hypertenze)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24537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657" y="365125"/>
            <a:ext cx="9012686" cy="6012000"/>
          </a:xfrm>
        </p:spPr>
      </p:pic>
      <p:sp>
        <p:nvSpPr>
          <p:cNvPr id="5" name="TextovéPole 4"/>
          <p:cNvSpPr txBox="1"/>
          <p:nvPr/>
        </p:nvSpPr>
        <p:spPr>
          <a:xfrm>
            <a:off x="1589657" y="6377125"/>
            <a:ext cx="7715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www.researchgate.net</a:t>
            </a:r>
            <a:r>
              <a:rPr lang="en-US" sz="1000" dirty="0"/>
              <a:t>/profile/Imelda-Wright/publication/6275826/figure/</a:t>
            </a:r>
            <a:r>
              <a:rPr lang="en-US" sz="1000" dirty="0" err="1"/>
              <a:t>fig1</a:t>
            </a:r>
            <a:r>
              <a:rPr lang="en-US" sz="1000" dirty="0"/>
              <a:t>/</a:t>
            </a:r>
            <a:r>
              <a:rPr lang="en-US" sz="1000" dirty="0" err="1"/>
              <a:t>AS:857100381081600@1581360063064</a:t>
            </a:r>
            <a:r>
              <a:rPr lang="en-US" sz="1000" dirty="0"/>
              <a:t>/The-three-most-common-types-of-</a:t>
            </a:r>
            <a:r>
              <a:rPr lang="en-US" sz="1000" dirty="0" err="1"/>
              <a:t>aneurysm.png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790976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Patologie cév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Onemocnění tepen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-Disekce aorty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=proniknutí krevního proudu trhlinou v intimě do cévní 			</a:t>
            </a:r>
            <a:r>
              <a:rPr lang="cs-CZ" dirty="0" err="1" smtClean="0"/>
              <a:t>medie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-typ A x typ B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Klinický obraz: -prudká ostrá bolest na hrudi či v zádech</a:t>
            </a:r>
          </a:p>
        </p:txBody>
      </p:sp>
    </p:spTree>
    <p:extLst>
      <p:ext uri="{BB962C8B-B14F-4D97-AF65-F5344CB8AC3E}">
        <p14:creationId xmlns:p14="http://schemas.microsoft.com/office/powerpoint/2010/main" val="9016563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201" y="187325"/>
            <a:ext cx="6618676" cy="6300000"/>
          </a:xfrm>
        </p:spPr>
      </p:pic>
      <p:sp>
        <p:nvSpPr>
          <p:cNvPr id="5" name="TextovéPole 4"/>
          <p:cNvSpPr txBox="1"/>
          <p:nvPr/>
        </p:nvSpPr>
        <p:spPr>
          <a:xfrm>
            <a:off x="2648201" y="6487325"/>
            <a:ext cx="63055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www.uptodate.com</a:t>
            </a:r>
            <a:r>
              <a:rPr lang="en-US" sz="1000" dirty="0"/>
              <a:t>/contents/images/</a:t>
            </a:r>
            <a:r>
              <a:rPr lang="en-US" sz="1000" dirty="0" err="1"/>
              <a:t>SURG</a:t>
            </a:r>
            <a:r>
              <a:rPr lang="en-US" sz="1000" dirty="0"/>
              <a:t>/100115/</a:t>
            </a:r>
            <a:r>
              <a:rPr lang="en-US" sz="1000" dirty="0" err="1"/>
              <a:t>Classification_aortic_dissection.jpg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05453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Patologie cév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Onemocnění tepen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-Vaskulitidy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=zánětlivá onemocnění cévní stěny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-jakákoli céva v jakémkoli orgánu a lokalizaci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Klinický obraz: -velmi variabilní</a:t>
            </a:r>
          </a:p>
        </p:txBody>
      </p:sp>
    </p:spTree>
    <p:extLst>
      <p:ext uri="{BB962C8B-B14F-4D97-AF65-F5344CB8AC3E}">
        <p14:creationId xmlns:p14="http://schemas.microsoft.com/office/powerpoint/2010/main" val="31593825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Patologie cév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Onemocnění tepen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-Vaskulitidy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Cévy velkého kalibru</a:t>
            </a:r>
          </a:p>
          <a:p>
            <a:pPr marL="0" indent="0">
              <a:buNone/>
            </a:pPr>
            <a:r>
              <a:rPr lang="cs-CZ" dirty="0" smtClean="0"/>
              <a:t>			-</a:t>
            </a:r>
            <a:r>
              <a:rPr lang="cs-CZ" dirty="0" err="1" smtClean="0"/>
              <a:t>Takayasu</a:t>
            </a:r>
            <a:r>
              <a:rPr lang="cs-CZ" dirty="0" smtClean="0"/>
              <a:t> </a:t>
            </a:r>
            <a:r>
              <a:rPr lang="cs-CZ" dirty="0" err="1" smtClean="0"/>
              <a:t>disease</a:t>
            </a:r>
            <a:r>
              <a:rPr lang="cs-CZ" dirty="0" smtClean="0"/>
              <a:t>, </a:t>
            </a:r>
            <a:r>
              <a:rPr lang="cs-CZ" dirty="0" err="1" smtClean="0"/>
              <a:t>Obrovskobb</a:t>
            </a:r>
            <a:r>
              <a:rPr lang="cs-CZ" dirty="0" smtClean="0"/>
              <a:t>. </a:t>
            </a:r>
            <a:r>
              <a:rPr lang="cs-CZ" dirty="0"/>
              <a:t>t</a:t>
            </a:r>
            <a:r>
              <a:rPr lang="cs-CZ" dirty="0" smtClean="0"/>
              <a:t>emporální arteritis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		Cévy středního kalibru</a:t>
            </a:r>
          </a:p>
          <a:p>
            <a:pPr marL="0" indent="0">
              <a:buNone/>
            </a:pPr>
            <a:r>
              <a:rPr lang="cs-CZ" dirty="0" smtClean="0"/>
              <a:t>			-</a:t>
            </a:r>
            <a:r>
              <a:rPr lang="cs-CZ" dirty="0" err="1" smtClean="0"/>
              <a:t>Polyarteritis</a:t>
            </a:r>
            <a:r>
              <a:rPr lang="cs-CZ" dirty="0" smtClean="0"/>
              <a:t> </a:t>
            </a:r>
            <a:r>
              <a:rPr lang="cs-CZ" dirty="0" err="1" smtClean="0"/>
              <a:t>nodosa</a:t>
            </a:r>
            <a:r>
              <a:rPr lang="cs-CZ" dirty="0" smtClean="0"/>
              <a:t>, </a:t>
            </a:r>
            <a:r>
              <a:rPr lang="cs-CZ" dirty="0" err="1" smtClean="0"/>
              <a:t>Kawasaki</a:t>
            </a:r>
            <a:r>
              <a:rPr lang="cs-CZ" dirty="0" smtClean="0"/>
              <a:t> syndrom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		Cévy malého kalibru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-</a:t>
            </a:r>
            <a:r>
              <a:rPr lang="cs-CZ" dirty="0" err="1" smtClean="0"/>
              <a:t>ANCA</a:t>
            </a:r>
            <a:r>
              <a:rPr lang="cs-CZ" dirty="0" smtClean="0"/>
              <a:t>+ vaskulitidy, ostatní</a:t>
            </a:r>
          </a:p>
        </p:txBody>
      </p:sp>
    </p:spTree>
    <p:extLst>
      <p:ext uri="{BB962C8B-B14F-4D97-AF65-F5344CB8AC3E}">
        <p14:creationId xmlns:p14="http://schemas.microsoft.com/office/powerpoint/2010/main" val="4724158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Patologie cév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Onemocnění žil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-Varixy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=abnormální dilatace žilní stěny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-nejběžnější onemocnění žil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-predilekční lokalizace: DKK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-Rizikové faktory: pohlaví (ženské), věk, obezita, genetická 		zátěž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2519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3880899" cy="5832000"/>
          </a:xfrm>
        </p:spPr>
      </p:pic>
      <p:sp>
        <p:nvSpPr>
          <p:cNvPr id="5" name="TextovéPole 4"/>
          <p:cNvSpPr txBox="1"/>
          <p:nvPr/>
        </p:nvSpPr>
        <p:spPr>
          <a:xfrm>
            <a:off x="838200" y="6197125"/>
            <a:ext cx="39243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err="1" smtClean="0"/>
              <a:t>MSD</a:t>
            </a:r>
            <a:r>
              <a:rPr lang="cs-CZ" sz="1000" dirty="0" smtClean="0"/>
              <a:t> </a:t>
            </a:r>
            <a:r>
              <a:rPr lang="cs-CZ" sz="1000" dirty="0" err="1" smtClean="0"/>
              <a:t>Manuals</a:t>
            </a:r>
            <a:endParaRPr lang="en-US" sz="10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735" y="365125"/>
            <a:ext cx="3744765" cy="58320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630735" y="6197125"/>
            <a:ext cx="4019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webmium.blob.core.windows.net</a:t>
            </a:r>
            <a:r>
              <a:rPr lang="en-US" sz="1000" dirty="0"/>
              <a:t>/users/128675/assets/</a:t>
            </a:r>
            <a:r>
              <a:rPr lang="en-US" sz="1000" dirty="0" err="1"/>
              <a:t>add75c8175244a89078d1882aee3e247</a:t>
            </a:r>
            <a:r>
              <a:rPr lang="en-US" sz="1000" dirty="0"/>
              <a:t>/</a:t>
            </a:r>
            <a:r>
              <a:rPr lang="en-US" sz="1000" dirty="0" err="1"/>
              <a:t>obrazek3.jpg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112082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Patologie cév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Onemocnění žil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-Varixy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-jícnové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-hemoroidy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4056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781" y="365125"/>
            <a:ext cx="6060438" cy="5616000"/>
          </a:xfrm>
        </p:spPr>
      </p:pic>
      <p:sp>
        <p:nvSpPr>
          <p:cNvPr id="5" name="TextovéPole 4"/>
          <p:cNvSpPr txBox="1"/>
          <p:nvPr/>
        </p:nvSpPr>
        <p:spPr>
          <a:xfrm>
            <a:off x="3065781" y="5981125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upload.wikimedia.org</a:t>
            </a:r>
            <a:r>
              <a:rPr lang="en-US" sz="1000" dirty="0"/>
              <a:t>/</a:t>
            </a:r>
            <a:r>
              <a:rPr lang="en-US" sz="1000" dirty="0" err="1"/>
              <a:t>wikipedia</a:t>
            </a:r>
            <a:r>
              <a:rPr lang="en-US" sz="1000" dirty="0"/>
              <a:t>/commons/thumb/b/</a:t>
            </a:r>
            <a:r>
              <a:rPr lang="en-US" sz="1000" dirty="0" err="1"/>
              <a:t>b6</a:t>
            </a:r>
            <a:r>
              <a:rPr lang="en-US" sz="1000" dirty="0"/>
              <a:t>/Esophageal_varices_-_</a:t>
            </a:r>
            <a:r>
              <a:rPr lang="en-US" sz="1000" dirty="0" err="1"/>
              <a:t>wale.jpg</a:t>
            </a:r>
            <a:r>
              <a:rPr lang="en-US" sz="1000" dirty="0"/>
              <a:t>/300px-Esophageal_varices_-_</a:t>
            </a:r>
            <a:r>
              <a:rPr lang="en-US" sz="1000" dirty="0" err="1"/>
              <a:t>wale.jpg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272719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Patologie cév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Onemocnění žil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-Trombóza žil a tromboflebitida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-trombóza hlubokých žil dolních končetin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-riziko plicní embolizace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-trombóza povrchových žil působí zpravidla jen lokální 			komplikace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413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Patologie srdce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Vrozené srdeční vady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-přítomny již při narození, věk a typ projevů variabilní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-existují odchylky od normy, které pro svou četnost a malý 	klinický význam nejsou považovány za vady v pravém slova 	smyslu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-část multifaktoriálně podmíněná, část ve spojitosti s genetickými 	syndromy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-kritické je období mezi 3. a 6. týdnem embryonálního vývoje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65370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760" y="365125"/>
            <a:ext cx="8592480" cy="5508000"/>
          </a:xfrm>
        </p:spPr>
      </p:pic>
      <p:sp>
        <p:nvSpPr>
          <p:cNvPr id="5" name="TextovéPole 4"/>
          <p:cNvSpPr txBox="1"/>
          <p:nvPr/>
        </p:nvSpPr>
        <p:spPr>
          <a:xfrm>
            <a:off x="1799760" y="5873125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static.wixstatic.com</a:t>
            </a:r>
            <a:r>
              <a:rPr lang="en-US" sz="1000" dirty="0"/>
              <a:t>/media/</a:t>
            </a:r>
            <a:r>
              <a:rPr lang="en-US" sz="1000" dirty="0" err="1"/>
              <a:t>212f67_feb91a0190d34c75b467aa651de7cca6~mv2.jpg</a:t>
            </a:r>
            <a:r>
              <a:rPr lang="en-US" sz="1000" dirty="0"/>
              <a:t>/</a:t>
            </a:r>
            <a:r>
              <a:rPr lang="en-US" sz="1000" dirty="0" err="1"/>
              <a:t>v1</a:t>
            </a:r>
            <a:r>
              <a:rPr lang="en-US" sz="1000" dirty="0"/>
              <a:t>/fill/</a:t>
            </a:r>
            <a:r>
              <a:rPr lang="en-US" sz="1000" dirty="0" err="1"/>
              <a:t>w_390,h_250,al_c,q_90</a:t>
            </a:r>
            <a:r>
              <a:rPr lang="en-US" sz="1000" dirty="0"/>
              <a:t>/</a:t>
            </a:r>
            <a:r>
              <a:rPr lang="en-US" sz="1000" dirty="0" err="1"/>
              <a:t>212f67_feb91a0190d34c75b467aa651de7cca6~mv2.jpg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216051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180" y="365125"/>
            <a:ext cx="7991640" cy="5688000"/>
          </a:xfrm>
        </p:spPr>
      </p:pic>
      <p:sp>
        <p:nvSpPr>
          <p:cNvPr id="5" name="TextovéPole 4"/>
          <p:cNvSpPr txBox="1"/>
          <p:nvPr/>
        </p:nvSpPr>
        <p:spPr>
          <a:xfrm>
            <a:off x="2100180" y="6053125"/>
            <a:ext cx="62103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inoviavein.com</a:t>
            </a:r>
            <a:r>
              <a:rPr lang="en-US" sz="1000" dirty="0"/>
              <a:t>/</a:t>
            </a:r>
            <a:r>
              <a:rPr lang="en-US" sz="1000" dirty="0" err="1"/>
              <a:t>wp</a:t>
            </a:r>
            <a:r>
              <a:rPr lang="en-US" sz="1000" dirty="0"/>
              <a:t>-content/uploads/sites/2/2019/02/</a:t>
            </a:r>
            <a:r>
              <a:rPr lang="en-US" sz="1000" dirty="0" err="1"/>
              <a:t>phlebitis.jpg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435753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Patologie cév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Onemocnění lymfatických cév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-Lymfedém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-primární</a:t>
            </a:r>
          </a:p>
          <a:p>
            <a:pPr marL="0" indent="0">
              <a:buNone/>
            </a:pPr>
            <a:r>
              <a:rPr lang="cs-CZ" dirty="0" smtClean="0"/>
              <a:t>			-vrozená vada uspořádání lymfatických cév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-sekundární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-obliterace </a:t>
            </a:r>
            <a:r>
              <a:rPr lang="cs-CZ" dirty="0" err="1" smtClean="0"/>
              <a:t>lymfatik</a:t>
            </a:r>
            <a:r>
              <a:rPr lang="cs-CZ" dirty="0" smtClean="0"/>
              <a:t> např. při karcinomatóze či po 				rozsáhlých operačních výkonech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6913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153" y="149225"/>
            <a:ext cx="5922780" cy="6444000"/>
          </a:xfrm>
        </p:spPr>
      </p:pic>
      <p:sp>
        <p:nvSpPr>
          <p:cNvPr id="5" name="TextovéPole 4"/>
          <p:cNvSpPr txBox="1"/>
          <p:nvPr/>
        </p:nvSpPr>
        <p:spPr>
          <a:xfrm>
            <a:off x="2896153" y="6611779"/>
            <a:ext cx="72961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lermagazine.com</a:t>
            </a:r>
            <a:r>
              <a:rPr lang="en-US" sz="1000" dirty="0"/>
              <a:t>/</a:t>
            </a:r>
            <a:r>
              <a:rPr lang="en-US" sz="1000" dirty="0" err="1"/>
              <a:t>wp</a:t>
            </a:r>
            <a:r>
              <a:rPr lang="en-US" sz="1000" dirty="0"/>
              <a:t>-content/uploads/2020/03/lymph-Figure-</a:t>
            </a:r>
            <a:r>
              <a:rPr lang="en-US" sz="1000" dirty="0" err="1"/>
              <a:t>1.jpg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311981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altLang="cs-CZ" b="1" dirty="0"/>
              <a:t>1. Vyberte nesprávné tvrzení o akutním infarktu myokardu:</a:t>
            </a:r>
            <a:endParaRPr lang="cs-CZ" altLang="cs-CZ" dirty="0"/>
          </a:p>
          <a:p>
            <a:r>
              <a:rPr lang="cs-CZ" altLang="cs-CZ" dirty="0"/>
              <a:t>a)	hojí se </a:t>
            </a:r>
            <a:r>
              <a:rPr lang="cs-CZ" altLang="cs-CZ" dirty="0" err="1"/>
              <a:t>pseudocystou</a:t>
            </a:r>
            <a:r>
              <a:rPr lang="cs-CZ" altLang="cs-CZ" dirty="0"/>
              <a:t> </a:t>
            </a:r>
          </a:p>
          <a:p>
            <a:r>
              <a:rPr lang="cs-CZ" altLang="cs-CZ" dirty="0"/>
              <a:t>b)	vzniká při trombotickém uzávěru koronární arterie</a:t>
            </a:r>
          </a:p>
          <a:p>
            <a:r>
              <a:rPr lang="cs-CZ" altLang="cs-CZ" dirty="0"/>
              <a:t>c)	jedná se o koagulační nekrózu </a:t>
            </a:r>
            <a:r>
              <a:rPr lang="cs-CZ" altLang="cs-CZ" dirty="0" err="1"/>
              <a:t>kardiomyocytů</a:t>
            </a:r>
            <a:endParaRPr lang="cs-CZ" altLang="cs-CZ" dirty="0"/>
          </a:p>
          <a:p>
            <a:r>
              <a:rPr lang="cs-CZ" altLang="cs-CZ" dirty="0"/>
              <a:t>d)	makro má žlutou barvu s hyperemickým lemem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3610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altLang="cs-CZ" b="1" dirty="0"/>
              <a:t>2. Co platí o trombóze?</a:t>
            </a:r>
          </a:p>
          <a:p>
            <a:r>
              <a:rPr lang="cs-CZ" altLang="cs-CZ" dirty="0"/>
              <a:t>A) Vzniká pouze v arteriích a vénách</a:t>
            </a:r>
          </a:p>
          <a:p>
            <a:r>
              <a:rPr lang="cs-CZ" altLang="cs-CZ" dirty="0"/>
              <a:t>B) Má pouze lokální důsledky</a:t>
            </a:r>
          </a:p>
          <a:p>
            <a:r>
              <a:rPr lang="cs-CZ" altLang="cs-CZ" dirty="0"/>
              <a:t>C) Trombus vždy obsahuje krevní destičky</a:t>
            </a:r>
          </a:p>
          <a:p>
            <a:r>
              <a:rPr lang="cs-CZ" altLang="cs-CZ" dirty="0"/>
              <a:t>D) Trombem se může stát jakýkoliv předmět, který uvízne v krevním řečišti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249094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altLang="cs-CZ" b="1" dirty="0"/>
              <a:t>3.</a:t>
            </a:r>
            <a:r>
              <a:rPr lang="cs-CZ" altLang="cs-CZ" dirty="0"/>
              <a:t> </a:t>
            </a:r>
            <a:r>
              <a:rPr lang="cs-CZ" altLang="cs-CZ" b="1" dirty="0"/>
              <a:t>Čím je vyvolán akutní plicní edém u levostranného srdečního selhání?</a:t>
            </a:r>
          </a:p>
          <a:p>
            <a:r>
              <a:rPr lang="cs-CZ" altLang="cs-CZ" dirty="0"/>
              <a:t>A) zvýšený arteriální hydrostatický tlak</a:t>
            </a:r>
          </a:p>
          <a:p>
            <a:r>
              <a:rPr lang="cs-CZ" altLang="cs-CZ" dirty="0"/>
              <a:t>B) Snížený plazmatický koloidní tlak </a:t>
            </a:r>
          </a:p>
          <a:p>
            <a:r>
              <a:rPr lang="cs-CZ" altLang="cs-CZ" dirty="0"/>
              <a:t>C) zvýšená cévní permeabilita</a:t>
            </a:r>
          </a:p>
          <a:p>
            <a:r>
              <a:rPr lang="cs-CZ" altLang="cs-CZ" dirty="0"/>
              <a:t>D) zvýšený kapilární hydrostatický tlak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0729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altLang="cs-CZ" b="1" dirty="0"/>
              <a:t>4. Jak je označována intravitální tvorba krevního koagula v arteriích nebo žilách?</a:t>
            </a:r>
          </a:p>
          <a:p>
            <a:r>
              <a:rPr lang="cs-CZ" altLang="cs-CZ" dirty="0"/>
              <a:t>A) Kongesce</a:t>
            </a:r>
          </a:p>
          <a:p>
            <a:r>
              <a:rPr lang="cs-CZ" altLang="cs-CZ" dirty="0"/>
              <a:t>B) Embolie</a:t>
            </a:r>
          </a:p>
          <a:p>
            <a:r>
              <a:rPr lang="cs-CZ" altLang="cs-CZ" dirty="0"/>
              <a:t>C) Hemoragie</a:t>
            </a:r>
          </a:p>
          <a:p>
            <a:r>
              <a:rPr lang="cs-CZ" altLang="cs-CZ" dirty="0"/>
              <a:t>D) Trombóza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831032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altLang="cs-CZ" b="1" dirty="0"/>
              <a:t>5. Intravaskulární částice tuku zavlečené na místo vzdálené od místa jeho původu mají spojitost s:</a:t>
            </a:r>
          </a:p>
          <a:p>
            <a:r>
              <a:rPr lang="cs-CZ" altLang="cs-CZ" dirty="0"/>
              <a:t>A) ascitem</a:t>
            </a:r>
          </a:p>
          <a:p>
            <a:r>
              <a:rPr lang="cs-CZ" altLang="cs-CZ" dirty="0"/>
              <a:t>B) dekompresní nemocí</a:t>
            </a:r>
          </a:p>
          <a:p>
            <a:r>
              <a:rPr lang="cs-CZ" altLang="cs-CZ" dirty="0"/>
              <a:t>C) frakturami dlouhých kostí</a:t>
            </a:r>
          </a:p>
          <a:p>
            <a:r>
              <a:rPr lang="cs-CZ" altLang="cs-CZ" dirty="0"/>
              <a:t>D) hlubokou žilní trombózou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687649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altLang="cs-CZ" b="1" dirty="0"/>
              <a:t>6. Jaký je obvyklý nález v játrech u pacienta s chronickým pravostranným srdečním selháním?</a:t>
            </a:r>
          </a:p>
          <a:p>
            <a:r>
              <a:rPr lang="cs-CZ" altLang="cs-CZ" dirty="0"/>
              <a:t>A) akutní zánět</a:t>
            </a:r>
          </a:p>
          <a:p>
            <a:r>
              <a:rPr lang="cs-CZ" altLang="cs-CZ" dirty="0"/>
              <a:t>B) kongesce</a:t>
            </a:r>
          </a:p>
          <a:p>
            <a:r>
              <a:rPr lang="cs-CZ" altLang="cs-CZ" dirty="0"/>
              <a:t>C) edém</a:t>
            </a:r>
          </a:p>
          <a:p>
            <a:r>
              <a:rPr lang="cs-CZ" altLang="cs-CZ" dirty="0"/>
              <a:t>D) infarkt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535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Patologie srdce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Vrozené srdeční vady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Klasifikace: VSV bez zkratu</a:t>
            </a:r>
          </a:p>
          <a:p>
            <a:pPr marL="0" indent="0">
              <a:buNone/>
            </a:pPr>
            <a:r>
              <a:rPr lang="cs-CZ" dirty="0" smtClean="0"/>
              <a:t>		         VSV se zkratem-</a:t>
            </a:r>
            <a:r>
              <a:rPr lang="cs-CZ" dirty="0" err="1" smtClean="0"/>
              <a:t>pravo</a:t>
            </a:r>
            <a:r>
              <a:rPr lang="cs-CZ" dirty="0" smtClean="0"/>
              <a:t>-levým</a:t>
            </a:r>
          </a:p>
          <a:p>
            <a:pPr marL="0" indent="0">
              <a:buNone/>
            </a:pPr>
            <a:r>
              <a:rPr lang="cs-CZ" dirty="0" smtClean="0"/>
              <a:t>					  -</a:t>
            </a:r>
            <a:r>
              <a:rPr lang="cs-CZ" dirty="0" err="1" smtClean="0"/>
              <a:t>levo</a:t>
            </a:r>
            <a:r>
              <a:rPr lang="cs-CZ" dirty="0" smtClean="0"/>
              <a:t>-pravým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760417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altLang="cs-CZ" b="1" dirty="0"/>
              <a:t>7. Zvýšené riziko trombózy NENÍ u:</a:t>
            </a:r>
          </a:p>
          <a:p>
            <a:r>
              <a:rPr lang="cs-CZ" altLang="cs-CZ" dirty="0"/>
              <a:t>A) dehydratace</a:t>
            </a:r>
          </a:p>
          <a:p>
            <a:r>
              <a:rPr lang="cs-CZ" altLang="cs-CZ" dirty="0"/>
              <a:t>B) </a:t>
            </a:r>
            <a:r>
              <a:rPr lang="cs-CZ" altLang="cs-CZ" dirty="0" err="1"/>
              <a:t>trombocytózy</a:t>
            </a:r>
            <a:endParaRPr lang="cs-CZ" altLang="cs-CZ" dirty="0"/>
          </a:p>
          <a:p>
            <a:r>
              <a:rPr lang="cs-CZ" altLang="cs-CZ" dirty="0"/>
              <a:t>C) anémie</a:t>
            </a:r>
          </a:p>
          <a:p>
            <a:r>
              <a:rPr lang="cs-CZ" altLang="cs-CZ" dirty="0"/>
              <a:t>D) venostázy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644500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altLang="cs-CZ" b="1" dirty="0"/>
              <a:t>8. Který z následujících patologických stavů se bude makroskopicky projevovat jako </a:t>
            </a:r>
            <a:r>
              <a:rPr lang="cs-CZ" altLang="cs-CZ" b="1" dirty="0" err="1"/>
              <a:t>prokrvácené</a:t>
            </a:r>
            <a:r>
              <a:rPr lang="cs-CZ" altLang="cs-CZ" b="1" dirty="0"/>
              <a:t> ložisko koagulační nekrózy?</a:t>
            </a:r>
          </a:p>
          <a:p>
            <a:r>
              <a:rPr lang="cs-CZ" altLang="cs-CZ" dirty="0"/>
              <a:t>A) Muškátová játra</a:t>
            </a:r>
          </a:p>
          <a:p>
            <a:r>
              <a:rPr lang="cs-CZ" altLang="cs-CZ" dirty="0"/>
              <a:t>B) Plicní absces</a:t>
            </a:r>
          </a:p>
          <a:p>
            <a:r>
              <a:rPr lang="cs-CZ" altLang="cs-CZ" dirty="0"/>
              <a:t>C) Plicní infarkt</a:t>
            </a:r>
          </a:p>
          <a:p>
            <a:r>
              <a:rPr lang="cs-CZ" altLang="cs-CZ" dirty="0"/>
              <a:t>D) Infarkt ledviny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635182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altLang="cs-CZ" b="1" dirty="0"/>
              <a:t>9. Co platí o infarktu myokardu</a:t>
            </a:r>
          </a:p>
          <a:p>
            <a:r>
              <a:rPr lang="cs-CZ" altLang="cs-CZ" dirty="0"/>
              <a:t>A) hojí se kolikvační nekrózou</a:t>
            </a:r>
          </a:p>
          <a:p>
            <a:r>
              <a:rPr lang="cs-CZ" altLang="cs-CZ" dirty="0"/>
              <a:t>B) makroskopicky(při pitvě) je ložisko patrné již za 2 h</a:t>
            </a:r>
          </a:p>
          <a:p>
            <a:r>
              <a:rPr lang="cs-CZ" altLang="cs-CZ" dirty="0"/>
              <a:t>C) hojí se koagulační nekrózou</a:t>
            </a:r>
          </a:p>
          <a:p>
            <a:r>
              <a:rPr lang="cs-CZ" altLang="cs-CZ" dirty="0"/>
              <a:t>D) kouření působí protektivně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446957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altLang="cs-CZ" b="1" dirty="0"/>
              <a:t>10. Co neplatí o ateroskleróze</a:t>
            </a:r>
          </a:p>
          <a:p>
            <a:r>
              <a:rPr lang="cs-CZ" altLang="cs-CZ" dirty="0"/>
              <a:t>A) první známky aterosklerózy vznikají již v dětství </a:t>
            </a:r>
          </a:p>
          <a:p>
            <a:r>
              <a:rPr lang="cs-CZ" altLang="cs-CZ" dirty="0"/>
              <a:t>B) je to rizikový faktor infarktu myokardu</a:t>
            </a:r>
          </a:p>
          <a:p>
            <a:r>
              <a:rPr lang="cs-CZ" altLang="cs-CZ" dirty="0"/>
              <a:t>C) je častější u diabetiků</a:t>
            </a:r>
          </a:p>
          <a:p>
            <a:r>
              <a:rPr lang="cs-CZ" altLang="cs-CZ" dirty="0"/>
              <a:t>D) komplikované pláty(kalcifikované, </a:t>
            </a:r>
            <a:r>
              <a:rPr lang="cs-CZ" altLang="cs-CZ" dirty="0" err="1"/>
              <a:t>ulcerované</a:t>
            </a:r>
            <a:r>
              <a:rPr lang="cs-CZ" altLang="cs-CZ" dirty="0"/>
              <a:t>) jsou reverzibilní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2332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Patologie srdce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Vrozené srdeční vady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Klinické projevy: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-šelesty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-dušnost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-cyanóza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-srdeční selhávání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7665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Patologie srdce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Vrozené srdeční vady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-Defekt septa komor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-Defekt septa síní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-Stenóza aortální chlopně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-Transpozice velkých tepen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-Koarktace aorty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-Otevřená tepenná </a:t>
            </a:r>
            <a:r>
              <a:rPr lang="cs-CZ" dirty="0" err="1" smtClean="0"/>
              <a:t>dučej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-Defekt AV septa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</a:t>
            </a:r>
            <a:r>
              <a:rPr lang="cs-CZ" dirty="0" err="1" smtClean="0"/>
              <a:t>Fallotova</a:t>
            </a:r>
            <a:r>
              <a:rPr lang="cs-CZ" dirty="0" smtClean="0"/>
              <a:t> tetralogie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2415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Patologie srdce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Vrozené srdeční vady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-Defekt septa komor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60" y="2773913"/>
            <a:ext cx="5949575" cy="370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88160" y="6481913"/>
            <a:ext cx="54483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kidshealth.org</a:t>
            </a:r>
            <a:r>
              <a:rPr lang="en-US" sz="1000" dirty="0"/>
              <a:t>/content/dam/</a:t>
            </a:r>
            <a:r>
              <a:rPr lang="en-US" sz="1000" dirty="0" err="1"/>
              <a:t>patientinstructions</a:t>
            </a:r>
            <a:r>
              <a:rPr lang="en-US" sz="1000" dirty="0"/>
              <a:t>/</a:t>
            </a:r>
            <a:r>
              <a:rPr lang="en-US" sz="1000" dirty="0" err="1"/>
              <a:t>en</a:t>
            </a:r>
            <a:r>
              <a:rPr lang="en-US" sz="1000" dirty="0"/>
              <a:t>/images/</a:t>
            </a:r>
            <a:r>
              <a:rPr lang="en-US" sz="1000" dirty="0" err="1"/>
              <a:t>VSD_433x259_enIL.png</a:t>
            </a:r>
            <a:endParaRPr lang="en-US" sz="10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73913"/>
            <a:ext cx="6096000" cy="37080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093720" y="6481912"/>
            <a:ext cx="5401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www.chdbd.org</a:t>
            </a:r>
            <a:r>
              <a:rPr lang="en-US" sz="1000" dirty="0"/>
              <a:t>/</a:t>
            </a:r>
            <a:r>
              <a:rPr lang="en-US" sz="1000" dirty="0" err="1"/>
              <a:t>wp</a:t>
            </a:r>
            <a:r>
              <a:rPr lang="en-US" sz="1000" dirty="0"/>
              <a:t>-content/uploads/2018/11/2018-11-19_15-36-33-</a:t>
            </a:r>
            <a:r>
              <a:rPr lang="en-US" sz="1000" dirty="0" err="1"/>
              <a:t>780x401.jpg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2155985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1488</Words>
  <Application>Microsoft Office PowerPoint</Application>
  <PresentationFormat>Širokoúhlá obrazovka</PresentationFormat>
  <Paragraphs>280</Paragraphs>
  <Slides>63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63</vt:i4>
      </vt:variant>
    </vt:vector>
  </HeadingPairs>
  <TitlesOfParts>
    <vt:vector size="67" baseType="lpstr">
      <vt:lpstr>Arial</vt:lpstr>
      <vt:lpstr>Calibri</vt:lpstr>
      <vt:lpstr>Calibri Light</vt:lpstr>
      <vt:lpstr>Motiv Office</vt:lpstr>
      <vt:lpstr>Patologie kardiovaskulárního systému I+II.</vt:lpstr>
      <vt:lpstr>Anatomické minimum</vt:lpstr>
      <vt:lpstr>Histologické minimum</vt:lpstr>
      <vt:lpstr>Patologie srdce</vt:lpstr>
      <vt:lpstr>Patologie srdce</vt:lpstr>
      <vt:lpstr>Patologie srdce</vt:lpstr>
      <vt:lpstr>Patologie srdce</vt:lpstr>
      <vt:lpstr>Patologie srdce</vt:lpstr>
      <vt:lpstr>Patologie srdce</vt:lpstr>
      <vt:lpstr>Patologie srdce</vt:lpstr>
      <vt:lpstr>Patologie srdce</vt:lpstr>
      <vt:lpstr>Patologie srdce</vt:lpstr>
      <vt:lpstr>Patologie srdce</vt:lpstr>
      <vt:lpstr>Patologie srdce</vt:lpstr>
      <vt:lpstr>Patologie srdce</vt:lpstr>
      <vt:lpstr>Patologie srdce</vt:lpstr>
      <vt:lpstr>Prezentace aplikace PowerPoint</vt:lpstr>
      <vt:lpstr>Patologie srdce</vt:lpstr>
      <vt:lpstr>Patologie srdce</vt:lpstr>
      <vt:lpstr>Patologie srdce</vt:lpstr>
      <vt:lpstr>Patologie srdce</vt:lpstr>
      <vt:lpstr>Patologie srdce</vt:lpstr>
      <vt:lpstr>Prezentace aplikace PowerPoint</vt:lpstr>
      <vt:lpstr>Prezentace aplikace PowerPoint</vt:lpstr>
      <vt:lpstr>Patologie srdce</vt:lpstr>
      <vt:lpstr>Patologie srdce</vt:lpstr>
      <vt:lpstr>Prezentace aplikace PowerPoint</vt:lpstr>
      <vt:lpstr>Patologie srdce</vt:lpstr>
      <vt:lpstr>Prezentace aplikace PowerPoint</vt:lpstr>
      <vt:lpstr>Prezentace aplikace PowerPoint</vt:lpstr>
      <vt:lpstr>Patologie srdce</vt:lpstr>
      <vt:lpstr>Prezentace aplikace PowerPoint</vt:lpstr>
      <vt:lpstr>Patologie srdce</vt:lpstr>
      <vt:lpstr>Prezentace aplikace PowerPoint</vt:lpstr>
      <vt:lpstr>Patologie cév</vt:lpstr>
      <vt:lpstr>Patologie cév</vt:lpstr>
      <vt:lpstr>Prezentace aplikace PowerPoint</vt:lpstr>
      <vt:lpstr>Patologie cév</vt:lpstr>
      <vt:lpstr>Patologie cév</vt:lpstr>
      <vt:lpstr>Prezentace aplikace PowerPoint</vt:lpstr>
      <vt:lpstr>Patologie cév</vt:lpstr>
      <vt:lpstr>Prezentace aplikace PowerPoint</vt:lpstr>
      <vt:lpstr>Patologie cév</vt:lpstr>
      <vt:lpstr>Patologie cév</vt:lpstr>
      <vt:lpstr>Patologie cév</vt:lpstr>
      <vt:lpstr>Prezentace aplikace PowerPoint</vt:lpstr>
      <vt:lpstr>Patologie cév</vt:lpstr>
      <vt:lpstr>Prezentace aplikace PowerPoint</vt:lpstr>
      <vt:lpstr>Patologie cév</vt:lpstr>
      <vt:lpstr>Prezentace aplikace PowerPoint</vt:lpstr>
      <vt:lpstr>Prezentace aplikace PowerPoint</vt:lpstr>
      <vt:lpstr>Patologie cév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Hylmarová Julie</dc:creator>
  <cp:lastModifiedBy>Hylmarová Julie</cp:lastModifiedBy>
  <cp:revision>66</cp:revision>
  <dcterms:created xsi:type="dcterms:W3CDTF">2022-03-24T13:29:47Z</dcterms:created>
  <dcterms:modified xsi:type="dcterms:W3CDTF">2022-04-11T08:55:55Z</dcterms:modified>
</cp:coreProperties>
</file>