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3.xml" ContentType="application/vnd.openxmlformats-officedocument.presentationml.tags+xml"/>
  <Override PartName="/ppt/notesSlides/notesSlide2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8.xml" ContentType="application/vnd.openxmlformats-officedocument.presentationml.notesSlide+xml"/>
  <Override PartName="/ppt/tags/tag50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notesMasterIdLst>
    <p:notesMasterId r:id="rId87"/>
  </p:notesMasterIdLst>
  <p:handoutMasterIdLst>
    <p:handoutMasterId r:id="rId88"/>
  </p:handoutMasterIdLst>
  <p:sldIdLst>
    <p:sldId id="814" r:id="rId9"/>
    <p:sldId id="801" r:id="rId10"/>
    <p:sldId id="802" r:id="rId11"/>
    <p:sldId id="803" r:id="rId12"/>
    <p:sldId id="807" r:id="rId13"/>
    <p:sldId id="810" r:id="rId14"/>
    <p:sldId id="812" r:id="rId15"/>
    <p:sldId id="756" r:id="rId16"/>
    <p:sldId id="753" r:id="rId17"/>
    <p:sldId id="765" r:id="rId18"/>
    <p:sldId id="759" r:id="rId19"/>
    <p:sldId id="760" r:id="rId20"/>
    <p:sldId id="761" r:id="rId21"/>
    <p:sldId id="762" r:id="rId22"/>
    <p:sldId id="763" r:id="rId23"/>
    <p:sldId id="815" r:id="rId24"/>
    <p:sldId id="257" r:id="rId25"/>
    <p:sldId id="256" r:id="rId26"/>
    <p:sldId id="375" r:id="rId27"/>
    <p:sldId id="332" r:id="rId28"/>
    <p:sldId id="379" r:id="rId29"/>
    <p:sldId id="275" r:id="rId30"/>
    <p:sldId id="277" r:id="rId31"/>
    <p:sldId id="276" r:id="rId32"/>
    <p:sldId id="280" r:id="rId33"/>
    <p:sldId id="359" r:id="rId34"/>
    <p:sldId id="360" r:id="rId35"/>
    <p:sldId id="284" r:id="rId36"/>
    <p:sldId id="281" r:id="rId37"/>
    <p:sldId id="305" r:id="rId38"/>
    <p:sldId id="308" r:id="rId39"/>
    <p:sldId id="303" r:id="rId40"/>
    <p:sldId id="262" r:id="rId41"/>
    <p:sldId id="285" r:id="rId42"/>
    <p:sldId id="341" r:id="rId43"/>
    <p:sldId id="286" r:id="rId44"/>
    <p:sldId id="287" r:id="rId45"/>
    <p:sldId id="289" r:id="rId46"/>
    <p:sldId id="288" r:id="rId47"/>
    <p:sldId id="291" r:id="rId48"/>
    <p:sldId id="292" r:id="rId49"/>
    <p:sldId id="297" r:id="rId50"/>
    <p:sldId id="989" r:id="rId51"/>
    <p:sldId id="313" r:id="rId52"/>
    <p:sldId id="380" r:id="rId53"/>
    <p:sldId id="314" r:id="rId54"/>
    <p:sldId id="342" r:id="rId55"/>
    <p:sldId id="343" r:id="rId56"/>
    <p:sldId id="315" r:id="rId57"/>
    <p:sldId id="282" r:id="rId58"/>
    <p:sldId id="299" r:id="rId59"/>
    <p:sldId id="318" r:id="rId60"/>
    <p:sldId id="344" r:id="rId61"/>
    <p:sldId id="429" r:id="rId62"/>
    <p:sldId id="988" r:id="rId63"/>
    <p:sldId id="322" r:id="rId64"/>
    <p:sldId id="351" r:id="rId65"/>
    <p:sldId id="324" r:id="rId66"/>
    <p:sldId id="992" r:id="rId67"/>
    <p:sldId id="361" r:id="rId68"/>
    <p:sldId id="340" r:id="rId69"/>
    <p:sldId id="325" r:id="rId70"/>
    <p:sldId id="942" r:id="rId71"/>
    <p:sldId id="993" r:id="rId72"/>
    <p:sldId id="991" r:id="rId73"/>
    <p:sldId id="326" r:id="rId74"/>
    <p:sldId id="349" r:id="rId75"/>
    <p:sldId id="327" r:id="rId76"/>
    <p:sldId id="307" r:id="rId77"/>
    <p:sldId id="312" r:id="rId78"/>
    <p:sldId id="365" r:id="rId79"/>
    <p:sldId id="352" r:id="rId80"/>
    <p:sldId id="356" r:id="rId81"/>
    <p:sldId id="354" r:id="rId82"/>
    <p:sldId id="990" r:id="rId83"/>
    <p:sldId id="366" r:id="rId84"/>
    <p:sldId id="362" r:id="rId85"/>
    <p:sldId id="431" r:id="rId86"/>
  </p:sldIdLst>
  <p:sldSz cx="12192000" cy="6858000"/>
  <p:notesSz cx="6735763" cy="9869488"/>
  <p:custDataLst>
    <p:tags r:id="rId8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B2CD8D1-DC95-468A-84F3-193DB7AFF95B}">
          <p14:sldIdLst>
            <p14:sldId id="814"/>
            <p14:sldId id="801"/>
            <p14:sldId id="802"/>
            <p14:sldId id="803"/>
            <p14:sldId id="807"/>
            <p14:sldId id="810"/>
            <p14:sldId id="812"/>
            <p14:sldId id="756"/>
            <p14:sldId id="753"/>
            <p14:sldId id="765"/>
            <p14:sldId id="759"/>
            <p14:sldId id="760"/>
            <p14:sldId id="761"/>
            <p14:sldId id="762"/>
            <p14:sldId id="763"/>
            <p14:sldId id="815"/>
            <p14:sldId id="257"/>
            <p14:sldId id="256"/>
            <p14:sldId id="375"/>
            <p14:sldId id="332"/>
            <p14:sldId id="379"/>
            <p14:sldId id="275"/>
            <p14:sldId id="277"/>
            <p14:sldId id="276"/>
            <p14:sldId id="280"/>
            <p14:sldId id="359"/>
            <p14:sldId id="360"/>
            <p14:sldId id="284"/>
            <p14:sldId id="281"/>
            <p14:sldId id="305"/>
            <p14:sldId id="308"/>
            <p14:sldId id="303"/>
            <p14:sldId id="262"/>
            <p14:sldId id="285"/>
            <p14:sldId id="341"/>
            <p14:sldId id="286"/>
            <p14:sldId id="287"/>
            <p14:sldId id="289"/>
            <p14:sldId id="288"/>
            <p14:sldId id="291"/>
            <p14:sldId id="292"/>
            <p14:sldId id="297"/>
            <p14:sldId id="989"/>
            <p14:sldId id="313"/>
            <p14:sldId id="380"/>
            <p14:sldId id="314"/>
            <p14:sldId id="342"/>
            <p14:sldId id="343"/>
            <p14:sldId id="315"/>
            <p14:sldId id="282"/>
            <p14:sldId id="299"/>
            <p14:sldId id="318"/>
            <p14:sldId id="344"/>
            <p14:sldId id="429"/>
            <p14:sldId id="988"/>
            <p14:sldId id="322"/>
            <p14:sldId id="351"/>
            <p14:sldId id="324"/>
            <p14:sldId id="992"/>
            <p14:sldId id="361"/>
            <p14:sldId id="340"/>
            <p14:sldId id="325"/>
            <p14:sldId id="942"/>
            <p14:sldId id="993"/>
            <p14:sldId id="991"/>
            <p14:sldId id="326"/>
            <p14:sldId id="349"/>
            <p14:sldId id="327"/>
            <p14:sldId id="307"/>
            <p14:sldId id="312"/>
            <p14:sldId id="365"/>
            <p14:sldId id="352"/>
            <p14:sldId id="356"/>
            <p14:sldId id="354"/>
            <p14:sldId id="990"/>
            <p14:sldId id="366"/>
            <p14:sldId id="362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Kaňová" initials="PK" lastIdx="0" clrIdx="0">
    <p:extLst>
      <p:ext uri="{19B8F6BF-5375-455C-9EA6-DF929625EA0E}">
        <p15:presenceInfo xmlns:p15="http://schemas.microsoft.com/office/powerpoint/2012/main" userId="S-1-5-21-3451901064-902568176-4053310204-88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33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76" autoAdjust="0"/>
    <p:restoredTop sz="86158" autoAdjust="0"/>
  </p:normalViewPr>
  <p:slideViewPr>
    <p:cSldViewPr snapToGrid="0">
      <p:cViewPr varScale="1">
        <p:scale>
          <a:sx n="100" d="100"/>
          <a:sy n="100" d="100"/>
        </p:scale>
        <p:origin x="114" y="270"/>
      </p:cViewPr>
      <p:guideLst/>
    </p:cSldViewPr>
  </p:slideViewPr>
  <p:outlineViewPr>
    <p:cViewPr>
      <p:scale>
        <a:sx n="33" d="100"/>
        <a:sy n="33" d="100"/>
      </p:scale>
      <p:origin x="0" y="-44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tags" Target="tags/tag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commentAuthors" Target="commentAuthor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handoutMaster" Target="handoutMasters/handout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err="1">
                <a:solidFill>
                  <a:srgbClr val="333399"/>
                </a:solidFill>
              </a:rPr>
              <a:t>Porodnost</a:t>
            </a:r>
            <a:r>
              <a:rPr lang="cs-CZ" sz="3600" b="1" dirty="0">
                <a:solidFill>
                  <a:srgbClr val="333399"/>
                </a:solidFill>
              </a:rPr>
              <a:t> 1785 - 2019</a:t>
            </a:r>
            <a:endParaRPr lang="en-US" sz="3600" b="1" dirty="0">
              <a:solidFill>
                <a:srgbClr val="333399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Porodnost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List1!$A$2:$A$258</c:f>
              <c:numCache>
                <c:formatCode>General</c:formatCode>
                <c:ptCount val="257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>
                  <c:v>2010</c:v>
                </c:pt>
                <c:pt idx="226">
                  <c:v>2011</c:v>
                </c:pt>
                <c:pt idx="227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</c:numCache>
            </c:numRef>
          </c:cat>
          <c:val>
            <c:numRef>
              <c:f>List1!$B$2:$B$258</c:f>
              <c:numCache>
                <c:formatCode>0.0</c:formatCode>
                <c:ptCount val="257"/>
                <c:pt idx="0">
                  <c:v>43.142117647058825</c:v>
                </c:pt>
                <c:pt idx="1">
                  <c:v>45.073876794812413</c:v>
                </c:pt>
                <c:pt idx="2">
                  <c:v>46.033925318761383</c:v>
                </c:pt>
                <c:pt idx="3">
                  <c:v>44.947306473517436</c:v>
                </c:pt>
                <c:pt idx="4">
                  <c:v>41.995468962392387</c:v>
                </c:pt>
                <c:pt idx="5">
                  <c:v>44.619936993699369</c:v>
                </c:pt>
                <c:pt idx="6">
                  <c:v>41.627529464087168</c:v>
                </c:pt>
                <c:pt idx="7">
                  <c:v>44.378724343412053</c:v>
                </c:pt>
                <c:pt idx="8">
                  <c:v>43.190863167142545</c:v>
                </c:pt>
                <c:pt idx="9">
                  <c:v>44.077242888402623</c:v>
                </c:pt>
                <c:pt idx="10">
                  <c:v>43.248692240627726</c:v>
                </c:pt>
                <c:pt idx="11">
                  <c:v>43.39886907351022</c:v>
                </c:pt>
                <c:pt idx="12">
                  <c:v>42.074681631772066</c:v>
                </c:pt>
                <c:pt idx="13">
                  <c:v>43.76006855184233</c:v>
                </c:pt>
                <c:pt idx="14">
                  <c:v>42.892291220556743</c:v>
                </c:pt>
                <c:pt idx="15">
                  <c:v>42.07147456535737</c:v>
                </c:pt>
                <c:pt idx="16">
                  <c:v>41.951832907075875</c:v>
                </c:pt>
                <c:pt idx="17">
                  <c:v>43.573736102370461</c:v>
                </c:pt>
                <c:pt idx="18">
                  <c:v>42.684636118598384</c:v>
                </c:pt>
                <c:pt idx="19">
                  <c:v>43.20085819370658</c:v>
                </c:pt>
                <c:pt idx="20">
                  <c:v>41.025703298927347</c:v>
                </c:pt>
                <c:pt idx="21">
                  <c:v>34.871390538603315</c:v>
                </c:pt>
                <c:pt idx="22">
                  <c:v>45.404570722668311</c:v>
                </c:pt>
                <c:pt idx="23">
                  <c:v>45.519278096800655</c:v>
                </c:pt>
                <c:pt idx="24">
                  <c:v>43.596332165670724</c:v>
                </c:pt>
                <c:pt idx="25">
                  <c:v>40.740657084188911</c:v>
                </c:pt>
                <c:pt idx="26">
                  <c:v>46.609235150528889</c:v>
                </c:pt>
                <c:pt idx="27">
                  <c:v>43.618258937588365</c:v>
                </c:pt>
                <c:pt idx="28">
                  <c:v>43.644165466145296</c:v>
                </c:pt>
                <c:pt idx="29">
                  <c:v>42.386033982594277</c:v>
                </c:pt>
                <c:pt idx="30">
                  <c:v>43.635343035343034</c:v>
                </c:pt>
                <c:pt idx="31">
                  <c:v>42.942394423944243</c:v>
                </c:pt>
                <c:pt idx="32">
                  <c:v>41.996573271517839</c:v>
                </c:pt>
                <c:pt idx="33">
                  <c:v>40.664210316669987</c:v>
                </c:pt>
                <c:pt idx="34">
                  <c:v>46.920871784802671</c:v>
                </c:pt>
                <c:pt idx="35">
                  <c:v>44.053898589949796</c:v>
                </c:pt>
                <c:pt idx="36">
                  <c:v>43.152274512330997</c:v>
                </c:pt>
                <c:pt idx="37">
                  <c:v>40.351509199107774</c:v>
                </c:pt>
                <c:pt idx="38">
                  <c:v>41.780952431217884</c:v>
                </c:pt>
                <c:pt idx="39">
                  <c:v>41.019395895581702</c:v>
                </c:pt>
                <c:pt idx="40">
                  <c:v>42.39827008492346</c:v>
                </c:pt>
                <c:pt idx="41">
                  <c:v>41.422446842053503</c:v>
                </c:pt>
                <c:pt idx="42">
                  <c:v>39.299190219185242</c:v>
                </c:pt>
                <c:pt idx="43">
                  <c:v>37.848622699028247</c:v>
                </c:pt>
                <c:pt idx="44">
                  <c:v>37.016814597787146</c:v>
                </c:pt>
                <c:pt idx="45">
                  <c:v>39.195315892441087</c:v>
                </c:pt>
                <c:pt idx="46">
                  <c:v>37.933080118936765</c:v>
                </c:pt>
                <c:pt idx="47">
                  <c:v>37.945498522394729</c:v>
                </c:pt>
                <c:pt idx="48">
                  <c:v>39.937096787118321</c:v>
                </c:pt>
                <c:pt idx="49">
                  <c:v>39.471821953672453</c:v>
                </c:pt>
                <c:pt idx="50">
                  <c:v>38.493821429950017</c:v>
                </c:pt>
                <c:pt idx="51">
                  <c:v>37.228014999395185</c:v>
                </c:pt>
                <c:pt idx="52">
                  <c:v>38.369313843379409</c:v>
                </c:pt>
                <c:pt idx="53">
                  <c:v>38.650634972431149</c:v>
                </c:pt>
                <c:pt idx="54">
                  <c:v>37.942866989015222</c:v>
                </c:pt>
                <c:pt idx="55">
                  <c:v>38.911294653195306</c:v>
                </c:pt>
                <c:pt idx="56">
                  <c:v>38.745168078415539</c:v>
                </c:pt>
                <c:pt idx="57">
                  <c:v>41.033799006354648</c:v>
                </c:pt>
                <c:pt idx="58">
                  <c:v>37.947784818545067</c:v>
                </c:pt>
                <c:pt idx="59">
                  <c:v>37.543086792568936</c:v>
                </c:pt>
                <c:pt idx="60">
                  <c:v>39.703180142214585</c:v>
                </c:pt>
                <c:pt idx="61">
                  <c:v>37.941605898038397</c:v>
                </c:pt>
                <c:pt idx="62">
                  <c:v>36.241235307467541</c:v>
                </c:pt>
                <c:pt idx="63">
                  <c:v>32.758975775246981</c:v>
                </c:pt>
                <c:pt idx="64">
                  <c:v>40.331285443190382</c:v>
                </c:pt>
                <c:pt idx="65">
                  <c:v>40.925281239997574</c:v>
                </c:pt>
                <c:pt idx="66">
                  <c:v>41.154552083803353</c:v>
                </c:pt>
                <c:pt idx="67">
                  <c:v>39.590342170845744</c:v>
                </c:pt>
                <c:pt idx="68">
                  <c:v>38.40834521686994</c:v>
                </c:pt>
                <c:pt idx="69">
                  <c:v>38.586818135909795</c:v>
                </c:pt>
                <c:pt idx="70">
                  <c:v>31.53144328374821</c:v>
                </c:pt>
                <c:pt idx="71">
                  <c:v>36.378366348662773</c:v>
                </c:pt>
                <c:pt idx="72">
                  <c:v>40.338837833554159</c:v>
                </c:pt>
                <c:pt idx="73">
                  <c:v>39.800263904224884</c:v>
                </c:pt>
                <c:pt idx="74">
                  <c:v>39.801210175677141</c:v>
                </c:pt>
                <c:pt idx="75">
                  <c:v>37.138278444271833</c:v>
                </c:pt>
                <c:pt idx="76">
                  <c:v>36.530808700676978</c:v>
                </c:pt>
                <c:pt idx="77">
                  <c:v>37.152242320712197</c:v>
                </c:pt>
                <c:pt idx="78">
                  <c:v>40.264696868733537</c:v>
                </c:pt>
                <c:pt idx="79">
                  <c:v>38.808815499739822</c:v>
                </c:pt>
                <c:pt idx="80">
                  <c:v>38.395708243785592</c:v>
                </c:pt>
                <c:pt idx="81">
                  <c:v>39.236797634332348</c:v>
                </c:pt>
                <c:pt idx="82">
                  <c:v>36.004172442182238</c:v>
                </c:pt>
                <c:pt idx="83">
                  <c:v>38.515582687625347</c:v>
                </c:pt>
                <c:pt idx="84">
                  <c:v>38.233528308104887</c:v>
                </c:pt>
                <c:pt idx="85">
                  <c:v>39.397934491344785</c:v>
                </c:pt>
                <c:pt idx="86">
                  <c:v>39.099826776673964</c:v>
                </c:pt>
                <c:pt idx="87">
                  <c:v>39.390755226473701</c:v>
                </c:pt>
                <c:pt idx="88">
                  <c:v>40.387458385745177</c:v>
                </c:pt>
                <c:pt idx="89">
                  <c:v>40.06090820650963</c:v>
                </c:pt>
                <c:pt idx="90">
                  <c:v>38.931042632784298</c:v>
                </c:pt>
                <c:pt idx="91">
                  <c:v>39.356563771011878</c:v>
                </c:pt>
                <c:pt idx="92">
                  <c:v>37.810795024583612</c:v>
                </c:pt>
                <c:pt idx="93">
                  <c:v>37.74536019489527</c:v>
                </c:pt>
                <c:pt idx="94">
                  <c:v>38.366326819304163</c:v>
                </c:pt>
                <c:pt idx="95">
                  <c:v>37.135544665319117</c:v>
                </c:pt>
                <c:pt idx="96">
                  <c:v>36.713214904799408</c:v>
                </c:pt>
                <c:pt idx="97">
                  <c:v>38.301519135723481</c:v>
                </c:pt>
                <c:pt idx="98">
                  <c:v>37.467078527692166</c:v>
                </c:pt>
                <c:pt idx="99">
                  <c:v>38.438340542712758</c:v>
                </c:pt>
                <c:pt idx="100">
                  <c:v>37.591319804508345</c:v>
                </c:pt>
                <c:pt idx="101">
                  <c:v>37.445719642090694</c:v>
                </c:pt>
                <c:pt idx="102">
                  <c:v>36.859487505986316</c:v>
                </c:pt>
                <c:pt idx="103">
                  <c:v>36.652316222116326</c:v>
                </c:pt>
                <c:pt idx="104">
                  <c:v>36.473144377920683</c:v>
                </c:pt>
                <c:pt idx="105">
                  <c:v>35.29975579428443</c:v>
                </c:pt>
                <c:pt idx="106">
                  <c:v>36.759575458674313</c:v>
                </c:pt>
                <c:pt idx="107">
                  <c:v>35.015021577064623</c:v>
                </c:pt>
                <c:pt idx="108">
                  <c:v>36.369973053039423</c:v>
                </c:pt>
                <c:pt idx="109">
                  <c:v>35.600610928452355</c:v>
                </c:pt>
                <c:pt idx="110">
                  <c:v>36.457929709709376</c:v>
                </c:pt>
                <c:pt idx="111">
                  <c:v>36.291541531110767</c:v>
                </c:pt>
                <c:pt idx="112">
                  <c:v>35.627615055930626</c:v>
                </c:pt>
                <c:pt idx="113">
                  <c:v>35.264955629223046</c:v>
                </c:pt>
                <c:pt idx="114">
                  <c:v>35.342116407004696</c:v>
                </c:pt>
                <c:pt idx="115">
                  <c:v>35.426098953990383</c:v>
                </c:pt>
                <c:pt idx="116">
                  <c:v>34.611883497689291</c:v>
                </c:pt>
                <c:pt idx="117">
                  <c:v>35.21090935649184</c:v>
                </c:pt>
                <c:pt idx="118">
                  <c:v>33.344214968590279</c:v>
                </c:pt>
                <c:pt idx="119">
                  <c:v>33.222267602576679</c:v>
                </c:pt>
                <c:pt idx="120">
                  <c:v>31.020045202071103</c:v>
                </c:pt>
                <c:pt idx="121">
                  <c:v>32.133866763716142</c:v>
                </c:pt>
                <c:pt idx="122">
                  <c:v>31.182719523674585</c:v>
                </c:pt>
                <c:pt idx="123">
                  <c:v>31.179279035263963</c:v>
                </c:pt>
                <c:pt idx="124">
                  <c:v>30.650523558501842</c:v>
                </c:pt>
                <c:pt idx="125">
                  <c:v>29.456907053158389</c:v>
                </c:pt>
                <c:pt idx="126">
                  <c:v>28.622007075445545</c:v>
                </c:pt>
                <c:pt idx="127">
                  <c:v>27.602491359946065</c:v>
                </c:pt>
                <c:pt idx="128">
                  <c:v>26.910358061558057</c:v>
                </c:pt>
                <c:pt idx="129">
                  <c:v>26.172253261199558</c:v>
                </c:pt>
                <c:pt idx="130">
                  <c:v>19.205159071434029</c:v>
                </c:pt>
                <c:pt idx="131">
                  <c:v>13.716839915416196</c:v>
                </c:pt>
                <c:pt idx="132">
                  <c:v>12.530824509216941</c:v>
                </c:pt>
                <c:pt idx="133">
                  <c:v>12.052675165315836</c:v>
                </c:pt>
                <c:pt idx="134">
                  <c:v>19.117168310704503</c:v>
                </c:pt>
                <c:pt idx="135">
                  <c:v>24.519713541823254</c:v>
                </c:pt>
                <c:pt idx="136">
                  <c:v>25.72287825571409</c:v>
                </c:pt>
                <c:pt idx="137">
                  <c:v>24.595534539140274</c:v>
                </c:pt>
                <c:pt idx="138">
                  <c:v>23.653779966798616</c:v>
                </c:pt>
                <c:pt idx="139">
                  <c:v>22.270784421134156</c:v>
                </c:pt>
                <c:pt idx="140">
                  <c:v>21.751226643625312</c:v>
                </c:pt>
                <c:pt idx="141">
                  <c:v>21.048569275305695</c:v>
                </c:pt>
                <c:pt idx="142">
                  <c:v>19.884926933652441</c:v>
                </c:pt>
                <c:pt idx="143">
                  <c:v>19.806391391364347</c:v>
                </c:pt>
                <c:pt idx="144">
                  <c:v>19.161028447423941</c:v>
                </c:pt>
                <c:pt idx="145">
                  <c:v>19.461203109637751</c:v>
                </c:pt>
                <c:pt idx="146">
                  <c:v>18.333973699632825</c:v>
                </c:pt>
                <c:pt idx="147">
                  <c:v>17.71134389450868</c:v>
                </c:pt>
                <c:pt idx="148">
                  <c:v>16.328040897340294</c:v>
                </c:pt>
                <c:pt idx="149">
                  <c:v>15.799067474271855</c:v>
                </c:pt>
                <c:pt idx="150">
                  <c:v>14.903357327958538</c:v>
                </c:pt>
                <c:pt idx="151">
                  <c:v>14.531315144172201</c:v>
                </c:pt>
                <c:pt idx="152">
                  <c:v>14.32662230197988</c:v>
                </c:pt>
                <c:pt idx="153">
                  <c:v>15.033405831996163</c:v>
                </c:pt>
                <c:pt idx="154">
                  <c:v>17.318942300506304</c:v>
                </c:pt>
                <c:pt idx="155">
                  <c:v>19.538710335615121</c:v>
                </c:pt>
                <c:pt idx="156">
                  <c:v>18.771318024833924</c:v>
                </c:pt>
                <c:pt idx="157">
                  <c:v>18.02593409925694</c:v>
                </c:pt>
                <c:pt idx="158">
                  <c:v>20.42429953258976</c:v>
                </c:pt>
                <c:pt idx="159">
                  <c:v>20.719770866696773</c:v>
                </c:pt>
                <c:pt idx="160">
                  <c:v>18.159880114977099</c:v>
                </c:pt>
                <c:pt idx="161">
                  <c:v>22.098931186002783</c:v>
                </c:pt>
                <c:pt idx="162">
                  <c:v>23.586945237033142</c:v>
                </c:pt>
                <c:pt idx="163">
                  <c:v>22.246113393029024</c:v>
                </c:pt>
                <c:pt idx="164">
                  <c:v>20.858211191693599</c:v>
                </c:pt>
                <c:pt idx="165">
                  <c:v>21.102344595401608</c:v>
                </c:pt>
                <c:pt idx="166">
                  <c:v>20.56594301115905</c:v>
                </c:pt>
                <c:pt idx="167">
                  <c:v>19.741302722367323</c:v>
                </c:pt>
                <c:pt idx="168">
                  <c:v>18.712582318357367</c:v>
                </c:pt>
                <c:pt idx="169">
                  <c:v>18.126029735161829</c:v>
                </c:pt>
                <c:pt idx="170">
                  <c:v>17.710287104302822</c:v>
                </c:pt>
                <c:pt idx="171">
                  <c:v>17.211217067498126</c:v>
                </c:pt>
                <c:pt idx="172">
                  <c:v>16.337287536639046</c:v>
                </c:pt>
                <c:pt idx="173">
                  <c:v>14.805972019864956</c:v>
                </c:pt>
                <c:pt idx="174">
                  <c:v>13.409707945705769</c:v>
                </c:pt>
                <c:pt idx="175">
                  <c:v>13.341762753708197</c:v>
                </c:pt>
                <c:pt idx="176">
                  <c:v>13.664870813732476</c:v>
                </c:pt>
                <c:pt idx="177">
                  <c:v>13.880655278093265</c:v>
                </c:pt>
                <c:pt idx="178">
                  <c:v>15.39393805253445</c:v>
                </c:pt>
                <c:pt idx="179">
                  <c:v>15.870472606476925</c:v>
                </c:pt>
                <c:pt idx="180">
                  <c:v>15.067599704121633</c:v>
                </c:pt>
                <c:pt idx="181">
                  <c:v>14.36589652060392</c:v>
                </c:pt>
                <c:pt idx="182">
                  <c:v>14.049585351119381</c:v>
                </c:pt>
                <c:pt idx="183">
                  <c:v>13.913962374787804</c:v>
                </c:pt>
                <c:pt idx="184">
                  <c:v>14.465940397274039</c:v>
                </c:pt>
                <c:pt idx="185">
                  <c:v>15.080329667337299</c:v>
                </c:pt>
                <c:pt idx="186">
                  <c:v>15.683678374935734</c:v>
                </c:pt>
                <c:pt idx="187">
                  <c:v>16.58438533826072</c:v>
                </c:pt>
                <c:pt idx="188">
                  <c:v>18.32246099836091</c:v>
                </c:pt>
                <c:pt idx="189">
                  <c:v>19.431680257286793</c:v>
                </c:pt>
                <c:pt idx="190">
                  <c:v>19.058738272887311</c:v>
                </c:pt>
                <c:pt idx="191">
                  <c:v>18.500585492811172</c:v>
                </c:pt>
                <c:pt idx="192">
                  <c:v>17.838594009095019</c:v>
                </c:pt>
                <c:pt idx="193">
                  <c:v>17.461105093402239</c:v>
                </c:pt>
                <c:pt idx="194">
                  <c:v>16.715600822765897</c:v>
                </c:pt>
                <c:pt idx="195">
                  <c:v>14.89339574187221</c:v>
                </c:pt>
                <c:pt idx="196">
                  <c:v>14.018740570897918</c:v>
                </c:pt>
                <c:pt idx="197">
                  <c:v>13.741864345699538</c:v>
                </c:pt>
                <c:pt idx="198">
                  <c:v>13.313315553313275</c:v>
                </c:pt>
                <c:pt idx="199">
                  <c:v>13.256013926166652</c:v>
                </c:pt>
                <c:pt idx="200">
                  <c:v>13.145437895228497</c:v>
                </c:pt>
                <c:pt idx="201">
                  <c:v>12.896179450265489</c:v>
                </c:pt>
                <c:pt idx="202">
                  <c:v>12.65079718159553</c:v>
                </c:pt>
                <c:pt idx="203">
                  <c:v>12.810197097261693</c:v>
                </c:pt>
                <c:pt idx="204">
                  <c:v>12.386876720004146</c:v>
                </c:pt>
                <c:pt idx="205">
                  <c:v>12.599370436776374</c:v>
                </c:pt>
                <c:pt idx="206">
                  <c:v>12.548063855301773</c:v>
                </c:pt>
                <c:pt idx="207">
                  <c:v>11.795626725717975</c:v>
                </c:pt>
                <c:pt idx="208">
                  <c:v>11.715187694198415</c:v>
                </c:pt>
                <c:pt idx="209">
                  <c:v>10.311274146051502</c:v>
                </c:pt>
                <c:pt idx="210">
                  <c:v>9.3020270824244378</c:v>
                </c:pt>
                <c:pt idx="211">
                  <c:v>8.7680954786520644</c:v>
                </c:pt>
                <c:pt idx="212">
                  <c:v>8.7985393902466722</c:v>
                </c:pt>
                <c:pt idx="213">
                  <c:v>8.7941234837337117</c:v>
                </c:pt>
                <c:pt idx="214">
                  <c:v>8.7010482764200816</c:v>
                </c:pt>
                <c:pt idx="215">
                  <c:v>8.8498392261360248</c:v>
                </c:pt>
                <c:pt idx="216">
                  <c:v>8.8725837699448533</c:v>
                </c:pt>
                <c:pt idx="217">
                  <c:v>9.0959764425719065</c:v>
                </c:pt>
                <c:pt idx="218">
                  <c:v>9.1833174845914645</c:v>
                </c:pt>
                <c:pt idx="219">
                  <c:v>9.5684076386193961</c:v>
                </c:pt>
                <c:pt idx="220">
                  <c:v>9.9873051756814384</c:v>
                </c:pt>
                <c:pt idx="221">
                  <c:v>10.308235036057539</c:v>
                </c:pt>
                <c:pt idx="222">
                  <c:v>11.104858433689129</c:v>
                </c:pt>
                <c:pt idx="223">
                  <c:v>11.46438456667752</c:v>
                </c:pt>
                <c:pt idx="224">
                  <c:v>11.28037842472739</c:v>
                </c:pt>
                <c:pt idx="225">
                  <c:v>11.139131751873851</c:v>
                </c:pt>
                <c:pt idx="226">
                  <c:v>10.353090960639715</c:v>
                </c:pt>
                <c:pt idx="227">
                  <c:v>10.331434504684715</c:v>
                </c:pt>
                <c:pt idx="228">
                  <c:v>10.156393677730325</c:v>
                </c:pt>
                <c:pt idx="229">
                  <c:v>10.438219961399678</c:v>
                </c:pt>
                <c:pt idx="230">
                  <c:v>10.505985900330288</c:v>
                </c:pt>
                <c:pt idx="231">
                  <c:v>10.663508903310124</c:v>
                </c:pt>
                <c:pt idx="232">
                  <c:v>10.803599707862277</c:v>
                </c:pt>
                <c:pt idx="233">
                  <c:v>10.731355685775938</c:v>
                </c:pt>
                <c:pt idx="234">
                  <c:v>10.519035695232425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1-48A3-B05B-8A23E2806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1086176"/>
        <c:axId val="1855125056"/>
      </c:lineChart>
      <c:catAx>
        <c:axId val="21010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5125056"/>
        <c:crosses val="autoZero"/>
        <c:auto val="1"/>
        <c:lblAlgn val="ctr"/>
        <c:lblOffset val="100"/>
        <c:noMultiLvlLbl val="0"/>
      </c:catAx>
      <c:valAx>
        <c:axId val="18551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108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b="1" dirty="0">
                <a:solidFill>
                  <a:srgbClr val="333399"/>
                </a:solidFill>
              </a:rPr>
              <a:t>INDEX POTRATOVOSTI v letech1970 - 2016</a:t>
            </a:r>
          </a:p>
        </c:rich>
      </c:tx>
      <c:layout>
        <c:manualLayout>
          <c:xMode val="edge"/>
          <c:yMode val="edge"/>
          <c:x val="0.17434398409827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6379746854005163E-2"/>
          <c:y val="0.2536789816929414"/>
          <c:w val="0.95314460174927795"/>
          <c:h val="0.67684082590098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>
              <a:noFill/>
            </a:ln>
            <a:effectLst/>
          </c:spPr>
          <c:invertIfNegative val="0"/>
          <c:cat>
            <c:numRef>
              <c:f>List1!$A$1:$A$47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List1!$B$1:$B$47</c:f>
              <c:numCache>
                <c:formatCode>General</c:formatCode>
                <c:ptCount val="47"/>
                <c:pt idx="0">
                  <c:v>60.116325146245963</c:v>
                </c:pt>
                <c:pt idx="1">
                  <c:v>55.691766570252454</c:v>
                </c:pt>
                <c:pt idx="2">
                  <c:v>51.486548827271406</c:v>
                </c:pt>
                <c:pt idx="3">
                  <c:v>42.079659803337471</c:v>
                </c:pt>
                <c:pt idx="4">
                  <c:v>39.979122639144023</c:v>
                </c:pt>
                <c:pt idx="5">
                  <c:v>39.582307161855972</c:v>
                </c:pt>
                <c:pt idx="6">
                  <c:v>41.325680822397388</c:v>
                </c:pt>
                <c:pt idx="7">
                  <c:v>44.653706286058018</c:v>
                </c:pt>
                <c:pt idx="8">
                  <c:v>46.614782966147828</c:v>
                </c:pt>
                <c:pt idx="9">
                  <c:v>48.314113378475191</c:v>
                </c:pt>
                <c:pt idx="10">
                  <c:v>55.929266479164639</c:v>
                </c:pt>
                <c:pt idx="11">
                  <c:v>61.5575881972091</c:v>
                </c:pt>
                <c:pt idx="12">
                  <c:v>64.224168175248039</c:v>
                </c:pt>
                <c:pt idx="13">
                  <c:v>66.626849680016221</c:v>
                </c:pt>
                <c:pt idx="14">
                  <c:v>70.237740484202732</c:v>
                </c:pt>
                <c:pt idx="15">
                  <c:v>72.79541058554598</c:v>
                </c:pt>
                <c:pt idx="16">
                  <c:v>74.250048528467545</c:v>
                </c:pt>
                <c:pt idx="17">
                  <c:v>96.364922529265456</c:v>
                </c:pt>
                <c:pt idx="18">
                  <c:v>97.08116303156757</c:v>
                </c:pt>
                <c:pt idx="19">
                  <c:v>98.157990704603463</c:v>
                </c:pt>
                <c:pt idx="20">
                  <c:v>96.156193265900797</c:v>
                </c:pt>
                <c:pt idx="21">
                  <c:v>92.452830188679243</c:v>
                </c:pt>
                <c:pt idx="22">
                  <c:v>89.470452424227545</c:v>
                </c:pt>
                <c:pt idx="23">
                  <c:v>70.342471392113282</c:v>
                </c:pt>
                <c:pt idx="24">
                  <c:v>63.072534256184824</c:v>
                </c:pt>
                <c:pt idx="25">
                  <c:v>63.89202983495337</c:v>
                </c:pt>
                <c:pt idx="26">
                  <c:v>66.064365435254459</c:v>
                </c:pt>
                <c:pt idx="27">
                  <c:v>62.655889145496538</c:v>
                </c:pt>
                <c:pt idx="28">
                  <c:v>61.273381849409326</c:v>
                </c:pt>
                <c:pt idx="29">
                  <c:v>58.037961993450217</c:v>
                </c:pt>
                <c:pt idx="30">
                  <c:v>51.958450789193698</c:v>
                </c:pt>
                <c:pt idx="31">
                  <c:v>49.525159928773988</c:v>
                </c:pt>
                <c:pt idx="32">
                  <c:v>47.01172525712812</c:v>
                </c:pt>
                <c:pt idx="33">
                  <c:v>45.024851793905725</c:v>
                </c:pt>
                <c:pt idx="34">
                  <c:v>42.197918900427858</c:v>
                </c:pt>
                <c:pt idx="35">
                  <c:v>39.047591172510678</c:v>
                </c:pt>
                <c:pt idx="36">
                  <c:v>37.650994063883914</c:v>
                </c:pt>
                <c:pt idx="37">
                  <c:v>35.59640529983384</c:v>
                </c:pt>
                <c:pt idx="38">
                  <c:v>34.583868760534706</c:v>
                </c:pt>
                <c:pt idx="39">
                  <c:v>34.152713054176814</c:v>
                </c:pt>
                <c:pt idx="40">
                  <c:v>33.43919758867905</c:v>
                </c:pt>
                <c:pt idx="41">
                  <c:v>35.658317276814387</c:v>
                </c:pt>
                <c:pt idx="42">
                  <c:v>34.631728695332939</c:v>
                </c:pt>
                <c:pt idx="43">
                  <c:v>35.18302416983299</c:v>
                </c:pt>
                <c:pt idx="44">
                  <c:v>33.519573341073176</c:v>
                </c:pt>
                <c:pt idx="45">
                  <c:v>32.170166063942709</c:v>
                </c:pt>
                <c:pt idx="46">
                  <c:v>31.765163640865556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2-46EA-A7AB-BE085441F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55216"/>
        <c:axId val="264155608"/>
      </c:barChart>
      <c:catAx>
        <c:axId val="2641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608"/>
        <c:crosses val="autoZero"/>
        <c:auto val="1"/>
        <c:lblAlgn val="ctr"/>
        <c:lblOffset val="100"/>
        <c:noMultiLvlLbl val="0"/>
      </c:catAx>
      <c:valAx>
        <c:axId val="2641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216"/>
        <c:crosses val="autoZero"/>
        <c:crossBetween val="between"/>
      </c:valAx>
      <c:spPr>
        <a:solidFill>
          <a:srgbClr val="FFC000">
            <a:alpha val="2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6-4580-BB5C-E886B0D28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156392"/>
        <c:axId val="30715756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846-4580-BB5C-E886B0D2843C}"/>
                  </c:ext>
                </c:extLst>
              </c15:ser>
            </c15:filteredAreaSeries>
          </c:ext>
        </c:extLst>
      </c:areaChart>
      <c:catAx>
        <c:axId val="26415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7157568"/>
        <c:crosses val="autoZero"/>
        <c:auto val="1"/>
        <c:lblAlgn val="ctr"/>
        <c:lblOffset val="100"/>
        <c:noMultiLvlLbl val="0"/>
      </c:catAx>
      <c:valAx>
        <c:axId val="3071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6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B5E9A-DBBC-41F8-98E8-B63C4E451AD8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DB8B-A01B-4C98-812F-E8EE5CAB7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56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924A-605A-4482-B2FE-2A636D6C9BD5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9371-F9A9-4455-A630-FE2802D4D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49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549A-53C8-4F87-B47A-D2EE941B7E7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0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68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01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19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08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51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241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00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1775" y="803275"/>
            <a:ext cx="7140575" cy="4017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96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9504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6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02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498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52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7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57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Změny v uvedených ukazatelích souvisejí s širšími změnami reprodukčního chování obyvatel Česka jako např. s odkládáním zakládání rodiny do pozdějšího věku, snižováním počtu vícečetných rodin nebo nárůstem počtu domácností tzv.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lidí, kteří zůstávají dobrovolně bezdětní.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314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588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C761C-EB0A-43A3-8438-38D5FAEA302A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2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6481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07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695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843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0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848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8856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00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2227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BA4FD1B-B1FF-4190-9CE4-F550E7F587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3434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A9A05B2-E7B3-40F7-9A93-C19E726E66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6877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D88439-BFA3-40F1-BA63-D4C77A2E1E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2356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922AC0-6C00-46B4-A20C-8C5B121CD3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44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41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0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0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2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84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71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888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8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55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04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34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01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03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58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640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84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38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3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6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2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8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68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3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21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4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47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9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06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14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1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96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121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99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48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9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0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1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18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8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2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88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0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10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78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8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05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1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54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26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1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59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29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29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60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461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78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2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89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96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75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7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2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8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05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33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97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926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5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08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077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349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3C9870-7BCF-4EFA-B990-F15A9B6370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864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32B7D-4E53-43CE-85EE-9E71F54A26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534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969D3F-B26E-44DA-949D-55BB50F1B3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049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106896-A9E0-4211-94FB-246CC51630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5274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0D3CB7-E75D-4E20-AAC9-12460215ED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677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06AEFEB-1C4D-4112-A02D-639C8D532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0981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554A16-6E36-421B-A81C-9B52D13E93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2400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5C0679-D3BA-4676-AE83-FFFA5100AC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1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B2B34F-E0F0-4FBB-B7DD-38AEB417FE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1949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D2E15C-EF46-47C4-87B0-B3E0DABF2F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1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A553-215E-4FDD-8341-33525E37543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14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2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2BF04E-256D-4F6C-9862-B2B31AA55D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6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Relationship Id="rId5" Type="http://schemas.openxmlformats.org/officeDocument/2006/relationships/hyperlink" Target="https://www.mvcr.cz/clanek/hlaseni-trvaleho-pobytu-996765.aspx" TargetMode="External"/><Relationship Id="rId4" Type="http://schemas.openxmlformats.org/officeDocument/2006/relationships/hyperlink" Target="http://www.brno-stred.cz/odbory/odbor-matrik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8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9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4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0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3.xml"/><Relationship Id="rId6" Type="http://schemas.openxmlformats.org/officeDocument/2006/relationships/hyperlink" Target="https://www.czso.cz/csu/czso/obyvatelstvo_hu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6.xml"/><Relationship Id="rId4" Type="http://schemas.openxmlformats.org/officeDocument/2006/relationships/chart" Target="../charts/char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obyvatelstvo_h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50.xml"/><Relationship Id="rId4" Type="http://schemas.openxmlformats.org/officeDocument/2006/relationships/chart" Target="../charts/char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5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57.xml"/><Relationship Id="rId5" Type="http://schemas.openxmlformats.org/officeDocument/2006/relationships/hyperlink" Target="https://www.czso.cz/csu/czso/obyvatelstvo_hu" TargetMode="External"/><Relationship Id="rId4" Type="http://schemas.openxmlformats.org/officeDocument/2006/relationships/image" Target="../media/image26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3.xml"/><Relationship Id="rId4" Type="http://schemas.openxmlformats.org/officeDocument/2006/relationships/hyperlink" Target="https://www.czso.cz/csu/czso/obyvatelstvo_hu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5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6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726" y="35589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>
                <a:solidFill>
                  <a:srgbClr val="333399"/>
                </a:solidFill>
                <a:latin typeface="Arial Black" panose="020B0A04020102020204" pitchFamily="34" charset="0"/>
              </a:rPr>
              <a:t>OSNOVA 2. PŘEDNÁŠKY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610" y="1673002"/>
            <a:ext cx="10129590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</a:t>
            </a:r>
          </a:p>
          <a:p>
            <a:pPr>
              <a:buClr>
                <a:srgbClr val="C00000"/>
              </a:buClr>
              <a:buSzPct val="130000"/>
            </a:pPr>
            <a:r>
              <a:rPr lang="cs-CZ" b="1" dirty="0">
                <a:solidFill>
                  <a:srgbClr val="333399"/>
                </a:solidFill>
              </a:rPr>
              <a:t>Zdraví a nemoc</a:t>
            </a:r>
            <a:endParaRPr lang="cs-CZ" sz="2000" b="1" dirty="0">
              <a:solidFill>
                <a:srgbClr val="333399"/>
              </a:solidFill>
            </a:endParaRPr>
          </a:p>
          <a:p>
            <a:pPr>
              <a:buClr>
                <a:srgbClr val="C00000"/>
              </a:buClr>
              <a:buSzPct val="130000"/>
            </a:pPr>
            <a:r>
              <a:rPr lang="cs-CZ" b="1" dirty="0">
                <a:solidFill>
                  <a:srgbClr val="333399"/>
                </a:solidFill>
              </a:rPr>
              <a:t>Zdravotní potřeba, požadavky a spotřeba služeb</a:t>
            </a:r>
          </a:p>
          <a:p>
            <a:pPr>
              <a:buClr>
                <a:srgbClr val="C00000"/>
              </a:buClr>
              <a:buSzPct val="130000"/>
            </a:pPr>
            <a:r>
              <a:rPr lang="cs-CZ" b="1" dirty="0">
                <a:solidFill>
                  <a:srgbClr val="333399"/>
                </a:solidFill>
              </a:rPr>
              <a:t>Demografie, zdraví a péče o zdraví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33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obsah 2"/>
          <p:cNvSpPr>
            <a:spLocks noGrp="1"/>
          </p:cNvSpPr>
          <p:nvPr>
            <p:ph idx="4294967295"/>
          </p:nvPr>
        </p:nvSpPr>
        <p:spPr>
          <a:xfrm>
            <a:off x="928688" y="404812"/>
            <a:ext cx="9844087" cy="60483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sz="4000" b="1" cap="all" dirty="0">
                <a:solidFill>
                  <a:srgbClr val="333399"/>
                </a:solidFill>
              </a:rPr>
              <a:t>Velikost poptávky péče o zdraví</a:t>
            </a:r>
          </a:p>
          <a:p>
            <a:pPr eaLnBrk="1" hangingPunct="1">
              <a:defRPr/>
            </a:pPr>
            <a:endParaRPr lang="cs-CZ" altLang="cs-CZ" sz="2800" dirty="0">
              <a:solidFill>
                <a:srgbClr val="333399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Ekonomické aspekty poptávky x poptávka péče o zdraví</a:t>
            </a:r>
            <a:r>
              <a:rPr lang="cs-CZ" altLang="cs-CZ" sz="2400" dirty="0">
                <a:solidFill>
                  <a:srgbClr val="333399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altLang="cs-CZ" sz="2400" dirty="0">
                <a:solidFill>
                  <a:srgbClr val="333399"/>
                </a:solidFill>
              </a:rPr>
              <a:t>cena, příjem, preference, očekávání </a:t>
            </a:r>
          </a:p>
          <a:p>
            <a:pPr marL="0" indent="0" eaLnBrk="1" hangingPunct="1">
              <a:buNone/>
              <a:defRPr/>
            </a:pPr>
            <a:endParaRPr lang="cs-CZ" altLang="cs-CZ" sz="2400" b="1" dirty="0">
              <a:solidFill>
                <a:srgbClr val="333399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Faktory ovlivňující tržní (agregátní) poptávku péče o zdraví: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zdravotní stav populace</a:t>
            </a:r>
            <a:r>
              <a:rPr lang="cs-CZ" altLang="cs-CZ" sz="2400" dirty="0">
                <a:solidFill>
                  <a:srgbClr val="333399"/>
                </a:solidFill>
              </a:rPr>
              <a:t>,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velikost populace,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struktura populace,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determinanty zdraví</a:t>
            </a:r>
            <a:r>
              <a:rPr lang="cs-CZ" altLang="cs-CZ" sz="2400" dirty="0">
                <a:solidFill>
                  <a:srgbClr val="333399"/>
                </a:solidFill>
              </a:rPr>
              <a:t>, historické a kulturní zvyklosti, nabídka zdravotnických služeb</a:t>
            </a:r>
          </a:p>
        </p:txBody>
      </p:sp>
    </p:spTree>
    <p:extLst>
      <p:ext uri="{BB962C8B-B14F-4D97-AF65-F5344CB8AC3E}">
        <p14:creationId xmlns:p14="http://schemas.microsoft.com/office/powerpoint/2010/main" val="236329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ZDRAVOTNÍ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814636" y="1784573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Tři typy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subjektivně pociťovaná </a:t>
            </a:r>
            <a:r>
              <a:rPr lang="cs-CZ" sz="3200" dirty="0">
                <a:solidFill>
                  <a:srgbClr val="333399"/>
                </a:solidFill>
              </a:rPr>
              <a:t>potřeba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profesionálně definovaná </a:t>
            </a:r>
            <a:r>
              <a:rPr lang="cs-CZ" sz="3200" dirty="0">
                <a:solidFill>
                  <a:srgbClr val="333399"/>
                </a:solidFill>
              </a:rPr>
              <a:t>potřeba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normativní</a:t>
            </a:r>
            <a:r>
              <a:rPr lang="cs-CZ" sz="3200" dirty="0">
                <a:solidFill>
                  <a:srgbClr val="333399"/>
                </a:solidFill>
              </a:rPr>
              <a:t> (objektivizovaná) potřeba</a:t>
            </a:r>
          </a:p>
          <a:p>
            <a:pPr lvl="1"/>
            <a:endParaRPr lang="cs-CZ" sz="3200" dirty="0">
              <a:solidFill>
                <a:srgbClr val="333399"/>
              </a:solidFill>
            </a:endParaRPr>
          </a:p>
          <a:p>
            <a:pPr lvl="1"/>
            <a:endParaRPr lang="cs-CZ" sz="32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7308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SUBJEKTIVNĚ POCIŤOVANÁ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731329" y="1883965"/>
            <a:ext cx="8229600" cy="4785395"/>
          </a:xfrm>
        </p:spPr>
        <p:txBody>
          <a:bodyPr/>
          <a:lstStyle/>
          <a:p>
            <a:r>
              <a:rPr lang="cs-CZ" sz="2800" b="1" dirty="0">
                <a:solidFill>
                  <a:srgbClr val="333399"/>
                </a:solidFill>
              </a:rPr>
              <a:t>Psychický stav člověka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Necítí se zdráv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Pozoruje na sobě symptomy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Má potřebu vyhledat radu či pomoc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Požaduje odbornou péči</a:t>
            </a:r>
          </a:p>
          <a:p>
            <a:pPr lvl="2"/>
            <a:r>
              <a:rPr lang="cs-CZ" b="1" dirty="0">
                <a:solidFill>
                  <a:srgbClr val="333399"/>
                </a:solidFill>
              </a:rPr>
              <a:t>Intenzita</a:t>
            </a:r>
            <a:r>
              <a:rPr lang="cs-CZ" dirty="0">
                <a:solidFill>
                  <a:srgbClr val="333399"/>
                </a:solidFill>
              </a:rPr>
              <a:t> pociťované potřeby</a:t>
            </a:r>
          </a:p>
          <a:p>
            <a:pPr lvl="2"/>
            <a:r>
              <a:rPr lang="cs-CZ" b="1" dirty="0">
                <a:solidFill>
                  <a:srgbClr val="333399"/>
                </a:solidFill>
              </a:rPr>
              <a:t>Postoj</a:t>
            </a:r>
            <a:r>
              <a:rPr lang="cs-CZ" dirty="0">
                <a:solidFill>
                  <a:srgbClr val="333399"/>
                </a:solidFill>
              </a:rPr>
              <a:t> samotného člověka k poruše zdraví</a:t>
            </a:r>
          </a:p>
          <a:p>
            <a:pPr lvl="2"/>
            <a:r>
              <a:rPr lang="cs-CZ" b="1" dirty="0">
                <a:solidFill>
                  <a:srgbClr val="333399"/>
                </a:solidFill>
              </a:rPr>
              <a:t>Dostupnost</a:t>
            </a:r>
            <a:r>
              <a:rPr lang="cs-CZ" dirty="0">
                <a:solidFill>
                  <a:srgbClr val="333399"/>
                </a:solidFill>
              </a:rPr>
              <a:t> zdravotnických služeb </a:t>
            </a:r>
          </a:p>
          <a:p>
            <a:pPr lvl="4"/>
            <a:endParaRPr lang="cs-CZ" sz="16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1185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PROFESIONÁLNĚ DEFINOVANÁ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738436" y="1595933"/>
            <a:ext cx="10824914" cy="5073427"/>
          </a:xfrm>
        </p:spPr>
        <p:txBody>
          <a:bodyPr/>
          <a:lstStyle/>
          <a:p>
            <a:r>
              <a:rPr lang="cs-CZ" sz="2800" b="1" dirty="0">
                <a:solidFill>
                  <a:srgbClr val="333399"/>
                </a:solidFill>
              </a:rPr>
              <a:t>Lékař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reviduje požadavky pacienta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definuje vlastní profesionálně odůvodněné požadavky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v nich reflektuje zájmy pacienta, zájem svůj i zájem společnosti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nejde o objektivní určení potřeby – názory lékařů se mohou lišit</a:t>
            </a:r>
          </a:p>
          <a:p>
            <a:pPr lvl="1"/>
            <a:endParaRPr lang="cs-CZ" dirty="0">
              <a:solidFill>
                <a:srgbClr val="333399"/>
              </a:solidFill>
            </a:endParaRP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694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NORMATIVNÍ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538411" y="1396455"/>
            <a:ext cx="11282114" cy="5073427"/>
          </a:xfrm>
        </p:spPr>
        <p:txBody>
          <a:bodyPr/>
          <a:lstStyle/>
          <a:p>
            <a:pPr marL="514350" indent="-457200"/>
            <a:r>
              <a:rPr lang="cs-CZ" b="1" dirty="0">
                <a:solidFill>
                  <a:srgbClr val="333399"/>
                </a:solidFill>
              </a:rPr>
              <a:t>Teoretický koncept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Relativně objektivizovaná potřeba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Očištěná od neurčitosti a hodnotových postojů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Závisí na úrovni poznání o medicínské účinnosti a ekonomické efektivitě poskytované péče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Vytváření standardů a norem vycházejících ze seriózních epidemiologických výzkumů a klinických pokusů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4962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100" y="638176"/>
            <a:ext cx="10553700" cy="5383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4400" b="1" dirty="0">
                <a:solidFill>
                  <a:schemeClr val="accent2"/>
                </a:solidFill>
              </a:rPr>
              <a:t>Zdravotní potřeba vychází z konkrétního zdravotního problému, který může </a:t>
            </a:r>
          </a:p>
          <a:p>
            <a:pPr marL="0" indent="0">
              <a:lnSpc>
                <a:spcPct val="90000"/>
              </a:lnSpc>
              <a:buNone/>
            </a:pPr>
            <a:endParaRPr lang="cs-CZ" sz="4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accent2"/>
                </a:solidFill>
              </a:rPr>
              <a:t>existovat objektivně, </a:t>
            </a: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accent2"/>
                </a:solidFill>
              </a:rPr>
              <a:t>je subjektivně vnímán </a:t>
            </a: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accent2"/>
                </a:solidFill>
              </a:rPr>
              <a:t>a je řešen, např. prostřednictvím poskytnuté zdravotnické služby. </a:t>
            </a:r>
            <a:endParaRPr lang="en-GB" sz="36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2430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3181350" y="26098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5618163" y="26479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418013" y="855663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4924425" y="1143000"/>
            <a:ext cx="2819400" cy="1866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dirty="0">
                <a:ln w="317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OBJEKTIVNÍ POTŘEBA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 rot="13535245" flipH="1" flipV="1">
            <a:off x="3248026" y="3552826"/>
            <a:ext cx="3038475" cy="2339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159231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SUBJEKTIVNÍ POTŘEBA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 rot="-45937826">
            <a:off x="6354763" y="3452813"/>
            <a:ext cx="3044825" cy="2444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USPOKOJOVANÁ POTŘEBA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419350" y="419100"/>
            <a:ext cx="7600950" cy="6172200"/>
          </a:xfrm>
          <a:prstGeom prst="rect">
            <a:avLst/>
          </a:prstGeom>
          <a:noFill/>
          <a:ln w="5715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115050" y="3581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1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096000" y="4457700"/>
            <a:ext cx="704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2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353300" y="28575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3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933950" y="287655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4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133850" y="44958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5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8077200" y="4533900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6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076950" y="16764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7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895600" y="800100"/>
            <a:ext cx="139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333399"/>
                </a:solidFill>
                <a:latin typeface="Calibri" pitchFamily="34" charset="0"/>
                <a:cs typeface="Arial" charset="0"/>
              </a:rPr>
              <a:t>8</a:t>
            </a:r>
            <a:endParaRPr lang="en-GB" sz="3200" b="1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900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45475" y="2749379"/>
            <a:ext cx="11368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 lidí, péče o zdraví ve společnosti a DEMOGRAFIE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67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Demografie, zdraví populace a péče o zdraví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a analýza zdravotního stavu obyvatelstva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 obyvatelstva je významně determinováno tzv. demografickými charakteristikami (např. věk, pohlaví, vzdělání, rodinný stav).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ukazatelů nemocnosti a úmrtnosti</a:t>
            </a:r>
          </a:p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 ve společnosti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obyvatelstva (např. věk, pohlaví, vzdělání, rodinný stav)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Rozmístění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potřeby obyvatel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0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984" y="404814"/>
            <a:ext cx="969181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DEMOGRAFIE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923378" y="1444368"/>
            <a:ext cx="40782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rgbClr val="00B0F0"/>
                </a:solidFill>
              </a:rPr>
              <a:t>UDÁLOSTI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333399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Narození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Úmrtí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Svatba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Rozvod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Ukončení studia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96491" y="1444368"/>
            <a:ext cx="3776663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PROCESY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cs-CZ" altLang="cs-CZ" b="1" dirty="0">
              <a:solidFill>
                <a:srgbClr val="333399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Porodnost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Úmrtnost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Sňatečnost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Rozvodovost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Vzdělanost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Migrace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4"/>
          <p:cNvSpPr>
            <a:spLocks noGrp="1"/>
          </p:cNvSpPr>
          <p:nvPr>
            <p:ph type="ctrTitle"/>
          </p:nvPr>
        </p:nvSpPr>
        <p:spPr>
          <a:xfrm>
            <a:off x="2782888" y="2130426"/>
            <a:ext cx="6697488" cy="1470025"/>
          </a:xfrm>
        </p:spPr>
        <p:txBody>
          <a:bodyPr/>
          <a:lstStyle/>
          <a:p>
            <a:pPr eaLnBrk="1" hangingPunct="1"/>
            <a:r>
              <a:rPr lang="cs-CZ" altLang="cs-CZ" sz="5400" b="1" dirty="0">
                <a:solidFill>
                  <a:srgbClr val="333399"/>
                </a:solidFill>
              </a:rPr>
              <a:t>ZDRAVÍ A NEMOC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31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259" y="791993"/>
            <a:ext cx="9691817" cy="75672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002060"/>
                </a:solidFill>
              </a:rPr>
              <a:t>DEMOGRAFIE</a:t>
            </a:r>
            <a:r>
              <a:rPr lang="cs-CZ" sz="4000" b="1" dirty="0">
                <a:solidFill>
                  <a:schemeClr val="accent2"/>
                </a:solidFill>
              </a:rPr>
              <a:t>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8346" y="1901611"/>
            <a:ext cx="112940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b="1" dirty="0">
                <a:solidFill>
                  <a:srgbClr val="00B0F0"/>
                </a:solidFill>
              </a:rPr>
              <a:t>Objekt studia: </a:t>
            </a:r>
            <a:r>
              <a:rPr lang="cs-CZ" sz="3200" b="1" dirty="0">
                <a:solidFill>
                  <a:srgbClr val="000066"/>
                </a:solidFill>
              </a:rPr>
              <a:t>POPULACE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b="1" dirty="0">
                <a:solidFill>
                  <a:srgbClr val="00B0F0"/>
                </a:solidFill>
              </a:rPr>
              <a:t>Předmět studia: </a:t>
            </a:r>
            <a:r>
              <a:rPr lang="cs-CZ" sz="3200" b="1" cap="all" dirty="0">
                <a:solidFill>
                  <a:srgbClr val="000066"/>
                </a:solidFill>
              </a:rPr>
              <a:t>Reprodukce</a:t>
            </a:r>
            <a:r>
              <a:rPr lang="cs-CZ" sz="3200" b="1" dirty="0">
                <a:solidFill>
                  <a:srgbClr val="000066"/>
                </a:solidFill>
              </a:rPr>
              <a:t> </a:t>
            </a:r>
            <a:r>
              <a:rPr lang="cs-CZ" sz="3200" b="1" cap="all" dirty="0">
                <a:solidFill>
                  <a:srgbClr val="000066"/>
                </a:solidFill>
              </a:rPr>
              <a:t>lidských populací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rgbClr val="002060"/>
                </a:solidFill>
              </a:rPr>
              <a:t>odhaluje </a:t>
            </a:r>
            <a:r>
              <a:rPr lang="cs-CZ" sz="3200" b="1" dirty="0">
                <a:solidFill>
                  <a:srgbClr val="002060"/>
                </a:solidFill>
              </a:rPr>
              <a:t>vazby mezi společenskými podmínkami </a:t>
            </a:r>
            <a:r>
              <a:rPr lang="cs-CZ" sz="3200" dirty="0">
                <a:solidFill>
                  <a:srgbClr val="002060"/>
                </a:solidFill>
              </a:rPr>
              <a:t>(kulturní, ekonomické, politické)</a:t>
            </a:r>
            <a:r>
              <a:rPr lang="cs-CZ" sz="3200" b="1" dirty="0">
                <a:solidFill>
                  <a:srgbClr val="002060"/>
                </a:solidFill>
              </a:rPr>
              <a:t> a populačním vývojem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333399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0258" y="2621949"/>
            <a:ext cx="10812163" cy="1057275"/>
          </a:xfrm>
          <a:prstGeom prst="rect">
            <a:avLst/>
          </a:prstGeom>
          <a:solidFill>
            <a:srgbClr val="00B050">
              <a:alpha val="11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5346" y="187646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DEMOGRAFIE              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pic>
        <p:nvPicPr>
          <p:cNvPr id="13315" name="Picture 2" descr="graf_sezonnost_11086751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75" y="862648"/>
            <a:ext cx="886454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46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50376" y="363794"/>
            <a:ext cx="12526297" cy="1427470"/>
          </a:xfrm>
          <a:noFill/>
        </p:spPr>
        <p:txBody>
          <a:bodyPr/>
          <a:lstStyle/>
          <a:p>
            <a:pPr algn="l">
              <a:defRPr/>
            </a:pPr>
            <a:r>
              <a:rPr lang="cs-CZ" altLang="cs-CZ" sz="3600" b="1" cap="all" dirty="0">
                <a:solidFill>
                  <a:schemeClr val="accent2"/>
                </a:solidFill>
              </a:rPr>
              <a:t>	  	</a:t>
            </a:r>
            <a:r>
              <a:rPr lang="cs-CZ" altLang="cs-CZ" sz="3600" b="1" cap="all" dirty="0">
                <a:solidFill>
                  <a:srgbClr val="333399"/>
                </a:solidFill>
              </a:rPr>
              <a:t>Základní 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zdroje demografických dat</a:t>
            </a:r>
            <a:br>
              <a:rPr lang="cs-CZ" altLang="cs-CZ" sz="3600" cap="all" dirty="0">
                <a:solidFill>
                  <a:srgbClr val="000066"/>
                </a:solidFill>
              </a:rPr>
            </a:br>
            <a:r>
              <a:rPr lang="cs-CZ" altLang="cs-CZ" sz="3600" cap="all" dirty="0">
                <a:solidFill>
                  <a:srgbClr val="000066"/>
                </a:solidFill>
              </a:rPr>
              <a:t>		</a:t>
            </a:r>
            <a:r>
              <a:rPr lang="cs-CZ" altLang="cs-CZ" sz="2800" dirty="0"/>
              <a:t>základní metody zjišťování demografických jevů</a:t>
            </a:r>
            <a:endParaRPr lang="cs-CZ" altLang="cs-CZ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305" y="1541987"/>
            <a:ext cx="10522974" cy="4932557"/>
          </a:xfrm>
        </p:spPr>
        <p:txBody>
          <a:bodyPr/>
          <a:lstStyle/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>
                <a:solidFill>
                  <a:schemeClr val="accent2"/>
                </a:solidFill>
              </a:rPr>
              <a:t>Sčítání lidu, domů a bytů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Zvláštní výběrová šetření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4"/>
              </a:rPr>
              <a:t>Evidence přirozené měny </a:t>
            </a:r>
            <a:r>
              <a:rPr lang="cs-CZ" altLang="cs-CZ" b="1" dirty="0">
                <a:solidFill>
                  <a:schemeClr val="accent2"/>
                </a:solidFill>
              </a:rPr>
              <a:t>(soustava registračních knih - matriky)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5"/>
              </a:rPr>
              <a:t>Evidence migrací </a:t>
            </a:r>
            <a:r>
              <a:rPr lang="cs-CZ" altLang="cs-CZ" b="1" dirty="0">
                <a:solidFill>
                  <a:schemeClr val="accent2"/>
                </a:solidFill>
              </a:rPr>
              <a:t>(hlášení trvalého pobytu)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Registry obyvatelstva (registr obyvatel, soupisy voličů, soupisy školních dětí ad.)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4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294303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Kde hledat demografické informace?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ČSÚ</a:t>
            </a:r>
          </a:p>
          <a:p>
            <a:r>
              <a:rPr lang="cs-CZ" b="1" dirty="0">
                <a:solidFill>
                  <a:srgbClr val="333399"/>
                </a:solidFill>
              </a:rPr>
              <a:t>Obecní úřady </a:t>
            </a:r>
          </a:p>
          <a:p>
            <a:r>
              <a:rPr lang="cs-CZ" b="1" dirty="0">
                <a:solidFill>
                  <a:srgbClr val="333399"/>
                </a:solidFill>
              </a:rPr>
              <a:t>EUROSTAT</a:t>
            </a:r>
          </a:p>
          <a:p>
            <a:r>
              <a:rPr lang="cs-CZ" b="1" dirty="0">
                <a:solidFill>
                  <a:srgbClr val="333399"/>
                </a:solidFill>
              </a:rPr>
              <a:t>OSN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0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188" y="542465"/>
            <a:ext cx="10426238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DEMOGRAFICKÁ STATISTIKA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statika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základna:</a:t>
            </a:r>
            <a:r>
              <a:rPr lang="cs-CZ" dirty="0">
                <a:solidFill>
                  <a:schemeClr val="accent2"/>
                </a:solidFill>
              </a:rPr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dynamika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procesy:</a:t>
            </a:r>
            <a:r>
              <a:rPr lang="cs-CZ" dirty="0">
                <a:solidFill>
                  <a:schemeClr val="accent2"/>
                </a:solidFill>
              </a:rPr>
              <a:t> hromadné demografické události úzce související s velikostí a složením populace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578874" y="3426530"/>
            <a:ext cx="1104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2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29049"/>
            <a:ext cx="10515600" cy="54479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Populace </a:t>
            </a:r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lidí, mezi kterými dochází k demografické reprodukci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jednoho státu se může skládat z několika relativně izolovaných populací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Politické hranice mohou rozdělit jednu populaci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200" cap="all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2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60388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OBYVATELSTVO, </a:t>
            </a:r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příp.</a:t>
            </a: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OBYVATELÉ</a:t>
            </a: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termín české demografické statistiky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musí být definováno z hlediska času (datum), prostoru (území státu) a věcně (obyvatelé ≠ občané)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definice obyvatelstva v ČR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osoby, které jsou k danému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daném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přihlášeny k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trvalému pobytu 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cizinci)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vízy nad 90 dnů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přiznaným azylem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 EU s přechodným pobytem </a:t>
            </a:r>
          </a:p>
          <a:p>
            <a:pPr lvl="2">
              <a:lnSpc>
                <a:spcPct val="100000"/>
              </a:lnSpc>
            </a:pPr>
            <a:r>
              <a:rPr lang="cs-CZ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cizinci s povolením k dlouhodobému pobytu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je v obyvatelstvu ČR cca 5 % cizinců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883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517" y="582614"/>
            <a:ext cx="814705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Počet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76376"/>
            <a:ext cx="10972800" cy="5295899"/>
          </a:xfrm>
        </p:spPr>
        <p:txBody>
          <a:bodyPr/>
          <a:lstStyle/>
          <a:p>
            <a:r>
              <a:rPr lang="cs-CZ" altLang="cs-CZ" sz="2800" b="1" cap="all" dirty="0">
                <a:solidFill>
                  <a:srgbClr val="333399"/>
                </a:solidFill>
              </a:rPr>
              <a:t>Stav obyvatel k určitému okamžiku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Počáteční stav (1. 1. 2020): </a:t>
            </a:r>
            <a:r>
              <a:rPr lang="cs-CZ" sz="2400" b="1" dirty="0">
                <a:solidFill>
                  <a:srgbClr val="333399"/>
                </a:solidFill>
              </a:rPr>
              <a:t>10 701 777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Střední stav (1. 7. 2020): </a:t>
            </a:r>
            <a:r>
              <a:rPr lang="cs-CZ" sz="2400" b="1" dirty="0">
                <a:solidFill>
                  <a:schemeClr val="accent6"/>
                </a:solidFill>
              </a:rPr>
              <a:t>10 696 183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Koncový stav (31. 12. 2020):</a:t>
            </a:r>
            <a:r>
              <a:rPr lang="cs-CZ" sz="2400" b="1" dirty="0">
                <a:solidFill>
                  <a:schemeClr val="accent6"/>
                </a:solidFill>
              </a:rPr>
              <a:t>10 682 029</a:t>
            </a:r>
          </a:p>
          <a:p>
            <a:pPr lvl="1"/>
            <a:endParaRPr lang="cs-CZ" sz="2400" b="1" dirty="0">
              <a:solidFill>
                <a:srgbClr val="333399"/>
              </a:solidFill>
            </a:endParaRPr>
          </a:p>
          <a:p>
            <a:r>
              <a:rPr lang="cs-CZ" sz="28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stav obyvatelstva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relativních ukazatelů demografické statistiky.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nějaký ukazatel udáván v přepočtu na 1 obyvatele nebo např. na 1000 obyvatel, při jeho výpočtu se má zásadně vycházet ze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středního stavu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vystihovat co nejpřesněji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počet osob žijících v daném období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br>
              <a:rPr lang="cs-CZ" sz="2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4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cs-CZ" altLang="cs-CZ" b="1" dirty="0">
                <a:solidFill>
                  <a:srgbClr val="333399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2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62275" y="3664655"/>
            <a:ext cx="11375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66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950" y="576264"/>
            <a:ext cx="1107440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ZDRAVÍ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333399"/>
                </a:solidFill>
              </a:rPr>
              <a:t>Pojetí zdraví </a:t>
            </a:r>
            <a:r>
              <a:rPr lang="cs-CZ" sz="2800" dirty="0">
                <a:solidFill>
                  <a:srgbClr val="333399"/>
                </a:solidFill>
              </a:rPr>
              <a:t>představuje východisko pro aktivity všech komponent systému péče o zdraví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je proto žádoucí se nejprve zamyslet nad tím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co zdraví vlastně znamená?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jak jej chápat?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jak jej měřit a hodnotit?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to nám umožní a usnadní úvahy o tom, </a:t>
            </a:r>
            <a:r>
              <a:rPr lang="cs-CZ" sz="2400" b="1" dirty="0">
                <a:solidFill>
                  <a:srgbClr val="333399"/>
                </a:solidFill>
              </a:rPr>
              <a:t>co a jak se pro zdraví dá udělat</a:t>
            </a:r>
            <a:r>
              <a:rPr lang="cs-CZ" sz="2400" dirty="0">
                <a:solidFill>
                  <a:srgbClr val="333399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19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obyvatelstva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Urbanizace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město x venkov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(věk, vzdělání, religiozita …)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života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rozdíly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Ročně se stěhuje v rámci ČR necelých 250 000 osob</a:t>
            </a:r>
          </a:p>
          <a:p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přesun mezi obcemi jednoho okresu (pak z kraje do kraje, nakonec z okresu do okresu v rámci kraje)</a:t>
            </a:r>
          </a:p>
          <a:p>
            <a:pPr marL="0" indent="0">
              <a:buNone/>
            </a:pP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130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czso.cz/documents/10180/77242635/osidleni2017_CR.png/578617b1-044b-41aa-aac9-4f0e98b95695?version=1.0&amp;t=15211178143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41" y="0"/>
            <a:ext cx="9046118" cy="67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08040" y="4896167"/>
            <a:ext cx="1845275" cy="1458097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878802" y="345645"/>
            <a:ext cx="2740257" cy="1751493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333625" y="3455105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896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charakteristiky obyvatelstva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479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Biologické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Sociálně právní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Socioekonomické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Kulturní znaky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96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9470"/>
            <a:ext cx="844550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struktura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Biologické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pohlaví, věk, </a:t>
            </a:r>
            <a:r>
              <a:rPr lang="cs-CZ" altLang="cs-CZ" b="1" dirty="0">
                <a:solidFill>
                  <a:srgbClr val="92D050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Sociálně právní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rodinný stav</a:t>
            </a:r>
            <a:endParaRPr lang="cs-CZ" altLang="cs-CZ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Socioekonomické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ekonomická aktivita, odvětví NH, povolání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Kulturní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vzdělání, národnost, náboženské vyznání</a:t>
            </a:r>
          </a:p>
          <a:p>
            <a:endParaRPr lang="cs-CZ" altLang="cs-CZ" sz="2800" dirty="0">
              <a:solidFill>
                <a:schemeClr val="accent2"/>
              </a:solidFill>
            </a:endParaRPr>
          </a:p>
        </p:txBody>
      </p:sp>
      <p:sp>
        <p:nvSpPr>
          <p:cNvPr id="29" name="Šipka ve tvaru U 28"/>
          <p:cNvSpPr/>
          <p:nvPr/>
        </p:nvSpPr>
        <p:spPr>
          <a:xfrm rot="5400000">
            <a:off x="6053389" y="1728303"/>
            <a:ext cx="839049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Šipka ve tvaru U 31"/>
          <p:cNvSpPr/>
          <p:nvPr/>
        </p:nvSpPr>
        <p:spPr>
          <a:xfrm rot="5400000" flipH="1">
            <a:off x="6440986" y="2702899"/>
            <a:ext cx="1949193" cy="993058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Šipka ve tvaru U 32"/>
          <p:cNvSpPr/>
          <p:nvPr/>
        </p:nvSpPr>
        <p:spPr>
          <a:xfrm rot="5400000" flipH="1">
            <a:off x="6903411" y="3185422"/>
            <a:ext cx="3112280" cy="1191097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Šipka ve tvaru U 33"/>
          <p:cNvSpPr/>
          <p:nvPr/>
        </p:nvSpPr>
        <p:spPr>
          <a:xfrm rot="5400000" flipH="1">
            <a:off x="6027296" y="2195905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pka ve tvaru U 28">
            <a:extLst>
              <a:ext uri="{FF2B5EF4-FFF2-40B4-BE49-F238E27FC236}">
                <a16:creationId xmlns:a16="http://schemas.microsoft.com/office/drawing/2014/main" id="{6AF3886A-F6C6-4977-857B-B12D1336BAC3}"/>
              </a:ext>
            </a:extLst>
          </p:cNvPr>
          <p:cNvSpPr/>
          <p:nvPr/>
        </p:nvSpPr>
        <p:spPr>
          <a:xfrm rot="5400000">
            <a:off x="6132469" y="2661911"/>
            <a:ext cx="1177085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Šipka ve tvaru U 28">
            <a:extLst>
              <a:ext uri="{FF2B5EF4-FFF2-40B4-BE49-F238E27FC236}">
                <a16:creationId xmlns:a16="http://schemas.microsoft.com/office/drawing/2014/main" id="{E70A59CA-34FA-40AB-9D48-FA7D1C0A4B41}"/>
              </a:ext>
            </a:extLst>
          </p:cNvPr>
          <p:cNvSpPr/>
          <p:nvPr/>
        </p:nvSpPr>
        <p:spPr>
          <a:xfrm rot="5400000">
            <a:off x="6069645" y="3053618"/>
            <a:ext cx="1949194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ve tvaru U 28">
            <a:extLst>
              <a:ext uri="{FF2B5EF4-FFF2-40B4-BE49-F238E27FC236}">
                <a16:creationId xmlns:a16="http://schemas.microsoft.com/office/drawing/2014/main" id="{50D7DFFC-2840-4F67-8373-D1AE4AA5811E}"/>
              </a:ext>
            </a:extLst>
          </p:cNvPr>
          <p:cNvSpPr/>
          <p:nvPr/>
        </p:nvSpPr>
        <p:spPr>
          <a:xfrm rot="5400000">
            <a:off x="6032742" y="3635162"/>
            <a:ext cx="3112281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Šipka ve tvaru U 33">
            <a:extLst>
              <a:ext uri="{FF2B5EF4-FFF2-40B4-BE49-F238E27FC236}">
                <a16:creationId xmlns:a16="http://schemas.microsoft.com/office/drawing/2014/main" id="{6E91B35D-7927-483B-A9E2-491905C72B54}"/>
              </a:ext>
            </a:extLst>
          </p:cNvPr>
          <p:cNvSpPr/>
          <p:nvPr/>
        </p:nvSpPr>
        <p:spPr>
          <a:xfrm rot="5400000" flipH="1">
            <a:off x="6039502" y="1859652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0" y="1730036"/>
            <a:ext cx="11093187" cy="4525963"/>
          </a:xfrm>
        </p:spPr>
        <p:txBody>
          <a:bodyPr/>
          <a:lstStyle/>
          <a:p>
            <a:pPr marL="514350" indent="-457200"/>
            <a:r>
              <a:rPr lang="cs-CZ" altLang="cs-CZ" b="1" dirty="0">
                <a:solidFill>
                  <a:srgbClr val="333399"/>
                </a:solidFill>
              </a:rPr>
              <a:t>Je dána 3 skutečnostmi: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Rodí se více chlapců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 err="1">
                <a:solidFill>
                  <a:srgbClr val="333399"/>
                </a:solidFill>
              </a:rPr>
              <a:t>Nadúmrtnost</a:t>
            </a:r>
            <a:r>
              <a:rPr lang="cs-CZ" altLang="cs-CZ" b="1" dirty="0">
                <a:solidFill>
                  <a:srgbClr val="333399"/>
                </a:solidFill>
              </a:rPr>
              <a:t> mužů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Rozdílná intenzita (pracovní) migrace mužů a žen</a:t>
            </a:r>
          </a:p>
          <a:p>
            <a:pPr marL="628650" indent="-571500"/>
            <a:endParaRPr lang="cs-CZ" altLang="cs-CZ" sz="3600" b="1" dirty="0">
              <a:solidFill>
                <a:srgbClr val="333399"/>
              </a:solidFill>
            </a:endParaRPr>
          </a:p>
          <a:p>
            <a:pPr marL="628650" indent="-571500"/>
            <a:r>
              <a:rPr lang="cs-CZ" altLang="cs-CZ" b="1" dirty="0">
                <a:solidFill>
                  <a:srgbClr val="333399"/>
                </a:solidFill>
              </a:rPr>
              <a:t>Ukazatele: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Ukazatel maskulinity/feminity (podíl mužů/žen)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Index maskulinity/feminity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5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1" y="1907018"/>
            <a:ext cx="8831766" cy="4525963"/>
          </a:xfrm>
        </p:spPr>
        <p:txBody>
          <a:bodyPr/>
          <a:lstStyle/>
          <a:p>
            <a:r>
              <a:rPr lang="cs-CZ" altLang="cs-CZ" sz="2800" dirty="0">
                <a:solidFill>
                  <a:schemeClr val="accent2"/>
                </a:solidFill>
              </a:rPr>
              <a:t>Ukazatel: </a:t>
            </a:r>
            <a:r>
              <a:rPr lang="cs-CZ" altLang="cs-CZ" sz="2800" b="1" dirty="0">
                <a:solidFill>
                  <a:schemeClr val="accent2"/>
                </a:solidFill>
              </a:rPr>
              <a:t>index maskulinity</a:t>
            </a:r>
          </a:p>
          <a:p>
            <a:pPr lvl="1"/>
            <a:r>
              <a:rPr lang="cs-CZ" altLang="cs-CZ" sz="2400" dirty="0">
                <a:solidFill>
                  <a:schemeClr val="accent2"/>
                </a:solidFill>
              </a:rPr>
              <a:t>Počet mužů na 100 žen</a:t>
            </a:r>
          </a:p>
          <a:p>
            <a:r>
              <a:rPr lang="cs-CZ" altLang="cs-CZ" sz="2800" b="1" dirty="0">
                <a:solidFill>
                  <a:schemeClr val="accent2"/>
                </a:solidFill>
              </a:rPr>
              <a:t>Celá populace: </a:t>
            </a:r>
            <a:r>
              <a:rPr lang="cs-CZ" altLang="cs-CZ" dirty="0">
                <a:solidFill>
                  <a:schemeClr val="accent2"/>
                </a:solidFill>
              </a:rPr>
              <a:t>97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Při narození: </a:t>
            </a:r>
            <a:r>
              <a:rPr lang="cs-CZ" altLang="cs-CZ" dirty="0">
                <a:solidFill>
                  <a:schemeClr val="accent2"/>
                </a:solidFill>
              </a:rPr>
              <a:t>104 – 107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0-14 let: </a:t>
            </a:r>
            <a:r>
              <a:rPr lang="cs-CZ" altLang="cs-CZ" dirty="0">
                <a:solidFill>
                  <a:schemeClr val="accent2"/>
                </a:solidFill>
              </a:rPr>
              <a:t>105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15-64 let: </a:t>
            </a:r>
            <a:r>
              <a:rPr lang="cs-CZ" altLang="cs-CZ" dirty="0">
                <a:solidFill>
                  <a:schemeClr val="accent2"/>
                </a:solidFill>
              </a:rPr>
              <a:t>103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65+: </a:t>
            </a:r>
            <a:r>
              <a:rPr lang="cs-CZ" altLang="cs-CZ" dirty="0">
                <a:solidFill>
                  <a:schemeClr val="accent2"/>
                </a:solidFill>
              </a:rPr>
              <a:t>71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95+: </a:t>
            </a:r>
            <a:r>
              <a:rPr lang="cs-CZ" altLang="cs-CZ" dirty="0">
                <a:solidFill>
                  <a:schemeClr val="accent2"/>
                </a:solidFill>
              </a:rPr>
              <a:t>27 mužů na 100 žen</a:t>
            </a:r>
          </a:p>
          <a:p>
            <a:pPr marL="57150" indent="0">
              <a:buNone/>
            </a:pPr>
            <a:endParaRPr lang="cs-CZ" altLang="cs-CZ" sz="2800" dirty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3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99768" y="577205"/>
            <a:ext cx="9080091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</a:t>
            </a:r>
            <a:r>
              <a:rPr lang="cs-CZ" b="1" cap="all" dirty="0" err="1">
                <a:solidFill>
                  <a:schemeClr val="accent2"/>
                </a:solidFill>
              </a:rPr>
              <a:t>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věku:</a:t>
            </a:r>
            <a:br>
              <a:rPr lang="cs-CZ" altLang="cs-CZ" sz="3200" b="1" dirty="0">
                <a:solidFill>
                  <a:srgbClr val="00B050"/>
                </a:solidFill>
              </a:rPr>
            </a:b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5960342" y="3197010"/>
            <a:ext cx="5584723" cy="2859396"/>
          </a:xfrm>
        </p:spPr>
        <p:txBody>
          <a:bodyPr/>
          <a:lstStyle/>
          <a:p>
            <a:pPr marL="57150" indent="0">
              <a:buNone/>
            </a:pPr>
            <a:r>
              <a:rPr lang="cs-CZ" altLang="cs-CZ" sz="2800" b="1" dirty="0">
                <a:solidFill>
                  <a:srgbClr val="333399"/>
                </a:solidFill>
              </a:rPr>
              <a:t>Věk. skupiny dle </a:t>
            </a:r>
            <a:r>
              <a:rPr lang="cs-CZ" altLang="cs-CZ" sz="2800" b="1" u="sng" dirty="0" err="1">
                <a:solidFill>
                  <a:srgbClr val="333399"/>
                </a:solidFill>
              </a:rPr>
              <a:t>ekon</a:t>
            </a:r>
            <a:r>
              <a:rPr lang="cs-CZ" altLang="cs-CZ" sz="2800" b="1" u="sng" dirty="0">
                <a:solidFill>
                  <a:srgbClr val="333399"/>
                </a:solidFill>
              </a:rPr>
              <a:t>. aktivity</a:t>
            </a:r>
          </a:p>
          <a:p>
            <a:pPr marL="57150" indent="0">
              <a:buNone/>
            </a:pPr>
            <a:endParaRPr lang="cs-CZ" altLang="cs-CZ" sz="2800" b="1" dirty="0">
              <a:solidFill>
                <a:srgbClr val="333399"/>
              </a:solidFill>
            </a:endParaRP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0 -14 let: 15 %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15 – 64 let: 65 %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65 let a více: 20 %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 bwMode="auto">
          <a:xfrm>
            <a:off x="646935" y="3197010"/>
            <a:ext cx="4984955" cy="300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cs-CZ" altLang="cs-CZ" sz="2800" b="1" kern="0" dirty="0">
                <a:solidFill>
                  <a:srgbClr val="333399"/>
                </a:solidFill>
              </a:rPr>
              <a:t>Věk. skupiny </a:t>
            </a:r>
            <a:r>
              <a:rPr lang="cs-CZ" altLang="cs-CZ" sz="2800" b="1" u="sng" kern="0" dirty="0">
                <a:solidFill>
                  <a:srgbClr val="333399"/>
                </a:solidFill>
              </a:rPr>
              <a:t>dle plodnosti</a:t>
            </a:r>
          </a:p>
          <a:p>
            <a:pPr marL="57150" indent="0">
              <a:buNone/>
            </a:pPr>
            <a:endParaRPr lang="cs-CZ" altLang="cs-CZ" sz="2800" b="1" kern="0" dirty="0">
              <a:solidFill>
                <a:srgbClr val="333399"/>
              </a:solidFill>
            </a:endParaRPr>
          </a:p>
          <a:p>
            <a:pPr marL="514350" indent="-457200"/>
            <a:r>
              <a:rPr lang="cs-CZ" altLang="cs-CZ" sz="2800" b="1" kern="0" dirty="0">
                <a:solidFill>
                  <a:srgbClr val="333399"/>
                </a:solidFill>
              </a:rPr>
              <a:t>0 -14 let: 15 %</a:t>
            </a:r>
          </a:p>
          <a:p>
            <a:pPr marL="514350" indent="-457200"/>
            <a:r>
              <a:rPr lang="cs-CZ" altLang="cs-CZ" sz="2800" b="1" kern="0" dirty="0">
                <a:solidFill>
                  <a:srgbClr val="333399"/>
                </a:solidFill>
              </a:rPr>
              <a:t>15 – 49 let: 46 %</a:t>
            </a:r>
          </a:p>
          <a:p>
            <a:pPr marL="514350" indent="-457200"/>
            <a:r>
              <a:rPr lang="cs-CZ" altLang="cs-CZ" sz="2800" b="1" kern="0" dirty="0">
                <a:solidFill>
                  <a:srgbClr val="333399"/>
                </a:solidFill>
              </a:rPr>
              <a:t>50 let a více: 39 %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768" y="1935387"/>
            <a:ext cx="1113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333399"/>
                </a:solidFill>
              </a:rPr>
              <a:t>1leté, 5leté či 10leté věkové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0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972800" cy="975186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</a:t>
            </a: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199" y="1713469"/>
            <a:ext cx="9065741" cy="470852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cap="all" dirty="0">
                <a:solidFill>
                  <a:srgbClr val="C00000"/>
                </a:solidFill>
              </a:rPr>
              <a:t>Typy věkových pyramid (</a:t>
            </a:r>
            <a:r>
              <a:rPr lang="cs-CZ" b="1" dirty="0">
                <a:solidFill>
                  <a:srgbClr val="C00000"/>
                </a:solidFill>
              </a:rPr>
              <a:t>dle </a:t>
            </a:r>
            <a:r>
              <a:rPr lang="cs-CZ" b="1" dirty="0" err="1">
                <a:solidFill>
                  <a:srgbClr val="C00000"/>
                </a:solidFill>
              </a:rPr>
              <a:t>Sundbärga</a:t>
            </a:r>
            <a:r>
              <a:rPr lang="cs-CZ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5059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0694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44996" y="2545492"/>
            <a:ext cx="24795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/>
              <a:t>  reprodukční složka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3524" y="2526386"/>
            <a:ext cx="24219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postreprodukční</a:t>
            </a:r>
            <a:r>
              <a:rPr lang="cs-CZ" sz="1400" b="1" dirty="0"/>
              <a:t> složka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548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>
          <a:xfrm rot="16200000">
            <a:off x="-4601497" y="677529"/>
            <a:ext cx="10972800" cy="9751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b="1" kern="0" cap="all" dirty="0">
                <a:solidFill>
                  <a:schemeClr val="accent2"/>
                </a:solidFill>
              </a:rPr>
              <a:t>1. BIOLOGICKÉ ZNAKY</a:t>
            </a:r>
            <a:br>
              <a:rPr lang="cs-CZ" b="1" kern="0" cap="all" dirty="0">
                <a:solidFill>
                  <a:schemeClr val="accent2"/>
                </a:solidFill>
              </a:rPr>
            </a:br>
            <a:r>
              <a:rPr lang="cs-CZ" altLang="cs-CZ" sz="2800" b="1" kern="0" dirty="0">
                <a:solidFill>
                  <a:srgbClr val="00B050"/>
                </a:solidFill>
              </a:rPr>
              <a:t>Struktura z hlediska pohlaví a věku</a:t>
            </a:r>
            <a:br>
              <a:rPr lang="cs-CZ" sz="3200" b="1" kern="0" cap="all" dirty="0">
                <a:solidFill>
                  <a:srgbClr val="00B050"/>
                </a:solidFill>
              </a:rPr>
            </a:br>
            <a:endParaRPr lang="cs-CZ" sz="3200" b="1" kern="0" cap="all" dirty="0">
              <a:solidFill>
                <a:srgbClr val="00B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14266" y="888123"/>
            <a:ext cx="36100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333399"/>
                </a:solidFill>
              </a:rPr>
              <a:t>VĚKOVÁ PYRAMIDA</a:t>
            </a:r>
          </a:p>
          <a:p>
            <a:pPr algn="ctr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33399"/>
                </a:solidFill>
              </a:rPr>
              <a:t>Odráží demografický vývoj v minulosti.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33399"/>
                </a:solidFill>
              </a:rPr>
              <a:t>Pro ČR je typický nerovnoměrný vývoj, tj. střídání slabých a silných populačních ročníků.</a:t>
            </a:r>
          </a:p>
          <a:p>
            <a:endParaRPr lang="cs-CZ" sz="2400" dirty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33399"/>
                </a:solidFill>
              </a:rPr>
              <a:t>Výrazně se změní směrem k regresivnímu typu.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333399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ED8CEE-0F8D-4090-993D-D7670D4C1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94" y="103031"/>
            <a:ext cx="6587572" cy="6754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27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Zástupný symbol pro obsah 2"/>
          <p:cNvSpPr>
            <a:spLocks noGrp="1"/>
          </p:cNvSpPr>
          <p:nvPr>
            <p:ph idx="1"/>
          </p:nvPr>
        </p:nvSpPr>
        <p:spPr>
          <a:xfrm>
            <a:off x="917574" y="661989"/>
            <a:ext cx="9845675" cy="60483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4000" b="1" dirty="0">
                <a:solidFill>
                  <a:srgbClr val="333399"/>
                </a:solidFill>
              </a:rPr>
              <a:t>DEFINICE ZDRAVÍ</a:t>
            </a:r>
          </a:p>
          <a:p>
            <a:pPr marL="0" indent="0" eaLnBrk="1" hangingPunct="1">
              <a:buNone/>
            </a:pPr>
            <a:endParaRPr lang="cs-CZ" altLang="cs-CZ" sz="2800" dirty="0">
              <a:solidFill>
                <a:srgbClr val="333399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800" dirty="0">
                <a:solidFill>
                  <a:srgbClr val="333399"/>
                </a:solidFill>
              </a:rPr>
              <a:t>Nejpoužívanější definice  - odstavec z Ústavy SZO:</a:t>
            </a:r>
          </a:p>
          <a:p>
            <a:pPr marL="0" indent="0" eaLnBrk="1" hangingPunct="1">
              <a:buNone/>
            </a:pPr>
            <a:r>
              <a:rPr lang="cs-CZ" altLang="cs-CZ" sz="2800" b="1" dirty="0">
                <a:solidFill>
                  <a:srgbClr val="333399"/>
                </a:solidFill>
              </a:rPr>
              <a:t>„Zdraví je stav úplné tělesné, duševní a sociální pohody a nejen nepřítomnost nemoci nebo vady.“</a:t>
            </a:r>
          </a:p>
          <a:p>
            <a:pPr marL="0" indent="0" eaLnBrk="1" hangingPunct="1">
              <a:buNone/>
            </a:pPr>
            <a:endParaRPr lang="cs-CZ" altLang="cs-CZ" sz="2800" dirty="0">
              <a:solidFill>
                <a:srgbClr val="333399"/>
              </a:solidFill>
            </a:endParaRPr>
          </a:p>
          <a:p>
            <a:pPr marL="58737" lvl="1" indent="0" eaLnBrk="1" hangingPunct="1">
              <a:buNone/>
            </a:pPr>
            <a:r>
              <a:rPr lang="cs-CZ" altLang="cs-CZ" dirty="0">
                <a:solidFill>
                  <a:srgbClr val="333399"/>
                </a:solidFill>
              </a:rPr>
              <a:t>+ </a:t>
            </a:r>
            <a:r>
              <a:rPr lang="cs-CZ" altLang="cs-CZ" dirty="0" err="1">
                <a:solidFill>
                  <a:srgbClr val="333399"/>
                </a:solidFill>
              </a:rPr>
              <a:t>multidimenzionalita</a:t>
            </a:r>
            <a:r>
              <a:rPr lang="cs-CZ" altLang="cs-CZ" dirty="0">
                <a:solidFill>
                  <a:srgbClr val="333399"/>
                </a:solidFill>
              </a:rPr>
              <a:t> zdraví</a:t>
            </a:r>
          </a:p>
          <a:p>
            <a:pPr marL="58737" lvl="1" indent="0" eaLnBrk="1" hangingPunct="1">
              <a:buNone/>
            </a:pPr>
            <a:r>
              <a:rPr lang="cs-CZ" altLang="cs-CZ" dirty="0">
                <a:solidFill>
                  <a:srgbClr val="333399"/>
                </a:solidFill>
              </a:rPr>
              <a:t>+ „negativní“ i „pozitivní“  zdraví</a:t>
            </a:r>
          </a:p>
          <a:p>
            <a:pPr marL="58737" lvl="1" indent="0" eaLnBrk="1" hangingPunct="1">
              <a:buNone/>
            </a:pPr>
            <a:r>
              <a:rPr lang="cs-CZ" altLang="cs-CZ" dirty="0">
                <a:solidFill>
                  <a:srgbClr val="333399"/>
                </a:solidFill>
              </a:rPr>
              <a:t>- orientace pouze na optimální stav </a:t>
            </a:r>
          </a:p>
        </p:txBody>
      </p:sp>
    </p:spTree>
    <p:extLst>
      <p:ext uri="{BB962C8B-B14F-4D97-AF65-F5344CB8AC3E}">
        <p14:creationId xmlns:p14="http://schemas.microsoft.com/office/powerpoint/2010/main" val="362144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55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3800" b="1" cap="all" dirty="0">
                <a:solidFill>
                  <a:srgbClr val="000066"/>
                </a:solidFill>
              </a:rPr>
              <a:t>Demografické stárnutí v ČR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91" y="1769327"/>
            <a:ext cx="6354475" cy="3954967"/>
          </a:xfrm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309100" y="6211889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551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258" y="404816"/>
            <a:ext cx="10717161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PROMĚNA VĚKOVÉ STRUKTURY POPULACE – POPULAČNÍ STÁRNUTÍ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Populační stárnutí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proces, kdy se mění věková struktura populace tak, že se zvyšuje podíl osob starších 60 nebo 65 let a snižuje se podíl osob mladších 15 let.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043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-489397" y="274639"/>
            <a:ext cx="12681397" cy="1143000"/>
          </a:xfrm>
        </p:spPr>
        <p:txBody>
          <a:bodyPr/>
          <a:lstStyle/>
          <a:p>
            <a:r>
              <a:rPr lang="cs-CZ" altLang="cs-CZ" sz="4000" b="1" dirty="0">
                <a:solidFill>
                  <a:schemeClr val="accent2"/>
                </a:solidFill>
              </a:rPr>
              <a:t>PODÍL OBYVATEL VE VĚKU  0-14 A 65+</a:t>
            </a:r>
            <a:br>
              <a:rPr lang="cs-CZ" altLang="cs-CZ" sz="4000" b="1" dirty="0">
                <a:solidFill>
                  <a:schemeClr val="accent2"/>
                </a:solidFill>
              </a:rPr>
            </a:br>
            <a:endParaRPr lang="cs-CZ" altLang="cs-CZ" sz="4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417639"/>
            <a:ext cx="8002588" cy="51069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9994901" y="6339682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ČSÚ</a:t>
            </a:r>
          </a:p>
        </p:txBody>
      </p:sp>
      <p:pic>
        <p:nvPicPr>
          <p:cNvPr id="2050" name="Picture 2" descr="Podíl obyvatel ve věkové skupině 0-14 a 65 a více let v letech 1950-2019">
            <a:extLst>
              <a:ext uri="{FF2B5EF4-FFF2-40B4-BE49-F238E27FC236}">
                <a16:creationId xmlns:a16="http://schemas.microsoft.com/office/drawing/2014/main" id="{07F1D434-B05D-4916-97F5-DEBF2C6C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1006873"/>
            <a:ext cx="84201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444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7B56850-9011-4B4A-B755-26C110FD4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35" y="374639"/>
            <a:ext cx="9431329" cy="61087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5E4A78-8334-4301-82D3-1F846A8DD41C}"/>
              </a:ext>
            </a:extLst>
          </p:cNvPr>
          <p:cNvSpPr txBox="1"/>
          <p:nvPr/>
        </p:nvSpPr>
        <p:spPr>
          <a:xfrm>
            <a:off x="8267700" y="6553200"/>
            <a:ext cx="361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https://www.czso.cz/csu/czso/obyvatelstvo_hu</a:t>
            </a:r>
          </a:p>
        </p:txBody>
      </p:sp>
    </p:spTree>
    <p:extLst>
      <p:ext uri="{BB962C8B-B14F-4D97-AF65-F5344CB8AC3E}">
        <p14:creationId xmlns:p14="http://schemas.microsoft.com/office/powerpoint/2010/main" val="1887379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SOCIÁLNĚ PRÁVNÍ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Rodinný stav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818967"/>
            <a:ext cx="10972800" cy="46211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V ČR osoby žijící v manželství mají nejnižší úroveň úmrtnosti.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mužů je výraznější diferenciace úmrtnosti podle rodinného stavu než u žen.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ovdovělých mužů i žen je nižší úroveň úmrtnosti oproti svobodným.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rozvedených žen je nižší úroveň úmrtnosti oproti svobodným, ale u rozvedených mužů je oproti svobodným o něco vyšší.</a:t>
            </a:r>
          </a:p>
          <a:p>
            <a:pPr marL="0" indent="0" algn="r">
              <a:buNone/>
            </a:pPr>
            <a:endParaRPr lang="cs-CZ" sz="2000" i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4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D486D2-E490-454F-AD31-774FD47F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5" y="1371600"/>
            <a:ext cx="11794423" cy="41427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9D3D9DE-CD17-4FB3-834F-5ACBEFB6139F}"/>
              </a:ext>
            </a:extLst>
          </p:cNvPr>
          <p:cNvSpPr/>
          <p:nvPr/>
        </p:nvSpPr>
        <p:spPr>
          <a:xfrm>
            <a:off x="6096000" y="3429000"/>
            <a:ext cx="827314" cy="10590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1523F1-3D7C-4DFA-8C6B-1A0E76C6EC0F}"/>
              </a:ext>
            </a:extLst>
          </p:cNvPr>
          <p:cNvSpPr/>
          <p:nvPr/>
        </p:nvSpPr>
        <p:spPr>
          <a:xfrm>
            <a:off x="10897906" y="3427632"/>
            <a:ext cx="853440" cy="1057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46C7B1-6BA4-411E-8BBD-3B54FD2E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SDŽ ve věku 30 let</a:t>
            </a:r>
          </a:p>
        </p:txBody>
      </p:sp>
    </p:spTree>
    <p:extLst>
      <p:ext uri="{BB962C8B-B14F-4D97-AF65-F5344CB8AC3E}">
        <p14:creationId xmlns:p14="http://schemas.microsoft.com/office/powerpoint/2010/main" val="2678572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15" y="485774"/>
            <a:ext cx="7961775" cy="48773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20A673C-7E7C-4E9E-90CA-14D8F495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467" y="314326"/>
            <a:ext cx="3811218" cy="537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510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SOCIOEKONOMICKÉ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Příjem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831005"/>
            <a:ext cx="10763209" cy="42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161" y="1750142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11908" y="1646339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50655" y="1527997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98462" y="1631800"/>
            <a:ext cx="1046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900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62A514-547D-435B-B040-1641DBA35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73" y="1695450"/>
            <a:ext cx="11718579" cy="4858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582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683521"/>
            <a:ext cx="11321263" cy="42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65471" y="5850194"/>
            <a:ext cx="11602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80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8500" y="538164"/>
            <a:ext cx="113220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333399"/>
                </a:solidFill>
                <a:latin typeface="Arial Black" panose="020B0A04020102020204" pitchFamily="34" charset="0"/>
              </a:rPr>
              <a:t>NEMOC</a:t>
            </a:r>
            <a:endParaRPr lang="cs-CZ" sz="2800" dirty="0">
              <a:solidFill>
                <a:srgbClr val="333399"/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Podobně jako u zdraví neexistuje jednoduchá definice.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Má složku psychologickou, tělesnou i sociální.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Lze ji pojímat z mnoha aspektů: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objektivní porucha</a:t>
            </a:r>
            <a:r>
              <a:rPr lang="cs-CZ" dirty="0">
                <a:solidFill>
                  <a:srgbClr val="333399"/>
                </a:solidFill>
              </a:rPr>
              <a:t> 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vnímaná porucha </a:t>
            </a:r>
            <a:r>
              <a:rPr lang="cs-CZ" dirty="0">
                <a:solidFill>
                  <a:srgbClr val="333399"/>
                </a:solidFill>
              </a:rPr>
              <a:t>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předmět zdravotnických služeb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45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59203" y="3944525"/>
            <a:ext cx="6794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POPULAČNÍ PROCESY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571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6252" y="120614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000" b="1" cap="all" dirty="0">
                <a:solidFill>
                  <a:schemeClr val="accent2"/>
                </a:solidFill>
              </a:rPr>
              <a:t>1. Ukončená těhotenství</a:t>
            </a:r>
            <a:br>
              <a:rPr lang="cs-CZ" sz="4000" b="1" cap="all" dirty="0">
                <a:solidFill>
                  <a:schemeClr val="accent2"/>
                </a:solidFill>
              </a:rPr>
            </a:br>
            <a:r>
              <a:rPr lang="cs-CZ" sz="4000" b="1" cap="all" dirty="0">
                <a:solidFill>
                  <a:schemeClr val="accent2"/>
                </a:solidFill>
              </a:rPr>
              <a:t>	</a:t>
            </a:r>
            <a:r>
              <a:rPr lang="cs-CZ" sz="2400" b="1" cap="all" dirty="0">
                <a:solidFill>
                  <a:schemeClr val="accent2"/>
                </a:solidFill>
              </a:rPr>
              <a:t>PORODNOST, PLODNOST, POTRATOVOST</a:t>
            </a:r>
            <a:br>
              <a:rPr lang="cs-CZ" sz="4000" b="1" cap="all" dirty="0">
                <a:solidFill>
                  <a:schemeClr val="accent2"/>
                </a:solidFill>
              </a:rPr>
            </a:b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885835" y="2333689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2. Úmrtnost</a:t>
            </a:r>
          </a:p>
          <a:p>
            <a:pPr algn="l">
              <a:defRPr/>
            </a:pPr>
            <a:endParaRPr lang="cs-CZ" sz="4000" b="1" kern="0" cap="all" dirty="0">
              <a:solidFill>
                <a:srgbClr val="333399"/>
              </a:solidFill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836252" y="3164139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3. reprodukce</a:t>
            </a:r>
            <a:br>
              <a:rPr lang="cs-CZ" sz="4000" b="1" kern="0" cap="all" dirty="0">
                <a:solidFill>
                  <a:srgbClr val="333399"/>
                </a:solidFill>
              </a:rPr>
            </a:br>
            <a:endParaRPr lang="cs-CZ" sz="4000" b="1" kern="0" cap="all" dirty="0">
              <a:solidFill>
                <a:srgbClr val="333399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926868" y="4137326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4. SŇATEČNOST</a:t>
            </a:r>
            <a:br>
              <a:rPr lang="cs-CZ" sz="4000" b="1" kern="0" cap="all" dirty="0">
                <a:solidFill>
                  <a:srgbClr val="333399"/>
                </a:solidFill>
              </a:rPr>
            </a:br>
            <a:endParaRPr lang="cs-CZ" sz="4000" b="1" kern="0" cap="all" dirty="0">
              <a:solidFill>
                <a:srgbClr val="333399"/>
              </a:solidFill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 bwMode="auto">
          <a:xfrm>
            <a:off x="1017484" y="4718353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5. ROZVODOVOST</a:t>
            </a:r>
          </a:p>
        </p:txBody>
      </p:sp>
      <p:sp>
        <p:nvSpPr>
          <p:cNvPr id="9" name="Nadpis 3"/>
          <p:cNvSpPr txBox="1">
            <a:spLocks/>
          </p:cNvSpPr>
          <p:nvPr/>
        </p:nvSpPr>
        <p:spPr bwMode="auto">
          <a:xfrm>
            <a:off x="1108100" y="5521727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6. MIGRACE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275360" y="3903216"/>
            <a:ext cx="10829413" cy="23526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408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o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97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5910" y="439738"/>
            <a:ext cx="946109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rgbClr val="333399"/>
                </a:solidFill>
              </a:rPr>
              <a:t>1.</a:t>
            </a:r>
            <a:r>
              <a:rPr lang="cs-CZ" b="1" cap="all" dirty="0">
                <a:solidFill>
                  <a:schemeClr val="accent2"/>
                </a:solidFill>
              </a:rPr>
              <a:t> Ukončená těhotenství</a:t>
            </a:r>
            <a:br>
              <a:rPr lang="cs-CZ" b="1" cap="all" dirty="0">
                <a:solidFill>
                  <a:srgbClr val="000066"/>
                </a:solidFill>
              </a:rPr>
            </a:br>
            <a:endParaRPr lang="cs-CZ" b="1" cap="all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910" y="1766530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PORODNOST (natalita)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			</a:t>
            </a:r>
            <a:r>
              <a:rPr lang="cs-CZ" sz="2800" b="1" dirty="0">
                <a:solidFill>
                  <a:schemeClr val="accent2"/>
                </a:solidFill>
              </a:rPr>
              <a:t>schopnost rozmnožovat se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PLODNOST (fertilita)</a:t>
            </a: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POTRATOVOST</a:t>
            </a:r>
          </a:p>
          <a:p>
            <a:pPr>
              <a:defRPr/>
            </a:pPr>
            <a:endParaRPr lang="cs-CZ" b="1" dirty="0">
              <a:solidFill>
                <a:srgbClr val="000066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074606" y="2286000"/>
            <a:ext cx="1474839" cy="35887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074606" y="2723535"/>
            <a:ext cx="1474839" cy="23597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53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03" y="75437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rgbClr val="00B050"/>
                </a:solidFill>
              </a:rPr>
              <a:t>Porodnost (natalita)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799" y="2102167"/>
            <a:ext cx="10717980" cy="43100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Spolu s úmrtností představují 2 základní složky přirozené reprodukce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Počet všech narozených – intenzita přibývání lidí rozením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9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0101" y="29235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rgbClr val="00B050"/>
                </a:solidFill>
              </a:rPr>
              <a:t>PORODNOST (natalita)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100" y="1331089"/>
            <a:ext cx="11361271" cy="53822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Počet všech narozených – intenzita přibývání lidí rozením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u="sng" dirty="0">
                <a:solidFill>
                  <a:schemeClr val="accent2"/>
                </a:solidFill>
              </a:rPr>
              <a:t>Hrubá míra porodnosti </a:t>
            </a:r>
            <a:r>
              <a:rPr lang="cs-CZ" b="1" dirty="0">
                <a:solidFill>
                  <a:schemeClr val="accent2"/>
                </a:solidFill>
              </a:rPr>
              <a:t>(živorodost) = počet živě narozených na 1000 obyvatel </a:t>
            </a:r>
            <a:r>
              <a:rPr lang="cs-CZ" b="1" dirty="0" err="1">
                <a:solidFill>
                  <a:schemeClr val="accent2"/>
                </a:solidFill>
              </a:rPr>
              <a:t>stř</a:t>
            </a:r>
            <a:r>
              <a:rPr lang="cs-CZ" b="1" dirty="0">
                <a:solidFill>
                  <a:schemeClr val="accent2"/>
                </a:solidFill>
              </a:rPr>
              <a:t>. stavu: </a:t>
            </a:r>
            <a:r>
              <a:rPr lang="cs-CZ" b="1" dirty="0">
                <a:solidFill>
                  <a:srgbClr val="00B050"/>
                </a:solidFill>
              </a:rPr>
              <a:t>10,3   </a:t>
            </a:r>
            <a:r>
              <a:rPr lang="cs-CZ" b="1" dirty="0">
                <a:solidFill>
                  <a:schemeClr val="accent2"/>
                </a:solidFill>
              </a:rPr>
              <a:t>          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(v r. 2020: 110 200 živě narozených)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u="sng" dirty="0">
                <a:solidFill>
                  <a:schemeClr val="accent2"/>
                </a:solidFill>
              </a:rPr>
              <a:t>Úhrnná plodnost (p</a:t>
            </a:r>
            <a:r>
              <a:rPr lang="cs-CZ" b="1" dirty="0">
                <a:solidFill>
                  <a:schemeClr val="accent2"/>
                </a:solidFill>
              </a:rPr>
              <a:t>růměrný počet dětí na 1 ženu ve fertilním věku)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Záchovná úroveň: 2,1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 roce 2019: </a:t>
            </a:r>
            <a:r>
              <a:rPr lang="cs-CZ" b="1" dirty="0">
                <a:solidFill>
                  <a:srgbClr val="00B050"/>
                </a:solidFill>
              </a:rPr>
              <a:t>1,7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Výhled: pokles a následná stabilizace kolem hodnoty 1,7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6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E7FE283-358D-4C09-85C1-9B7B5FD5AB09}"/>
              </a:ext>
            </a:extLst>
          </p:cNvPr>
          <p:cNvGraphicFramePr>
            <a:graphicFrameLocks/>
          </p:cNvGraphicFramePr>
          <p:nvPr/>
        </p:nvGraphicFramePr>
        <p:xfrm>
          <a:off x="1104900" y="596900"/>
          <a:ext cx="9855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60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5E35998-E463-4B65-90BE-0EF765656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950" y="54612"/>
            <a:ext cx="10417501" cy="67487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92314" y="404814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cxnSp>
        <p:nvCxnSpPr>
          <p:cNvPr id="6" name="Přímá spojnice 5"/>
          <p:cNvCxnSpPr>
            <a:cxnSpLocks/>
          </p:cNvCxnSpPr>
          <p:nvPr/>
        </p:nvCxnSpPr>
        <p:spPr>
          <a:xfrm flipH="1">
            <a:off x="1228726" y="3267075"/>
            <a:ext cx="867727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  <a:hlinkClick r:id="rId6"/>
              </a:rPr>
              <a:t>https://www.czso.cz/csu/czso/obyvatelstvo_hu</a:t>
            </a:r>
            <a:endParaRPr lang="cs-CZ" altLang="cs-CZ" sz="1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944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687439" y="284182"/>
            <a:ext cx="8331200" cy="1143000"/>
          </a:xfrm>
        </p:spPr>
        <p:txBody>
          <a:bodyPr/>
          <a:lstStyle/>
          <a:p>
            <a:pPr algn="l">
              <a:defRPr/>
            </a:pPr>
            <a:br>
              <a:rPr lang="cs-CZ" b="1" cap="all" dirty="0">
                <a:solidFill>
                  <a:srgbClr val="000066"/>
                </a:solidFill>
              </a:rPr>
            </a:br>
            <a:r>
              <a:rPr lang="cs-CZ" b="1" dirty="0">
                <a:solidFill>
                  <a:srgbClr val="00B050"/>
                </a:solidFill>
              </a:rPr>
              <a:t>Potratovost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4923" y="1863882"/>
            <a:ext cx="1041236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Dělení potratů: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Potraty samovolné (spontánní)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40 % z úhrnu všech potratů.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Umělé přerušení těhotenství (interrupce)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– jejich počet se pohybuje okolo 56 % ze všech potratů a dělí se podle délky těhotenství ženy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 (miniinterrupce X UPT)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Ostatní potraty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př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žena si ho přivodila sa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ma, příp. provedený nedovoleně jinou osobou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Mimoděložního těhotenství</a:t>
            </a:r>
            <a:endParaRPr kumimoji="0" lang="cs-CZ" altLang="cs-CZ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43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324" y="68826"/>
            <a:ext cx="9231620" cy="130769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chemeClr val="accent6"/>
                </a:solidFill>
              </a:rPr>
              <a:t>Vývoj obecných měr potratovosti</a:t>
            </a:r>
          </a:p>
        </p:txBody>
      </p:sp>
      <p:sp>
        <p:nvSpPr>
          <p:cNvPr id="583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altLang="cs-CZ" b="1">
              <a:solidFill>
                <a:srgbClr val="000066"/>
              </a:solidFill>
            </a:endParaRPr>
          </a:p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67" y="1222496"/>
            <a:ext cx="8469630" cy="5281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0854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C4914B-90C3-4C35-8306-FA7EE4209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347" y="428625"/>
            <a:ext cx="9560328" cy="6192275"/>
          </a:xfrm>
        </p:spPr>
      </p:pic>
    </p:spTree>
    <p:extLst>
      <p:ext uri="{BB962C8B-B14F-4D97-AF65-F5344CB8AC3E}">
        <p14:creationId xmlns:p14="http://schemas.microsoft.com/office/powerpoint/2010/main" val="212039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9" y="207170"/>
            <a:ext cx="109728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rgbClr val="333399"/>
                </a:solidFill>
              </a:rPr>
              <a:t>FENOMÉN LEDOVCE</a:t>
            </a:r>
            <a:endParaRPr lang="en-GB" altLang="cs-CZ" b="1" dirty="0">
              <a:solidFill>
                <a:srgbClr val="333399"/>
              </a:solidFill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524001" y="21108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172036" name="Group 4"/>
          <p:cNvGrpSpPr>
            <a:grpSpLocks noChangeAspect="1"/>
          </p:cNvGrpSpPr>
          <p:nvPr/>
        </p:nvGrpSpPr>
        <p:grpSpPr bwMode="auto">
          <a:xfrm>
            <a:off x="909637" y="1890713"/>
            <a:ext cx="5186363" cy="4260850"/>
            <a:chOff x="1196" y="1107"/>
            <a:chExt cx="3267" cy="2684"/>
          </a:xfrm>
        </p:grpSpPr>
        <p:sp>
          <p:nvSpPr>
            <p:cNvPr id="17203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96" y="1110"/>
              <a:ext cx="3267" cy="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39" name="Freeform 6"/>
            <p:cNvSpPr>
              <a:spLocks/>
            </p:cNvSpPr>
            <p:nvPr/>
          </p:nvSpPr>
          <p:spPr bwMode="auto">
            <a:xfrm>
              <a:off x="1317" y="1313"/>
              <a:ext cx="1916" cy="2456"/>
            </a:xfrm>
            <a:custGeom>
              <a:avLst/>
              <a:gdLst>
                <a:gd name="T0" fmla="*/ 1466 w 1916"/>
                <a:gd name="T1" fmla="*/ 58 h 2456"/>
                <a:gd name="T2" fmla="*/ 1539 w 1916"/>
                <a:gd name="T3" fmla="*/ 113 h 2456"/>
                <a:gd name="T4" fmla="*/ 1602 w 1916"/>
                <a:gd name="T5" fmla="*/ 155 h 2456"/>
                <a:gd name="T6" fmla="*/ 1707 w 1916"/>
                <a:gd name="T7" fmla="*/ 244 h 2456"/>
                <a:gd name="T8" fmla="*/ 1731 w 1916"/>
                <a:gd name="T9" fmla="*/ 333 h 2456"/>
                <a:gd name="T10" fmla="*/ 1787 w 1916"/>
                <a:gd name="T11" fmla="*/ 510 h 2456"/>
                <a:gd name="T12" fmla="*/ 1791 w 1916"/>
                <a:gd name="T13" fmla="*/ 646 h 2456"/>
                <a:gd name="T14" fmla="*/ 1789 w 1916"/>
                <a:gd name="T15" fmla="*/ 823 h 2456"/>
                <a:gd name="T16" fmla="*/ 1842 w 1916"/>
                <a:gd name="T17" fmla="*/ 963 h 2456"/>
                <a:gd name="T18" fmla="*/ 1884 w 1916"/>
                <a:gd name="T19" fmla="*/ 1076 h 2456"/>
                <a:gd name="T20" fmla="*/ 1912 w 1916"/>
                <a:gd name="T21" fmla="*/ 1207 h 2456"/>
                <a:gd name="T22" fmla="*/ 1912 w 1916"/>
                <a:gd name="T23" fmla="*/ 1311 h 2456"/>
                <a:gd name="T24" fmla="*/ 1892 w 1916"/>
                <a:gd name="T25" fmla="*/ 1447 h 2456"/>
                <a:gd name="T26" fmla="*/ 1892 w 1916"/>
                <a:gd name="T27" fmla="*/ 1528 h 2456"/>
                <a:gd name="T28" fmla="*/ 1892 w 1916"/>
                <a:gd name="T29" fmla="*/ 1649 h 2456"/>
                <a:gd name="T30" fmla="*/ 1892 w 1916"/>
                <a:gd name="T31" fmla="*/ 1730 h 2456"/>
                <a:gd name="T32" fmla="*/ 1897 w 1916"/>
                <a:gd name="T33" fmla="*/ 1802 h 2456"/>
                <a:gd name="T34" fmla="*/ 1908 w 1916"/>
                <a:gd name="T35" fmla="*/ 1899 h 2456"/>
                <a:gd name="T36" fmla="*/ 1916 w 1916"/>
                <a:gd name="T37" fmla="*/ 2020 h 2456"/>
                <a:gd name="T38" fmla="*/ 1916 w 1916"/>
                <a:gd name="T39" fmla="*/ 2109 h 2456"/>
                <a:gd name="T40" fmla="*/ 1912 w 1916"/>
                <a:gd name="T41" fmla="*/ 2228 h 2456"/>
                <a:gd name="T42" fmla="*/ 1860 w 1916"/>
                <a:gd name="T43" fmla="*/ 2384 h 2456"/>
                <a:gd name="T44" fmla="*/ 1602 w 1916"/>
                <a:gd name="T45" fmla="*/ 2451 h 2456"/>
                <a:gd name="T46" fmla="*/ 1345 w 1916"/>
                <a:gd name="T47" fmla="*/ 2456 h 2456"/>
                <a:gd name="T48" fmla="*/ 1048 w 1916"/>
                <a:gd name="T49" fmla="*/ 2456 h 2456"/>
                <a:gd name="T50" fmla="*/ 871 w 1916"/>
                <a:gd name="T51" fmla="*/ 2456 h 2456"/>
                <a:gd name="T52" fmla="*/ 678 w 1916"/>
                <a:gd name="T53" fmla="*/ 2432 h 2456"/>
                <a:gd name="T54" fmla="*/ 404 w 1916"/>
                <a:gd name="T55" fmla="*/ 2368 h 2456"/>
                <a:gd name="T56" fmla="*/ 211 w 1916"/>
                <a:gd name="T57" fmla="*/ 2287 h 2456"/>
                <a:gd name="T58" fmla="*/ 154 w 1916"/>
                <a:gd name="T59" fmla="*/ 2187 h 2456"/>
                <a:gd name="T60" fmla="*/ 104 w 1916"/>
                <a:gd name="T61" fmla="*/ 2078 h 2456"/>
                <a:gd name="T62" fmla="*/ 34 w 1916"/>
                <a:gd name="T63" fmla="*/ 1964 h 2456"/>
                <a:gd name="T64" fmla="*/ 1 w 1916"/>
                <a:gd name="T65" fmla="*/ 1836 h 2456"/>
                <a:gd name="T66" fmla="*/ 6 w 1916"/>
                <a:gd name="T67" fmla="*/ 1716 h 2456"/>
                <a:gd name="T68" fmla="*/ 59 w 1916"/>
                <a:gd name="T69" fmla="*/ 1600 h 2456"/>
                <a:gd name="T70" fmla="*/ 115 w 1916"/>
                <a:gd name="T71" fmla="*/ 1487 h 2456"/>
                <a:gd name="T72" fmla="*/ 148 w 1916"/>
                <a:gd name="T73" fmla="*/ 1317 h 2456"/>
                <a:gd name="T74" fmla="*/ 195 w 1916"/>
                <a:gd name="T75" fmla="*/ 1205 h 2456"/>
                <a:gd name="T76" fmla="*/ 337 w 1916"/>
                <a:gd name="T77" fmla="*/ 1097 h 2456"/>
                <a:gd name="T78" fmla="*/ 440 w 1916"/>
                <a:gd name="T79" fmla="*/ 1023 h 2456"/>
                <a:gd name="T80" fmla="*/ 499 w 1916"/>
                <a:gd name="T81" fmla="*/ 922 h 2456"/>
                <a:gd name="T82" fmla="*/ 549 w 1916"/>
                <a:gd name="T83" fmla="*/ 769 h 2456"/>
                <a:gd name="T84" fmla="*/ 624 w 1916"/>
                <a:gd name="T85" fmla="*/ 699 h 2456"/>
                <a:gd name="T86" fmla="*/ 710 w 1916"/>
                <a:gd name="T87" fmla="*/ 567 h 2456"/>
                <a:gd name="T88" fmla="*/ 758 w 1916"/>
                <a:gd name="T89" fmla="*/ 470 h 2456"/>
                <a:gd name="T90" fmla="*/ 830 w 1916"/>
                <a:gd name="T91" fmla="*/ 405 h 2456"/>
                <a:gd name="T92" fmla="*/ 871 w 1916"/>
                <a:gd name="T93" fmla="*/ 284 h 2456"/>
                <a:gd name="T94" fmla="*/ 887 w 1916"/>
                <a:gd name="T95" fmla="*/ 195 h 2456"/>
                <a:gd name="T96" fmla="*/ 955 w 1916"/>
                <a:gd name="T97" fmla="*/ 113 h 2456"/>
                <a:gd name="T98" fmla="*/ 1034 w 1916"/>
                <a:gd name="T99" fmla="*/ 54 h 2456"/>
                <a:gd name="T100" fmla="*/ 1212 w 1916"/>
                <a:gd name="T101" fmla="*/ 37 h 2456"/>
                <a:gd name="T102" fmla="*/ 1380 w 1916"/>
                <a:gd name="T103" fmla="*/ 4 h 2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16" h="2456">
                  <a:moveTo>
                    <a:pt x="1420" y="22"/>
                  </a:moveTo>
                  <a:lnTo>
                    <a:pt x="1427" y="28"/>
                  </a:lnTo>
                  <a:lnTo>
                    <a:pt x="1433" y="34"/>
                  </a:lnTo>
                  <a:lnTo>
                    <a:pt x="1450" y="50"/>
                  </a:lnTo>
                  <a:lnTo>
                    <a:pt x="1466" y="58"/>
                  </a:lnTo>
                  <a:lnTo>
                    <a:pt x="1482" y="74"/>
                  </a:lnTo>
                  <a:lnTo>
                    <a:pt x="1498" y="82"/>
                  </a:lnTo>
                  <a:lnTo>
                    <a:pt x="1519" y="92"/>
                  </a:lnTo>
                  <a:lnTo>
                    <a:pt x="1534" y="104"/>
                  </a:lnTo>
                  <a:lnTo>
                    <a:pt x="1539" y="113"/>
                  </a:lnTo>
                  <a:lnTo>
                    <a:pt x="1549" y="120"/>
                  </a:lnTo>
                  <a:lnTo>
                    <a:pt x="1562" y="131"/>
                  </a:lnTo>
                  <a:lnTo>
                    <a:pt x="1571" y="139"/>
                  </a:lnTo>
                  <a:lnTo>
                    <a:pt x="1586" y="147"/>
                  </a:lnTo>
                  <a:lnTo>
                    <a:pt x="1602" y="155"/>
                  </a:lnTo>
                  <a:lnTo>
                    <a:pt x="1618" y="171"/>
                  </a:lnTo>
                  <a:lnTo>
                    <a:pt x="1647" y="191"/>
                  </a:lnTo>
                  <a:lnTo>
                    <a:pt x="1679" y="209"/>
                  </a:lnTo>
                  <a:lnTo>
                    <a:pt x="1699" y="228"/>
                  </a:lnTo>
                  <a:lnTo>
                    <a:pt x="1707" y="244"/>
                  </a:lnTo>
                  <a:lnTo>
                    <a:pt x="1715" y="260"/>
                  </a:lnTo>
                  <a:lnTo>
                    <a:pt x="1723" y="276"/>
                  </a:lnTo>
                  <a:lnTo>
                    <a:pt x="1723" y="292"/>
                  </a:lnTo>
                  <a:lnTo>
                    <a:pt x="1731" y="317"/>
                  </a:lnTo>
                  <a:lnTo>
                    <a:pt x="1731" y="333"/>
                  </a:lnTo>
                  <a:lnTo>
                    <a:pt x="1739" y="349"/>
                  </a:lnTo>
                  <a:lnTo>
                    <a:pt x="1750" y="395"/>
                  </a:lnTo>
                  <a:lnTo>
                    <a:pt x="1756" y="423"/>
                  </a:lnTo>
                  <a:lnTo>
                    <a:pt x="1771" y="462"/>
                  </a:lnTo>
                  <a:lnTo>
                    <a:pt x="1787" y="510"/>
                  </a:lnTo>
                  <a:lnTo>
                    <a:pt x="1790" y="532"/>
                  </a:lnTo>
                  <a:lnTo>
                    <a:pt x="1795" y="564"/>
                  </a:lnTo>
                  <a:lnTo>
                    <a:pt x="1795" y="588"/>
                  </a:lnTo>
                  <a:lnTo>
                    <a:pt x="1795" y="615"/>
                  </a:lnTo>
                  <a:lnTo>
                    <a:pt x="1791" y="646"/>
                  </a:lnTo>
                  <a:lnTo>
                    <a:pt x="1786" y="687"/>
                  </a:lnTo>
                  <a:lnTo>
                    <a:pt x="1785" y="736"/>
                  </a:lnTo>
                  <a:lnTo>
                    <a:pt x="1785" y="777"/>
                  </a:lnTo>
                  <a:lnTo>
                    <a:pt x="1786" y="800"/>
                  </a:lnTo>
                  <a:lnTo>
                    <a:pt x="1789" y="823"/>
                  </a:lnTo>
                  <a:lnTo>
                    <a:pt x="1787" y="847"/>
                  </a:lnTo>
                  <a:lnTo>
                    <a:pt x="1794" y="871"/>
                  </a:lnTo>
                  <a:lnTo>
                    <a:pt x="1807" y="901"/>
                  </a:lnTo>
                  <a:lnTo>
                    <a:pt x="1835" y="946"/>
                  </a:lnTo>
                  <a:lnTo>
                    <a:pt x="1842" y="963"/>
                  </a:lnTo>
                  <a:lnTo>
                    <a:pt x="1852" y="979"/>
                  </a:lnTo>
                  <a:lnTo>
                    <a:pt x="1860" y="995"/>
                  </a:lnTo>
                  <a:lnTo>
                    <a:pt x="1868" y="1011"/>
                  </a:lnTo>
                  <a:lnTo>
                    <a:pt x="1874" y="1034"/>
                  </a:lnTo>
                  <a:lnTo>
                    <a:pt x="1884" y="1076"/>
                  </a:lnTo>
                  <a:lnTo>
                    <a:pt x="1892" y="1105"/>
                  </a:lnTo>
                  <a:lnTo>
                    <a:pt x="1901" y="1136"/>
                  </a:lnTo>
                  <a:lnTo>
                    <a:pt x="1908" y="1172"/>
                  </a:lnTo>
                  <a:lnTo>
                    <a:pt x="1908" y="1189"/>
                  </a:lnTo>
                  <a:lnTo>
                    <a:pt x="1912" y="1207"/>
                  </a:lnTo>
                  <a:lnTo>
                    <a:pt x="1913" y="1222"/>
                  </a:lnTo>
                  <a:lnTo>
                    <a:pt x="1916" y="1238"/>
                  </a:lnTo>
                  <a:lnTo>
                    <a:pt x="1916" y="1253"/>
                  </a:lnTo>
                  <a:lnTo>
                    <a:pt x="1915" y="1277"/>
                  </a:lnTo>
                  <a:lnTo>
                    <a:pt x="1912" y="1311"/>
                  </a:lnTo>
                  <a:lnTo>
                    <a:pt x="1900" y="1334"/>
                  </a:lnTo>
                  <a:lnTo>
                    <a:pt x="1892" y="1358"/>
                  </a:lnTo>
                  <a:lnTo>
                    <a:pt x="1892" y="1382"/>
                  </a:lnTo>
                  <a:lnTo>
                    <a:pt x="1892" y="1399"/>
                  </a:lnTo>
                  <a:lnTo>
                    <a:pt x="1892" y="1447"/>
                  </a:lnTo>
                  <a:lnTo>
                    <a:pt x="1892" y="1463"/>
                  </a:lnTo>
                  <a:lnTo>
                    <a:pt x="1892" y="1479"/>
                  </a:lnTo>
                  <a:lnTo>
                    <a:pt x="1892" y="1496"/>
                  </a:lnTo>
                  <a:lnTo>
                    <a:pt x="1892" y="1512"/>
                  </a:lnTo>
                  <a:lnTo>
                    <a:pt x="1892" y="1528"/>
                  </a:lnTo>
                  <a:lnTo>
                    <a:pt x="1892" y="1544"/>
                  </a:lnTo>
                  <a:lnTo>
                    <a:pt x="1892" y="1560"/>
                  </a:lnTo>
                  <a:lnTo>
                    <a:pt x="1892" y="1584"/>
                  </a:lnTo>
                  <a:lnTo>
                    <a:pt x="1892" y="1600"/>
                  </a:lnTo>
                  <a:lnTo>
                    <a:pt x="1892" y="1649"/>
                  </a:lnTo>
                  <a:lnTo>
                    <a:pt x="1892" y="1665"/>
                  </a:lnTo>
                  <a:lnTo>
                    <a:pt x="1892" y="1681"/>
                  </a:lnTo>
                  <a:lnTo>
                    <a:pt x="1892" y="1697"/>
                  </a:lnTo>
                  <a:lnTo>
                    <a:pt x="1892" y="1714"/>
                  </a:lnTo>
                  <a:lnTo>
                    <a:pt x="1892" y="1730"/>
                  </a:lnTo>
                  <a:lnTo>
                    <a:pt x="1892" y="1746"/>
                  </a:lnTo>
                  <a:lnTo>
                    <a:pt x="1892" y="1762"/>
                  </a:lnTo>
                  <a:lnTo>
                    <a:pt x="1893" y="1770"/>
                  </a:lnTo>
                  <a:lnTo>
                    <a:pt x="1893" y="1782"/>
                  </a:lnTo>
                  <a:lnTo>
                    <a:pt x="1897" y="1802"/>
                  </a:lnTo>
                  <a:lnTo>
                    <a:pt x="1900" y="1827"/>
                  </a:lnTo>
                  <a:lnTo>
                    <a:pt x="1900" y="1843"/>
                  </a:lnTo>
                  <a:lnTo>
                    <a:pt x="1902" y="1867"/>
                  </a:lnTo>
                  <a:lnTo>
                    <a:pt x="1904" y="1883"/>
                  </a:lnTo>
                  <a:lnTo>
                    <a:pt x="1908" y="1899"/>
                  </a:lnTo>
                  <a:lnTo>
                    <a:pt x="1912" y="1923"/>
                  </a:lnTo>
                  <a:lnTo>
                    <a:pt x="1916" y="1940"/>
                  </a:lnTo>
                  <a:lnTo>
                    <a:pt x="1916" y="1956"/>
                  </a:lnTo>
                  <a:lnTo>
                    <a:pt x="1916" y="1972"/>
                  </a:lnTo>
                  <a:lnTo>
                    <a:pt x="1916" y="2020"/>
                  </a:lnTo>
                  <a:lnTo>
                    <a:pt x="1916" y="2045"/>
                  </a:lnTo>
                  <a:lnTo>
                    <a:pt x="1916" y="2061"/>
                  </a:lnTo>
                  <a:lnTo>
                    <a:pt x="1916" y="2077"/>
                  </a:lnTo>
                  <a:lnTo>
                    <a:pt x="1916" y="2093"/>
                  </a:lnTo>
                  <a:lnTo>
                    <a:pt x="1916" y="2109"/>
                  </a:lnTo>
                  <a:lnTo>
                    <a:pt x="1916" y="2125"/>
                  </a:lnTo>
                  <a:lnTo>
                    <a:pt x="1916" y="2142"/>
                  </a:lnTo>
                  <a:lnTo>
                    <a:pt x="1916" y="2158"/>
                  </a:lnTo>
                  <a:lnTo>
                    <a:pt x="1916" y="2206"/>
                  </a:lnTo>
                  <a:lnTo>
                    <a:pt x="1912" y="2228"/>
                  </a:lnTo>
                  <a:lnTo>
                    <a:pt x="1904" y="2248"/>
                  </a:lnTo>
                  <a:lnTo>
                    <a:pt x="1897" y="2268"/>
                  </a:lnTo>
                  <a:lnTo>
                    <a:pt x="1892" y="2287"/>
                  </a:lnTo>
                  <a:lnTo>
                    <a:pt x="1884" y="2335"/>
                  </a:lnTo>
                  <a:lnTo>
                    <a:pt x="1860" y="2384"/>
                  </a:lnTo>
                  <a:lnTo>
                    <a:pt x="1835" y="2408"/>
                  </a:lnTo>
                  <a:lnTo>
                    <a:pt x="1807" y="2419"/>
                  </a:lnTo>
                  <a:lnTo>
                    <a:pt x="1747" y="2432"/>
                  </a:lnTo>
                  <a:lnTo>
                    <a:pt x="1675" y="2440"/>
                  </a:lnTo>
                  <a:lnTo>
                    <a:pt x="1602" y="2451"/>
                  </a:lnTo>
                  <a:lnTo>
                    <a:pt x="1538" y="2456"/>
                  </a:lnTo>
                  <a:lnTo>
                    <a:pt x="1514" y="2456"/>
                  </a:lnTo>
                  <a:lnTo>
                    <a:pt x="1433" y="2456"/>
                  </a:lnTo>
                  <a:lnTo>
                    <a:pt x="1417" y="2456"/>
                  </a:lnTo>
                  <a:lnTo>
                    <a:pt x="1345" y="2456"/>
                  </a:lnTo>
                  <a:lnTo>
                    <a:pt x="1281" y="2456"/>
                  </a:lnTo>
                  <a:lnTo>
                    <a:pt x="1208" y="2456"/>
                  </a:lnTo>
                  <a:lnTo>
                    <a:pt x="1112" y="2456"/>
                  </a:lnTo>
                  <a:lnTo>
                    <a:pt x="1064" y="2456"/>
                  </a:lnTo>
                  <a:lnTo>
                    <a:pt x="1048" y="2456"/>
                  </a:lnTo>
                  <a:lnTo>
                    <a:pt x="983" y="2456"/>
                  </a:lnTo>
                  <a:lnTo>
                    <a:pt x="919" y="2456"/>
                  </a:lnTo>
                  <a:lnTo>
                    <a:pt x="903" y="2456"/>
                  </a:lnTo>
                  <a:lnTo>
                    <a:pt x="887" y="2456"/>
                  </a:lnTo>
                  <a:lnTo>
                    <a:pt x="871" y="2456"/>
                  </a:lnTo>
                  <a:lnTo>
                    <a:pt x="855" y="2456"/>
                  </a:lnTo>
                  <a:lnTo>
                    <a:pt x="838" y="2456"/>
                  </a:lnTo>
                  <a:lnTo>
                    <a:pt x="774" y="2448"/>
                  </a:lnTo>
                  <a:lnTo>
                    <a:pt x="711" y="2438"/>
                  </a:lnTo>
                  <a:lnTo>
                    <a:pt x="678" y="2432"/>
                  </a:lnTo>
                  <a:lnTo>
                    <a:pt x="605" y="2424"/>
                  </a:lnTo>
                  <a:lnTo>
                    <a:pt x="541" y="2415"/>
                  </a:lnTo>
                  <a:lnTo>
                    <a:pt x="485" y="2400"/>
                  </a:lnTo>
                  <a:lnTo>
                    <a:pt x="426" y="2380"/>
                  </a:lnTo>
                  <a:lnTo>
                    <a:pt x="404" y="2368"/>
                  </a:lnTo>
                  <a:lnTo>
                    <a:pt x="388" y="2360"/>
                  </a:lnTo>
                  <a:lnTo>
                    <a:pt x="324" y="2335"/>
                  </a:lnTo>
                  <a:lnTo>
                    <a:pt x="276" y="2319"/>
                  </a:lnTo>
                  <a:lnTo>
                    <a:pt x="237" y="2303"/>
                  </a:lnTo>
                  <a:lnTo>
                    <a:pt x="211" y="2287"/>
                  </a:lnTo>
                  <a:lnTo>
                    <a:pt x="195" y="2271"/>
                  </a:lnTo>
                  <a:lnTo>
                    <a:pt x="179" y="2255"/>
                  </a:lnTo>
                  <a:lnTo>
                    <a:pt x="170" y="2236"/>
                  </a:lnTo>
                  <a:lnTo>
                    <a:pt x="163" y="2222"/>
                  </a:lnTo>
                  <a:lnTo>
                    <a:pt x="154" y="2187"/>
                  </a:lnTo>
                  <a:lnTo>
                    <a:pt x="147" y="2158"/>
                  </a:lnTo>
                  <a:lnTo>
                    <a:pt x="139" y="2142"/>
                  </a:lnTo>
                  <a:lnTo>
                    <a:pt x="131" y="2125"/>
                  </a:lnTo>
                  <a:lnTo>
                    <a:pt x="123" y="2109"/>
                  </a:lnTo>
                  <a:lnTo>
                    <a:pt x="104" y="2078"/>
                  </a:lnTo>
                  <a:lnTo>
                    <a:pt x="81" y="2039"/>
                  </a:lnTo>
                  <a:lnTo>
                    <a:pt x="67" y="2020"/>
                  </a:lnTo>
                  <a:lnTo>
                    <a:pt x="51" y="1996"/>
                  </a:lnTo>
                  <a:lnTo>
                    <a:pt x="42" y="1980"/>
                  </a:lnTo>
                  <a:lnTo>
                    <a:pt x="34" y="1964"/>
                  </a:lnTo>
                  <a:lnTo>
                    <a:pt x="18" y="1907"/>
                  </a:lnTo>
                  <a:lnTo>
                    <a:pt x="10" y="1891"/>
                  </a:lnTo>
                  <a:lnTo>
                    <a:pt x="6" y="1875"/>
                  </a:lnTo>
                  <a:lnTo>
                    <a:pt x="4" y="1855"/>
                  </a:lnTo>
                  <a:lnTo>
                    <a:pt x="1" y="1836"/>
                  </a:lnTo>
                  <a:lnTo>
                    <a:pt x="0" y="1819"/>
                  </a:lnTo>
                  <a:lnTo>
                    <a:pt x="0" y="1793"/>
                  </a:lnTo>
                  <a:lnTo>
                    <a:pt x="1" y="1777"/>
                  </a:lnTo>
                  <a:lnTo>
                    <a:pt x="2" y="1746"/>
                  </a:lnTo>
                  <a:lnTo>
                    <a:pt x="6" y="1716"/>
                  </a:lnTo>
                  <a:lnTo>
                    <a:pt x="10" y="1681"/>
                  </a:lnTo>
                  <a:lnTo>
                    <a:pt x="20" y="1654"/>
                  </a:lnTo>
                  <a:lnTo>
                    <a:pt x="33" y="1630"/>
                  </a:lnTo>
                  <a:lnTo>
                    <a:pt x="42" y="1618"/>
                  </a:lnTo>
                  <a:lnTo>
                    <a:pt x="59" y="1600"/>
                  </a:lnTo>
                  <a:lnTo>
                    <a:pt x="71" y="1586"/>
                  </a:lnTo>
                  <a:lnTo>
                    <a:pt x="80" y="1571"/>
                  </a:lnTo>
                  <a:lnTo>
                    <a:pt x="91" y="1552"/>
                  </a:lnTo>
                  <a:lnTo>
                    <a:pt x="101" y="1526"/>
                  </a:lnTo>
                  <a:lnTo>
                    <a:pt x="115" y="1487"/>
                  </a:lnTo>
                  <a:lnTo>
                    <a:pt x="123" y="1463"/>
                  </a:lnTo>
                  <a:lnTo>
                    <a:pt x="132" y="1420"/>
                  </a:lnTo>
                  <a:lnTo>
                    <a:pt x="139" y="1382"/>
                  </a:lnTo>
                  <a:lnTo>
                    <a:pt x="147" y="1334"/>
                  </a:lnTo>
                  <a:lnTo>
                    <a:pt x="148" y="1317"/>
                  </a:lnTo>
                  <a:lnTo>
                    <a:pt x="151" y="1300"/>
                  </a:lnTo>
                  <a:lnTo>
                    <a:pt x="155" y="1286"/>
                  </a:lnTo>
                  <a:lnTo>
                    <a:pt x="170" y="1248"/>
                  </a:lnTo>
                  <a:lnTo>
                    <a:pt x="179" y="1229"/>
                  </a:lnTo>
                  <a:lnTo>
                    <a:pt x="195" y="1205"/>
                  </a:lnTo>
                  <a:lnTo>
                    <a:pt x="211" y="1189"/>
                  </a:lnTo>
                  <a:lnTo>
                    <a:pt x="276" y="1140"/>
                  </a:lnTo>
                  <a:lnTo>
                    <a:pt x="296" y="1124"/>
                  </a:lnTo>
                  <a:lnTo>
                    <a:pt x="319" y="1111"/>
                  </a:lnTo>
                  <a:lnTo>
                    <a:pt x="337" y="1097"/>
                  </a:lnTo>
                  <a:lnTo>
                    <a:pt x="364" y="1080"/>
                  </a:lnTo>
                  <a:lnTo>
                    <a:pt x="383" y="1068"/>
                  </a:lnTo>
                  <a:lnTo>
                    <a:pt x="396" y="1059"/>
                  </a:lnTo>
                  <a:lnTo>
                    <a:pt x="419" y="1042"/>
                  </a:lnTo>
                  <a:lnTo>
                    <a:pt x="440" y="1023"/>
                  </a:lnTo>
                  <a:lnTo>
                    <a:pt x="453" y="1011"/>
                  </a:lnTo>
                  <a:lnTo>
                    <a:pt x="463" y="995"/>
                  </a:lnTo>
                  <a:lnTo>
                    <a:pt x="479" y="967"/>
                  </a:lnTo>
                  <a:lnTo>
                    <a:pt x="490" y="946"/>
                  </a:lnTo>
                  <a:lnTo>
                    <a:pt x="499" y="922"/>
                  </a:lnTo>
                  <a:lnTo>
                    <a:pt x="509" y="898"/>
                  </a:lnTo>
                  <a:lnTo>
                    <a:pt x="517" y="863"/>
                  </a:lnTo>
                  <a:lnTo>
                    <a:pt x="525" y="833"/>
                  </a:lnTo>
                  <a:lnTo>
                    <a:pt x="541" y="785"/>
                  </a:lnTo>
                  <a:lnTo>
                    <a:pt x="549" y="769"/>
                  </a:lnTo>
                  <a:lnTo>
                    <a:pt x="557" y="753"/>
                  </a:lnTo>
                  <a:lnTo>
                    <a:pt x="573" y="736"/>
                  </a:lnTo>
                  <a:lnTo>
                    <a:pt x="588" y="723"/>
                  </a:lnTo>
                  <a:lnTo>
                    <a:pt x="605" y="708"/>
                  </a:lnTo>
                  <a:lnTo>
                    <a:pt x="624" y="699"/>
                  </a:lnTo>
                  <a:lnTo>
                    <a:pt x="637" y="688"/>
                  </a:lnTo>
                  <a:lnTo>
                    <a:pt x="654" y="664"/>
                  </a:lnTo>
                  <a:lnTo>
                    <a:pt x="678" y="607"/>
                  </a:lnTo>
                  <a:lnTo>
                    <a:pt x="694" y="583"/>
                  </a:lnTo>
                  <a:lnTo>
                    <a:pt x="710" y="567"/>
                  </a:lnTo>
                  <a:lnTo>
                    <a:pt x="718" y="543"/>
                  </a:lnTo>
                  <a:lnTo>
                    <a:pt x="734" y="526"/>
                  </a:lnTo>
                  <a:lnTo>
                    <a:pt x="742" y="510"/>
                  </a:lnTo>
                  <a:lnTo>
                    <a:pt x="750" y="486"/>
                  </a:lnTo>
                  <a:lnTo>
                    <a:pt x="758" y="470"/>
                  </a:lnTo>
                  <a:lnTo>
                    <a:pt x="774" y="454"/>
                  </a:lnTo>
                  <a:lnTo>
                    <a:pt x="790" y="438"/>
                  </a:lnTo>
                  <a:lnTo>
                    <a:pt x="806" y="430"/>
                  </a:lnTo>
                  <a:lnTo>
                    <a:pt x="822" y="421"/>
                  </a:lnTo>
                  <a:lnTo>
                    <a:pt x="830" y="405"/>
                  </a:lnTo>
                  <a:lnTo>
                    <a:pt x="847" y="389"/>
                  </a:lnTo>
                  <a:lnTo>
                    <a:pt x="855" y="373"/>
                  </a:lnTo>
                  <a:lnTo>
                    <a:pt x="863" y="317"/>
                  </a:lnTo>
                  <a:lnTo>
                    <a:pt x="871" y="300"/>
                  </a:lnTo>
                  <a:lnTo>
                    <a:pt x="871" y="284"/>
                  </a:lnTo>
                  <a:lnTo>
                    <a:pt x="879" y="268"/>
                  </a:lnTo>
                  <a:lnTo>
                    <a:pt x="879" y="252"/>
                  </a:lnTo>
                  <a:lnTo>
                    <a:pt x="879" y="236"/>
                  </a:lnTo>
                  <a:lnTo>
                    <a:pt x="879" y="220"/>
                  </a:lnTo>
                  <a:lnTo>
                    <a:pt x="887" y="195"/>
                  </a:lnTo>
                  <a:lnTo>
                    <a:pt x="895" y="179"/>
                  </a:lnTo>
                  <a:lnTo>
                    <a:pt x="903" y="163"/>
                  </a:lnTo>
                  <a:lnTo>
                    <a:pt x="919" y="147"/>
                  </a:lnTo>
                  <a:lnTo>
                    <a:pt x="935" y="131"/>
                  </a:lnTo>
                  <a:lnTo>
                    <a:pt x="955" y="113"/>
                  </a:lnTo>
                  <a:lnTo>
                    <a:pt x="967" y="98"/>
                  </a:lnTo>
                  <a:lnTo>
                    <a:pt x="985" y="88"/>
                  </a:lnTo>
                  <a:lnTo>
                    <a:pt x="1001" y="78"/>
                  </a:lnTo>
                  <a:lnTo>
                    <a:pt x="1015" y="66"/>
                  </a:lnTo>
                  <a:lnTo>
                    <a:pt x="1034" y="54"/>
                  </a:lnTo>
                  <a:lnTo>
                    <a:pt x="1052" y="42"/>
                  </a:lnTo>
                  <a:lnTo>
                    <a:pt x="1078" y="33"/>
                  </a:lnTo>
                  <a:lnTo>
                    <a:pt x="1120" y="30"/>
                  </a:lnTo>
                  <a:lnTo>
                    <a:pt x="1169" y="39"/>
                  </a:lnTo>
                  <a:lnTo>
                    <a:pt x="1212" y="37"/>
                  </a:lnTo>
                  <a:lnTo>
                    <a:pt x="1262" y="18"/>
                  </a:lnTo>
                  <a:lnTo>
                    <a:pt x="1314" y="10"/>
                  </a:lnTo>
                  <a:lnTo>
                    <a:pt x="1358" y="0"/>
                  </a:lnTo>
                  <a:lnTo>
                    <a:pt x="1369" y="0"/>
                  </a:lnTo>
                  <a:lnTo>
                    <a:pt x="1380" y="4"/>
                  </a:lnTo>
                  <a:lnTo>
                    <a:pt x="1396" y="10"/>
                  </a:lnTo>
                  <a:lnTo>
                    <a:pt x="1409" y="15"/>
                  </a:lnTo>
                  <a:lnTo>
                    <a:pt x="1420" y="22"/>
                  </a:lnTo>
                  <a:close/>
                </a:path>
              </a:pathLst>
            </a:custGeom>
            <a:solidFill>
              <a:srgbClr val="FFFFFF"/>
            </a:solidFill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0" name="Freeform 7"/>
            <p:cNvSpPr>
              <a:spLocks/>
            </p:cNvSpPr>
            <p:nvPr/>
          </p:nvSpPr>
          <p:spPr bwMode="auto">
            <a:xfrm>
              <a:off x="31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1" name="Freeform 8"/>
            <p:cNvSpPr>
              <a:spLocks/>
            </p:cNvSpPr>
            <p:nvPr/>
          </p:nvSpPr>
          <p:spPr bwMode="auto">
            <a:xfrm>
              <a:off x="30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2" name="Freeform 9"/>
            <p:cNvSpPr>
              <a:spLocks/>
            </p:cNvSpPr>
            <p:nvPr/>
          </p:nvSpPr>
          <p:spPr bwMode="auto">
            <a:xfrm>
              <a:off x="31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3" name="Freeform 10"/>
            <p:cNvSpPr>
              <a:spLocks/>
            </p:cNvSpPr>
            <p:nvPr/>
          </p:nvSpPr>
          <p:spPr bwMode="auto">
            <a:xfrm>
              <a:off x="326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4" name="Freeform 11"/>
            <p:cNvSpPr>
              <a:spLocks/>
            </p:cNvSpPr>
            <p:nvPr/>
          </p:nvSpPr>
          <p:spPr bwMode="auto">
            <a:xfrm>
              <a:off x="33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5" name="Freeform 12"/>
            <p:cNvSpPr>
              <a:spLocks/>
            </p:cNvSpPr>
            <p:nvPr/>
          </p:nvSpPr>
          <p:spPr bwMode="auto">
            <a:xfrm>
              <a:off x="33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6" name="Freeform 13"/>
            <p:cNvSpPr>
              <a:spLocks/>
            </p:cNvSpPr>
            <p:nvPr/>
          </p:nvSpPr>
          <p:spPr bwMode="auto">
            <a:xfrm>
              <a:off x="346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7" name="Freeform 14"/>
            <p:cNvSpPr>
              <a:spLocks/>
            </p:cNvSpPr>
            <p:nvPr/>
          </p:nvSpPr>
          <p:spPr bwMode="auto">
            <a:xfrm>
              <a:off x="36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8" name="Freeform 15"/>
            <p:cNvSpPr>
              <a:spLocks/>
            </p:cNvSpPr>
            <p:nvPr/>
          </p:nvSpPr>
          <p:spPr bwMode="auto">
            <a:xfrm>
              <a:off x="34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49" name="Freeform 16"/>
            <p:cNvSpPr>
              <a:spLocks/>
            </p:cNvSpPr>
            <p:nvPr/>
          </p:nvSpPr>
          <p:spPr bwMode="auto">
            <a:xfrm>
              <a:off x="35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0" name="Freeform 17"/>
            <p:cNvSpPr>
              <a:spLocks/>
            </p:cNvSpPr>
            <p:nvPr/>
          </p:nvSpPr>
          <p:spPr bwMode="auto">
            <a:xfrm>
              <a:off x="367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1" name="Freeform 18"/>
            <p:cNvSpPr>
              <a:spLocks/>
            </p:cNvSpPr>
            <p:nvPr/>
          </p:nvSpPr>
          <p:spPr bwMode="auto">
            <a:xfrm>
              <a:off x="37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2" name="Freeform 19"/>
            <p:cNvSpPr>
              <a:spLocks/>
            </p:cNvSpPr>
            <p:nvPr/>
          </p:nvSpPr>
          <p:spPr bwMode="auto">
            <a:xfrm>
              <a:off x="38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3" name="Freeform 20"/>
            <p:cNvSpPr>
              <a:spLocks/>
            </p:cNvSpPr>
            <p:nvPr/>
          </p:nvSpPr>
          <p:spPr bwMode="auto">
            <a:xfrm>
              <a:off x="38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4" name="Freeform 21"/>
            <p:cNvSpPr>
              <a:spLocks/>
            </p:cNvSpPr>
            <p:nvPr/>
          </p:nvSpPr>
          <p:spPr bwMode="auto">
            <a:xfrm>
              <a:off x="409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5" name="Freeform 22"/>
            <p:cNvSpPr>
              <a:spLocks/>
            </p:cNvSpPr>
            <p:nvPr/>
          </p:nvSpPr>
          <p:spPr bwMode="auto">
            <a:xfrm>
              <a:off x="3960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6" name="Freeform 23"/>
            <p:cNvSpPr>
              <a:spLocks/>
            </p:cNvSpPr>
            <p:nvPr/>
          </p:nvSpPr>
          <p:spPr bwMode="auto">
            <a:xfrm>
              <a:off x="40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7" name="Freeform 24"/>
            <p:cNvSpPr>
              <a:spLocks/>
            </p:cNvSpPr>
            <p:nvPr/>
          </p:nvSpPr>
          <p:spPr bwMode="auto">
            <a:xfrm>
              <a:off x="41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8" name="Freeform 25"/>
            <p:cNvSpPr>
              <a:spLocks/>
            </p:cNvSpPr>
            <p:nvPr/>
          </p:nvSpPr>
          <p:spPr bwMode="auto">
            <a:xfrm>
              <a:off x="42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59" name="Freeform 26"/>
            <p:cNvSpPr>
              <a:spLocks/>
            </p:cNvSpPr>
            <p:nvPr/>
          </p:nvSpPr>
          <p:spPr bwMode="auto">
            <a:xfrm>
              <a:off x="430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0" name="Freeform 27"/>
            <p:cNvSpPr>
              <a:spLocks/>
            </p:cNvSpPr>
            <p:nvPr/>
          </p:nvSpPr>
          <p:spPr bwMode="auto">
            <a:xfrm>
              <a:off x="43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1" name="Freeform 28"/>
            <p:cNvSpPr>
              <a:spLocks/>
            </p:cNvSpPr>
            <p:nvPr/>
          </p:nvSpPr>
          <p:spPr bwMode="auto">
            <a:xfrm>
              <a:off x="183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2" name="Freeform 29"/>
            <p:cNvSpPr>
              <a:spLocks/>
            </p:cNvSpPr>
            <p:nvPr/>
          </p:nvSpPr>
          <p:spPr bwMode="auto">
            <a:xfrm>
              <a:off x="169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3" name="Freeform 30"/>
            <p:cNvSpPr>
              <a:spLocks/>
            </p:cNvSpPr>
            <p:nvPr/>
          </p:nvSpPr>
          <p:spPr bwMode="auto">
            <a:xfrm>
              <a:off x="175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9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4" name="Freeform 31"/>
            <p:cNvSpPr>
              <a:spLocks/>
            </p:cNvSpPr>
            <p:nvPr/>
          </p:nvSpPr>
          <p:spPr bwMode="auto">
            <a:xfrm>
              <a:off x="190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5" name="Freeform 32"/>
            <p:cNvSpPr>
              <a:spLocks/>
            </p:cNvSpPr>
            <p:nvPr/>
          </p:nvSpPr>
          <p:spPr bwMode="auto">
            <a:xfrm>
              <a:off x="196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6" name="Freeform 33"/>
            <p:cNvSpPr>
              <a:spLocks/>
            </p:cNvSpPr>
            <p:nvPr/>
          </p:nvSpPr>
          <p:spPr bwMode="auto">
            <a:xfrm>
              <a:off x="203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7" name="Freeform 34"/>
            <p:cNvSpPr>
              <a:spLocks/>
            </p:cNvSpPr>
            <p:nvPr/>
          </p:nvSpPr>
          <p:spPr bwMode="auto">
            <a:xfrm>
              <a:off x="210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8" name="Freeform 35"/>
            <p:cNvSpPr>
              <a:spLocks/>
            </p:cNvSpPr>
            <p:nvPr/>
          </p:nvSpPr>
          <p:spPr bwMode="auto">
            <a:xfrm>
              <a:off x="13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69" name="Freeform 36"/>
            <p:cNvSpPr>
              <a:spLocks/>
            </p:cNvSpPr>
            <p:nvPr/>
          </p:nvSpPr>
          <p:spPr bwMode="auto">
            <a:xfrm>
              <a:off x="12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0" name="Freeform 37"/>
            <p:cNvSpPr>
              <a:spLocks/>
            </p:cNvSpPr>
            <p:nvPr/>
          </p:nvSpPr>
          <p:spPr bwMode="auto">
            <a:xfrm>
              <a:off x="12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1" name="Freeform 38"/>
            <p:cNvSpPr>
              <a:spLocks/>
            </p:cNvSpPr>
            <p:nvPr/>
          </p:nvSpPr>
          <p:spPr bwMode="auto">
            <a:xfrm>
              <a:off x="14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2" name="Freeform 39"/>
            <p:cNvSpPr>
              <a:spLocks/>
            </p:cNvSpPr>
            <p:nvPr/>
          </p:nvSpPr>
          <p:spPr bwMode="auto">
            <a:xfrm>
              <a:off x="14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3" name="Freeform 40"/>
            <p:cNvSpPr>
              <a:spLocks/>
            </p:cNvSpPr>
            <p:nvPr/>
          </p:nvSpPr>
          <p:spPr bwMode="auto">
            <a:xfrm>
              <a:off x="15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4" name="Freeform 41"/>
            <p:cNvSpPr>
              <a:spLocks/>
            </p:cNvSpPr>
            <p:nvPr/>
          </p:nvSpPr>
          <p:spPr bwMode="auto">
            <a:xfrm>
              <a:off x="161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5" name="Freeform 42"/>
            <p:cNvSpPr>
              <a:spLocks/>
            </p:cNvSpPr>
            <p:nvPr/>
          </p:nvSpPr>
          <p:spPr bwMode="auto">
            <a:xfrm>
              <a:off x="26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6" name="Freeform 43"/>
            <p:cNvSpPr>
              <a:spLocks/>
            </p:cNvSpPr>
            <p:nvPr/>
          </p:nvSpPr>
          <p:spPr bwMode="auto">
            <a:xfrm>
              <a:off x="2561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7" name="Freeform 44"/>
            <p:cNvSpPr>
              <a:spLocks/>
            </p:cNvSpPr>
            <p:nvPr/>
          </p:nvSpPr>
          <p:spPr bwMode="auto">
            <a:xfrm>
              <a:off x="262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8" name="Freeform 45"/>
            <p:cNvSpPr>
              <a:spLocks/>
            </p:cNvSpPr>
            <p:nvPr/>
          </p:nvSpPr>
          <p:spPr bwMode="auto">
            <a:xfrm>
              <a:off x="27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79" name="Freeform 46"/>
            <p:cNvSpPr>
              <a:spLocks/>
            </p:cNvSpPr>
            <p:nvPr/>
          </p:nvSpPr>
          <p:spPr bwMode="auto">
            <a:xfrm>
              <a:off x="283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0" name="Freeform 47"/>
            <p:cNvSpPr>
              <a:spLocks/>
            </p:cNvSpPr>
            <p:nvPr/>
          </p:nvSpPr>
          <p:spPr bwMode="auto">
            <a:xfrm>
              <a:off x="29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1" name="Freeform 48"/>
            <p:cNvSpPr>
              <a:spLocks/>
            </p:cNvSpPr>
            <p:nvPr/>
          </p:nvSpPr>
          <p:spPr bwMode="auto">
            <a:xfrm>
              <a:off x="297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2" name="Freeform 49"/>
            <p:cNvSpPr>
              <a:spLocks/>
            </p:cNvSpPr>
            <p:nvPr/>
          </p:nvSpPr>
          <p:spPr bwMode="auto">
            <a:xfrm>
              <a:off x="225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3" name="Freeform 50"/>
            <p:cNvSpPr>
              <a:spLocks/>
            </p:cNvSpPr>
            <p:nvPr/>
          </p:nvSpPr>
          <p:spPr bwMode="auto">
            <a:xfrm>
              <a:off x="218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4" name="Freeform 51"/>
            <p:cNvSpPr>
              <a:spLocks/>
            </p:cNvSpPr>
            <p:nvPr/>
          </p:nvSpPr>
          <p:spPr bwMode="auto">
            <a:xfrm>
              <a:off x="232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5" name="Freeform 52"/>
            <p:cNvSpPr>
              <a:spLocks/>
            </p:cNvSpPr>
            <p:nvPr/>
          </p:nvSpPr>
          <p:spPr bwMode="auto">
            <a:xfrm>
              <a:off x="240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6" name="Freeform 53"/>
            <p:cNvSpPr>
              <a:spLocks/>
            </p:cNvSpPr>
            <p:nvPr/>
          </p:nvSpPr>
          <p:spPr bwMode="auto">
            <a:xfrm>
              <a:off x="24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087" name="Rectangle 54"/>
            <p:cNvSpPr>
              <a:spLocks noChangeArrowheads="1"/>
            </p:cNvSpPr>
            <p:nvPr/>
          </p:nvSpPr>
          <p:spPr bwMode="auto">
            <a:xfrm>
              <a:off x="3334" y="1107"/>
              <a:ext cx="10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osoby ošetřované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88" name="Rectangle 55"/>
            <p:cNvSpPr>
              <a:spLocks noChangeArrowheads="1"/>
            </p:cNvSpPr>
            <p:nvPr/>
          </p:nvSpPr>
          <p:spPr bwMode="auto">
            <a:xfrm>
              <a:off x="3276" y="1260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ve zdravotnických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89" name="Rectangle 56"/>
            <p:cNvSpPr>
              <a:spLocks noChangeArrowheads="1"/>
            </p:cNvSpPr>
            <p:nvPr/>
          </p:nvSpPr>
          <p:spPr bwMode="auto">
            <a:xfrm>
              <a:off x="1263" y="1220"/>
              <a:ext cx="5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viditelná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0" name="Rectangle 57"/>
            <p:cNvSpPr>
              <a:spLocks noChangeArrowheads="1"/>
            </p:cNvSpPr>
            <p:nvPr/>
          </p:nvSpPr>
          <p:spPr bwMode="auto">
            <a:xfrm>
              <a:off x="2139" y="1721"/>
              <a:ext cx="8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osoby nemoc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1" name="Rectangle 58"/>
            <p:cNvSpPr>
              <a:spLocks noChangeArrowheads="1"/>
            </p:cNvSpPr>
            <p:nvPr/>
          </p:nvSpPr>
          <p:spPr bwMode="auto">
            <a:xfrm>
              <a:off x="2147" y="1882"/>
              <a:ext cx="7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nevnímající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2" name="Rectangle 59"/>
            <p:cNvSpPr>
              <a:spLocks noChangeArrowheads="1"/>
            </p:cNvSpPr>
            <p:nvPr/>
          </p:nvSpPr>
          <p:spPr bwMode="auto">
            <a:xfrm>
              <a:off x="1954" y="2052"/>
              <a:ext cx="10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nebo ji ignorující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3" name="Rectangle 60"/>
            <p:cNvSpPr>
              <a:spLocks noChangeArrowheads="1"/>
            </p:cNvSpPr>
            <p:nvPr/>
          </p:nvSpPr>
          <p:spPr bwMode="auto">
            <a:xfrm>
              <a:off x="1987" y="2544"/>
              <a:ext cx="90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 formy nemocí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4" name="Rectangle 61"/>
            <p:cNvSpPr>
              <a:spLocks noChangeArrowheads="1"/>
            </p:cNvSpPr>
            <p:nvPr/>
          </p:nvSpPr>
          <p:spPr bwMode="auto">
            <a:xfrm>
              <a:off x="1858" y="2391"/>
              <a:ext cx="134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latentní a subklinické 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5" name="Rectangle 62"/>
            <p:cNvSpPr>
              <a:spLocks noChangeArrowheads="1"/>
            </p:cNvSpPr>
            <p:nvPr/>
          </p:nvSpPr>
          <p:spPr bwMode="auto">
            <a:xfrm>
              <a:off x="1263" y="1729"/>
              <a:ext cx="3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skrytá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6" name="Rectangle 63"/>
            <p:cNvSpPr>
              <a:spLocks noChangeArrowheads="1"/>
            </p:cNvSpPr>
            <p:nvPr/>
          </p:nvSpPr>
          <p:spPr bwMode="auto">
            <a:xfrm>
              <a:off x="1263" y="1898"/>
              <a:ext cx="23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část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7" name="Rectangle 64"/>
            <p:cNvSpPr>
              <a:spLocks noChangeArrowheads="1"/>
            </p:cNvSpPr>
            <p:nvPr/>
          </p:nvSpPr>
          <p:spPr bwMode="auto">
            <a:xfrm>
              <a:off x="1263" y="2060"/>
              <a:ext cx="4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ledovce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8" name="Rectangle 65"/>
            <p:cNvSpPr>
              <a:spLocks noChangeArrowheads="1"/>
            </p:cNvSpPr>
            <p:nvPr/>
          </p:nvSpPr>
          <p:spPr bwMode="auto">
            <a:xfrm>
              <a:off x="3772" y="1406"/>
              <a:ext cx="62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zařízeních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099" name="Rectangle 66"/>
            <p:cNvSpPr>
              <a:spLocks noChangeArrowheads="1"/>
            </p:cNvSpPr>
            <p:nvPr/>
          </p:nvSpPr>
          <p:spPr bwMode="auto">
            <a:xfrm>
              <a:off x="3275" y="1785"/>
              <a:ext cx="11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nemoci manifestní</a:t>
              </a:r>
              <a:r>
                <a:rPr lang="cs-CZ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,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0" name="Rectangle 67"/>
            <p:cNvSpPr>
              <a:spLocks noChangeArrowheads="1"/>
            </p:cNvSpPr>
            <p:nvPr/>
          </p:nvSpPr>
          <p:spPr bwMode="auto">
            <a:xfrm>
              <a:off x="3114" y="1955"/>
              <a:ext cx="12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ale </a:t>
              </a:r>
              <a:r>
                <a:rPr lang="en-GB" altLang="cs-CZ" sz="19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odborně</a:t>
              </a:r>
              <a:r>
                <a:rPr lang="en-GB" altLang="cs-CZ" sz="19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 </a:t>
              </a:r>
              <a:r>
                <a:rPr lang="en-GB" altLang="cs-CZ" sz="19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neléčené</a:t>
              </a:r>
              <a:endParaRPr lang="en-GB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1" name="Rectangle 68"/>
            <p:cNvSpPr>
              <a:spLocks noChangeArrowheads="1"/>
            </p:cNvSpPr>
            <p:nvPr/>
          </p:nvSpPr>
          <p:spPr bwMode="auto">
            <a:xfrm>
              <a:off x="3327" y="2286"/>
              <a:ext cx="10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nemoc lze odhalit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2" name="Rectangle 69"/>
            <p:cNvSpPr>
              <a:spLocks noChangeArrowheads="1"/>
            </p:cNvSpPr>
            <p:nvPr/>
          </p:nvSpPr>
          <p:spPr bwMode="auto">
            <a:xfrm>
              <a:off x="3710" y="2447"/>
              <a:ext cx="6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preventivní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3" name="Rectangle 70"/>
            <p:cNvSpPr>
              <a:spLocks noChangeArrowheads="1"/>
            </p:cNvSpPr>
            <p:nvPr/>
          </p:nvSpPr>
          <p:spPr bwMode="auto">
            <a:xfrm>
              <a:off x="3296" y="2892"/>
              <a:ext cx="11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osoby se sníženou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4" name="Rectangle 71"/>
            <p:cNvSpPr>
              <a:spLocks noChangeArrowheads="1"/>
            </p:cNvSpPr>
            <p:nvPr/>
          </p:nvSpPr>
          <p:spPr bwMode="auto">
            <a:xfrm>
              <a:off x="3489" y="3069"/>
              <a:ext cx="9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kvalitou zdraví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5" name="Rectangle 72"/>
            <p:cNvSpPr>
              <a:spLocks noChangeArrowheads="1"/>
            </p:cNvSpPr>
            <p:nvPr/>
          </p:nvSpPr>
          <p:spPr bwMode="auto">
            <a:xfrm>
              <a:off x="1737" y="2892"/>
              <a:ext cx="145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trvalé následky nemocí,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6" name="Rectangle 73"/>
            <p:cNvSpPr>
              <a:spLocks noChangeArrowheads="1"/>
            </p:cNvSpPr>
            <p:nvPr/>
          </p:nvSpPr>
          <p:spPr bwMode="auto">
            <a:xfrm>
              <a:off x="1408" y="3069"/>
              <a:ext cx="1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vady, dysfunkce a handicapy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7" name="Rectangle 74"/>
            <p:cNvSpPr>
              <a:spLocks noChangeArrowheads="1"/>
            </p:cNvSpPr>
            <p:nvPr/>
          </p:nvSpPr>
          <p:spPr bwMode="auto">
            <a:xfrm>
              <a:off x="1665" y="3344"/>
              <a:ext cx="14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osoby zdravé, ohrožené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8" name="Rectangle 75"/>
            <p:cNvSpPr>
              <a:spLocks noChangeArrowheads="1"/>
            </p:cNvSpPr>
            <p:nvPr/>
          </p:nvSpPr>
          <p:spPr bwMode="auto">
            <a:xfrm>
              <a:off x="1979" y="3513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zvýšeným rizikem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09" name="Rectangle 76"/>
            <p:cNvSpPr>
              <a:spLocks noChangeArrowheads="1"/>
            </p:cNvSpPr>
            <p:nvPr/>
          </p:nvSpPr>
          <p:spPr bwMode="auto">
            <a:xfrm>
              <a:off x="3704" y="3352"/>
              <a:ext cx="70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potenciálně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10" name="Rectangle 77"/>
            <p:cNvSpPr>
              <a:spLocks noChangeArrowheads="1"/>
            </p:cNvSpPr>
            <p:nvPr/>
          </p:nvSpPr>
          <p:spPr bwMode="auto">
            <a:xfrm>
              <a:off x="3880" y="3513"/>
              <a:ext cx="5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nemocní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11" name="Rectangle 78"/>
            <p:cNvSpPr>
              <a:spLocks noChangeArrowheads="1"/>
            </p:cNvSpPr>
            <p:nvPr/>
          </p:nvSpPr>
          <p:spPr bwMode="auto">
            <a:xfrm>
              <a:off x="3733" y="2617"/>
              <a:ext cx="67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prohlídkou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2112" name="Rectangle 79"/>
            <p:cNvSpPr>
              <a:spLocks noChangeArrowheads="1"/>
            </p:cNvSpPr>
            <p:nvPr/>
          </p:nvSpPr>
          <p:spPr bwMode="auto">
            <a:xfrm>
              <a:off x="1263" y="1381"/>
              <a:ext cx="7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  <a:cs typeface="Arial" charset="0"/>
                </a:rPr>
                <a:t>část ledovce</a:t>
              </a:r>
              <a:endParaRPr lang="en-GB" altLang="cs-CZ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427B1A-AA1D-46D3-8BEF-3AB5EBE77EB5}"/>
              </a:ext>
            </a:extLst>
          </p:cNvPr>
          <p:cNvSpPr txBox="1"/>
          <p:nvPr/>
        </p:nvSpPr>
        <p:spPr>
          <a:xfrm>
            <a:off x="6489699" y="1803996"/>
            <a:ext cx="51038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Nejvíce informací je o nemocech, se kterými jsou pacienti hospitalizováni a které jsou na klinikách dlouhodobě studovány.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87D496-E34E-4000-883F-EF3A0D4FAA6B}"/>
              </a:ext>
            </a:extLst>
          </p:cNvPr>
          <p:cNvSpPr txBox="1"/>
          <p:nvPr/>
        </p:nvSpPr>
        <p:spPr>
          <a:xfrm>
            <a:off x="6502401" y="3259138"/>
            <a:ext cx="50911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se věnuje pozornost nemocem, jejichž projevy nejsou tak výrazné a nezpůsobují mnoho potíží.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Smyslem fenoménu ledovce je upozornit na to, že nemoci v oficiálních lékařských záznamech a hlášeních představují jen malý podíl zdravotních problémů v populaci.</a:t>
            </a:r>
          </a:p>
        </p:txBody>
      </p:sp>
    </p:spTree>
    <p:extLst>
      <p:ext uri="{BB962C8B-B14F-4D97-AF65-F5344CB8AC3E}">
        <p14:creationId xmlns:p14="http://schemas.microsoft.com/office/powerpoint/2010/main" val="2059726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86167"/>
              </p:ext>
            </p:extLst>
          </p:nvPr>
        </p:nvGraphicFramePr>
        <p:xfrm>
          <a:off x="543698" y="247136"/>
          <a:ext cx="10911016" cy="606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3708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0" y="846138"/>
            <a:ext cx="7963664" cy="5673673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1957" y="151071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Vývoj užívání antikoncepce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99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</a:t>
            </a:r>
            <a:r>
              <a:rPr lang="cs-CZ" sz="4800" b="1" cap="all" dirty="0" err="1">
                <a:solidFill>
                  <a:schemeClr val="accent2"/>
                </a:solidFill>
              </a:rPr>
              <a:t>ZEMŘELí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3800" b="1" cap="all" dirty="0">
              <a:solidFill>
                <a:schemeClr val="accent2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8" y="1582994"/>
            <a:ext cx="11026877" cy="5442155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Úmrtnost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charakterizuje proces </a:t>
            </a:r>
            <a:r>
              <a:rPr lang="cs-CZ" altLang="cs-CZ" b="1" dirty="0">
                <a:solidFill>
                  <a:schemeClr val="accent2"/>
                </a:solidFill>
              </a:rPr>
              <a:t>vymírání</a:t>
            </a:r>
            <a:r>
              <a:rPr lang="cs-CZ" altLang="cs-CZ" dirty="0">
                <a:solidFill>
                  <a:schemeClr val="accent2"/>
                </a:solidFill>
              </a:rPr>
              <a:t> sledované populace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intenzita umírání se mění v závislosti na věku a pohlaví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souvisí s nemocností, s kvalitou životních podmínek, životního stylu a životního prostředí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1474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ovéPole 4">
            <a:extLst>
              <a:ext uri="{FF2B5EF4-FFF2-40B4-BE49-F238E27FC236}">
                <a16:creationId xmlns:a16="http://schemas.microsoft.com/office/drawing/2014/main" id="{FE67F289-EDE0-4B1E-AA4E-B7A72697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238" y="6102350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5708B0-9175-462A-8FE5-688EE5F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3" y="896816"/>
            <a:ext cx="8440304" cy="507316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rgbClr val="00B050"/>
                </a:solidFill>
              </a:rPr>
              <a:t>ÚMRTNOST</a:t>
            </a:r>
            <a:br>
              <a:rPr lang="cs-CZ" sz="4800" b="1" cap="all" dirty="0">
                <a:solidFill>
                  <a:srgbClr val="00B050"/>
                </a:solidFill>
              </a:rPr>
            </a:b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902928" y="1917292"/>
            <a:ext cx="10949547" cy="3383758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b="1" u="sng" dirty="0">
                <a:solidFill>
                  <a:schemeClr val="accent2"/>
                </a:solidFill>
              </a:rPr>
              <a:t>Hrubá míra úmrtnosti</a:t>
            </a:r>
            <a:r>
              <a:rPr lang="cs-CZ" b="1" dirty="0">
                <a:solidFill>
                  <a:schemeClr val="accent2"/>
                </a:solidFill>
              </a:rPr>
              <a:t>  = počet zemřelých na 1000 obyvatel středního stavu (v r. 2020: </a:t>
            </a:r>
            <a:r>
              <a:rPr lang="cs-CZ" b="1" dirty="0">
                <a:solidFill>
                  <a:srgbClr val="00B050"/>
                </a:solidFill>
              </a:rPr>
              <a:t>12,1</a:t>
            </a:r>
            <a:r>
              <a:rPr lang="cs-CZ" b="1" dirty="0">
                <a:solidFill>
                  <a:schemeClr val="accent2"/>
                </a:solidFill>
              </a:rPr>
              <a:t>; 129 289 zemřelých)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b="1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2019: </a:t>
            </a:r>
            <a:r>
              <a:rPr lang="cs-CZ" altLang="cs-CZ" b="1">
                <a:solidFill>
                  <a:schemeClr val="accent2"/>
                </a:solidFill>
              </a:rPr>
              <a:t>muži </a:t>
            </a:r>
            <a:r>
              <a:rPr lang="cs-CZ" altLang="cs-CZ" b="1">
                <a:solidFill>
                  <a:srgbClr val="00B050"/>
                </a:solidFill>
              </a:rPr>
              <a:t>76,3</a:t>
            </a:r>
            <a:r>
              <a:rPr lang="cs-CZ" altLang="cs-CZ" b="1">
                <a:solidFill>
                  <a:schemeClr val="accent2"/>
                </a:solidFill>
              </a:rPr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let, </a:t>
            </a:r>
            <a:r>
              <a:rPr lang="cs-CZ" altLang="cs-CZ" b="1">
                <a:solidFill>
                  <a:schemeClr val="accent2"/>
                </a:solidFill>
              </a:rPr>
              <a:t>ženy </a:t>
            </a:r>
            <a:r>
              <a:rPr lang="cs-CZ" altLang="cs-CZ" b="1">
                <a:solidFill>
                  <a:srgbClr val="00B050"/>
                </a:solidFill>
              </a:rPr>
              <a:t>82,1</a:t>
            </a:r>
            <a:r>
              <a:rPr lang="cs-CZ" altLang="cs-CZ" b="1">
                <a:solidFill>
                  <a:schemeClr val="accent2"/>
                </a:solidFill>
              </a:rPr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let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2020: muži </a:t>
            </a:r>
            <a:r>
              <a:rPr lang="cs-CZ" altLang="cs-CZ" b="1" dirty="0">
                <a:solidFill>
                  <a:srgbClr val="00B050"/>
                </a:solidFill>
              </a:rPr>
              <a:t>75,3</a:t>
            </a:r>
            <a:r>
              <a:rPr lang="cs-CZ" altLang="cs-CZ" b="1" dirty="0">
                <a:solidFill>
                  <a:schemeClr val="accent2"/>
                </a:solidFill>
              </a:rPr>
              <a:t> let, ženy </a:t>
            </a:r>
            <a:r>
              <a:rPr lang="cs-CZ" altLang="cs-CZ" b="1" dirty="0">
                <a:solidFill>
                  <a:srgbClr val="00B050"/>
                </a:solidFill>
              </a:rPr>
              <a:t>81,4</a:t>
            </a:r>
            <a:r>
              <a:rPr lang="cs-CZ" altLang="cs-CZ" b="1" dirty="0">
                <a:solidFill>
                  <a:schemeClr val="accent2"/>
                </a:solidFill>
              </a:rPr>
              <a:t> let</a:t>
            </a: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664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B8E35C-A503-4CD4-B2D6-CA1D6658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35" y="374639"/>
            <a:ext cx="9431329" cy="61087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E67DAF-8E7F-467F-90AE-C5D1FF2F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  <a:hlinkClick r:id="rId3"/>
              </a:rPr>
              <a:t>https://www.czso.cz/csu/czso/obyvatelstvo_hu</a:t>
            </a:r>
            <a:endParaRPr lang="cs-CZ" alt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43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54973"/>
            <a:ext cx="10972800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KOJENECKÁ ÚMRTNOST</a:t>
            </a:r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10667591" y="602694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189982"/>
              </p:ext>
            </p:extLst>
          </p:nvPr>
        </p:nvGraphicFramePr>
        <p:xfrm>
          <a:off x="343925" y="1500981"/>
          <a:ext cx="11238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04568D0-0C0D-4098-B43D-E48FCF99F348}"/>
              </a:ext>
            </a:extLst>
          </p:cNvPr>
          <p:cNvSpPr txBox="1"/>
          <p:nvPr/>
        </p:nvSpPr>
        <p:spPr>
          <a:xfrm>
            <a:off x="1543050" y="5534025"/>
            <a:ext cx="82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r. 2020: 2,3 zemřelého dítěte do 1 roku věku na  1000 živě narozených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9325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</a:t>
            </a:r>
            <a:r>
              <a:rPr lang="cs-CZ" sz="4800" b="1" cap="all" dirty="0" err="1">
                <a:solidFill>
                  <a:schemeClr val="accent2"/>
                </a:solidFill>
              </a:rPr>
              <a:t>ZEMŘELí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Příčiny smrti</a:t>
            </a: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902929" y="1917292"/>
            <a:ext cx="10156368" cy="338375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Ukazatele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podle příčiny smrti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Smrtnost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001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2909" y="41024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3. reprodukce</a:t>
            </a:r>
          </a:p>
        </p:txBody>
      </p:sp>
      <p:sp>
        <p:nvSpPr>
          <p:cNvPr id="62467" name="Zástupný symbol pro obsah 1"/>
          <p:cNvSpPr>
            <a:spLocks noGrp="1"/>
          </p:cNvSpPr>
          <p:nvPr>
            <p:ph idx="1"/>
          </p:nvPr>
        </p:nvSpPr>
        <p:spPr>
          <a:xfrm>
            <a:off x="1054509" y="1800503"/>
            <a:ext cx="8229600" cy="4691373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Ukazatele: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Přirozený přírůstek/úbytek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Přírůstek/úbytek stěhováním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Celkový přírůstek/úbytek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Čistá míra reprodukce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Hrubá míra reprodukce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31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DA1DA0-953C-47BD-9D68-8D9FE030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2217"/>
            <a:ext cx="9675395" cy="63537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1C17D7A-7B9B-461C-AB8A-BFADE539B674}"/>
              </a:ext>
            </a:extLst>
          </p:cNvPr>
          <p:cNvSpPr txBox="1"/>
          <p:nvPr/>
        </p:nvSpPr>
        <p:spPr>
          <a:xfrm>
            <a:off x="9629775" y="6156670"/>
            <a:ext cx="239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Přirozený úbytek -1535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47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4000" b="1" dirty="0">
                <a:solidFill>
                  <a:schemeClr val="accent2"/>
                </a:solidFill>
              </a:rPr>
              <a:t>PŘIROZENÁ HISTORIE NEMOCI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524001" y="1682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21445"/>
              </p:ext>
            </p:extLst>
          </p:nvPr>
        </p:nvGraphicFramePr>
        <p:xfrm>
          <a:off x="396657" y="1506822"/>
          <a:ext cx="8186747" cy="493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6224588" imgH="3756025" progId="MSDraw">
                  <p:embed/>
                </p:oleObj>
              </mc:Choice>
              <mc:Fallback>
                <p:oleObj r:id="rId3" imgW="6224588" imgH="3756025" progId="MSDraw">
                  <p:embed/>
                  <p:pic>
                    <p:nvPicPr>
                      <p:cNvPr id="145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7" y="1506822"/>
                        <a:ext cx="8186747" cy="4931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9F73EAE0-99E6-47DF-872B-113E33CE60BB}"/>
              </a:ext>
            </a:extLst>
          </p:cNvPr>
          <p:cNvSpPr txBox="1"/>
          <p:nvPr/>
        </p:nvSpPr>
        <p:spPr>
          <a:xfrm>
            <a:off x="8751519" y="1987442"/>
            <a:ext cx="3043824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Jedno z možných schémat „přirozené historie nemoci“  shrnující určité obecné zákonitosti pozorované v jinak velmi mnohotvárném průběhu různých nemocí.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Průběh nemoci v čase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Závažnost onemocnění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Druhy péče poskytované v jednotlivých stádiích nemoci.</a:t>
            </a:r>
          </a:p>
        </p:txBody>
      </p:sp>
    </p:spTree>
    <p:extLst>
      <p:ext uri="{BB962C8B-B14F-4D97-AF65-F5344CB8AC3E}">
        <p14:creationId xmlns:p14="http://schemas.microsoft.com/office/powerpoint/2010/main" val="4003088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0" y="439248"/>
            <a:ext cx="9907595" cy="49998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6119" y="313038"/>
            <a:ext cx="757881" cy="41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88540" y="5684108"/>
            <a:ext cx="994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333399"/>
                </a:solidFill>
              </a:rPr>
              <a:t>ČR bude výhledově čelit velkému úbytku obyvatel přirozenou měnou.</a:t>
            </a:r>
          </a:p>
          <a:p>
            <a:r>
              <a:rPr lang="cs-CZ" sz="2400" b="1" dirty="0">
                <a:solidFill>
                  <a:srgbClr val="333399"/>
                </a:solidFill>
              </a:rPr>
              <a:t>V roce 2067 by mohl rozdíl mezi ŽN a zemřelými činit až </a:t>
            </a:r>
            <a:r>
              <a:rPr lang="cs-CZ" sz="2400" b="1" dirty="0">
                <a:solidFill>
                  <a:srgbClr val="C00000"/>
                </a:solidFill>
              </a:rPr>
              <a:t>– 72 000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431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migrační saldo nelze příliš prognózovat, kolísá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Zřejmě zásadně neovlivní ani velikost ani věkovou strukturu české populace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nemají vyšší porodnost než česká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6046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30400" y="2720181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Sňatečnost a rozvodovost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734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0872429" y="626143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554AEF-2526-44C9-AE29-5BEFAF43B333}"/>
              </a:ext>
            </a:extLst>
          </p:cNvPr>
          <p:cNvSpPr txBox="1"/>
          <p:nvPr/>
        </p:nvSpPr>
        <p:spPr>
          <a:xfrm>
            <a:off x="9639300" y="1171575"/>
            <a:ext cx="239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r. 2020</a:t>
            </a:r>
          </a:p>
          <a:p>
            <a:r>
              <a:rPr lang="cs-CZ" sz="1200" dirty="0"/>
              <a:t> - pokles počtu sňatků o 9 500</a:t>
            </a:r>
          </a:p>
          <a:p>
            <a:r>
              <a:rPr lang="cs-CZ" sz="1200" dirty="0"/>
              <a:t> - pokles počtu rozvodů o 2400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78CE5B6-8507-42F5-964E-F0601938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25" y="146384"/>
            <a:ext cx="9439275" cy="6115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8A725D6-5843-40A1-B8E2-2E1C7D8C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  <a:hlinkClick r:id="rId5"/>
              </a:rPr>
              <a:t>https://www.czso.cz/csu/czso/obyvatelstvo_hu</a:t>
            </a:r>
            <a:endParaRPr lang="cs-CZ" altLang="cs-CZ" sz="1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334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88265" y="6203926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3BEF3C-B8A9-4333-98ED-4B4C8693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384151"/>
            <a:ext cx="8429625" cy="58197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454E3D-7803-45F5-8298-1A12B30C6C27}"/>
              </a:ext>
            </a:extLst>
          </p:cNvPr>
          <p:cNvSpPr txBox="1"/>
          <p:nvPr/>
        </p:nvSpPr>
        <p:spPr>
          <a:xfrm>
            <a:off x="9367838" y="534352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r. 2020 48,5 %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55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85A0E6-D534-48B3-AA69-47B44C37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35" y="374639"/>
            <a:ext cx="9431329" cy="61087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3D168E4-E2ED-41A9-B1CD-C978F03E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  <a:hlinkClick r:id="rId4"/>
              </a:rPr>
              <a:t>https://www.czso.cz/csu/czso/obyvatelstvo_hu</a:t>
            </a:r>
            <a:endParaRPr lang="cs-CZ" alt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077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pic>
        <p:nvPicPr>
          <p:cNvPr id="3074" name="Picture 2" descr="Úhrnná rozvodovost v letech 1950-2019">
            <a:extLst>
              <a:ext uri="{FF2B5EF4-FFF2-40B4-BE49-F238E27FC236}">
                <a16:creationId xmlns:a16="http://schemas.microsoft.com/office/drawing/2014/main" id="{18D1ACF5-9D16-4F92-B571-CA4EF4E6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2516"/>
            <a:ext cx="8801100" cy="59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D86D134-B6D7-484B-A18D-E63308856DA2}"/>
              </a:ext>
            </a:extLst>
          </p:cNvPr>
          <p:cNvSpPr txBox="1"/>
          <p:nvPr/>
        </p:nvSpPr>
        <p:spPr>
          <a:xfrm>
            <a:off x="9791700" y="511492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r. 2020 40,6 %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8916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ROZVODOVOST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7881" y="171141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V ČR tradičně vysoká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nízká religiozita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vysoká zaměstnanost žen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378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323E8-5AFC-4263-BE6D-39D21DB4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333399"/>
                </a:solidFill>
                <a:latin typeface="Arial Black" panose="020B0A04020102020204" pitchFamily="34" charset="0"/>
              </a:rPr>
              <a:t>Co umět z druhé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C5BB9-A30B-4761-B294-A1B38BA0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3976"/>
            <a:ext cx="10972800" cy="4525963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Co je to demografie a čím se zabývá  </a:t>
            </a:r>
          </a:p>
          <a:p>
            <a:r>
              <a:rPr lang="cs-CZ" dirty="0">
                <a:solidFill>
                  <a:srgbClr val="333399"/>
                </a:solidFill>
              </a:rPr>
              <a:t>Význam demografie pro studium zdravotního stavu a pro systém péče o zdraví a zdravotnický systém</a:t>
            </a:r>
          </a:p>
          <a:p>
            <a:r>
              <a:rPr lang="cs-CZ" dirty="0">
                <a:solidFill>
                  <a:srgbClr val="333399"/>
                </a:solidFill>
              </a:rPr>
              <a:t>Dělení demografické statistiky – demografická statika a demografická dynamika</a:t>
            </a:r>
          </a:p>
          <a:p>
            <a:r>
              <a:rPr lang="cs-CZ" dirty="0">
                <a:solidFill>
                  <a:srgbClr val="333399"/>
                </a:solidFill>
              </a:rPr>
              <a:t>Typy demografických znaků</a:t>
            </a:r>
          </a:p>
          <a:p>
            <a:r>
              <a:rPr lang="cs-CZ" dirty="0">
                <a:solidFill>
                  <a:srgbClr val="333399"/>
                </a:solidFill>
              </a:rPr>
              <a:t>Základní demografické procesy</a:t>
            </a:r>
          </a:p>
          <a:p>
            <a:r>
              <a:rPr lang="cs-CZ" dirty="0">
                <a:solidFill>
                  <a:srgbClr val="333399"/>
                </a:solidFill>
              </a:rPr>
              <a:t>Hodnoty ukazatelů: počet obyvatel v ČR, hrubá míra porodnosti, hrubá míra úmrtnosti, kojenecká úmrtnost</a:t>
            </a:r>
          </a:p>
        </p:txBody>
      </p:sp>
    </p:spTree>
    <p:extLst>
      <p:ext uri="{BB962C8B-B14F-4D97-AF65-F5344CB8AC3E}">
        <p14:creationId xmlns:p14="http://schemas.microsoft.com/office/powerpoint/2010/main" val="312329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9536" y="2420889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cs-CZ" sz="4400" b="1" dirty="0">
                <a:solidFill>
                  <a:schemeClr val="accent2"/>
                </a:solidFill>
              </a:rPr>
              <a:t>ZDRAVOTNÍ POTŘEBA </a:t>
            </a:r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A SPOTŘEBA  ZDR. SLUŽEB</a:t>
            </a:r>
          </a:p>
          <a:p>
            <a:pPr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703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obsah 2"/>
          <p:cNvSpPr>
            <a:spLocks noGrp="1"/>
          </p:cNvSpPr>
          <p:nvPr>
            <p:ph idx="4294967295"/>
          </p:nvPr>
        </p:nvSpPr>
        <p:spPr>
          <a:xfrm>
            <a:off x="610420" y="404812"/>
            <a:ext cx="10638605" cy="60483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HODNOCENÍ ZDRAVOTNÍ SITUACE A POPTÁVKA PÉČE O ZDRAVÍ</a:t>
            </a:r>
          </a:p>
          <a:p>
            <a:pPr marL="0" indent="0" eaLnBrk="1" hangingPunct="1">
              <a:buNone/>
              <a:defRPr/>
            </a:pPr>
            <a:endParaRPr lang="cs-CZ" altLang="cs-CZ" sz="4000" b="1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Poptávka péče o zdraví</a:t>
            </a:r>
          </a:p>
          <a:p>
            <a:pPr lvl="1" eaLnBrk="1" hangingPunct="1">
              <a:defRPr/>
            </a:pPr>
            <a:r>
              <a:rPr lang="cs-CZ" altLang="cs-CZ" sz="2400" dirty="0">
                <a:solidFill>
                  <a:srgbClr val="333399"/>
                </a:solidFill>
              </a:rPr>
              <a:t>Ekonomický pojem</a:t>
            </a:r>
          </a:p>
          <a:p>
            <a:pPr lvl="2" eaLnBrk="1" hangingPunct="1">
              <a:defRPr/>
            </a:pPr>
            <a:r>
              <a:rPr lang="cs-CZ" altLang="cs-CZ" sz="2000" b="1" dirty="0">
                <a:solidFill>
                  <a:srgbClr val="333399"/>
                </a:solidFill>
              </a:rPr>
              <a:t>Poptávka (obecně)= objem zboží nebo služeb</a:t>
            </a:r>
            <a:r>
              <a:rPr lang="cs-CZ" altLang="cs-CZ" sz="2000" dirty="0">
                <a:solidFill>
                  <a:srgbClr val="333399"/>
                </a:solidFill>
              </a:rPr>
              <a:t>, které jsou kupující ochotni a schopni koupit</a:t>
            </a:r>
          </a:p>
          <a:p>
            <a:pPr lvl="1" eaLnBrk="1" hangingPunct="1">
              <a:defRPr/>
            </a:pPr>
            <a:r>
              <a:rPr lang="cs-CZ" altLang="cs-CZ" sz="2400" dirty="0">
                <a:solidFill>
                  <a:srgbClr val="333399"/>
                </a:solidFill>
              </a:rPr>
              <a:t>Je odvozena od poptávky po (dobrém) zdraví</a:t>
            </a:r>
          </a:p>
          <a:p>
            <a:pPr lvl="1"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Individuální </a:t>
            </a:r>
            <a:r>
              <a:rPr lang="cs-CZ" altLang="cs-CZ" sz="2400" dirty="0">
                <a:solidFill>
                  <a:srgbClr val="333399"/>
                </a:solidFill>
              </a:rPr>
              <a:t>– jedinec na základě své </a:t>
            </a:r>
            <a:r>
              <a:rPr lang="cs-CZ" altLang="cs-CZ" sz="2400" b="1" dirty="0">
                <a:solidFill>
                  <a:srgbClr val="333399"/>
                </a:solidFill>
              </a:rPr>
              <a:t>zdravotní potřeby</a:t>
            </a:r>
            <a:r>
              <a:rPr lang="cs-CZ" altLang="cs-CZ" sz="2400" dirty="0">
                <a:solidFill>
                  <a:srgbClr val="333399"/>
                </a:solidFill>
              </a:rPr>
              <a:t> poptává určitou </a:t>
            </a:r>
            <a:r>
              <a:rPr lang="cs-CZ" altLang="cs-CZ" sz="2400" dirty="0" err="1">
                <a:solidFill>
                  <a:srgbClr val="333399"/>
                </a:solidFill>
              </a:rPr>
              <a:t>zdr</a:t>
            </a:r>
            <a:r>
              <a:rPr lang="cs-CZ" altLang="cs-CZ" sz="2400" dirty="0">
                <a:solidFill>
                  <a:srgbClr val="333399"/>
                </a:solidFill>
              </a:rPr>
              <a:t>. službu</a:t>
            </a:r>
          </a:p>
          <a:p>
            <a:pPr lvl="1"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Tržní (agregátní)</a:t>
            </a:r>
            <a:r>
              <a:rPr lang="cs-CZ" altLang="cs-CZ" sz="2400" dirty="0">
                <a:solidFill>
                  <a:srgbClr val="333399"/>
                </a:solidFill>
              </a:rPr>
              <a:t> – součet všech individuálních poptávek</a:t>
            </a:r>
          </a:p>
        </p:txBody>
      </p:sp>
    </p:spTree>
    <p:extLst>
      <p:ext uri="{BB962C8B-B14F-4D97-AF65-F5344CB8AC3E}">
        <p14:creationId xmlns:p14="http://schemas.microsoft.com/office/powerpoint/2010/main" val="298229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74f1ffbb-f694-4833-a0a7-87245e922a7b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2195</Words>
  <Application>Microsoft Office PowerPoint</Application>
  <PresentationFormat>Širokoúhlá obrazovka</PresentationFormat>
  <Paragraphs>426</Paragraphs>
  <Slides>78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94" baseType="lpstr">
      <vt:lpstr>Arial</vt:lpstr>
      <vt:lpstr>Arial Black</vt:lpstr>
      <vt:lpstr>Arial Unicode MS</vt:lpstr>
      <vt:lpstr>Calibri</vt:lpstr>
      <vt:lpstr>Calibri Light</vt:lpstr>
      <vt:lpstr>Times New Roman</vt:lpstr>
      <vt:lpstr>Wingdings</vt:lpstr>
      <vt:lpstr>Motiv Office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MSDraw</vt:lpstr>
      <vt:lpstr>OSNOVA 2. PŘEDNÁŠKY</vt:lpstr>
      <vt:lpstr>ZDRAVÍ A NEMOC</vt:lpstr>
      <vt:lpstr>Prezentace aplikace PowerPoint</vt:lpstr>
      <vt:lpstr>Prezentace aplikace PowerPoint</vt:lpstr>
      <vt:lpstr>Prezentace aplikace PowerPoint</vt:lpstr>
      <vt:lpstr>FENOMÉN LEDOVCE</vt:lpstr>
      <vt:lpstr>PŘIROZENÁ HISTORIE NEMOCI</vt:lpstr>
      <vt:lpstr>Prezentace aplikace PowerPoint</vt:lpstr>
      <vt:lpstr>Prezentace aplikace PowerPoint</vt:lpstr>
      <vt:lpstr>Prezentace aplikace PowerPoint</vt:lpstr>
      <vt:lpstr>ZDRAVOTNÍ POTŘEBA</vt:lpstr>
      <vt:lpstr>SUBJEKTIVNĚ POCIŤOVANÁ POTŘEBA</vt:lpstr>
      <vt:lpstr>PROFESIONÁLNĚ DEFINOVANÁ POTŘEBA</vt:lpstr>
      <vt:lpstr>NORMATIVNÍ POTŘEBA</vt:lpstr>
      <vt:lpstr>Prezentace aplikace PowerPoint</vt:lpstr>
      <vt:lpstr>Prezentace aplikace PowerPoint</vt:lpstr>
      <vt:lpstr>Prezentace aplikace PowerPoint</vt:lpstr>
      <vt:lpstr>Demografie, zdraví populace a péče o zdraví</vt:lpstr>
      <vt:lpstr>Prezentace aplikace PowerPoint</vt:lpstr>
      <vt:lpstr>Prezentace aplikace PowerPoint</vt:lpstr>
      <vt:lpstr>Prezentace aplikace PowerPoint</vt:lpstr>
      <vt:lpstr>    Základní zdroje demografických dat   základní metody zjišťování demografických jevů</vt:lpstr>
      <vt:lpstr>Kde hledat demografické informace?</vt:lpstr>
      <vt:lpstr>Prezentace aplikace PowerPoint</vt:lpstr>
      <vt:lpstr>Prezentace aplikace PowerPoint</vt:lpstr>
      <vt:lpstr>Prezentace aplikace PowerPoint</vt:lpstr>
      <vt:lpstr>Prezentace aplikace PowerPoint</vt:lpstr>
      <vt:lpstr>Počet obyvatelstva </vt:lpstr>
      <vt:lpstr>Prezentace aplikace PowerPoint</vt:lpstr>
      <vt:lpstr>Rozložení obyvatelstva</vt:lpstr>
      <vt:lpstr>Prezentace aplikace PowerPoint</vt:lpstr>
      <vt:lpstr>Prezentace aplikace PowerPoint</vt:lpstr>
      <vt:lpstr>Základní charakteristiky obyvatelstva</vt:lpstr>
      <vt:lpstr>struktura obyvatelstva </vt:lpstr>
      <vt:lpstr>1. BIOLOGICKÉ ZNAKY Struktura z hlediska pohlaví: </vt:lpstr>
      <vt:lpstr>1. BIOLOGICKÉ ZNAKY Struktura z hlediska pohlaví: </vt:lpstr>
      <vt:lpstr>1. BIOLOGICKÉ ZNAkY Struktura z hlediska věku: </vt:lpstr>
      <vt:lpstr>1. BIOLOGICKÉ ZNAKY Struktura z hlediska věku</vt:lpstr>
      <vt:lpstr>Prezentace aplikace PowerPoint</vt:lpstr>
      <vt:lpstr>Demografické stárnutí v ČR</vt:lpstr>
      <vt:lpstr>Prezentace aplikace PowerPoint</vt:lpstr>
      <vt:lpstr>PODÍL OBYVATEL VE VĚKU  0-14 A 65+ </vt:lpstr>
      <vt:lpstr>Prezentace aplikace PowerPoint</vt:lpstr>
      <vt:lpstr>SOCIÁLNĚ PRÁVNÍ ZNAKY Rodinný stav</vt:lpstr>
      <vt:lpstr>SDŽ ve věku 30 let</vt:lpstr>
      <vt:lpstr>Prezentace aplikace PowerPoint</vt:lpstr>
      <vt:lpstr>SOCIOEKONOMICKÉ ZNAKY Příjem</vt:lpstr>
      <vt:lpstr>KULTURNÍ ZNAKY Vzdělání</vt:lpstr>
      <vt:lpstr>KULTURNÍ ZNAKY Vzdělání</vt:lpstr>
      <vt:lpstr>Prezentace aplikace PowerPoint</vt:lpstr>
      <vt:lpstr>1. Ukončená těhotenství  PORODNOST, PLODNOST, POTRATOVOST </vt:lpstr>
      <vt:lpstr>1. Ukončená těhotenství </vt:lpstr>
      <vt:lpstr>Porodnost (natalita)</vt:lpstr>
      <vt:lpstr>PORODNOST (natalita)</vt:lpstr>
      <vt:lpstr>Prezentace aplikace PowerPoint</vt:lpstr>
      <vt:lpstr>Prezentace aplikace PowerPoint</vt:lpstr>
      <vt:lpstr> Potratovost</vt:lpstr>
      <vt:lpstr>Vývoj obecných měr potratovosti</vt:lpstr>
      <vt:lpstr>Prezentace aplikace PowerPoint</vt:lpstr>
      <vt:lpstr>Prezentace aplikace PowerPoint</vt:lpstr>
      <vt:lpstr>Vývoj užívání antikoncepce</vt:lpstr>
      <vt:lpstr>2. ZEMŘELí </vt:lpstr>
      <vt:lpstr>Prezentace aplikace PowerPoint</vt:lpstr>
      <vt:lpstr>ÚMRTNOST </vt:lpstr>
      <vt:lpstr>Prezentace aplikace PowerPoint</vt:lpstr>
      <vt:lpstr>KOJENECKÁ ÚMRTNOST</vt:lpstr>
      <vt:lpstr>2. ZEMŘELí Příčiny smrti</vt:lpstr>
      <vt:lpstr>3. reprodukce</vt:lpstr>
      <vt:lpstr>Prezentace aplikace PowerPoint</vt:lpstr>
      <vt:lpstr>Prezentace aplikace PowerPoint</vt:lpstr>
      <vt:lpstr>MIGRACE</vt:lpstr>
      <vt:lpstr>Sňatečnost a rozvodovost</vt:lpstr>
      <vt:lpstr>Prezentace aplikace PowerPoint</vt:lpstr>
      <vt:lpstr>Prezentace aplikace PowerPoint</vt:lpstr>
      <vt:lpstr>Prezentace aplikace PowerPoint</vt:lpstr>
      <vt:lpstr>Prezentace aplikace PowerPoint</vt:lpstr>
      <vt:lpstr>ROZVODOVOST</vt:lpstr>
      <vt:lpstr>Co umět z druhé přednášky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212</cp:revision>
  <cp:lastPrinted>2017-09-26T13:27:24Z</cp:lastPrinted>
  <dcterms:created xsi:type="dcterms:W3CDTF">2017-08-23T06:29:14Z</dcterms:created>
  <dcterms:modified xsi:type="dcterms:W3CDTF">2022-03-02T08:55:51Z</dcterms:modified>
</cp:coreProperties>
</file>