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80" r:id="rId2"/>
    <p:sldId id="307" r:id="rId3"/>
    <p:sldId id="257" r:id="rId4"/>
    <p:sldId id="274" r:id="rId5"/>
    <p:sldId id="275" r:id="rId6"/>
    <p:sldId id="276" r:id="rId7"/>
    <p:sldId id="277" r:id="rId8"/>
    <p:sldId id="306" r:id="rId9"/>
    <p:sldId id="278" r:id="rId10"/>
  </p:sldIdLst>
  <p:sldSz cx="12192000" cy="6858000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95" d="100"/>
          <a:sy n="95" d="100"/>
        </p:scale>
        <p:origin x="66" y="4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2872" y="2010475"/>
            <a:ext cx="4106255" cy="283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6670" y="1950397"/>
            <a:ext cx="8718659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019" y="414000"/>
            <a:ext cx="1544906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Ústav zdravotnických věd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inarni-prace-vs.cz/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z="4000" dirty="0"/>
              <a:t>Ukončení odborné ošetřovatelské praxe IV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0887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6B21DB-D740-4852-8D30-945417D4A0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97D748-43D5-4FF2-981A-9DEBB3A83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734260-95FE-41FB-A6F9-809EAEE34FD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z="4000" dirty="0"/>
              <a:t>Ukončení odborné ošetřovatelské praxe IV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2566F1-26BA-4FBA-9759-FD115669C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86767"/>
          </a:xfrm>
        </p:spPr>
        <p:txBody>
          <a:bodyPr/>
          <a:lstStyle/>
          <a:p>
            <a:r>
              <a:rPr lang="cs-CZ" dirty="0"/>
              <a:t>Odevzdání docházky z Odborné ošetřovatelské praxe IV prostřednictvím odevzdávárny v IS MU </a:t>
            </a:r>
            <a:r>
              <a:rPr lang="cs-CZ" sz="2000" dirty="0"/>
              <a:t>(zkontrolujte jméno, součty hodin na každém vloženém listu)</a:t>
            </a:r>
          </a:p>
          <a:p>
            <a:r>
              <a:rPr lang="cs-CZ" dirty="0"/>
              <a:t>Odevzdání seminární práce dle ošetřovatelského modelu Hendersonové prostřednictvím  odevzdávárny IS MUNI. Seminární práce je vytvořená v elektronické opoře pro tvorbu seminárních prací a schválená vyučujícím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600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Zahájení individuální ošetřovatelské praxe II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237" y="238737"/>
            <a:ext cx="11773591" cy="451576"/>
          </a:xfr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400"/>
              </a:lnSpc>
            </a:pPr>
            <a:r>
              <a:rPr lang="cs-CZ" sz="3200" dirty="0"/>
              <a:t>Individuální ošetřovatelské praxe II: organizační pokyny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139" y="980727"/>
            <a:ext cx="11681861" cy="5054313"/>
          </a:xfrm>
        </p:spPr>
        <p:txBody>
          <a:bodyPr vert="horz" lIns="0" tIns="0" rIns="0" bIns="0" rtlCol="0">
            <a:noAutofit/>
          </a:bodyPr>
          <a:lstStyle/>
          <a:p>
            <a:r>
              <a:rPr lang="cs-CZ" dirty="0"/>
              <a:t>PRAXE PROBÍHÁ : 	 1. 7. 2022 – 31. 8. 2022</a:t>
            </a:r>
          </a:p>
          <a:p>
            <a:r>
              <a:rPr lang="cs-CZ" dirty="0"/>
              <a:t>ŠATNY :  zůstávají pod ženskou klinikou (pro ty, co vykonávají praxi ve FN Brno) 		</a:t>
            </a:r>
          </a:p>
          <a:p>
            <a:endParaRPr lang="cs-CZ" dirty="0"/>
          </a:p>
          <a:p>
            <a:pPr marL="7200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SKŘÍŇKY V ŠATNĚ VYKLIDIT PO UKONČENÍ INDIVIDUÁLNÍ OŠETŘOVATELSKÉ PRAXE II.</a:t>
            </a:r>
          </a:p>
          <a:p>
            <a:pPr marL="72000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OMLUVY NA PRACOVIŠTI:  VŽDY A POKUD MOŽNO PŘEDEM</a:t>
            </a:r>
          </a:p>
          <a:p>
            <a:pPr marL="72000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CC6B8E-F34A-40ED-8D6E-AAE6276827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4C89CB-B746-4A97-9D20-E7CDB8678D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038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133" y="856648"/>
            <a:ext cx="11829448" cy="5236648"/>
          </a:xfrm>
        </p:spPr>
        <p:txBody>
          <a:bodyPr vert="horz" lIns="0" tIns="0" rIns="0" bIns="0" rtlCol="0">
            <a:noAutofit/>
          </a:bodyPr>
          <a:lstStyle/>
          <a:p>
            <a:r>
              <a:rPr lang="cs-CZ" dirty="0"/>
              <a:t>Student/</a:t>
            </a:r>
            <a:r>
              <a:rPr lang="cs-CZ" dirty="0" err="1"/>
              <a:t>ka</a:t>
            </a:r>
            <a:r>
              <a:rPr lang="cs-CZ" dirty="0"/>
              <a:t> při plánování služeb musí akceptovat zákoník práce a  tyto pravidla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Týdně absolvovat maximálně 48 hodin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Max. Dvě denní 12 hod služby po sobě za 72 hod, pak následuje 24 hod volno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Dvě noční 12 hod služby za sebou student/</a:t>
            </a:r>
            <a:r>
              <a:rPr lang="cs-CZ" dirty="0" err="1"/>
              <a:t>ka</a:t>
            </a:r>
            <a:r>
              <a:rPr lang="cs-CZ" dirty="0"/>
              <a:t> mít nesmí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Student/</a:t>
            </a:r>
            <a:r>
              <a:rPr lang="cs-CZ" dirty="0" err="1"/>
              <a:t>ka</a:t>
            </a:r>
            <a:r>
              <a:rPr lang="cs-CZ" dirty="0"/>
              <a:t> musí absolvovat minimálně 1 noční směnu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Noční směny mohou tvořit maximálně 1/3 všech služeb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Vrchní sestry klinik </a:t>
            </a:r>
            <a:r>
              <a:rPr lang="cs-CZ">
                <a:solidFill>
                  <a:srgbClr val="FF0000"/>
                </a:solidFill>
              </a:rPr>
              <a:t>ve FN </a:t>
            </a:r>
            <a:r>
              <a:rPr lang="cs-CZ" dirty="0">
                <a:solidFill>
                  <a:srgbClr val="FF0000"/>
                </a:solidFill>
              </a:rPr>
              <a:t>Brno Bohunice lze kontaktovat, až poté co bude student/</a:t>
            </a:r>
            <a:r>
              <a:rPr lang="cs-CZ" dirty="0" err="1">
                <a:solidFill>
                  <a:srgbClr val="FF0000"/>
                </a:solidFill>
              </a:rPr>
              <a:t>ka</a:t>
            </a:r>
            <a:r>
              <a:rPr lang="cs-CZ" dirty="0">
                <a:solidFill>
                  <a:srgbClr val="FF0000"/>
                </a:solidFill>
              </a:rPr>
              <a:t> vyzván emailem.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B017943-AC40-4762-AE26-171FC360C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237" y="238737"/>
            <a:ext cx="11773591" cy="451576"/>
          </a:xfr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400"/>
              </a:lnSpc>
            </a:pPr>
            <a:r>
              <a:rPr lang="cs-CZ" sz="3200" dirty="0"/>
              <a:t>Individuální ošetřovatelské praxe II: organizační pokyny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D7D193-F5A6-4935-96DA-D3770083F8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67ECC04-65BC-419E-9A41-F66BD9A71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47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" y="645256"/>
            <a:ext cx="11771697" cy="5904656"/>
          </a:xfrm>
        </p:spPr>
        <p:txBody>
          <a:bodyPr vert="horz" lIns="0" tIns="0" rIns="0" bIns="0" rtlCol="0">
            <a:noAutofit/>
          </a:bodyPr>
          <a:lstStyle/>
          <a:p>
            <a:pPr marL="72000" indent="0" algn="ctr">
              <a:buNone/>
            </a:pPr>
            <a:r>
              <a:rPr lang="cs-CZ" sz="2000" dirty="0">
                <a:solidFill>
                  <a:srgbClr val="0000DC"/>
                </a:solidFill>
              </a:rPr>
              <a:t>Před zahájením praxe student/</a:t>
            </a:r>
            <a:r>
              <a:rPr lang="cs-CZ" sz="2000" dirty="0" err="1">
                <a:solidFill>
                  <a:srgbClr val="0000DC"/>
                </a:solidFill>
              </a:rPr>
              <a:t>ka</a:t>
            </a:r>
            <a:r>
              <a:rPr lang="cs-CZ" sz="2000" dirty="0">
                <a:solidFill>
                  <a:srgbClr val="0000DC"/>
                </a:solidFill>
              </a:rPr>
              <a:t>, </a:t>
            </a:r>
            <a:r>
              <a:rPr lang="cs-CZ" sz="2000" b="1" dirty="0">
                <a:solidFill>
                  <a:srgbClr val="FF0000"/>
                </a:solidFill>
              </a:rPr>
              <a:t>který vykonává praxi mimo FN Brno Bohunice</a:t>
            </a:r>
            <a:r>
              <a:rPr lang="cs-CZ" sz="2000" dirty="0">
                <a:solidFill>
                  <a:srgbClr val="0000DC"/>
                </a:solidFill>
              </a:rPr>
              <a:t>, odevzdá prostřednictvím odevzdávárny V IS MU potvrzený dokument: informace pro vrchní sestry poskytovatelů zdravotních služeb.</a:t>
            </a:r>
          </a:p>
          <a:p>
            <a:r>
              <a:rPr lang="cs-CZ" sz="2400" dirty="0"/>
              <a:t>Seminární práce </a:t>
            </a:r>
          </a:p>
          <a:p>
            <a:pPr lvl="1"/>
            <a:r>
              <a:rPr lang="cs-CZ" sz="1800" dirty="0"/>
              <a:t>Vytvořená v elektronické opoře (</a:t>
            </a:r>
            <a:r>
              <a:rPr lang="cs-CZ" sz="1800" dirty="0">
                <a:hlinkClick r:id="rId3"/>
              </a:rPr>
              <a:t>http://www.seminarni-prace-vs.cz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Nahraná po schválení vyučujícím prostřednictvím IS MU do odevzdávárny zřízené pro předmět individuální ošetřovatelská praxe II nejpozději do 31. 8.  2022</a:t>
            </a:r>
          </a:p>
          <a:p>
            <a:pPr lvl="1"/>
            <a:endParaRPr lang="cs-CZ" sz="1800" dirty="0"/>
          </a:p>
          <a:p>
            <a:r>
              <a:rPr lang="cs-CZ" sz="2400" dirty="0"/>
              <a:t>Prostřednictvím </a:t>
            </a:r>
            <a:r>
              <a:rPr lang="cs-CZ" sz="2400" dirty="0" err="1"/>
              <a:t>odezdáváren</a:t>
            </a:r>
            <a:r>
              <a:rPr lang="cs-CZ" sz="2400" dirty="0"/>
              <a:t> v IS MU student/</a:t>
            </a:r>
            <a:r>
              <a:rPr lang="cs-CZ" sz="2400" dirty="0" err="1"/>
              <a:t>ka</a:t>
            </a:r>
            <a:r>
              <a:rPr lang="cs-CZ" sz="2400" dirty="0"/>
              <a:t> odevzdá nejpozději do 31. 8. 2022 </a:t>
            </a:r>
            <a:r>
              <a:rPr lang="cs-CZ" sz="2400" dirty="0">
                <a:solidFill>
                  <a:srgbClr val="FF0000"/>
                </a:solidFill>
              </a:rPr>
              <a:t>(všechny potřebné dokumenty nalezne student/</a:t>
            </a:r>
            <a:r>
              <a:rPr lang="cs-CZ" sz="2400" dirty="0" err="1">
                <a:solidFill>
                  <a:srgbClr val="FF0000"/>
                </a:solidFill>
              </a:rPr>
              <a:t>ka</a:t>
            </a:r>
            <a:r>
              <a:rPr lang="cs-CZ" sz="2400" dirty="0">
                <a:solidFill>
                  <a:srgbClr val="FF0000"/>
                </a:solidFill>
              </a:rPr>
              <a:t> ve studijních matriálech předmětu)</a:t>
            </a:r>
          </a:p>
          <a:p>
            <a:pPr lvl="1"/>
            <a:r>
              <a:rPr lang="cs-CZ" sz="1800" dirty="0"/>
              <a:t>Potvrzenou docházku (rozsah 160 hodin plus absence z odborné ošetřovatelské praxe III a IV)</a:t>
            </a:r>
          </a:p>
          <a:p>
            <a:pPr lvl="1"/>
            <a:r>
              <a:rPr lang="cs-CZ" sz="1800" dirty="0"/>
              <a:t>Vyplněný dotazník – studentem/</a:t>
            </a:r>
            <a:r>
              <a:rPr lang="cs-CZ" sz="1800" dirty="0" err="1"/>
              <a:t>tkou</a:t>
            </a:r>
            <a:r>
              <a:rPr lang="cs-CZ" sz="1800" dirty="0"/>
              <a:t> – hodnocení pracoviště studentem</a:t>
            </a:r>
          </a:p>
          <a:p>
            <a:pPr lvl="1"/>
            <a:r>
              <a:rPr lang="cs-CZ" sz="1800" dirty="0"/>
              <a:t>Vyplněný dotazník – hodnocení studenta/</a:t>
            </a:r>
            <a:r>
              <a:rPr lang="cs-CZ" sz="1800" dirty="0" err="1"/>
              <a:t>tky</a:t>
            </a:r>
            <a:r>
              <a:rPr lang="cs-CZ" sz="1800" dirty="0"/>
              <a:t> mentorkou/staniční sestrou </a:t>
            </a:r>
          </a:p>
          <a:p>
            <a:r>
              <a:rPr lang="cs-CZ" sz="2400" dirty="0"/>
              <a:t>Vyklizení skříňky v šatně, popřípadě vrácení klíče od nadstavce v šatně GYN POR</a:t>
            </a:r>
          </a:p>
          <a:p>
            <a:pPr marL="72000" indent="0" algn="ctr">
              <a:buNone/>
            </a:pPr>
            <a:r>
              <a:rPr lang="cs-CZ" sz="2400" b="1" dirty="0">
                <a:solidFill>
                  <a:srgbClr val="FF0000"/>
                </a:solidFill>
              </a:rPr>
              <a:t>Zápočty uděluje:  Mgr. Alena </a:t>
            </a:r>
            <a:r>
              <a:rPr lang="cs-CZ" sz="2400" b="1" dirty="0" err="1">
                <a:solidFill>
                  <a:srgbClr val="FF0000"/>
                </a:solidFill>
              </a:rPr>
              <a:t>pospíšilová</a:t>
            </a:r>
            <a:r>
              <a:rPr lang="cs-CZ" sz="2400" b="1" dirty="0">
                <a:solidFill>
                  <a:srgbClr val="FF0000"/>
                </a:solidFill>
              </a:rPr>
              <a:t>, Ph.D.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98383" y="116632"/>
            <a:ext cx="11771697" cy="653752"/>
          </a:xfr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400"/>
              </a:lnSpc>
            </a:pPr>
            <a:r>
              <a:rPr lang="cs-CZ" sz="3600" dirty="0"/>
              <a:t>Získání zápočtu - individuální ošetřovatelské praxe II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14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0594" y="145507"/>
            <a:ext cx="7520940" cy="548640"/>
          </a:xfr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400"/>
              </a:lnSpc>
            </a:pPr>
            <a:r>
              <a:rPr lang="cs-CZ" dirty="0"/>
              <a:t>Požadavky na studenta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38839" y="1124743"/>
            <a:ext cx="6051569" cy="4477159"/>
          </a:xfrm>
        </p:spPr>
        <p:txBody>
          <a:bodyPr vert="horz" lIns="0" tIns="0" rIns="0" bIns="0" rtlCol="0">
            <a:noAutofit/>
          </a:bodyPr>
          <a:lstStyle/>
          <a:p>
            <a:r>
              <a:rPr lang="cs-CZ" dirty="0"/>
              <a:t>Student řádně upraven a připraven na praxi</a:t>
            </a:r>
          </a:p>
          <a:p>
            <a:pPr lvl="1"/>
            <a:r>
              <a:rPr lang="cs-CZ" dirty="0"/>
              <a:t>Předepsaná uniforma, obutí</a:t>
            </a:r>
          </a:p>
          <a:p>
            <a:pPr lvl="1"/>
            <a:r>
              <a:rPr lang="cs-CZ" dirty="0"/>
              <a:t>Krátké nenalakované nehty</a:t>
            </a:r>
          </a:p>
          <a:p>
            <a:pPr lvl="1"/>
            <a:r>
              <a:rPr lang="cs-CZ" dirty="0"/>
              <a:t>Bez šperků (vyjma náušnic)</a:t>
            </a:r>
          </a:p>
          <a:p>
            <a:pPr lvl="1"/>
            <a:r>
              <a:rPr lang="cs-CZ" dirty="0"/>
              <a:t>Jmenovka</a:t>
            </a:r>
          </a:p>
          <a:p>
            <a:pPr lvl="1"/>
            <a:r>
              <a:rPr lang="cs-CZ" dirty="0"/>
              <a:t>Psací potřeby (papír,  modrá, červená, zelená propiska)</a:t>
            </a:r>
          </a:p>
          <a:p>
            <a:pPr lvl="1"/>
            <a:r>
              <a:rPr lang="cs-CZ" dirty="0" err="1"/>
              <a:t>Logbook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Hodinky  s vteřinovou ručičkou (v kapse či připnuté na oděvu)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01591" y="1084830"/>
            <a:ext cx="5537248" cy="47673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latin typeface="+mn-lt"/>
              </a:defRPr>
            </a:lvl1pPr>
            <a:lvl2pPr marL="504000" indent="-180000" eaLnBrk="1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latin typeface="+mn-lt"/>
              </a:defRPr>
            </a:lvl2pPr>
            <a:lvl3pPr indent="0" eaLnBrk="1" hangingPunct="1">
              <a:lnSpc>
                <a:spcPts val="1800"/>
              </a:lnSpc>
              <a:spcBef>
                <a:spcPts val="0"/>
              </a:spcBef>
              <a:buClr>
                <a:schemeClr val="folHlink"/>
              </a:buClr>
              <a:buSzPct val="80000"/>
              <a:buFontTx/>
              <a:buNone/>
              <a:defRPr sz="1500" b="0">
                <a:latin typeface="+mn-lt"/>
              </a:defRPr>
            </a:lvl3pPr>
            <a:lvl4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2"/>
              </a:buClr>
              <a:buSzPct val="90000"/>
              <a:buFontTx/>
              <a:buNone/>
              <a:defRPr sz="1500" b="0">
                <a:latin typeface="+mn-lt"/>
              </a:defRPr>
            </a:lvl4pPr>
            <a:lvl5pPr indent="0" eaLnBrk="1" hangingPunct="1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500" b="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latin typeface="+mn-lt"/>
              </a:defRPr>
            </a:lvl6pPr>
            <a:lvl7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latin typeface="+mn-lt"/>
              </a:defRPr>
            </a:lvl7pPr>
            <a:lvl8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8pPr>
            <a:lvl9pPr indent="0" fontAlgn="base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latin typeface="+mn-lt"/>
              </a:defRPr>
            </a:lvl9pPr>
          </a:lstStyle>
          <a:p>
            <a:r>
              <a:rPr lang="cs-CZ" dirty="0">
                <a:solidFill>
                  <a:srgbClr val="FF0000"/>
                </a:solidFill>
              </a:rPr>
              <a:t>DOCHVILNOST</a:t>
            </a:r>
          </a:p>
          <a:p>
            <a:r>
              <a:rPr lang="cs-CZ" dirty="0"/>
              <a:t>EVIDENCE DOCHÁZKY</a:t>
            </a:r>
          </a:p>
          <a:p>
            <a:r>
              <a:rPr lang="cs-CZ" dirty="0"/>
              <a:t>SPRÁVNÉ VEDENÍ LOGBOOKU</a:t>
            </a:r>
          </a:p>
          <a:p>
            <a:r>
              <a:rPr lang="cs-CZ" dirty="0"/>
              <a:t>VČASNÉ OMLUVENÍ NEPŘÍTOMNOSTI NA ODDĚLENÍ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11F7DC-B3D3-4869-86D8-4DDA0CF473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F92868-2908-45A8-8492-D6D6483624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0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093656-407F-44E8-B9B6-16A748E8E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0F8B06-B19E-4C06-9884-53DBB70BC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F59D1A61-F9D1-49F7-A6B2-6BF727C0B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999" y="1926723"/>
            <a:ext cx="11361600" cy="2451281"/>
          </a:xfrm>
        </p:spPr>
        <p:txBody>
          <a:bodyPr/>
          <a:lstStyle/>
          <a:p>
            <a:r>
              <a:rPr lang="cs-CZ" sz="4000" dirty="0"/>
              <a:t>Dopočítání docházky pro Individuální ošetřovatelskou praxi II</a:t>
            </a: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Kontrola pracovišť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793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1125" y="3079751"/>
            <a:ext cx="11361600" cy="698497"/>
          </a:xfrm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ts val="4400"/>
              </a:lnSpc>
              <a:spcBef>
                <a:spcPct val="0"/>
              </a:spcBef>
            </a:pPr>
            <a:r>
              <a:rPr lang="cs-CZ" sz="4000" b="1" dirty="0">
                <a:solidFill>
                  <a:schemeClr val="tx2"/>
                </a:solidFill>
              </a:rPr>
              <a:t>DĚKUJI ZA POZORNOST S PŘEJI HODNĚ ZDARU NA LETNÍ PRAXI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E1A7CD-5D76-4889-A0FE-CC952A392A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FAE515-B324-437E-BEE1-B332131FC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22968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Individuální praxe II zahájení 2022[20220527080423505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125</TotalTime>
  <Words>540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Ukončení odborné ošetřovatelské praxe IV</vt:lpstr>
      <vt:lpstr>Ukončení odborné ošetřovatelské praxe IV</vt:lpstr>
      <vt:lpstr>Zahájení individuální ošetřovatelské praxe II</vt:lpstr>
      <vt:lpstr>Individuální ošetřovatelské praxe II: organizační pokyny</vt:lpstr>
      <vt:lpstr>Individuální ošetřovatelské praxe II: organizační pokyny</vt:lpstr>
      <vt:lpstr>Získání zápočtu - individuální ošetřovatelské praxe II </vt:lpstr>
      <vt:lpstr>Požadavky na studenta</vt:lpstr>
      <vt:lpstr>Dopočítání docházky pro Individuální ošetřovatelskou praxi II  Kontrola pracovišť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Jiří Šišma</cp:lastModifiedBy>
  <cp:revision>20</cp:revision>
  <cp:lastPrinted>1601-01-01T00:00:00Z</cp:lastPrinted>
  <dcterms:created xsi:type="dcterms:W3CDTF">2018-10-05T10:13:37Z</dcterms:created>
  <dcterms:modified xsi:type="dcterms:W3CDTF">2022-05-27T06:24:54Z</dcterms:modified>
</cp:coreProperties>
</file>