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5"/>
  </p:notesMasterIdLst>
  <p:handoutMasterIdLst>
    <p:handoutMasterId r:id="rId6"/>
  </p:handoutMasterIdLst>
  <p:sldIdLst>
    <p:sldId id="257" r:id="rId2"/>
    <p:sldId id="259" r:id="rId3"/>
    <p:sldId id="258" r:id="rId4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F01928"/>
    <a:srgbClr val="9100DC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152" autoAdjust="0"/>
    <p:restoredTop sz="96754" autoAdjust="0"/>
  </p:normalViewPr>
  <p:slideViewPr>
    <p:cSldViewPr snapToGrid="0">
      <p:cViewPr varScale="1">
        <p:scale>
          <a:sx n="121" d="100"/>
          <a:sy n="121" d="100"/>
        </p:scale>
        <p:origin x="102" y="180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  <a:prstGeom prst="rect">
            <a:avLst/>
          </a:prstGeom>
        </p:spPr>
        <p:txBody>
          <a:bodyPr/>
          <a:lstStyle/>
          <a:p>
            <a:r>
              <a:rPr lang="cs-CZ" dirty="0"/>
              <a:t>Definujte </a:t>
            </a:r>
            <a:r>
              <a:rPr lang="cs-CZ" dirty="0" err="1"/>
              <a:t>zápaí</a:t>
            </a:r>
            <a:r>
              <a:rPr lang="cs-CZ" dirty="0"/>
              <a:t> - název prezentace / pracoviště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  <a:prstGeom prst="rect">
            <a:avLst/>
          </a:prstGeom>
        </p:spPr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3272703" cy="1069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pic>
        <p:nvPicPr>
          <p:cNvPr id="14" name="Obrázek 1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18000" y="6048000"/>
            <a:ext cx="1829188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18000" y="6048000"/>
            <a:ext cx="1829188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18000" y="6048000"/>
            <a:ext cx="1830245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8545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MED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fický objekt 5">
            <a:extLst>
              <a:ext uri="{FF2B5EF4-FFF2-40B4-BE49-F238E27FC236}">
                <a16:creationId xmlns:a16="http://schemas.microsoft.com/office/drawing/2014/main" id="{D6FB5EA9-F874-4F06-97A8-C555AC1A0C3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2872" y="2014647"/>
            <a:ext cx="4106255" cy="28287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2">
            <a:extLst>
              <a:ext uri="{FF2B5EF4-FFF2-40B4-BE49-F238E27FC236}">
                <a16:creationId xmlns:a16="http://schemas.microsoft.com/office/drawing/2014/main" id="{92B68BC3-67A3-A244-8F7B-2ACD0926D39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53304" y="1950397"/>
            <a:ext cx="8685390" cy="29572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9" name="Obrázek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3274595" cy="1069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8" name="Obrázek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18000" y="6048000"/>
            <a:ext cx="1829188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9" name="Obrázek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18000" y="6048000"/>
            <a:ext cx="1829188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1" name="Obrázek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18000" y="6048000"/>
            <a:ext cx="1829188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1695074"/>
            <a:ext cx="5218413" cy="389671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3" name="Obrázek 1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18000" y="6048000"/>
            <a:ext cx="1829188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17" name="Obrázek 1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18000" y="6048000"/>
            <a:ext cx="1829188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pic>
        <p:nvPicPr>
          <p:cNvPr id="11" name="Obrázek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18000" y="6048000"/>
            <a:ext cx="1829188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7" name="Obrázek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18000" y="6048000"/>
            <a:ext cx="1829188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  <p:sp>
        <p:nvSpPr>
          <p:cNvPr id="7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9BF6471-E8F5-4194-B5B2-D83CA940F59B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90" r:id="rId2"/>
    <p:sldLayoutId id="2147483684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</p:sldLayoutIdLst>
  <p:hf hdr="0" ft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77D29A92-A7EC-4806-8F8B-EF956A3A7EF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</a:t>
            </a:fld>
            <a:endParaRPr lang="cs-CZ" alt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DE800F0C-C53B-4E33-93DB-2FE16AF851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Analýza dat – základní oblasti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9A52B902-9F5F-4522-B1F6-A2579FC9D8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0"/>
              <a:t>Popisná analýza nasbíraných dat</a:t>
            </a:r>
          </a:p>
          <a:p>
            <a:r>
              <a:rPr lang="cs-CZ" sz="2000" dirty="0"/>
              <a:t>Testování hypotéz</a:t>
            </a:r>
          </a:p>
          <a:p>
            <a:r>
              <a:rPr lang="cs-CZ" sz="2000" dirty="0"/>
              <a:t>Modelování a predikce</a:t>
            </a:r>
          </a:p>
        </p:txBody>
      </p:sp>
    </p:spTree>
    <p:extLst>
      <p:ext uri="{BB962C8B-B14F-4D97-AF65-F5344CB8AC3E}">
        <p14:creationId xmlns:p14="http://schemas.microsoft.com/office/powerpoint/2010/main" val="29977709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77D29A92-A7EC-4806-8F8B-EF956A3A7EF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DE800F0C-C53B-4E33-93DB-2FE16AF851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dirty="0"/>
              <a:t>Popisná analýza nasbíraných dat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9A52B902-9F5F-4522-B1F6-A2579FC9D8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0"/>
              <a:t>Kontrola a validace = inspekce pozorovaných hodnot</a:t>
            </a:r>
          </a:p>
          <a:p>
            <a:r>
              <a:rPr lang="cs-CZ" sz="2000" dirty="0"/>
              <a:t>Čištění dat = vyloučení chybných (a případně i odlehlých) pozorování</a:t>
            </a:r>
          </a:p>
          <a:p>
            <a:r>
              <a:rPr lang="cs-CZ" sz="2000" dirty="0"/>
              <a:t>Sumarizace jednotlivých proměnných dle jejich charakteru</a:t>
            </a:r>
          </a:p>
          <a:p>
            <a:r>
              <a:rPr lang="cs-CZ" sz="2000" dirty="0"/>
              <a:t>Spojité – průměr, medián, min, max</a:t>
            </a:r>
          </a:p>
          <a:p>
            <a:r>
              <a:rPr lang="cs-CZ" sz="2000" dirty="0"/>
              <a:t>Kategoriální – kontingenční tabulka s počty a %</a:t>
            </a:r>
          </a:p>
        </p:txBody>
      </p:sp>
    </p:spTree>
    <p:extLst>
      <p:ext uri="{BB962C8B-B14F-4D97-AF65-F5344CB8AC3E}">
        <p14:creationId xmlns:p14="http://schemas.microsoft.com/office/powerpoint/2010/main" val="12776874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77D29A92-A7EC-4806-8F8B-EF956A3A7EF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DE800F0C-C53B-4E33-93DB-2FE16AF851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Testování hypotéz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9A52B902-9F5F-4522-B1F6-A2579FC9D8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0"/>
              <a:t>Formulace toho, co chci dosáhnout </a:t>
            </a:r>
            <a:endParaRPr lang="cs-CZ" dirty="0"/>
          </a:p>
          <a:p>
            <a:r>
              <a:rPr lang="cs-CZ" sz="2000" dirty="0"/>
              <a:t>Formulace statistických hypotéz – nulová x alternativní</a:t>
            </a:r>
          </a:p>
          <a:p>
            <a:r>
              <a:rPr lang="cs-CZ" sz="2000" dirty="0"/>
              <a:t>Výběr vhodného testu</a:t>
            </a:r>
          </a:p>
          <a:p>
            <a:pPr marL="504000" marR="0" lvl="1" indent="-18000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rgbClr val="0000DC"/>
              </a:buClr>
              <a:buSzPct val="100000"/>
              <a:buFont typeface="Arial" panose="020B0604020202020204" pitchFamily="34" charset="0"/>
              <a:buChar char="̶"/>
              <a:tabLst/>
              <a:defRPr/>
            </a:pPr>
            <a:r>
              <a:rPr kumimoji="0" lang="cs-CZ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</a:rPr>
              <a:t>mám spojitá nebo kategoriální data?</a:t>
            </a:r>
          </a:p>
          <a:p>
            <a:pPr marL="504000" marR="0" lvl="1" indent="-18000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rgbClr val="0000DC"/>
              </a:buClr>
              <a:buSzPct val="100000"/>
              <a:buFont typeface="Arial" panose="020B0604020202020204" pitchFamily="34" charset="0"/>
              <a:buChar char="̶"/>
              <a:tabLst/>
              <a:defRPr/>
            </a:pPr>
            <a:r>
              <a:rPr kumimoji="0" lang="cs-CZ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</a:rPr>
              <a:t>mám nepárová nebo párová data?</a:t>
            </a:r>
          </a:p>
          <a:p>
            <a:r>
              <a:rPr lang="cs-CZ" sz="2000" dirty="0"/>
              <a:t>Ověření předpokladů tesu</a:t>
            </a:r>
          </a:p>
          <a:p>
            <a:pPr marL="504000" marR="0" lvl="1" indent="-18000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rgbClr val="0000DC"/>
              </a:buClr>
              <a:buSzPct val="100000"/>
              <a:buFont typeface="Arial" panose="020B0604020202020204" pitchFamily="34" charset="0"/>
              <a:buChar char="̶"/>
              <a:tabLst/>
              <a:defRPr/>
            </a:pPr>
            <a:r>
              <a:rPr kumimoji="0" lang="cs-CZ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</a:rPr>
              <a:t>mohu ten test opravdu použít?</a:t>
            </a:r>
          </a:p>
          <a:p>
            <a:pPr marL="504000" marR="0" lvl="1" indent="-18000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rgbClr val="0000DC"/>
              </a:buClr>
              <a:buSzPct val="100000"/>
              <a:buFont typeface="Arial" panose="020B0604020202020204" pitchFamily="34" charset="0"/>
              <a:buChar char="̶"/>
              <a:tabLst/>
              <a:defRPr/>
            </a:pPr>
            <a:r>
              <a:rPr kumimoji="0" lang="cs-CZ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</a:rPr>
              <a:t>co dělat, když ho nemohu použít?</a:t>
            </a:r>
          </a:p>
          <a:p>
            <a:r>
              <a:rPr lang="cs-CZ" sz="2000" dirty="0"/>
              <a:t>Výpočet testové statistiky a p-hodnoty</a:t>
            </a:r>
          </a:p>
          <a:p>
            <a:r>
              <a:rPr lang="cs-CZ" sz="2000" dirty="0"/>
              <a:t>Interpretace výsledku</a:t>
            </a:r>
          </a:p>
        </p:txBody>
      </p:sp>
    </p:spTree>
    <p:extLst>
      <p:ext uri="{BB962C8B-B14F-4D97-AF65-F5344CB8AC3E}">
        <p14:creationId xmlns:p14="http://schemas.microsoft.com/office/powerpoint/2010/main" val="3473013827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-IBA-CZ.pptx" id="{02025DB3-5DEA-4DC4-92C4-9D6C6F1CA8CF}" vid="{20554A52-79EA-4868-8CFB-D15913357A3A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Prezentace-IBA-CZ</Template>
  <TotalTime>3200</TotalTime>
  <Words>117</Words>
  <Application>Microsoft Office PowerPoint</Application>
  <PresentationFormat>Širokoúhlá obrazovka</PresentationFormat>
  <Paragraphs>24</Paragraphs>
  <Slides>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</vt:i4>
      </vt:variant>
    </vt:vector>
  </HeadingPairs>
  <TitlesOfParts>
    <vt:vector size="7" baseType="lpstr">
      <vt:lpstr>Arial</vt:lpstr>
      <vt:lpstr>Tahoma</vt:lpstr>
      <vt:lpstr>Wingdings</vt:lpstr>
      <vt:lpstr>Prezentace_MU_CZ</vt:lpstr>
      <vt:lpstr>Analýza dat – základní oblasti</vt:lpstr>
      <vt:lpstr>Popisná analýza nasbíraných dat</vt:lpstr>
      <vt:lpstr>Testování hypotéz</vt:lpstr>
    </vt:vector>
  </TitlesOfParts>
  <Company>IBA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MAMES</dc:title>
  <dc:creator>Tomáš Pavlík</dc:creator>
  <cp:lastModifiedBy>Pavlík Tomáš RNDr. Ph.D.</cp:lastModifiedBy>
  <cp:revision>49</cp:revision>
  <cp:lastPrinted>1601-01-01T00:00:00Z</cp:lastPrinted>
  <dcterms:created xsi:type="dcterms:W3CDTF">2021-04-06T15:20:26Z</dcterms:created>
  <dcterms:modified xsi:type="dcterms:W3CDTF">2022-04-19T08:29:06Z</dcterms:modified>
</cp:coreProperties>
</file>