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81" r:id="rId14"/>
    <p:sldId id="282" r:id="rId15"/>
    <p:sldId id="274" r:id="rId16"/>
    <p:sldId id="275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43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ved=2ahUKEwjt8MT36ubkAhWr8uAKHQHmBugQjRx6BAgBEAQ&amp;url=http%3A%2F%2Fwww.stritch.luc.edu%2Flumen%2FMedEd%2FRadio%2Fcurriculum%2FMedicine%2FAtelectasis.htm&amp;psig=AOvVaw2eVdKons8s8XQGVzmfb_uu&amp;ust=1569324350871189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ved=2ahUKEwjEs4a87ubkAhWD5OAKHcfqD_gQjRx6BAgBEAQ&amp;url=https%3A%2F%2Fwww.stefajir.cz%2F%3Fq%3Dpickwickuv-syndrom&amp;psig=AOvVaw1sWBoRaNFlX1l3A49i21jc&amp;ust=1569325302406125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Anatomie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Fyziologie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Vyšetřovací metody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Náhlé příhody v </a:t>
            </a:r>
            <a:r>
              <a:rPr lang="cs-CZ" altLang="cs-CZ" sz="3000" dirty="0" err="1">
                <a:solidFill>
                  <a:schemeClr val="tx2"/>
                </a:solidFill>
              </a:rPr>
              <a:t>pneumologii</a:t>
            </a:r>
            <a:endParaRPr lang="cs-CZ" altLang="cs-CZ" sz="3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Respirační insuficience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B64D74-6BC0-4130-9758-C49834C69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5E8037-2FAE-41B5-96CA-25F2C3051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28BA52-882A-49D9-96D8-DC3D3F3E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Náhlé příhody v </a:t>
            </a:r>
            <a:r>
              <a:rPr lang="cs-CZ" altLang="cs-CZ" dirty="0" err="1"/>
              <a:t>pneumologii</a:t>
            </a:r>
            <a:br>
              <a:rPr lang="cs-CZ" altLang="cs-CZ" dirty="0"/>
            </a:br>
            <a:r>
              <a:rPr lang="cs-CZ" altLang="cs-CZ" sz="3000" dirty="0"/>
              <a:t>Krvácení do dýchacích cest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E45F50-8719-427C-BD0F-4BBE53A1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84073" cy="4139998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hemoptýza</a:t>
            </a:r>
            <a:r>
              <a:rPr lang="cs-CZ" altLang="cs-CZ" sz="2000" dirty="0" err="1">
                <a:latin typeface="+mj-lt"/>
              </a:rPr>
              <a:t>→příměs</a:t>
            </a:r>
            <a:r>
              <a:rPr lang="cs-CZ" altLang="cs-CZ" sz="2000" dirty="0">
                <a:latin typeface="+mj-lt"/>
              </a:rPr>
              <a:t> krve ve sputu 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hemoptoe</a:t>
            </a:r>
            <a:r>
              <a:rPr lang="cs-CZ" altLang="cs-CZ" sz="2000" dirty="0" err="1">
                <a:latin typeface="+mj-lt"/>
              </a:rPr>
              <a:t>→chrlení</a:t>
            </a:r>
            <a:r>
              <a:rPr lang="cs-CZ" altLang="cs-CZ" sz="2000" dirty="0">
                <a:latin typeface="+mj-lt"/>
              </a:rPr>
              <a:t> krve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bronchogenní Ca plic, bronchiektázie, absces, TBC, embolizace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vyloučení jiného krvácení, KO, koagulace, KS, </a:t>
            </a:r>
            <a:r>
              <a:rPr lang="cs-CZ" altLang="cs-CZ" dirty="0" err="1">
                <a:latin typeface="+mj-lt"/>
              </a:rPr>
              <a:t>Astrup</a:t>
            </a:r>
            <a:r>
              <a:rPr lang="cs-CZ" altLang="cs-CZ" dirty="0">
                <a:latin typeface="+mj-lt"/>
              </a:rPr>
              <a:t>, RTG, bronchoskopie event. s lokálním ošetřením - výplach ledovým FR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poloha v </a:t>
            </a:r>
            <a:r>
              <a:rPr lang="cs-CZ" altLang="cs-CZ" dirty="0" err="1">
                <a:latin typeface="+mj-lt"/>
              </a:rPr>
              <a:t>polosedu</a:t>
            </a:r>
            <a:r>
              <a:rPr lang="cs-CZ" altLang="cs-CZ" dirty="0">
                <a:latin typeface="+mj-lt"/>
              </a:rPr>
              <a:t>, O2, led na hrudník, náhrady objemu a krve, řešení vyvolávající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9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63F110-4290-4B32-B851-343236336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08BB4-E67C-41F8-A55A-A8523E5A1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55B2CD-B9AB-463B-BC7A-BAC13CE6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Pneumotorax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E1C5EC-7CD0-49BA-B2D1-5B0D4024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přítomnost vzduchu v pleurální dutině se ztrátou podtlaku a kolapsem plíce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poranění hrudní stěny, poranění plíce, prasknutí buly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otevřený, uzavřený, tenzní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spontánní, traumatický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bodavé bolesti na postižené straně, dušnost, kašel, asymetrický pohyb hrudníku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974B577-1794-4064-AD78-679676C71DB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439334"/>
            <a:ext cx="10473796" cy="4152452"/>
          </a:xfrm>
        </p:spPr>
        <p:txBody>
          <a:bodyPr/>
          <a:lstStyle/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2"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 err="1"/>
              <a:t>fluidothorax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hemothorax</a:t>
            </a:r>
            <a:r>
              <a:rPr lang="cs-CZ" altLang="cs-CZ" sz="2000" dirty="0"/>
              <a:t>, empyém hrudníku, </a:t>
            </a:r>
            <a:r>
              <a:rPr lang="cs-CZ" altLang="cs-CZ" sz="2000" dirty="0" err="1"/>
              <a:t>pneumomediastinum</a:t>
            </a:r>
            <a:r>
              <a:rPr lang="cs-CZ" altLang="cs-CZ" sz="2000" dirty="0"/>
              <a:t>, 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při ventilovém PNO přetlačení středových struktur - šok, respirační insuficience</a:t>
            </a:r>
          </a:p>
          <a:p>
            <a:pPr lvl="1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endParaRPr lang="cs-CZ" altLang="cs-CZ" sz="2000" dirty="0"/>
          </a:p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fyzikální vyšetření (poslech, poklep), RTG</a:t>
            </a:r>
          </a:p>
          <a:p>
            <a:pPr lvl="1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endParaRPr lang="cs-CZ" altLang="cs-CZ" sz="2000" dirty="0"/>
          </a:p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tenzní p. (ventilový) - </a:t>
            </a:r>
            <a:r>
              <a:rPr lang="cs-CZ" altLang="cs-CZ" sz="2000" dirty="0" err="1"/>
              <a:t>poloprodyšný</a:t>
            </a:r>
            <a:r>
              <a:rPr lang="cs-CZ" altLang="cs-CZ" sz="2000" dirty="0"/>
              <a:t> obvaz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tlumení bolesti a kašle, </a:t>
            </a:r>
            <a:r>
              <a:rPr lang="cs-CZ" altLang="cs-CZ" sz="2000" dirty="0" err="1"/>
              <a:t>oxgenoterapie</a:t>
            </a:r>
            <a:endParaRPr lang="cs-CZ" altLang="cs-CZ" sz="2000" dirty="0"/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menší - konzervativně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většího rozsahu - punkce, hrudní sání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řešení vyvolávající příčiny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1B96EA-875E-4EAD-87A0-CC9015352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68FD57-E889-44D3-BDC0-FD0182673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947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7C0BE5-4118-437F-8255-6D55D2F7F8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0A7A0-6662-4762-8475-31F9A60AA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83D13DB6-5E66-4A41-9E74-9C85F61CB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07856"/>
              </p:ext>
            </p:extLst>
          </p:nvPr>
        </p:nvGraphicFramePr>
        <p:xfrm>
          <a:off x="2663063" y="802113"/>
          <a:ext cx="6497870" cy="529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4476190" imgH="3648584" progId="">
                  <p:embed/>
                </p:oleObj>
              </mc:Choice>
              <mc:Fallback>
                <p:oleObj r:id="rId3" imgW="4476190" imgH="3648584" progId="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EB8FD5D8-0414-4450-ACD0-58CD957F4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63" y="802113"/>
                        <a:ext cx="6497870" cy="5294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4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D1A15D-ED8E-403D-ACAD-92B6EBB83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6DB112-3BAD-4067-89AD-A422DBE27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2D3A920C-DEFE-4AF7-9D54-4501EDD30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00582"/>
              </p:ext>
            </p:extLst>
          </p:nvPr>
        </p:nvGraphicFramePr>
        <p:xfrm>
          <a:off x="3149601" y="922337"/>
          <a:ext cx="5490400" cy="516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" imgW="3847619" imgH="3619048" progId="">
                  <p:embed/>
                </p:oleObj>
              </mc:Choice>
              <mc:Fallback>
                <p:oleObj r:id="rId3" imgW="3847619" imgH="3619048" progId="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8E76BD47-13F3-4BCB-A973-291F4DE692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1" y="922337"/>
                        <a:ext cx="5490400" cy="516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5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Aspirace cizího tělesa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3D42FF5-E86F-4EC2-A083-EBBB481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421408" cy="4140200"/>
          </a:xfrm>
        </p:spPr>
        <p:txBody>
          <a:bodyPr>
            <a:normAutofit/>
          </a:bodyPr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vdechnutí tekutiny nebo tuhého tělesa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děti cíleně, dále osoby s oslabenými reflexy, osoby pod vlivem tlumící medikace, drog, </a:t>
            </a:r>
            <a:r>
              <a:rPr lang="cs-CZ" altLang="cs-CZ" dirty="0" err="1"/>
              <a:t>iatrogenně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někdy bezpříznakově, může se projevit později pneumonií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dle rozsahu - inspirační </a:t>
            </a:r>
            <a:r>
              <a:rPr lang="cs-CZ" altLang="cs-CZ" dirty="0" err="1"/>
              <a:t>stridor</a:t>
            </a:r>
            <a:r>
              <a:rPr lang="cs-CZ" altLang="cs-CZ" dirty="0"/>
              <a:t>, dráždivý kašel, dyspnoe, cyanóza, vtahování mezižebří</a:t>
            </a:r>
          </a:p>
          <a:p>
            <a:pPr>
              <a:lnSpc>
                <a:spcPct val="100000"/>
              </a:lnSpc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33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80533"/>
            <a:ext cx="10753200" cy="4951467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aspirační/recidivující pneumonie, ARDS, </a:t>
            </a:r>
            <a:r>
              <a:rPr lang="cs-CZ" altLang="cs-CZ" dirty="0" err="1"/>
              <a:t>atelektázy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fyzikální vyšetření, anamnéza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RTG při podezření na kontrastní těleso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bronchoskopie s extrakcí event. </a:t>
            </a:r>
            <a:r>
              <a:rPr lang="cs-CZ" altLang="cs-CZ" dirty="0" err="1"/>
              <a:t>laváží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Heimlichův</a:t>
            </a:r>
            <a:r>
              <a:rPr lang="cs-CZ" altLang="cs-CZ" dirty="0"/>
              <a:t> hmat, pokus o odsátí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zajištění dýchacích cest, </a:t>
            </a:r>
            <a:r>
              <a:rPr lang="cs-CZ" altLang="cs-CZ" dirty="0" err="1"/>
              <a:t>oxygenoterapie</a:t>
            </a:r>
            <a:endParaRPr lang="cs-CZ" altLang="cs-CZ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bronchoskopie diagnostická i terapeutická metoda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preventivně ATB 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7224D-93FA-457F-B7BE-94EA1E277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FF56B-C130-4D94-BFE3-00DDD4B39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C5C2C-3EBA-4AE0-85FC-381A195E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Laryngospasmus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DD499E-87B7-4116-9193-47F2AABD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patologický reflex→ křeč svalů hlasivkové štěrbiny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děti – akutní </a:t>
            </a:r>
            <a:r>
              <a:rPr lang="cs-CZ" altLang="cs-CZ" dirty="0" err="1"/>
              <a:t>infekt</a:t>
            </a:r>
            <a:r>
              <a:rPr lang="cs-CZ" altLang="cs-CZ" dirty="0"/>
              <a:t> HCD, </a:t>
            </a:r>
            <a:r>
              <a:rPr lang="cs-CZ" altLang="cs-CZ" dirty="0" err="1"/>
              <a:t>epiglotitis</a:t>
            </a:r>
            <a:r>
              <a:rPr lang="cs-CZ" altLang="cs-CZ" dirty="0"/>
              <a:t> při infekci </a:t>
            </a:r>
            <a:r>
              <a:rPr lang="cs-CZ" altLang="cs-CZ" dirty="0" err="1"/>
              <a:t>Hemof</a:t>
            </a:r>
            <a:r>
              <a:rPr lang="cs-CZ" altLang="cs-CZ" dirty="0"/>
              <a:t>. </a:t>
            </a:r>
            <a:r>
              <a:rPr lang="cs-CZ" altLang="cs-CZ" dirty="0" err="1"/>
              <a:t>influenzae</a:t>
            </a:r>
            <a:endParaRPr lang="cs-CZ" altLang="cs-CZ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podrážděním laryngu tekutinou (topení, aspirace), jídlem, vyšetřením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inspirační </a:t>
            </a:r>
            <a:r>
              <a:rPr lang="cs-CZ" altLang="cs-CZ" dirty="0" err="1"/>
              <a:t>stridor</a:t>
            </a:r>
            <a:r>
              <a:rPr lang="cs-CZ" altLang="cs-CZ" dirty="0"/>
              <a:t>, dráždivý kašel, cyanóza, výjimečně porucha vědomí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anamnéza probíhajícího </a:t>
            </a:r>
            <a:r>
              <a:rPr lang="cs-CZ" altLang="cs-CZ" dirty="0" err="1"/>
              <a:t>infektu</a:t>
            </a:r>
            <a:r>
              <a:rPr lang="cs-CZ" altLang="cs-CZ" dirty="0"/>
              <a:t>, nutno vyloučit cizí těleso, ORL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53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3B9694-0575-488A-AF99-478FF9FF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8959C-6AA3-4ADB-9491-9651238A5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E44C0D-48CD-484B-89EC-B4B40126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vlhký, studený vzduch,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sedativa,  </a:t>
            </a:r>
            <a:r>
              <a:rPr lang="cs-CZ" altLang="cs-CZ" dirty="0" err="1"/>
              <a:t>calcium</a:t>
            </a:r>
            <a:r>
              <a:rPr lang="cs-CZ" altLang="cs-CZ" dirty="0"/>
              <a:t> </a:t>
            </a:r>
            <a:r>
              <a:rPr lang="cs-CZ" altLang="cs-CZ" dirty="0" err="1"/>
              <a:t>iv</a:t>
            </a:r>
            <a:r>
              <a:rPr lang="cs-CZ" altLang="cs-CZ" dirty="0"/>
              <a:t>, kortikoidy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při těžkých stavech zajištění dýchacích cest</a:t>
            </a:r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67FCE4-F806-4FCE-92E0-29FFF878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36" y="1273848"/>
            <a:ext cx="4394863" cy="41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5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A8B7C1-C40C-4652-B019-FDA36A5BB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3FFB4C-0A59-44C9-B027-5498C7FC7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E3FB3-8DD0-4D0B-BB59-0ECB0D47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 dirty="0" err="1"/>
              <a:t>Acute</a:t>
            </a:r>
            <a:r>
              <a:rPr lang="cs-CZ" altLang="cs-CZ" sz="3900" dirty="0"/>
              <a:t> </a:t>
            </a:r>
            <a:r>
              <a:rPr lang="cs-CZ" altLang="cs-CZ" sz="3900" dirty="0" err="1"/>
              <a:t>Respiratory</a:t>
            </a:r>
            <a:r>
              <a:rPr lang="cs-CZ" altLang="cs-CZ" sz="3900" dirty="0"/>
              <a:t> </a:t>
            </a:r>
            <a:r>
              <a:rPr lang="cs-CZ" altLang="cs-CZ" sz="3900" dirty="0" err="1"/>
              <a:t>Distress</a:t>
            </a:r>
            <a:r>
              <a:rPr lang="cs-CZ" altLang="cs-CZ" sz="3900" dirty="0"/>
              <a:t> Syndrom (ARDS)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733721-E7C8-4D7E-91FB-6F7FE557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difuzní buněčná dysfunkce plicního parenchymu, vyvolaná faktory, které jsou součástí celkové zánětlivé reakce organismu na přímý či nepřímý inzult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šoková plíce, posttraumatická plíce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přímé poškození </a:t>
            </a:r>
            <a:r>
              <a:rPr lang="cs-CZ" altLang="cs-CZ" dirty="0" err="1">
                <a:latin typeface="+mj-lt"/>
              </a:rPr>
              <a:t>aleveolárního</a:t>
            </a:r>
            <a:r>
              <a:rPr lang="cs-CZ" altLang="cs-CZ" dirty="0">
                <a:latin typeface="+mj-lt"/>
              </a:rPr>
              <a:t> epitelu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zápal plic, aspirace, toxická inhalace, kontuze plic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nepřímé poškození plic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sepse, </a:t>
            </a:r>
            <a:r>
              <a:rPr lang="cs-CZ" altLang="cs-CZ" sz="2000" dirty="0" err="1">
                <a:latin typeface="+mj-lt"/>
              </a:rPr>
              <a:t>polytrauma</a:t>
            </a:r>
            <a:r>
              <a:rPr lang="cs-CZ" altLang="cs-CZ" sz="2000" dirty="0">
                <a:latin typeface="+mj-lt"/>
              </a:rPr>
              <a:t>, pankreatitis, popáleniny, urémie, </a:t>
            </a:r>
            <a:r>
              <a:rPr lang="cs-CZ" altLang="cs-CZ" sz="2000" dirty="0" err="1">
                <a:latin typeface="+mj-lt"/>
              </a:rPr>
              <a:t>hypoproteinémie</a:t>
            </a:r>
            <a:endParaRPr lang="cs-CZ" altLang="cs-CZ" sz="20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0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Anatomie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17731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dutina nosní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vdechovaný vzduch se čistí, zvlhčuje, otepluje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/>
              <a:t>paranasální</a:t>
            </a:r>
            <a:r>
              <a:rPr lang="cs-CZ" altLang="cs-CZ" sz="2200" dirty="0"/>
              <a:t> dutiny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zvlhčení a oteplení vzduchu, rezonanční dutiny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nosní mandle </a:t>
            </a:r>
            <a:r>
              <a:rPr lang="cs-CZ" altLang="cs-CZ" sz="2000" dirty="0"/>
              <a:t>(lymfatická tkáň), </a:t>
            </a:r>
            <a:r>
              <a:rPr lang="cs-CZ" altLang="cs-CZ" sz="2200" dirty="0"/>
              <a:t>nosohltan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hrtan</a:t>
            </a:r>
            <a:r>
              <a:rPr lang="cs-CZ" altLang="cs-CZ" sz="2000" dirty="0"/>
              <a:t> (tvorba hlasu), 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trachea, průdušky vstupující do plic, kde se dále dělí na průdušinky</a:t>
            </a:r>
            <a:r>
              <a:rPr lang="cs-CZ" altLang="cs-CZ" sz="2000" dirty="0"/>
              <a:t> (čistění vzduchu)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sklípky a </a:t>
            </a:r>
            <a:r>
              <a:rPr lang="cs-CZ" altLang="cs-CZ" sz="2200" dirty="0" err="1"/>
              <a:t>alveolokapilární</a:t>
            </a:r>
            <a:r>
              <a:rPr lang="cs-CZ" altLang="cs-CZ" sz="2200" dirty="0"/>
              <a:t> membrána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difuze plynů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4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B8838-9A8D-40EB-87BA-C93A595560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46060F-F861-41E9-9F86-75492F313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1FCC37-460E-4DF8-9E56-7EB01E63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patofyziologie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difuzní alveolární postižení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zvýšená permeabilita plicních kapilár→ alveolární edém → </a:t>
            </a:r>
          </a:p>
          <a:p>
            <a:pPr marL="324000" lvl="1" indent="0">
              <a:spcBef>
                <a:spcPts val="650"/>
              </a:spcBef>
              <a:buClr>
                <a:schemeClr val="accent1"/>
              </a:buClr>
              <a:buSzPct val="95000"/>
              <a:buNone/>
            </a:pPr>
            <a:r>
              <a:rPr lang="cs-CZ" altLang="cs-CZ" dirty="0"/>
              <a:t>	infiltrace alveolárního prostoru → </a:t>
            </a:r>
            <a:r>
              <a:rPr lang="cs-CZ" altLang="cs-CZ" dirty="0" err="1"/>
              <a:t>polymorfonukleáry</a:t>
            </a:r>
            <a:r>
              <a:rPr lang="cs-CZ" altLang="cs-CZ" dirty="0"/>
              <a:t> → ztráta vzdušnosti plic, 	abnormální nález v hodnotách krevních plynů → </a:t>
            </a:r>
            <a:r>
              <a:rPr lang="cs-CZ" altLang="cs-CZ" dirty="0" err="1"/>
              <a:t>hypoxémie</a:t>
            </a:r>
            <a:r>
              <a:rPr lang="cs-CZ" altLang="cs-CZ" dirty="0"/>
              <a:t> → snížená poddajnost 	plic, plicní hypertenze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96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C6BBAE-59C1-4F83-9F82-7E0294E5A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EA525D-DFF5-4028-89FE-CA5E732EF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7FCD8E-95E3-436C-9D2A-46DCDF81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stadia ARDS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exsudativní 24-72hod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rozvoj intersticiálního a alveolárního edému (nekardiogenní), </a:t>
            </a:r>
            <a:r>
              <a:rPr lang="cs-CZ" altLang="cs-CZ" sz="2000" dirty="0" err="1"/>
              <a:t>atelektázy</a:t>
            </a:r>
            <a:endParaRPr lang="cs-CZ" altLang="cs-CZ" sz="2000" dirty="0"/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proliferativní</a:t>
            </a:r>
            <a:r>
              <a:rPr lang="cs-CZ" altLang="cs-CZ" dirty="0"/>
              <a:t> 1-2týdny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 err="1"/>
              <a:t>influx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neutrofilů</a:t>
            </a:r>
            <a:r>
              <a:rPr lang="cs-CZ" altLang="cs-CZ" sz="2000" dirty="0"/>
              <a:t>, monocytů, lymfocytů a proliferace fibroblastů jako součást zánětlivé odpovědi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proliferační fáze je dokončena, jakmile je postižená plíce změněna v charakteristicky tuhou a vláknitou tkáň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fibrotické</a:t>
            </a:r>
            <a:r>
              <a:rPr lang="cs-CZ" altLang="cs-CZ" dirty="0"/>
              <a:t> 2-3týdny</a:t>
            </a:r>
          </a:p>
          <a:p>
            <a:pPr marL="1200150" lvl="2" indent="-28575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plíce je zcela formována řídce kolagenní a vazivovou tkání, </a:t>
            </a:r>
            <a:r>
              <a:rPr lang="cs-CZ" altLang="cs-CZ" sz="2000" dirty="0" err="1"/>
              <a:t>intersticium</a:t>
            </a:r>
            <a:r>
              <a:rPr lang="cs-CZ" altLang="cs-CZ" sz="2000" dirty="0"/>
              <a:t> se stává fibrózní a plocha pro výměnu plynů je výrazně snížena. </a:t>
            </a:r>
          </a:p>
          <a:p>
            <a:pPr marL="1200150" lvl="2" indent="-28575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pokračující </a:t>
            </a:r>
            <a:r>
              <a:rPr lang="cs-CZ" altLang="cs-CZ" sz="2000" dirty="0" err="1"/>
              <a:t>hypoxemie</a:t>
            </a:r>
            <a:r>
              <a:rPr lang="cs-CZ" altLang="cs-CZ" sz="2000" dirty="0"/>
              <a:t>, rozvoj plicní hypertenze v důsledku </a:t>
            </a:r>
            <a:r>
              <a:rPr lang="cs-CZ" altLang="cs-CZ" sz="2000" dirty="0" err="1"/>
              <a:t>fibrotické</a:t>
            </a:r>
            <a:r>
              <a:rPr lang="cs-CZ" altLang="cs-CZ" sz="2000" dirty="0"/>
              <a:t> přestavby a destrukce kapilárního plicního řečiště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363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8DE621-D8BB-4DFD-B901-FFA7C7727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255C45-36AD-4E6E-AAE0-6736DEBCC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489C3D-E41B-4552-8656-C22AC714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těžká, rychle se rozvíjející dušnost, tachypnoe, tachykardie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příznaky vyvolávající příčiny (</a:t>
            </a:r>
            <a:r>
              <a:rPr lang="cs-CZ" altLang="cs-CZ" dirty="0" err="1">
                <a:latin typeface="+mj-lt"/>
              </a:rPr>
              <a:t>febrilie</a:t>
            </a:r>
            <a:r>
              <a:rPr lang="cs-CZ" altLang="cs-CZ" dirty="0">
                <a:latin typeface="+mj-lt"/>
              </a:rPr>
              <a:t>, elevace zánětlivých parametrů apod.)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 těžkých případech porucha vědomí a multiorgánové selhávání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RTG- proměnlivé, není vyšší KTI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narůstá respirační insuficience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narůstá respirační </a:t>
            </a:r>
            <a:r>
              <a:rPr lang="cs-CZ" altLang="cs-CZ" dirty="0" err="1">
                <a:latin typeface="+mj-lt"/>
              </a:rPr>
              <a:t>acidoza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hyperkapnie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hypoxémie</a:t>
            </a:r>
            <a:endParaRPr lang="cs-CZ" alt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91EAF9-364D-4366-A8B8-B07EAB285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D273EF-0ED0-4A51-9B62-5236DA84D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6AA996-8F52-494F-93B5-EB588F4AC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rychle rozpoznat a léčit vyvolávající příčinu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ATB při pneumonii a sepsi, raději cílená 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management ventilace/</a:t>
            </a:r>
            <a:r>
              <a:rPr lang="cs-CZ" altLang="cs-CZ" dirty="0" err="1"/>
              <a:t>oxygenoterapie</a:t>
            </a:r>
            <a:endParaRPr lang="cs-CZ" altLang="cs-CZ" dirty="0"/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PEEP, malé dechové objemy, vyšší dechová </a:t>
            </a:r>
            <a:r>
              <a:rPr lang="cs-CZ" altLang="cs-CZ" sz="2000" dirty="0" err="1"/>
              <a:t>rekvence</a:t>
            </a:r>
            <a:endParaRPr lang="cs-CZ" altLang="cs-CZ" sz="2000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farmakoterapie- obecně málo účinná 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kortikoterapie, svalová relaxancia - zlepšují </a:t>
            </a:r>
            <a:r>
              <a:rPr lang="cs-CZ" altLang="cs-CZ" sz="2000" dirty="0" err="1"/>
              <a:t>oxygenaci</a:t>
            </a:r>
            <a:endParaRPr lang="cs-CZ" altLang="cs-CZ" sz="2000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restrikce tekutin, podpora orgánových funkcí, nutriční podpora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ECLA (</a:t>
            </a:r>
            <a:r>
              <a:rPr lang="cs-CZ" altLang="cs-CZ" dirty="0" err="1"/>
              <a:t>extracorporal</a:t>
            </a:r>
            <a:r>
              <a:rPr lang="cs-CZ" altLang="cs-CZ" dirty="0"/>
              <a:t> </a:t>
            </a:r>
            <a:r>
              <a:rPr lang="cs-CZ" altLang="cs-CZ" dirty="0" err="1"/>
              <a:t>lung</a:t>
            </a:r>
            <a:r>
              <a:rPr lang="cs-CZ" altLang="cs-CZ" dirty="0"/>
              <a:t> </a:t>
            </a:r>
            <a:r>
              <a:rPr lang="cs-CZ" altLang="cs-CZ" dirty="0" err="1"/>
              <a:t>assist</a:t>
            </a:r>
            <a:r>
              <a:rPr lang="cs-CZ" altLang="cs-CZ" dirty="0"/>
              <a:t>), ECMO (</a:t>
            </a:r>
            <a:r>
              <a:rPr lang="cs-CZ" altLang="cs-CZ" dirty="0" err="1"/>
              <a:t>extracorporal</a:t>
            </a:r>
            <a:r>
              <a:rPr lang="cs-CZ" altLang="cs-CZ" dirty="0"/>
              <a:t> </a:t>
            </a:r>
            <a:r>
              <a:rPr lang="cs-CZ" altLang="cs-CZ" dirty="0" err="1"/>
              <a:t>membrane</a:t>
            </a:r>
            <a:r>
              <a:rPr lang="cs-CZ" altLang="cs-CZ" dirty="0"/>
              <a:t> </a:t>
            </a:r>
            <a:r>
              <a:rPr lang="cs-CZ" altLang="cs-CZ" dirty="0" err="1"/>
              <a:t>oxygenation</a:t>
            </a:r>
            <a:r>
              <a:rPr lang="cs-CZ" altLang="cs-CZ" dirty="0"/>
              <a:t>)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40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99099C-396D-4A6F-AF10-D1B05A46E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B3E8E-24D5-41E1-A25C-2E1E57C34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4805557-A418-4BEF-89C8-FDE2EBED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21" y="378000"/>
            <a:ext cx="7523162" cy="577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2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7801DD-10DA-49BC-8D8F-4E3E04B38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F7D71-ABDE-40E8-87DA-7BB8933EA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FEA5B9-E89E-41F8-A248-BDE87A80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29" y="643467"/>
            <a:ext cx="78732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0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9F6A2B-0FA9-415C-ABC0-BBF06CE68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146DF5-6928-4676-A6AD-578F32047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B6244D-98EC-4607-AE42-6829FF52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Plicní </a:t>
            </a:r>
            <a:r>
              <a:rPr lang="cs-CZ" altLang="cs-CZ" dirty="0" err="1"/>
              <a:t>atelektáza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D7896A2-081C-4CBF-8975-E53A2BB9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nevzdušnost plicní tkáně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obstrukce nádorem, cizím tělesem, komprese plíce při výpotku, resorpce vzduchu za embolizací, 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reflexní při poranění břicha, CNS, při NPB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dle rozsahu - dušnost až šokový stav, někdy bezpříznakově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85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915249-2A48-43D6-BAA0-617FA066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28A1E3-2ECA-4625-B034-4257CB194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2C1087-1B5D-40F3-A239-D4812E13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sekundární bakteriální </a:t>
            </a:r>
            <a:r>
              <a:rPr lang="cs-CZ" altLang="cs-CZ" dirty="0" err="1"/>
              <a:t>infekt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oslabené až trubicové dýchání, poklepové ztemnění, druhá plíce vzdušnější, 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RTG - klínovitý stín, bronchoskopie, CT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léčba vyvolávající příčiny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bronchoskopie, ATB preventivně při komplikovaných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0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CE10B8-7FD7-4C80-8654-FED1A1BD8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390E18-ED5B-4BBF-9009-91B421C7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4" name="Picture 2" descr="Výsledek obrázku pro atelectasis">
            <a:hlinkClick r:id="rId2"/>
            <a:extLst>
              <a:ext uri="{FF2B5EF4-FFF2-40B4-BE49-F238E27FC236}">
                <a16:creationId xmlns:a16="http://schemas.microsoft.com/office/drawing/2014/main" id="{D3204381-C6D1-48E7-9320-2D8E344E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3" y="1151468"/>
            <a:ext cx="5845252" cy="485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6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0F0A4-4C04-40DB-89F1-6E16E7494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2B3BC9-4456-438C-B586-1E1C9B421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299F03-9446-4899-B07F-94BC6E24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Respirační insuficience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75B09B-F6F5-4B35-9C88-13C676ED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  <a:r>
              <a:rPr lang="cs-CZ" altLang="cs-CZ" sz="2000" dirty="0"/>
              <a:t> - neschopnost dýchacího traktu zabezpečit výměnu plynu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plicní (obstrukce DC, </a:t>
            </a:r>
            <a:r>
              <a:rPr lang="cs-CZ" altLang="cs-CZ" dirty="0" err="1"/>
              <a:t>infekty</a:t>
            </a:r>
            <a:r>
              <a:rPr lang="cs-CZ" altLang="cs-CZ" dirty="0"/>
              <a:t>, </a:t>
            </a:r>
            <a:r>
              <a:rPr lang="cs-CZ" altLang="cs-CZ" dirty="0" err="1"/>
              <a:t>apod</a:t>
            </a:r>
            <a:r>
              <a:rPr lang="cs-CZ" altLang="cs-CZ" dirty="0"/>
              <a:t>)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mimoplicní (příčiny kardiální, neurologické, onemocnění hrudní stěny)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 dle průběhu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(ARDS, aspirace, </a:t>
            </a:r>
            <a:r>
              <a:rPr lang="cs-CZ" altLang="cs-CZ" dirty="0" err="1"/>
              <a:t>infekt</a:t>
            </a:r>
            <a:r>
              <a:rPr lang="cs-CZ" altLang="cs-CZ" dirty="0"/>
              <a:t>, astma, PNO, otrava)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chronické (CHOPN, plicní fibróza, plicní výpotky, myastenie, porucha CNS, plicní tumory…)</a:t>
            </a:r>
          </a:p>
        </p:txBody>
      </p:sp>
    </p:spTree>
    <p:extLst>
      <p:ext uri="{BB962C8B-B14F-4D97-AF65-F5344CB8AC3E}">
        <p14:creationId xmlns:p14="http://schemas.microsoft.com/office/powerpoint/2010/main" val="52796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75F629-B6AD-491F-A8DD-57B46BE7F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E8DF54-79B2-4945-B052-A464D037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4906BA-501C-42C3-B7EB-AD67954A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účinky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300261-D995-4CD7-B212-85DF56A8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 </a:t>
            </a:r>
            <a:r>
              <a:rPr lang="cs-CZ" altLang="cs-CZ" sz="2200" dirty="0"/>
              <a:t>poplicnice a pohrudnice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dýchací svaly - bránice, mezižeberní svaly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HCD - nos, PND, nosohltan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DCD - hrtan, průdušnice, plíce</a:t>
            </a:r>
          </a:p>
          <a:p>
            <a:endParaRPr lang="cs-CZ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49A54A5-B6BB-4021-AC64-1005B4A7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77970"/>
            <a:ext cx="4088872" cy="50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4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AF9EA5-7FFE-455D-A846-2C4ED2E17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1C4F9F-66D4-45F6-BE88-C17D063EE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C90894-2520-48FA-AD8F-B3422D3E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 dle závažnosti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parciální - </a:t>
            </a:r>
            <a:r>
              <a:rPr lang="cs-CZ" altLang="cs-CZ" dirty="0" err="1"/>
              <a:t>hypoxémie</a:t>
            </a:r>
            <a:endParaRPr lang="cs-CZ" altLang="cs-CZ" dirty="0"/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globální - </a:t>
            </a:r>
            <a:r>
              <a:rPr lang="cs-CZ" altLang="cs-CZ" dirty="0" err="1"/>
              <a:t>hypoxémie</a:t>
            </a:r>
            <a:r>
              <a:rPr lang="cs-CZ" altLang="cs-CZ" dirty="0"/>
              <a:t> a </a:t>
            </a:r>
            <a:r>
              <a:rPr lang="cs-CZ" altLang="cs-CZ" dirty="0" err="1"/>
              <a:t>hyperkapnie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krevní plyny, </a:t>
            </a:r>
            <a:r>
              <a:rPr lang="cs-CZ" altLang="cs-CZ" dirty="0" err="1"/>
              <a:t>Astrup</a:t>
            </a:r>
            <a:r>
              <a:rPr lang="cs-CZ" altLang="cs-CZ" dirty="0"/>
              <a:t>, diagnostika vyvolávající příčiny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konstrikce plicního řečiště, vznik plicní hypertenze a 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pulmonale</a:t>
            </a:r>
            <a:r>
              <a:rPr lang="cs-CZ" altLang="cs-CZ" dirty="0"/>
              <a:t>, polyglobulie, multiorgánové selhání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804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97898-77E2-423B-AF8B-A149A57EC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8E4114-5883-4C45-8429-7CF49821B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D6E540-B8DC-4841-B17A-AB5207D4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RI - uvolnění dýchacích cest, O2, </a:t>
            </a:r>
            <a:r>
              <a:rPr lang="cs-CZ" altLang="cs-CZ" dirty="0" err="1"/>
              <a:t>bronchodilatancia</a:t>
            </a:r>
            <a:r>
              <a:rPr lang="cs-CZ" altLang="cs-CZ" dirty="0"/>
              <a:t>, řízená ventilace, 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chronická RI - dlouhodobě O2 v malých dávkách, </a:t>
            </a:r>
            <a:r>
              <a:rPr lang="cs-CZ" altLang="cs-CZ" dirty="0" err="1"/>
              <a:t>event</a:t>
            </a:r>
            <a:r>
              <a:rPr lang="cs-CZ" altLang="cs-CZ" dirty="0"/>
              <a:t>, řízená ventilace, úprava acidózy, kardiální podpora,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CAVE - při dlouhodobé RI se dodávkou O2 zruší stimulace dechového centra </a:t>
            </a:r>
            <a:r>
              <a:rPr lang="cs-CZ" altLang="cs-CZ" dirty="0" err="1"/>
              <a:t>hypoxémií</a:t>
            </a:r>
            <a:endParaRPr lang="cs-CZ" altLang="cs-CZ" dirty="0"/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transplantace srdce a plic, </a:t>
            </a:r>
            <a:r>
              <a:rPr lang="cs-CZ" altLang="cs-CZ" dirty="0" err="1"/>
              <a:t>th</a:t>
            </a:r>
            <a:r>
              <a:rPr lang="cs-CZ" altLang="cs-CZ" dirty="0"/>
              <a:t> základní choroby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09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D977E9-FE7F-471C-A357-BF0C3FAEA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4F9EE-21BD-4C6C-88D9-2B12D42B0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90E6FA-242B-4A22-967E-FE997D34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Syndrom spánkové apnoe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A2482B-AE79-415B-BEE6-20DB4467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dechové pauzy ve spánku delší než 10 sekund, častěji než 10x/hod 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obstrukce dýchacích cest, kolaps měkkého patra, poškození CNS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sekundárně u nemocí neuromuskulárních, skeletu nebo plic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hlasité přerušované chrápání, denní únavnost, snížená výkonnost, ranní bolesti hlavy, poruchy potence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zhoršení ICHS, hypertenze, tachykardie, arytmie, 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pulmonale</a:t>
            </a:r>
            <a:r>
              <a:rPr lang="cs-CZ" altLang="cs-CZ" dirty="0"/>
              <a:t>, riziko CMP, IM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únavnost, deprese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067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228691-DC63-45A1-8844-5C3812CAD5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97899C-234D-4CBA-B8AE-06AECF3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CDD7E8-DDB3-4AF1-AA25-6427D7EF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anamnéza, objektivní vyšetření (obezita)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ORL vyšetření - vyloučit polypy, </a:t>
            </a:r>
            <a:r>
              <a:rPr lang="cs-CZ" altLang="cs-CZ" dirty="0" err="1"/>
              <a:t>makroglosie</a:t>
            </a:r>
            <a:r>
              <a:rPr lang="cs-CZ" altLang="cs-CZ" dirty="0"/>
              <a:t>, hyperplazie tonsil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polysomnografie</a:t>
            </a:r>
            <a:r>
              <a:rPr lang="cs-CZ" altLang="cs-CZ" dirty="0"/>
              <a:t> - registrace dechového proudu, tepu, saturace při spánku, současně může být záznam EEG, EKG, tlaku, oční pohyby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řešení ORL příčin, redukce hmotnosti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spánek na boku, pravidelný spánek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nCPAP</a:t>
            </a:r>
            <a:r>
              <a:rPr lang="cs-CZ" altLang="cs-CZ" dirty="0"/>
              <a:t> - inhalace přetlakového kyslíku (</a:t>
            </a:r>
            <a:r>
              <a:rPr lang="cs-CZ" altLang="cs-CZ" dirty="0" err="1"/>
              <a:t>nasal</a:t>
            </a:r>
            <a:r>
              <a:rPr lang="cs-CZ" altLang="cs-CZ" dirty="0"/>
              <a:t> </a:t>
            </a:r>
            <a:r>
              <a:rPr lang="cs-CZ" altLang="cs-CZ" dirty="0" err="1"/>
              <a:t>continous</a:t>
            </a:r>
            <a:r>
              <a:rPr lang="cs-CZ" altLang="cs-CZ" dirty="0"/>
              <a:t> positive </a:t>
            </a:r>
            <a:r>
              <a:rPr lang="cs-CZ" altLang="cs-CZ" dirty="0" err="1"/>
              <a:t>airways</a:t>
            </a:r>
            <a:r>
              <a:rPr lang="cs-CZ" altLang="cs-CZ" dirty="0"/>
              <a:t> </a:t>
            </a:r>
            <a:r>
              <a:rPr lang="cs-CZ" altLang="cs-CZ" dirty="0" err="1"/>
              <a:t>pressure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201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A8EB1-40A2-4085-B96F-FF81EA0D2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F03FC0-242C-433B-8622-1C6D9EDEA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2FF1E8-FDCF-4C65-B9EF-1B9B44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93" y="609600"/>
            <a:ext cx="8180006" cy="5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70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3328D4-7EA7-4BEE-A0BB-F8C002FAA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AF2DCE-2BDE-48AE-B697-B5FB500D4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96BB1-6C6C-4B4E-B94C-DE3888C5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Pickwickův</a:t>
            </a:r>
            <a:r>
              <a:rPr lang="cs-CZ" altLang="cs-CZ" dirty="0"/>
              <a:t> syndrom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A0A0F1B-3A64-450E-83C8-8F48E01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respirační insuficience při extrémní obezitě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mechanicky při vyšším stavu bránice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dušnost, únavnost, cyanóza, bolest hlavy, závratě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objektivní vyšetření, krevní plyny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redukce hmotnosti, dechová cvičení</a:t>
            </a:r>
          </a:p>
          <a:p>
            <a:endParaRPr lang="cs-CZ" dirty="0"/>
          </a:p>
        </p:txBody>
      </p:sp>
      <p:pic>
        <p:nvPicPr>
          <p:cNvPr id="6" name="Picture 2" descr="Výsledek obrázku pro pickwickův syndrom">
            <a:hlinkClick r:id="rId2"/>
            <a:extLst>
              <a:ext uri="{FF2B5EF4-FFF2-40B4-BE49-F238E27FC236}">
                <a16:creationId xmlns:a16="http://schemas.microsoft.com/office/drawing/2014/main" id="{626E6666-0682-4EE8-84AF-B76C2F89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29" y="432857"/>
            <a:ext cx="3335814" cy="55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80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0E027-290E-403E-A02B-C78EA2FFD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5F759D-9401-410D-B739-A4BDC0FCB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094441-A195-493F-879B-26346D5C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Fyziologie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3D04C8-E7E0-4C6D-8532-6E01731C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5467"/>
            <a:ext cx="10753199" cy="4555066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ventilace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výměna vzduchu mezi plícemi a vnějším prostředím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umožněno rozdílem tlaků mezi atmosférou a alveoly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Inspirium</a:t>
            </a:r>
            <a:r>
              <a:rPr lang="cs-CZ" altLang="cs-CZ" dirty="0"/>
              <a:t> - aktivní děj, </a:t>
            </a:r>
            <a:r>
              <a:rPr lang="cs-CZ" altLang="cs-CZ" dirty="0" err="1"/>
              <a:t>expirium</a:t>
            </a:r>
            <a:r>
              <a:rPr lang="cs-CZ" altLang="cs-CZ" dirty="0"/>
              <a:t> - pasivní děj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distribuce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dochází k promíchání vdechnutého vzduchu se vzduchem, který zůstal v DC a v plicích po předchozím výdechu, tzv. mrtvý prostor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difúze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přechod O2 a CO2 přes </a:t>
            </a:r>
            <a:r>
              <a:rPr lang="cs-CZ" altLang="cs-CZ" dirty="0" err="1"/>
              <a:t>alveolokapilární</a:t>
            </a:r>
            <a:r>
              <a:rPr lang="cs-CZ" altLang="cs-CZ" dirty="0"/>
              <a:t> membránu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O2 přechází z alveolů do plicních kapilár, CO2 naopak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difúze CO2 přes </a:t>
            </a:r>
            <a:r>
              <a:rPr lang="cs-CZ" altLang="cs-CZ" dirty="0" err="1"/>
              <a:t>alveolokapilární</a:t>
            </a:r>
            <a:r>
              <a:rPr lang="cs-CZ" altLang="cs-CZ" dirty="0"/>
              <a:t> membránu je 20,6x větší než rychlost difúze O2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0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7EA1FC-5BB9-4299-85C7-AF397135B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94370-F135-4F4B-8082-9FC3465F4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D6EA1E-720C-46CE-B964-C2B810A3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43467"/>
            <a:ext cx="10753200" cy="5350933"/>
          </a:xfrm>
        </p:spPr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perfúze</a:t>
            </a:r>
            <a:endParaRPr lang="cs-CZ" altLang="cs-CZ" sz="2200" dirty="0">
              <a:latin typeface="+mj-lt"/>
            </a:endParaRP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průtok krve plicními kapilárami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důležitá pro udržování tlakového gradientu pro O2 a CO2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regulace dýchání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dýchací ústředí v prodloužené míše a mozkovém kmeni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vzruchy jdou cestou míšních nervů ke svalům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do bránice nervi </a:t>
            </a:r>
            <a:r>
              <a:rPr lang="cs-CZ" altLang="cs-CZ" sz="2000" dirty="0" err="1">
                <a:latin typeface="+mj-lt"/>
              </a:rPr>
              <a:t>phrenici</a:t>
            </a:r>
            <a:r>
              <a:rPr lang="cs-CZ" altLang="cs-CZ" sz="2000" dirty="0">
                <a:latin typeface="+mj-lt"/>
              </a:rPr>
              <a:t> z krční míchy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do mezižeberních svalů nervi </a:t>
            </a:r>
            <a:r>
              <a:rPr lang="cs-CZ" altLang="cs-CZ" sz="2000" dirty="0" err="1">
                <a:latin typeface="+mj-lt"/>
              </a:rPr>
              <a:t>intercostales</a:t>
            </a:r>
            <a:r>
              <a:rPr lang="cs-CZ" altLang="cs-CZ" sz="2000" dirty="0">
                <a:latin typeface="+mj-lt"/>
              </a:rPr>
              <a:t> z hrudní míchy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činnost dechového centra je automatická, ale je ovlivněna látkově (pCO2 v krvi), nervově i vlivy mozkové kůry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inspirační centrum- prodloužená mícha, řízeno snížením parciálního tlaku O2 v kapilárách okolí centra (iniciuje nádech)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exspirační centrum – receptory v plicích, řízeno rozpětím plicních sklípků a plicní tkáně (vyvolává výdech)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8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E877C4-214D-473E-B0AB-BDF1D88A6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60AB4-F372-4299-8B2D-806C3012A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69EDEF-1B31-4E54-AB71-97A9117A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95867"/>
            <a:ext cx="10753200" cy="5036133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nervové řízení dýchacího ústředí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ve stěnách plicních sklípků začínají dostředivá vlákna bloudivého nervu – </a:t>
            </a:r>
            <a:r>
              <a:rPr lang="cs-CZ" altLang="cs-CZ" dirty="0" err="1"/>
              <a:t>nervus</a:t>
            </a:r>
            <a:r>
              <a:rPr lang="cs-CZ" altLang="cs-CZ" dirty="0"/>
              <a:t> vagus, při vdechu dojde k rozpětí plicní tkáně a podráždění receptorů bloudivého nervu, vzniklé vzruchy ovlivní dýchací ústředí, utlumí jeho činnost a vdech je vystřídán výdechem→ reflexní střídání vdechu a výdechu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na dýchání má vliv i dráždění jiných receptorů- např. při podráždění kůže studenou vodou nastává reflexně krátkodobá zástava dechu, naopak pokles krevního tlaku dýchání prohloubí a zrychlí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podmíněně reflexně je dýchací ústředí ovlivněno změnou dechu při práci, sportu, emočně→ vliv mozkové kůry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8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A87470-3095-468A-AFD5-1F25CC9A0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BEFE19-A544-4BC3-9A65-F95068F61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6EA23-C809-4AB1-B21F-00F8B244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Vyšetřovací metody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3753D2-147B-4C16-A1ED-D71BF877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anamnéza, fyzikální vyšetření (poslech, poklep)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laboratorní metody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FW, KO, biochemie, auto protilátky, nádorové </a:t>
            </a:r>
            <a:r>
              <a:rPr lang="cs-CZ" altLang="cs-CZ" dirty="0" err="1"/>
              <a:t>markery</a:t>
            </a:r>
            <a:r>
              <a:rPr lang="cs-CZ" altLang="cs-CZ" dirty="0"/>
              <a:t>, </a:t>
            </a:r>
            <a:r>
              <a:rPr lang="cs-CZ" altLang="cs-CZ" dirty="0" err="1"/>
              <a:t>serologie</a:t>
            </a:r>
            <a:r>
              <a:rPr lang="cs-CZ" altLang="cs-CZ" dirty="0"/>
              <a:t>, elektroforéza (alfa1-antitrypsin)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mikrobiologické vyšetření sputa, pleurálního výpotku, bronchiálního sekretu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alergologické vyšetření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zobrazovací metody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RTG, CT, angiografie, UZ, MR (patologie v plicních hrotech, na </a:t>
            </a:r>
            <a:r>
              <a:rPr lang="cs-CZ" altLang="cs-CZ" dirty="0" err="1"/>
              <a:t>thorakoabdominální</a:t>
            </a:r>
            <a:r>
              <a:rPr lang="cs-CZ" altLang="cs-CZ" dirty="0"/>
              <a:t> hranici), ventilačně </a:t>
            </a:r>
            <a:r>
              <a:rPr lang="cs-CZ" altLang="cs-CZ" dirty="0" err="1"/>
              <a:t>perfuzní</a:t>
            </a:r>
            <a:r>
              <a:rPr lang="cs-CZ" altLang="cs-CZ" dirty="0"/>
              <a:t> scintigrafie plic, PET (PET/CT)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8AD297-7D39-4785-801D-1E03CF4A4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2954C1-6715-4884-B1C8-D41F25FD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A6D7EB-F0A8-4FCC-993E-6E72A462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150267" cy="4139998"/>
          </a:xfrm>
        </p:spPr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vyšetření respirace  saturace, krevní plyny, </a:t>
            </a:r>
            <a:r>
              <a:rPr lang="cs-CZ" altLang="cs-CZ" sz="2200" dirty="0" err="1"/>
              <a:t>Astrup</a:t>
            </a:r>
            <a:endParaRPr lang="cs-CZ" altLang="cs-CZ" sz="2200" dirty="0"/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vyšetření ventilace - výměna plynů zevní prostředí/plicní sklípky→ funkční vyšetření plic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spirometrie, </a:t>
            </a:r>
            <a:r>
              <a:rPr lang="cs-CZ" altLang="cs-CZ" dirty="0" err="1"/>
              <a:t>bodypletyzmografie</a:t>
            </a:r>
            <a:endParaRPr lang="cs-CZ" altLang="cs-CZ" dirty="0"/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bronchoskopie, BAL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pleurální punkce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biopsie tenkou jehlou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/>
              <a:t>torakoskopie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mediastinoskopie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86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79DEA7-6625-4D3B-98C9-3BA761AF6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914D3-7FBE-4F05-B61D-7F14C2E91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1FCEA61-DC8E-4BB8-BF7D-1B630A393FC6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/>
              <a:t>RTG plic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FA5528E-60B8-465C-B53B-6D00E518D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27974"/>
              </p:ext>
            </p:extLst>
          </p:nvPr>
        </p:nvGraphicFramePr>
        <p:xfrm>
          <a:off x="3288241" y="524933"/>
          <a:ext cx="6617759" cy="561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4420217" imgH="3610479" progId="">
                  <p:embed/>
                </p:oleObj>
              </mc:Choice>
              <mc:Fallback>
                <p:oleObj r:id="rId3" imgW="4420217" imgH="3610479" progId="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3E57C760-BFF5-4297-89AF-D53318CF4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241" y="524933"/>
                        <a:ext cx="6617759" cy="5613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7924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352</TotalTime>
  <Words>2140</Words>
  <Application>Microsoft Office PowerPoint</Application>
  <PresentationFormat>Širokoúhlá obrazovka</PresentationFormat>
  <Paragraphs>306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Wingdings 2</vt:lpstr>
      <vt:lpstr>Prezentace_MU_CZ</vt:lpstr>
      <vt:lpstr>Pneumologie I</vt:lpstr>
      <vt:lpstr>Anatomie dýchacího ústrojí</vt:lpstr>
      <vt:lpstr>Regulace a účinky</vt:lpstr>
      <vt:lpstr>Fyziologie dýchacího ústrojí</vt:lpstr>
      <vt:lpstr>Prezentace aplikace PowerPoint</vt:lpstr>
      <vt:lpstr>Prezentace aplikace PowerPoint</vt:lpstr>
      <vt:lpstr>Vyšetřovací metody dýchacího ústrojí</vt:lpstr>
      <vt:lpstr>Prezentace aplikace PowerPoint</vt:lpstr>
      <vt:lpstr>Prezentace aplikace PowerPoint</vt:lpstr>
      <vt:lpstr>Náhlé příhody v pneumologii Krvácení do dýchacích cest</vt:lpstr>
      <vt:lpstr>Pneumotorax</vt:lpstr>
      <vt:lpstr>Prezentace aplikace PowerPoint</vt:lpstr>
      <vt:lpstr>Prezentace aplikace PowerPoint</vt:lpstr>
      <vt:lpstr>Prezentace aplikace PowerPoint</vt:lpstr>
      <vt:lpstr>Aspirace cizího tělesa </vt:lpstr>
      <vt:lpstr>Prezentace aplikace PowerPoint</vt:lpstr>
      <vt:lpstr>Laryngospasmus </vt:lpstr>
      <vt:lpstr>Prezentace aplikace PowerPoint</vt:lpstr>
      <vt:lpstr>Acute Respiratory Distress Syndrom (ARDS)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Plicní atelektáza </vt:lpstr>
      <vt:lpstr>Prezentace aplikace PowerPoint</vt:lpstr>
      <vt:lpstr>Prezentace aplikace PowerPoint</vt:lpstr>
      <vt:lpstr>Respirační insuficience </vt:lpstr>
      <vt:lpstr>Prezentace aplikace PowerPoint</vt:lpstr>
      <vt:lpstr>Prezentace aplikace PowerPoint</vt:lpstr>
      <vt:lpstr>Syndrom spánkové apnoe </vt:lpstr>
      <vt:lpstr>Prezentace aplikace PowerPoint</vt:lpstr>
      <vt:lpstr>Prezentace aplikace PowerPoint</vt:lpstr>
      <vt:lpstr>Pickwickův syndrom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27</cp:revision>
  <cp:lastPrinted>1601-01-01T00:00:00Z</cp:lastPrinted>
  <dcterms:created xsi:type="dcterms:W3CDTF">2021-04-27T07:29:37Z</dcterms:created>
  <dcterms:modified xsi:type="dcterms:W3CDTF">2021-09-03T12:08:42Z</dcterms:modified>
</cp:coreProperties>
</file>