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67" r:id="rId16"/>
    <p:sldId id="317" r:id="rId17"/>
    <p:sldId id="268" r:id="rId18"/>
    <p:sldId id="318" r:id="rId19"/>
    <p:sldId id="319" r:id="rId20"/>
    <p:sldId id="271" r:id="rId21"/>
    <p:sldId id="320" r:id="rId22"/>
    <p:sldId id="272" r:id="rId23"/>
    <p:sldId id="273" r:id="rId24"/>
    <p:sldId id="321" r:id="rId25"/>
    <p:sldId id="322" r:id="rId26"/>
    <p:sldId id="323" r:id="rId27"/>
    <p:sldId id="276" r:id="rId28"/>
    <p:sldId id="324" r:id="rId29"/>
    <p:sldId id="325" r:id="rId30"/>
    <p:sldId id="326" r:id="rId31"/>
    <p:sldId id="278" r:id="rId32"/>
    <p:sldId id="279" r:id="rId33"/>
    <p:sldId id="30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614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4AA6232C-B8A7-4117-B163-D09C33BA7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EF5FACDB-5754-4956-AA69-6D439F42C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EF269F90-6BBC-45FB-A7C7-390FB958B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DF8FB-1E83-4930-9085-C6EF23416B68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EEAE0-9284-45B2-8450-288F1259F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270A0-FB8A-4D01-9D1B-60AE20436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099D3-79EF-4737-B2C9-58CC2105C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FD9D-AC43-4A55-AF07-7C2253D104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90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71B54A-1A23-4790-B76C-9E2B72FF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516F73-7A46-40A0-AA41-5B8F37B33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05F2E-9AE3-4D9B-A625-6B83EF604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1940-EBF5-4AB6-B474-52AF8FA6C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27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r>
              <a:rPr lang="cs-CZ" altLang="cs-CZ" sz="3000" dirty="0">
                <a:solidFill>
                  <a:schemeClr val="tx2"/>
                </a:solidFill>
              </a:rPr>
              <a:t>Záněty průdušek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Nádory průdušek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E104EF94-2970-4544-B9EE-4FDC7C0C7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CHOPN II</a:t>
            </a:r>
          </a:p>
        </p:txBody>
      </p:sp>
      <p:sp>
        <p:nvSpPr>
          <p:cNvPr id="13314" name="Zástupný obsah 2">
            <a:extLst>
              <a:ext uri="{FF2B5EF4-FFF2-40B4-BE49-F238E27FC236}">
                <a16:creationId xmlns:a16="http://schemas.microsoft.com/office/drawing/2014/main" id="{4EC94AEC-BE16-46BD-8816-33F431FD7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chemeClr val="tx2"/>
                </a:solidFill>
              </a:rPr>
              <a:t>dělení dle fenotypu: </a:t>
            </a:r>
          </a:p>
          <a:p>
            <a:pPr lvl="1"/>
            <a:r>
              <a:rPr lang="cs-CZ" altLang="cs-CZ" sz="3200" dirty="0"/>
              <a:t>bronchitický </a:t>
            </a:r>
          </a:p>
          <a:p>
            <a:pPr lvl="2">
              <a:lnSpc>
                <a:spcPct val="100000"/>
              </a:lnSpc>
            </a:pPr>
            <a:r>
              <a:rPr lang="cs-CZ" altLang="cs-CZ" sz="3200" dirty="0"/>
              <a:t>produktivní kašel a  nad 3měs/rok v </a:t>
            </a:r>
            <a:r>
              <a:rPr lang="cs-CZ" altLang="cs-CZ" sz="3200" dirty="0" err="1"/>
              <a:t>posl</a:t>
            </a:r>
            <a:r>
              <a:rPr lang="cs-CZ" altLang="cs-CZ" sz="3200" dirty="0"/>
              <a:t>. min. 2l</a:t>
            </a:r>
          </a:p>
          <a:p>
            <a:pPr lvl="2">
              <a:lnSpc>
                <a:spcPct val="100000"/>
              </a:lnSpc>
            </a:pPr>
            <a:r>
              <a:rPr lang="cs-CZ" altLang="cs-CZ" sz="3200" dirty="0"/>
              <a:t>může se vyvinout z chronické bronchitidy</a:t>
            </a:r>
          </a:p>
          <a:p>
            <a:pPr lvl="1"/>
            <a:r>
              <a:rPr lang="cs-CZ" altLang="cs-CZ" sz="3200" dirty="0"/>
              <a:t>emfyzematický</a:t>
            </a:r>
          </a:p>
          <a:p>
            <a:pPr lvl="2">
              <a:lnSpc>
                <a:spcPct val="100000"/>
              </a:lnSpc>
            </a:pPr>
            <a:r>
              <a:rPr lang="cs-CZ" altLang="cs-CZ" sz="3200" dirty="0"/>
              <a:t>neproduktivní kašel</a:t>
            </a:r>
          </a:p>
          <a:p>
            <a:pPr lvl="2">
              <a:lnSpc>
                <a:spcPct val="100000"/>
              </a:lnSpc>
            </a:pPr>
            <a:r>
              <a:rPr lang="cs-CZ" altLang="cs-CZ" sz="3200" dirty="0"/>
              <a:t>známky emfyzému</a:t>
            </a:r>
          </a:p>
          <a:p>
            <a:pPr lvl="1"/>
            <a:r>
              <a:rPr lang="cs-CZ" altLang="cs-CZ" sz="3200" dirty="0"/>
              <a:t>bronchiektatický</a:t>
            </a:r>
          </a:p>
          <a:p>
            <a:pPr lvl="1"/>
            <a:r>
              <a:rPr lang="cs-CZ" altLang="cs-CZ" sz="3200" dirty="0"/>
              <a:t>překryv s astmatem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3ADCD-339B-4372-A2A5-A775F657C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3CF88A-87CB-4125-BE6F-A3F7B5E69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5">
            <a:extLst>
              <a:ext uri="{FF2B5EF4-FFF2-40B4-BE49-F238E27FC236}">
                <a16:creationId xmlns:a16="http://schemas.microsoft.com/office/drawing/2014/main" id="{B58BB3C6-7172-4656-9BE0-BCB91AA53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244842"/>
            <a:ext cx="4693555" cy="5983158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67233-018F-450E-B391-E664D5F1B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ECE5E4-088A-40A6-8276-A6340EB85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7362A52-43C1-49E6-B353-28B2EF98C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Chronická bronchitida 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8305A74-2DE6-4E31-9934-48E3861AE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kašel s expektorací přetrvávající nejméně 3 měsíce po sobě jdoucí ve 2 letech po sobě jdoucích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 </a:t>
            </a:r>
          </a:p>
          <a:p>
            <a:pPr lvl="1" eaLnBrk="1" hangingPunct="1"/>
            <a:r>
              <a:rPr lang="cs-CZ" altLang="cs-CZ" dirty="0"/>
              <a:t>exogenní – kouření, infekce, vlivy pracovního prostředí,             </a:t>
            </a:r>
          </a:p>
          <a:p>
            <a:pPr lvl="1" eaLnBrk="1" hangingPunct="1"/>
            <a:r>
              <a:rPr lang="cs-CZ" altLang="cs-CZ" dirty="0"/>
              <a:t>endogenní – alergie, věk, pohlaví (muži), imunodeficit, </a:t>
            </a:r>
            <a:r>
              <a:rPr lang="cs-CZ" altLang="cs-CZ" dirty="0" err="1"/>
              <a:t>mukoviscidóza</a:t>
            </a:r>
            <a:endParaRPr lang="cs-CZ" altLang="cs-CZ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dirty="0"/>
              <a:t>fyzikálně od negativního nálezu až po kombinaci vlhkých a suchých </a:t>
            </a:r>
            <a:r>
              <a:rPr lang="cs-CZ" altLang="cs-CZ" dirty="0" err="1"/>
              <a:t>fenomenů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RTG, </a:t>
            </a:r>
          </a:p>
          <a:p>
            <a:pPr lvl="1" eaLnBrk="1" hangingPunct="1"/>
            <a:r>
              <a:rPr lang="cs-CZ" altLang="cs-CZ" dirty="0"/>
              <a:t>funkční vyšetření plic – prostá bez obstrukce, komplikovaná s obstrukcí – dle FEV1 a TI indexu (FEV1/FVC), obecně FEV1 sníženo pod 80%</a:t>
            </a:r>
          </a:p>
          <a:p>
            <a:pPr lvl="1" eaLnBrk="1" hangingPunct="1"/>
            <a:endParaRPr lang="cs-CZ" alt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64C125-3C51-4FBD-8712-7F9A4F364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D6FDE1-8181-4980-AA76-D6A34122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5E8851-F10E-4E2B-8044-4F3FC978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Chronická bronchitida II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CC5DC7-16E0-47ED-9BF0-1292BB3D0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exacerbace, bronchopneumonie, bronchiektázie, plicní absces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>
                <a:solidFill>
                  <a:srgbClr val="00FF00"/>
                </a:solidFill>
              </a:rPr>
              <a:t> </a:t>
            </a:r>
            <a:r>
              <a:rPr lang="cs-CZ" altLang="cs-CZ" sz="2000" dirty="0"/>
              <a:t>– odstranění příčin, sanace fokusů, dechová cvičení, poklepové masáže, imunizace, balneoterapie, při exacerbaci ATB,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hydratace, </a:t>
            </a:r>
            <a:r>
              <a:rPr lang="cs-CZ" altLang="cs-CZ" sz="2000" dirty="0" err="1"/>
              <a:t>betamimetika</a:t>
            </a:r>
            <a:r>
              <a:rPr lang="cs-CZ" altLang="cs-CZ" sz="2000" dirty="0"/>
              <a:t>, steroidy lokálně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nekouřit, zajištění bezprašnosti pracovního prostředí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C0C302-18C0-40EF-A1BE-DF2075F9C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52FE1-31AF-497D-9844-15CFDC15F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C81476-8256-4004-A954-FC15B245C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DF5648-3212-44C7-9701-66DEBE571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</a:t>
            </a:r>
            <a:r>
              <a:rPr lang="cs-CZ" altLang="cs-CZ" sz="2000" dirty="0"/>
              <a:t> - zvětšování vzdušných prostorů distálně od </a:t>
            </a:r>
            <a:r>
              <a:rPr lang="cs-CZ" altLang="cs-CZ" sz="2000" dirty="0" err="1"/>
              <a:t>terminal</a:t>
            </a:r>
            <a:r>
              <a:rPr lang="cs-CZ" altLang="cs-CZ" sz="2000" dirty="0"/>
              <a:t>. respiračních bronchiolů resorpcí alveolárních sept →hyperinflace plic, zmenšování </a:t>
            </a:r>
            <a:r>
              <a:rPr lang="cs-CZ" altLang="cs-CZ" sz="2000" dirty="0" err="1"/>
              <a:t>dých</a:t>
            </a:r>
            <a:r>
              <a:rPr lang="cs-CZ" altLang="cs-CZ" sz="2000" dirty="0"/>
              <a:t>. plochy, vznik bul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</a:t>
            </a:r>
            <a:r>
              <a:rPr lang="cs-CZ" altLang="cs-CZ" sz="2000" i="1" dirty="0"/>
              <a:t>bronchiální obstrukce </a:t>
            </a:r>
            <a:r>
              <a:rPr lang="cs-CZ" altLang="cs-CZ" sz="2000" dirty="0"/>
              <a:t>– při výdechu zůstává vlivem zmenšení průsvitu bronchů část vzduchu v alveolu – air </a:t>
            </a:r>
            <a:r>
              <a:rPr lang="cs-CZ" altLang="cs-CZ" sz="2000" dirty="0" err="1"/>
              <a:t>trapping</a:t>
            </a:r>
            <a:r>
              <a:rPr lang="cs-CZ" altLang="cs-CZ" sz="2000" dirty="0"/>
              <a:t> (↑ </a:t>
            </a:r>
            <a:r>
              <a:rPr lang="cs-CZ" altLang="cs-CZ" sz="2000" dirty="0" err="1"/>
              <a:t>rezidual.V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inspirační postavení hrudníku, zapojování pomocného dýchacího svalstva, špulení rtů při výdechu – zvyšování odporu v dýchacích cestách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648789-93B6-435C-91FA-79D2E926C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DF2264-B5E3-4A26-9319-E1D1F3704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AC8BB5-A980-47B1-991F-4E4ED1E4A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6ABCE0-E666-4312-A515-93916CF49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lvl="1" eaLnBrk="1" hangingPunct="1"/>
            <a:r>
              <a:rPr lang="cs-CZ" altLang="cs-CZ" dirty="0" err="1"/>
              <a:t>hypersonorní</a:t>
            </a:r>
            <a:r>
              <a:rPr lang="cs-CZ" altLang="cs-CZ" dirty="0"/>
              <a:t> poklep, snížená hranice plic, tiché dýchání s prodlouženým </a:t>
            </a:r>
            <a:r>
              <a:rPr lang="cs-CZ" altLang="cs-CZ" dirty="0" err="1"/>
              <a:t>exspiriem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RTG – zvýšeně transparentní parenchym, nízký stav bránic, </a:t>
            </a:r>
          </a:p>
          <a:p>
            <a:pPr lvl="1" eaLnBrk="1" hangingPunct="1"/>
            <a:r>
              <a:rPr lang="cs-CZ" altLang="cs-CZ" dirty="0"/>
              <a:t>spirometrie – obstrukce, snížení FVC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200" dirty="0"/>
              <a:t>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r>
              <a:rPr lang="cs-CZ" altLang="cs-CZ" sz="2000" dirty="0"/>
              <a:t>, respirační insuficience, PNO při prasknutí buly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vyloučení škodlivin </a:t>
            </a:r>
            <a:r>
              <a:rPr lang="cs-CZ" altLang="cs-CZ" sz="2000" dirty="0" err="1"/>
              <a:t>přeléčování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infektů</a:t>
            </a:r>
            <a:r>
              <a:rPr lang="cs-CZ" altLang="cs-CZ" sz="2000" dirty="0"/>
              <a:t> ATB, dechová cvičení – výdech proti odporu,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dlouhodobá </a:t>
            </a:r>
            <a:r>
              <a:rPr lang="cs-CZ" altLang="cs-CZ" sz="2000" dirty="0" err="1"/>
              <a:t>oxygenoterapie</a:t>
            </a:r>
            <a:r>
              <a:rPr lang="cs-CZ" altLang="cs-CZ" sz="2000" dirty="0"/>
              <a:t> nízkým průtokem, náhrada alfa1 antitrypsinu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60C4A2-6082-43E4-89CC-442AA4F2D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A7E5F-6FF5-495A-B4AB-74E94BEFA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plicní emfyzém">
            <a:extLst>
              <a:ext uri="{FF2B5EF4-FFF2-40B4-BE49-F238E27FC236}">
                <a16:creationId xmlns:a16="http://schemas.microsoft.com/office/drawing/2014/main" id="{6E0CD2B7-E09E-4D9D-9826-B4B838FAE4F7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4" y="1403351"/>
            <a:ext cx="3419071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B00464B2-A982-47AA-B4B2-02562C924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III</a:t>
            </a:r>
          </a:p>
        </p:txBody>
      </p:sp>
      <p:pic>
        <p:nvPicPr>
          <p:cNvPr id="19460" name="Picture 2" descr="parenchnorm">
            <a:extLst>
              <a:ext uri="{FF2B5EF4-FFF2-40B4-BE49-F238E27FC236}">
                <a16:creationId xmlns:a16="http://schemas.microsoft.com/office/drawing/2014/main" id="{F39CBD60-40D3-4902-8A15-3947C2CE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29" y="4790616"/>
            <a:ext cx="2165350" cy="1368425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2" descr="CLE">
            <a:extLst>
              <a:ext uri="{FF2B5EF4-FFF2-40B4-BE49-F238E27FC236}">
                <a16:creationId xmlns:a16="http://schemas.microsoft.com/office/drawing/2014/main" id="{B80D6E52-A77F-45E7-9333-CC13EAB0D9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1003" b="1137"/>
          <a:stretch>
            <a:fillRect/>
          </a:stretch>
        </p:blipFill>
        <p:spPr bwMode="auto">
          <a:xfrm>
            <a:off x="6834887" y="4790616"/>
            <a:ext cx="2112963" cy="1368425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4" descr="IMG_0037">
            <a:extLst>
              <a:ext uri="{FF2B5EF4-FFF2-40B4-BE49-F238E27FC236}">
                <a16:creationId xmlns:a16="http://schemas.microsoft.com/office/drawing/2014/main" id="{409E044B-089F-45FC-A086-15B034BC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78" y="413182"/>
            <a:ext cx="29019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2FB1B6-0D99-4CEA-807B-5832298A9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23ED28-76B3-4066-BD65-887F9D326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4AA6F7F-654E-4D8D-A452-2105358B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39E3EF2-EBAB-4693-93B9-B6C1FAA6E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>
                <a:solidFill>
                  <a:srgbClr val="00FF00"/>
                </a:solidFill>
              </a:rPr>
              <a:t> </a:t>
            </a:r>
            <a:r>
              <a:rPr lang="cs-CZ" altLang="cs-CZ" sz="2000" dirty="0"/>
              <a:t>– </a:t>
            </a:r>
            <a:r>
              <a:rPr lang="cs-CZ" sz="2000" dirty="0"/>
              <a:t>heterogenní on. charakterizované chronickým zánětem a </a:t>
            </a:r>
            <a:r>
              <a:rPr lang="cs-CZ" sz="2000" dirty="0" err="1"/>
              <a:t>remodelací</a:t>
            </a:r>
            <a:r>
              <a:rPr lang="cs-CZ" sz="2000" dirty="0"/>
              <a:t> průdušek, spojenými s jejich hyperreaktivitou a variabilní, často reverzibilní, obstrukcí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>
              <a:defRPr/>
            </a:pPr>
            <a:r>
              <a:rPr lang="cs-CZ" altLang="cs-CZ" dirty="0"/>
              <a:t>dědičné faktory (atopie - ↑ tvorba </a:t>
            </a:r>
            <a:r>
              <a:rPr lang="cs-CZ" altLang="cs-CZ" dirty="0" err="1"/>
              <a:t>IgE</a:t>
            </a:r>
            <a:r>
              <a:rPr lang="cs-CZ" altLang="cs-CZ" dirty="0"/>
              <a:t> na alergeny) </a:t>
            </a:r>
          </a:p>
          <a:p>
            <a:pPr lvl="1" eaLnBrk="1" hangingPunct="1">
              <a:defRPr/>
            </a:pPr>
            <a:r>
              <a:rPr lang="cs-CZ" altLang="cs-CZ" dirty="0"/>
              <a:t>vlivy vnějšího prostředí</a:t>
            </a:r>
          </a:p>
          <a:p>
            <a:pPr marL="457200" lvl="1" indent="0">
              <a:buNone/>
              <a:defRPr/>
            </a:pPr>
            <a:r>
              <a:rPr lang="cs-CZ" altLang="cs-CZ" dirty="0"/>
              <a:t>(infekce, dráždivé a toxické látky, námaha, chlad, léky – ASA, betablokátory, psychogenní vlivy)</a:t>
            </a: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>
              <a:defRPr/>
            </a:pPr>
            <a:r>
              <a:rPr lang="cs-CZ" altLang="cs-CZ" dirty="0"/>
              <a:t>opak. stavy dušnosti, dráždivý kašel, pískoty, sevření/tíha na hrudi, zapojování přídatného dech. svalstva, hleny</a:t>
            </a:r>
          </a:p>
          <a:p>
            <a:pPr lvl="1" eaLnBrk="1" hangingPunct="1">
              <a:defRPr/>
            </a:pPr>
            <a:r>
              <a:rPr lang="cs-CZ" altLang="cs-CZ" dirty="0"/>
              <a:t>často v noci či nad ránem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6B5F95-5027-4FAB-A75E-CEEAD5C4A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5F00E0-7088-4047-94A5-1C64AF65D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A867877-47E9-48D8-BA42-389CBB44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- mechanismus</a:t>
            </a:r>
            <a:endParaRPr lang="cs-CZ" altLang="cs-CZ" dirty="0"/>
          </a:p>
        </p:txBody>
      </p:sp>
      <p:pic>
        <p:nvPicPr>
          <p:cNvPr id="21507" name="Zástupný symbol pro obsah 3">
            <a:extLst>
              <a:ext uri="{FF2B5EF4-FFF2-40B4-BE49-F238E27FC236}">
                <a16:creationId xmlns:a16="http://schemas.microsoft.com/office/drawing/2014/main" id="{542266DA-D760-4173-B2CE-37E7F4C08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10498"/>
            <a:ext cx="7110163" cy="472750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ED3645-03BC-4F24-A7C9-5CDEC8363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3BFE5F-FEBF-4C10-9561-0560F987D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FAE2A24-04F9-40A6-A63E-8196266E3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9056BE-0913-47E0-9A6E-3BB534F0E9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401870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status </a:t>
            </a:r>
            <a:r>
              <a:rPr lang="cs-CZ" altLang="cs-CZ" sz="2000" dirty="0" err="1"/>
              <a:t>astmaticus</a:t>
            </a:r>
            <a:r>
              <a:rPr lang="cs-CZ" altLang="cs-CZ" sz="2000" dirty="0"/>
              <a:t>, vývoj CHOPN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anamnéza, fyzikálně,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vyšetření sputa – </a:t>
            </a:r>
            <a:r>
              <a:rPr lang="cs-CZ" altLang="cs-CZ" dirty="0" err="1"/>
              <a:t>eosinofily</a:t>
            </a:r>
            <a:r>
              <a:rPr lang="cs-CZ" altLang="cs-CZ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alergologie, spirometrie,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Bronchoskopie,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bronchodilatační test (ukazuje reverzibilitu BO),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bronchokonstrikční test (vyšetřuje hyperreaktivitu)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/>
              <a:t>Nefarmakologická</a:t>
            </a:r>
            <a:r>
              <a:rPr lang="cs-CZ" altLang="cs-CZ" dirty="0"/>
              <a:t>: snížení expozice alergenům, nekouřit, sanace fokusů, odstranění anatomických abnormalit,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/>
              <a:t>Farmakologická</a:t>
            </a:r>
            <a:r>
              <a:rPr lang="cs-CZ" altLang="cs-CZ" dirty="0"/>
              <a:t>: inhalační beta-</a:t>
            </a:r>
            <a:r>
              <a:rPr lang="cs-CZ" altLang="cs-CZ" dirty="0" err="1"/>
              <a:t>mimetika</a:t>
            </a:r>
            <a:r>
              <a:rPr lang="cs-CZ" altLang="cs-CZ" dirty="0"/>
              <a:t> a </a:t>
            </a:r>
            <a:r>
              <a:rPr lang="cs-CZ" altLang="cs-CZ" dirty="0" err="1"/>
              <a:t>anticholinergika</a:t>
            </a:r>
            <a:r>
              <a:rPr lang="cs-CZ" altLang="cs-CZ" dirty="0"/>
              <a:t>, KST </a:t>
            </a:r>
            <a:r>
              <a:rPr lang="cs-CZ" altLang="cs-CZ" dirty="0" err="1"/>
              <a:t>inh</a:t>
            </a:r>
            <a:r>
              <a:rPr lang="cs-CZ" altLang="cs-CZ" dirty="0"/>
              <a:t>. I systémově, retardované teofyliny, balneoterapie, anti </a:t>
            </a:r>
            <a:r>
              <a:rPr lang="cs-CZ" altLang="cs-CZ" dirty="0" err="1"/>
              <a:t>IgE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Kontrolující léčba (dlouhodobě působící) x úlevová (rychlý nástup, krátkodobý účinek)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Status </a:t>
            </a:r>
            <a:r>
              <a:rPr lang="cs-CZ" altLang="cs-CZ" dirty="0" err="1"/>
              <a:t>astmaticus</a:t>
            </a:r>
            <a:r>
              <a:rPr lang="cs-CZ" altLang="cs-CZ" dirty="0"/>
              <a:t> – krátkodobé </a:t>
            </a:r>
            <a:r>
              <a:rPr lang="cs-CZ" altLang="cs-CZ" dirty="0" err="1"/>
              <a:t>bronchodilatans</a:t>
            </a:r>
            <a:r>
              <a:rPr lang="cs-CZ" altLang="cs-CZ" dirty="0"/>
              <a:t> (B2SM), </a:t>
            </a:r>
            <a:r>
              <a:rPr lang="cs-CZ" altLang="cs-CZ" dirty="0" err="1"/>
              <a:t>i.v</a:t>
            </a:r>
            <a:r>
              <a:rPr lang="cs-CZ" altLang="cs-CZ" dirty="0"/>
              <a:t>. kortikosteroidy,., O2 , inhalace </a:t>
            </a:r>
            <a:r>
              <a:rPr lang="cs-CZ" altLang="cs-CZ" dirty="0" err="1"/>
              <a:t>sekretolytik</a:t>
            </a:r>
            <a:r>
              <a:rPr lang="cs-CZ" altLang="cs-CZ" dirty="0"/>
              <a:t>, ATB, event. NIV či UPV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4FA1E-FDEF-4940-94A6-5DCBFB9B5B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75F327-A75B-49A9-ACC4-457893E82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14DBCBAB-5014-4C05-A14B-6A65857AD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zánětů dolních cest dýchacích:</a:t>
            </a:r>
          </a:p>
        </p:txBody>
      </p:sp>
      <p:sp>
        <p:nvSpPr>
          <p:cNvPr id="4099" name="Zástupný obsah 2">
            <a:extLst>
              <a:ext uri="{FF2B5EF4-FFF2-40B4-BE49-F238E27FC236}">
                <a16:creationId xmlns:a16="http://schemas.microsoft.com/office/drawing/2014/main" id="{009A605B-70A0-4343-842E-1F07770578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altLang="cs-CZ" sz="2200" dirty="0" err="1"/>
              <a:t>tracheobronchitida</a:t>
            </a:r>
            <a:endParaRPr lang="cs-CZ" altLang="cs-CZ" sz="2200" dirty="0"/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bronchitida</a:t>
            </a:r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bronchiolitida</a:t>
            </a:r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pneumonie (zánět/zápal plic)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4D138-14B2-4B8A-8C94-8560D9C90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6262B0-B42A-4501-A45B-D99222B47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9EACB2-3663-412E-9FA2-1D1FF7FC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III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73E97BC-9844-4551-86E2-F17FAEEA2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status </a:t>
            </a:r>
            <a:r>
              <a:rPr lang="cs-CZ" altLang="cs-CZ" sz="2000" dirty="0" err="1">
                <a:solidFill>
                  <a:schemeClr val="tx2"/>
                </a:solidFill>
              </a:rPr>
              <a:t>astmaticus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</a:p>
          <a:p>
            <a:pPr lvl="1" eaLnBrk="1" hangingPunct="1"/>
            <a:r>
              <a:rPr lang="cs-CZ" altLang="cs-CZ" dirty="0"/>
              <a:t>forma exacerbace astma </a:t>
            </a:r>
            <a:r>
              <a:rPr lang="cs-CZ" altLang="cs-CZ" dirty="0" err="1"/>
              <a:t>bronchiale</a:t>
            </a:r>
            <a:r>
              <a:rPr lang="cs-CZ" altLang="cs-CZ" dirty="0"/>
              <a:t>, která způsobí protrahovanou dušnost nereagující na běžnou terapii.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dělení AB: </a:t>
            </a:r>
            <a:r>
              <a:rPr lang="cs-CZ" altLang="cs-CZ" sz="2000" dirty="0"/>
              <a:t>lehké, středně těžké, těžké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OLA</a:t>
            </a:r>
            <a:r>
              <a:rPr lang="cs-CZ" altLang="cs-CZ" sz="2000" dirty="0"/>
              <a:t> – obtížně léčitelné astma (nespolupráce v léčbě, expozice alergenům)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TRA</a:t>
            </a:r>
            <a:r>
              <a:rPr lang="cs-CZ" altLang="cs-CZ" sz="2000" dirty="0"/>
              <a:t> – těžké refrakterní astma (i přes dobře nastavenou léčbu)</a:t>
            </a:r>
            <a:endParaRPr lang="cs-CZ" altLang="cs-CZ" sz="2000" dirty="0">
              <a:solidFill>
                <a:srgbClr val="00FF00"/>
              </a:solidFill>
            </a:endParaRPr>
          </a:p>
        </p:txBody>
      </p:sp>
      <p:pic>
        <p:nvPicPr>
          <p:cNvPr id="23556" name="Obrázek 2">
            <a:extLst>
              <a:ext uri="{FF2B5EF4-FFF2-40B4-BE49-F238E27FC236}">
                <a16:creationId xmlns:a16="http://schemas.microsoft.com/office/drawing/2014/main" id="{312EAEB9-8FA0-425C-B802-22595088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2" y="3615927"/>
            <a:ext cx="7119884" cy="27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178020-3507-430A-BC7F-AFFF453C8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75667-4FF2-4513-8F54-DCC918DD6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A3A378-9290-4075-ACDE-D82ACD6CB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Astma </a:t>
            </a:r>
            <a:r>
              <a:rPr lang="cs-CZ" altLang="cs-CZ" dirty="0" err="1"/>
              <a:t>bronchiale</a:t>
            </a:r>
            <a:r>
              <a:rPr lang="cs-CZ" altLang="cs-CZ" dirty="0"/>
              <a:t> 	versus      CHOPN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9106F0D-69A6-4E77-B203-581F6CE62B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723107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začátek v mladém věku (často v dětství)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náhlý začátek, příznaky se mění den ode dne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zhoršení v noci nebo nad ránem – cirkadiánní rytmus </a:t>
            </a:r>
            <a:r>
              <a:rPr lang="cs-CZ" altLang="cs-CZ" sz="2000" dirty="0" err="1"/>
              <a:t>bronch</a:t>
            </a:r>
            <a:r>
              <a:rPr lang="cs-CZ" altLang="cs-CZ" sz="2000" dirty="0"/>
              <a:t>. tonu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alergie, rhinitis </a:t>
            </a:r>
            <a:r>
              <a:rPr lang="cs-CZ" altLang="cs-CZ" sz="2000" dirty="0" err="1"/>
              <a:t>allergica</a:t>
            </a:r>
            <a:r>
              <a:rPr lang="cs-CZ" altLang="cs-CZ" sz="2000" dirty="0"/>
              <a:t>,  ekzém (často současně)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rodinná anamnéza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reverzibilita obstrukce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léčba eliminuje zdravotní potíže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nízká úmrtnost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dirty="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DDB3D632-6598-4660-A526-1B700CFC79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94400" y="1600201"/>
            <a:ext cx="5588000" cy="4525963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začátek ve středním věku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postupný začátek, příznaky pomalu progredují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zhoršování v chladném období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anamnéza kouření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ireverzibilita obstrukce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léčba zpomaluje průběh nemoci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vysoká úmrtnost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58574-221C-4AC3-85D4-89355015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E6B413-1070-4EE4-9212-C117586C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FFD9D-AC43-4A55-AF07-7C2253D104C7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0BC4A38-1B0F-4A79-8953-D0EE026D1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F4B939A-86F1-4FDD-802A-21C97C480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</a:t>
            </a:r>
            <a:r>
              <a:rPr lang="cs-CZ" altLang="cs-CZ" sz="2000" dirty="0"/>
              <a:t>- vakovité nebo válcovité trvalé rozšíření bronchů středního a malého průsvitu, často po zánětech – slabost stěny bronchu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vrozené – syndrom ciliární dyskineze, cystická fibróza, defekty imunity,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získané – recidivující pneumonie, CHOPN, TBC, stenóza bronchu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vykašlávání velkého množství sputa, trojvrstevné – pěna, hlen, hnis, časté exacerbace se zhoršením dušnosti, teplotami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0E36D8-5C5A-4F72-8E9E-A3DBD7514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A280DC-C0BD-42BB-929C-B4EB365EF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B370952-F540-45DE-91F6-F0E351AE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288818-0870-4AC0-BB9E-99418848F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anamnéza, poslechově přízvučné chropy v místě </a:t>
            </a:r>
            <a:r>
              <a:rPr lang="cs-CZ" altLang="cs-CZ" sz="2000" dirty="0" err="1"/>
              <a:t>ektázie</a:t>
            </a:r>
            <a:r>
              <a:rPr lang="cs-CZ" altLang="cs-CZ" sz="2000" dirty="0"/>
              <a:t>, mikrobiologické vyšetření sputa, RTG hrudníku, HRCT, bronchoskopie, vyloučení vrozených příčin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hemoptýza, opakované pneumonie, plicní absces, metastatické abscesy, amyloidóza, respirační insuficience,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– chirurgická u jednostranných, konzervativní – bronchiální toaleta, masáže, inhalace, léčba ATB při zhoršení, imunizace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CD432B-B4EA-4633-9AF7-6A671EAF9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FF9C33-DBD7-4F29-B6A6-DEF4E7296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B09B665-00D5-405D-B366-C9C0DD7A9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- RTG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04F7A703-475A-46A5-A509-997C0AAAF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14" y="720000"/>
            <a:ext cx="3860210" cy="5293579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647BDC-F23A-4E8A-9840-D25DFF89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F2EACB-99C2-481F-9953-589CC1FEE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8393B-F5DA-4B86-A878-691B5EF2E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29CCBF-87A6-4506-9CFA-6C8912719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135350C-7D45-4632-8C2F-870FBFBDC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Nádory průdušek a plic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61D4AFA-E580-4852-9172-1D7C6ED28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3200" dirty="0">
                <a:solidFill>
                  <a:schemeClr val="tx2"/>
                </a:solidFill>
              </a:rPr>
              <a:t>Benigní nádory </a:t>
            </a:r>
            <a:r>
              <a:rPr lang="cs-CZ" altLang="cs-CZ" sz="3200" dirty="0"/>
              <a:t>– asi 10% plicních nádorů, rostou expanzivně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3200" dirty="0">
                <a:solidFill>
                  <a:schemeClr val="tx2"/>
                </a:solidFill>
              </a:rPr>
              <a:t>histologicky</a:t>
            </a:r>
            <a:r>
              <a:rPr lang="cs-CZ" altLang="cs-CZ" sz="3200" dirty="0"/>
              <a:t> – </a:t>
            </a:r>
            <a:r>
              <a:rPr lang="cs-CZ" altLang="cs-CZ" sz="3200" dirty="0" err="1"/>
              <a:t>hamartomy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leiomyomy</a:t>
            </a:r>
            <a:r>
              <a:rPr lang="cs-CZ" altLang="cs-CZ" sz="3200" dirty="0"/>
              <a:t>, lipomy, fibromy, </a:t>
            </a:r>
            <a:r>
              <a:rPr lang="cs-CZ" altLang="cs-CZ" sz="3200" dirty="0" err="1"/>
              <a:t>chondromy</a:t>
            </a:r>
            <a:endParaRPr lang="cs-CZ" altLang="cs-CZ" sz="32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3200" dirty="0">
                <a:solidFill>
                  <a:schemeClr val="tx2"/>
                </a:solidFill>
              </a:rPr>
              <a:t>příznaky</a:t>
            </a:r>
            <a:r>
              <a:rPr lang="cs-CZ" altLang="cs-CZ" sz="3200" dirty="0"/>
              <a:t> – periferně uložené jsou němé, pokud utlačují bronchus – </a:t>
            </a:r>
            <a:r>
              <a:rPr lang="cs-CZ" altLang="cs-CZ" sz="3200" dirty="0" err="1"/>
              <a:t>atelektázy</a:t>
            </a:r>
            <a:r>
              <a:rPr lang="cs-CZ" altLang="cs-CZ" sz="3200" dirty="0"/>
              <a:t>, recidivující pneumonie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3200" dirty="0">
                <a:solidFill>
                  <a:schemeClr val="tx2"/>
                </a:solidFill>
              </a:rPr>
              <a:t>diagnostika</a:t>
            </a:r>
            <a:r>
              <a:rPr lang="cs-CZ" altLang="cs-CZ" sz="3200" dirty="0"/>
              <a:t> -  RTG hrudníku, bronchoskopie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3200" dirty="0">
                <a:solidFill>
                  <a:schemeClr val="tx2"/>
                </a:solidFill>
              </a:rPr>
              <a:t>léčba</a:t>
            </a:r>
            <a:r>
              <a:rPr lang="cs-CZ" altLang="cs-CZ" sz="3200" dirty="0"/>
              <a:t> - chirurgická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13448E-B5E3-4260-B7B7-D627B6711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404A4-6C94-4BA0-B716-6FF6BBE98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DADB215-F9E3-4B14-BE09-3515BD521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B3812E-BBC6-4E0F-B9CE-54998CAFE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Maligní nádory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bronchogenní karcinom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malobuněčný 25% - výhradně kuřáci, rychlý růst a časné </a:t>
            </a:r>
            <a:r>
              <a:rPr lang="cs-CZ" altLang="cs-CZ" sz="2000" dirty="0" err="1"/>
              <a:t>mts</a:t>
            </a:r>
            <a:r>
              <a:rPr lang="cs-CZ" altLang="cs-CZ" sz="2000" dirty="0"/>
              <a:t>, špatná prognóza,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nemalobuněčný 74% - i nekuřáci,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plicní sarkom,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sekundární nádory – metastázy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etiologie: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kouření</a:t>
            </a:r>
            <a:r>
              <a:rPr lang="cs-CZ" altLang="cs-CZ" dirty="0"/>
              <a:t> 90% nemocných s nádory jsou kuřáci, hranice rizika - 200 000 vykouřených cigaret,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profesionální</a:t>
            </a:r>
            <a:r>
              <a:rPr lang="cs-CZ" altLang="cs-CZ" dirty="0"/>
              <a:t> – azbest, arsen, nikl, ionizační záření, </a:t>
            </a:r>
            <a:r>
              <a:rPr lang="cs-CZ" altLang="cs-CZ" dirty="0" err="1"/>
              <a:t>nitrosaminy</a:t>
            </a:r>
            <a:r>
              <a:rPr lang="cs-CZ" altLang="cs-CZ" dirty="0"/>
              <a:t>, aromatické uhlovodíky, mykotoxiny, silikózy, pneumokoniózy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potencující vlivy</a:t>
            </a:r>
            <a:r>
              <a:rPr lang="cs-CZ" altLang="cs-CZ" dirty="0"/>
              <a:t> – genetická zátěž, znečištění ovzduší, mutageny, jizvy v plicním parenchymu, kaverny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9EB747-3314-4538-97C6-9EB343719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D62BD9-6F9A-4B1C-A063-60A36B907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DE50BC4-9CE3-4404-BF66-46E1DEFB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III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B65FA08-616A-4DE6-B3C3-483B5C0BC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časné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intrabronchiální</a:t>
            </a:r>
            <a:r>
              <a:rPr lang="cs-CZ" altLang="cs-CZ" sz="2000" dirty="0"/>
              <a:t> růst) – hemoptýza, teploty, recidivující pneumonie v témže místě, kašel, dušnost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pozdní</a:t>
            </a:r>
            <a:r>
              <a:rPr lang="cs-CZ" altLang="cs-CZ" sz="2000" dirty="0"/>
              <a:t> – celkové – váhový úbytek, slabost, nechutenství, způsobené místním růstem – dysfonie, dysfagie, dechové obtíže, </a:t>
            </a:r>
            <a:r>
              <a:rPr lang="cs-CZ" altLang="cs-CZ" sz="2000" dirty="0" err="1"/>
              <a:t>Hornerův</a:t>
            </a:r>
            <a:r>
              <a:rPr lang="cs-CZ" altLang="cs-CZ" sz="2000" dirty="0"/>
              <a:t> syndrom, </a:t>
            </a:r>
            <a:r>
              <a:rPr lang="cs-CZ" altLang="cs-CZ" sz="2000" dirty="0" err="1"/>
              <a:t>Pancoastův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sy</a:t>
            </a:r>
            <a:r>
              <a:rPr lang="cs-CZ" altLang="cs-CZ" sz="2000" dirty="0"/>
              <a:t> horní duté žíly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mimoplicní příznaky </a:t>
            </a:r>
            <a:r>
              <a:rPr lang="cs-CZ" altLang="cs-CZ" sz="2000" dirty="0"/>
              <a:t>-  </a:t>
            </a:r>
            <a:r>
              <a:rPr lang="cs-CZ" altLang="cs-CZ" sz="2000" dirty="0" err="1"/>
              <a:t>paraneoplastický</a:t>
            </a:r>
            <a:r>
              <a:rPr lang="cs-CZ" altLang="cs-CZ" sz="2000" dirty="0"/>
              <a:t> syndrom – nádorové mediátory – endokrinní, koagulační, myastenie, </a:t>
            </a:r>
            <a:r>
              <a:rPr lang="cs-CZ" altLang="cs-CZ" sz="2000" dirty="0" err="1"/>
              <a:t>polymyositida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dermatomyositida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metastázy do regionálních uzlin, mediastina, kostí, jater, mozku, nadledvin, bolest, tromboembolické komplikace, karcinomatózní pleuritida,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hrudníku, bronchoskopie s biopsií, CT, HRCT, význam cytologie sputa sporný, nádorové </a:t>
            </a:r>
            <a:r>
              <a:rPr lang="cs-CZ" altLang="cs-CZ" sz="2000" dirty="0" err="1"/>
              <a:t>markery</a:t>
            </a:r>
            <a:r>
              <a:rPr lang="cs-CZ" altLang="cs-CZ" sz="2000" dirty="0"/>
              <a:t> – NSE, CYFRA 21-1, TPA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stadia</a:t>
            </a:r>
            <a:r>
              <a:rPr lang="cs-CZ" altLang="cs-CZ" sz="2000" dirty="0"/>
              <a:t> – u nemalobuněčného podle TNM, u malobuněčného – forma limitovaná nebo extenzivní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627BFAF-FDE7-4459-9A85-284B3F815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- RTG</a:t>
            </a:r>
          </a:p>
        </p:txBody>
      </p:sp>
      <p:pic>
        <p:nvPicPr>
          <p:cNvPr id="31747" name="Picture 3" descr="plicníTu">
            <a:extLst>
              <a:ext uri="{FF2B5EF4-FFF2-40B4-BE49-F238E27FC236}">
                <a16:creationId xmlns:a16="http://schemas.microsoft.com/office/drawing/2014/main" id="{38184D0F-C9E2-4A4A-9918-488C61AE0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7" y="1311865"/>
            <a:ext cx="6078487" cy="4960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027B3A-6FF9-4C0E-B8F5-2330828E5B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59489-B44A-4649-87CF-3311FEA33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B9E059B-7374-4497-BECB-1FC7561A5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- RTG</a:t>
            </a:r>
          </a:p>
        </p:txBody>
      </p:sp>
      <p:pic>
        <p:nvPicPr>
          <p:cNvPr id="32771" name="Picture 3" descr="Cabronchgenní">
            <a:extLst>
              <a:ext uri="{FF2B5EF4-FFF2-40B4-BE49-F238E27FC236}">
                <a16:creationId xmlns:a16="http://schemas.microsoft.com/office/drawing/2014/main" id="{51FBB79E-DA0B-4B89-BAB0-BCE1BC09F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6" y="1335041"/>
            <a:ext cx="6059936" cy="4945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A6EE71-D61D-4C23-9873-A4BC5391D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1A9042-8807-4CB3-91E9-D4805B03F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665D72-21D7-414E-8BE8-FCCB6D13D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FEABF9-6F63-4269-BCE0-E88556F19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definice</a:t>
            </a:r>
            <a:r>
              <a:rPr lang="cs-CZ" altLang="cs-CZ" sz="2400" dirty="0"/>
              <a:t> </a:t>
            </a:r>
          </a:p>
          <a:p>
            <a:pPr lvl="1" eaLnBrk="1" hangingPunct="1"/>
            <a:r>
              <a:rPr lang="cs-CZ" altLang="cs-CZ" dirty="0"/>
              <a:t>zánětlivé onemocnění sliznice tracheobronchiálního stromu, </a:t>
            </a:r>
          </a:p>
          <a:p>
            <a:pPr lvl="1" eaLnBrk="1" hangingPunct="1"/>
            <a:r>
              <a:rPr lang="cs-CZ" altLang="cs-CZ" dirty="0"/>
              <a:t>vyskytují se poměrně často, většinou společně se záněty horních cest dýchacích </a:t>
            </a:r>
          </a:p>
          <a:p>
            <a:pPr lvl="1" eaLnBrk="1" hangingPunct="1"/>
            <a:r>
              <a:rPr lang="cs-CZ" altLang="cs-CZ" dirty="0"/>
              <a:t>záněty katarální, hnisavé, hemoragické, ulcerózní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/>
            <a:r>
              <a:rPr lang="cs-CZ" altLang="cs-CZ" dirty="0"/>
              <a:t>50% viry (</a:t>
            </a:r>
            <a:r>
              <a:rPr lang="cs-CZ" altLang="cs-CZ" dirty="0" err="1"/>
              <a:t>adeno</a:t>
            </a:r>
            <a:r>
              <a:rPr lang="cs-CZ" altLang="cs-CZ" dirty="0"/>
              <a:t>, echo, </a:t>
            </a:r>
            <a:r>
              <a:rPr lang="cs-CZ" altLang="cs-CZ" dirty="0" err="1"/>
              <a:t>rino</a:t>
            </a:r>
            <a:r>
              <a:rPr lang="cs-CZ" altLang="cs-CZ" dirty="0"/>
              <a:t>-), </a:t>
            </a:r>
            <a:r>
              <a:rPr lang="cs-CZ" altLang="cs-CZ" dirty="0" err="1"/>
              <a:t>mykoplazmata</a:t>
            </a:r>
            <a:r>
              <a:rPr lang="cs-CZ" altLang="cs-CZ" dirty="0"/>
              <a:t>, bakterie (většinou komplikují virovou), plísně, </a:t>
            </a:r>
          </a:p>
          <a:p>
            <a:pPr lvl="1" eaLnBrk="1" hangingPunct="1"/>
            <a:r>
              <a:rPr lang="cs-CZ" altLang="cs-CZ" dirty="0"/>
              <a:t>inhalace dráždivých látek, </a:t>
            </a:r>
          </a:p>
          <a:p>
            <a:pPr lvl="1" eaLnBrk="1" hangingPunct="1"/>
            <a:r>
              <a:rPr lang="cs-CZ" altLang="cs-CZ" dirty="0" err="1"/>
              <a:t>iatrogenní</a:t>
            </a:r>
            <a:r>
              <a:rPr lang="cs-CZ" altLang="cs-CZ" dirty="0"/>
              <a:t> poškození (endotracheální kanyla)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/>
            <a:r>
              <a:rPr lang="cs-CZ" altLang="cs-CZ" dirty="0"/>
              <a:t>dráždivý kašel, zpočátku bez expektorace, později produktivní do 14 dnů– </a:t>
            </a:r>
            <a:r>
              <a:rPr lang="cs-CZ" altLang="cs-CZ" dirty="0" err="1"/>
              <a:t>bělavé,žluté</a:t>
            </a:r>
            <a:r>
              <a:rPr lang="cs-CZ" altLang="cs-CZ" dirty="0"/>
              <a:t>, zelené sputum, </a:t>
            </a:r>
          </a:p>
          <a:p>
            <a:pPr lvl="1" eaLnBrk="1" hangingPunct="1"/>
            <a:r>
              <a:rPr lang="cs-CZ" altLang="cs-CZ" dirty="0"/>
              <a:t>bolest za hrudní kostí, </a:t>
            </a:r>
          </a:p>
          <a:p>
            <a:pPr lvl="1" eaLnBrk="1" hangingPunct="1"/>
            <a:r>
              <a:rPr lang="cs-CZ" altLang="cs-CZ" dirty="0"/>
              <a:t>bolesti kloubů, svalů</a:t>
            </a:r>
          </a:p>
          <a:p>
            <a:pPr lvl="1" eaLnBrk="1" hangingPunct="1"/>
            <a:r>
              <a:rPr lang="cs-CZ" altLang="cs-CZ" dirty="0"/>
              <a:t>zvýšení teploty, </a:t>
            </a:r>
          </a:p>
          <a:p>
            <a:pPr lvl="1" eaLnBrk="1" hangingPunct="1"/>
            <a:r>
              <a:rPr lang="cs-CZ" altLang="cs-CZ" dirty="0"/>
              <a:t>poslechově </a:t>
            </a:r>
            <a:r>
              <a:rPr lang="cs-CZ" altLang="cs-CZ" dirty="0" err="1"/>
              <a:t>prodl</a:t>
            </a:r>
            <a:r>
              <a:rPr lang="cs-CZ" altLang="cs-CZ" dirty="0"/>
              <a:t>. </a:t>
            </a:r>
            <a:r>
              <a:rPr lang="cs-CZ" altLang="cs-CZ" dirty="0" err="1"/>
              <a:t>exspir</a:t>
            </a:r>
            <a:r>
              <a:rPr lang="cs-CZ" altLang="cs-CZ" dirty="0"/>
              <a:t>., pískoty, vrzoty,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92AC97-F78C-4EA3-B154-86110F9B8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F8F9E-67F7-4104-B865-F6CAF399D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P2120015">
            <a:extLst>
              <a:ext uri="{FF2B5EF4-FFF2-40B4-BE49-F238E27FC236}">
                <a16:creationId xmlns:a16="http://schemas.microsoft.com/office/drawing/2014/main" id="{88FE7BB0-E41C-441C-BBB6-CB98DE8F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16" y="488950"/>
            <a:ext cx="5606671" cy="56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CDA9DB12-E401-4736-AF51-E4225F9E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93813"/>
            <a:ext cx="260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spikulace do okolí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797" name="Line 4">
            <a:extLst>
              <a:ext uri="{FF2B5EF4-FFF2-40B4-BE49-F238E27FC236}">
                <a16:creationId xmlns:a16="http://schemas.microsoft.com/office/drawing/2014/main" id="{5FDC80E9-5691-49D7-A0D1-77261C645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52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F561FC4F-C70C-438D-A698-1516325F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1"/>
            <a:ext cx="363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</a:rPr>
              <a:t>bronchus vedoucí do zastínění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799" name="AutoShape 6">
            <a:extLst>
              <a:ext uri="{FF2B5EF4-FFF2-40B4-BE49-F238E27FC236}">
                <a16:creationId xmlns:a16="http://schemas.microsoft.com/office/drawing/2014/main" id="{92B8E466-9907-47D0-8AFE-C793A29F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1800">
              <a:latin typeface="Times New Roman" panose="02020603050405020304" pitchFamily="18" charset="0"/>
            </a:endParaRPr>
          </a:p>
        </p:txBody>
      </p:sp>
      <p:sp>
        <p:nvSpPr>
          <p:cNvPr id="33800" name="Text Box 7">
            <a:extLst>
              <a:ext uri="{FF2B5EF4-FFF2-40B4-BE49-F238E27FC236}">
                <a16:creationId xmlns:a16="http://schemas.microsoft.com/office/drawing/2014/main" id="{9627546E-B1D0-4E88-814F-E8B07403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5678488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MALIGNITA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8870E-13BD-465F-AD1A-7227FEF2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68297-BEE5-401E-A6BA-51742DDD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A1940-EBF5-4AB6-B474-52AF8FA6C60C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FD56B2-7513-48D3-8AAF-369E75A29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IV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5711B2-5CEF-4768-BA68-A0986DACD0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b="1" dirty="0"/>
              <a:t>- malobuněčný Ca</a:t>
            </a:r>
            <a:r>
              <a:rPr lang="cs-CZ" altLang="cs-CZ" sz="2000" dirty="0"/>
              <a:t>, </a:t>
            </a:r>
            <a:r>
              <a:rPr lang="cs-CZ" altLang="cs-CZ" sz="2000" i="1" dirty="0"/>
              <a:t>limitovaná forma </a:t>
            </a:r>
            <a:r>
              <a:rPr lang="cs-CZ" altLang="cs-CZ" sz="2000" dirty="0"/>
              <a:t>- systémová </a:t>
            </a:r>
            <a:r>
              <a:rPr lang="cs-CZ" altLang="cs-CZ" sz="2000" u="sng" dirty="0"/>
              <a:t>chemoterapie</a:t>
            </a:r>
            <a:r>
              <a:rPr lang="cs-CZ" altLang="cs-CZ" sz="2000" dirty="0"/>
              <a:t> s radioterapií, </a:t>
            </a:r>
            <a:r>
              <a:rPr lang="cs-CZ" altLang="cs-CZ" sz="2000" i="1" dirty="0"/>
              <a:t>extenzivní forma</a:t>
            </a:r>
            <a:r>
              <a:rPr lang="cs-CZ" altLang="cs-CZ" sz="2000" dirty="0"/>
              <a:t> - systémová chemoterapie, profylaktické ozáření CNS, chirurgie méně vhodná</a:t>
            </a:r>
          </a:p>
          <a:p>
            <a:pPr eaLnBrk="1" hangingPunct="1">
              <a:buClr>
                <a:srgbClr val="00FF00"/>
              </a:buClr>
              <a:buFontTx/>
              <a:buChar char="-"/>
            </a:pPr>
            <a:r>
              <a:rPr lang="cs-CZ" altLang="cs-CZ" sz="2000" b="1" dirty="0"/>
              <a:t>nemalobuněčný</a:t>
            </a:r>
            <a:r>
              <a:rPr lang="cs-CZ" altLang="cs-CZ" sz="2000" dirty="0"/>
              <a:t> – </a:t>
            </a:r>
            <a:r>
              <a:rPr lang="cs-CZ" altLang="cs-CZ" sz="2000" u="sng" dirty="0" err="1"/>
              <a:t>chirurugická</a:t>
            </a:r>
            <a:r>
              <a:rPr lang="cs-CZ" altLang="cs-CZ" sz="2000" u="sng" dirty="0"/>
              <a:t> léčba </a:t>
            </a:r>
            <a:r>
              <a:rPr lang="cs-CZ" altLang="cs-CZ" sz="2000" dirty="0"/>
              <a:t>vzhledem k celkovému stavu a rozsahu resekce, </a:t>
            </a:r>
            <a:r>
              <a:rPr lang="cs-CZ" altLang="cs-CZ" sz="2000" dirty="0" err="1"/>
              <a:t>neoadjuvantní</a:t>
            </a:r>
            <a:r>
              <a:rPr lang="cs-CZ" altLang="cs-CZ" sz="2000" dirty="0"/>
              <a:t> chemoterapie – zmenšit rozsah nádoru před operací, zabránění vzniku metastáz, inoperabilní stadium IIIB – </a:t>
            </a:r>
            <a:r>
              <a:rPr lang="cs-CZ" altLang="cs-CZ" sz="2000" dirty="0" err="1"/>
              <a:t>chemo</a:t>
            </a:r>
            <a:r>
              <a:rPr lang="cs-CZ" altLang="cs-CZ" sz="2000" dirty="0"/>
              <a:t> a radioterapie, stadium IV – chemoterapie</a:t>
            </a:r>
          </a:p>
          <a:p>
            <a:pPr eaLnBrk="1" hangingPunct="1">
              <a:buClr>
                <a:srgbClr val="00FF00"/>
              </a:buClr>
              <a:buFontTx/>
              <a:buChar char="-"/>
            </a:pPr>
            <a:r>
              <a:rPr lang="cs-CZ" altLang="cs-CZ" sz="2000" b="1" dirty="0"/>
              <a:t>biologická léčba – vzrůstající význam i dostupnost</a:t>
            </a:r>
          </a:p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E6AB0-93DB-400E-A0C1-4DE425E19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420EF-7067-4934-8560-9D15610B4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38F7AB-16F1-4560-B72D-F358ECBF9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V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CEB4B2E-FBFB-42BD-887D-120B6592A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komplikací: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kostní metastázy – analgetická radioterapie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metastázy do CNS – </a:t>
            </a:r>
            <a:r>
              <a:rPr lang="cs-CZ" altLang="cs-CZ" sz="2000" dirty="0" err="1"/>
              <a:t>chir</a:t>
            </a:r>
            <a:r>
              <a:rPr lang="cs-CZ" altLang="cs-CZ" sz="2000" dirty="0"/>
              <a:t>. odstranění, </a:t>
            </a:r>
            <a:r>
              <a:rPr lang="cs-CZ" altLang="cs-CZ" sz="2000" dirty="0" err="1"/>
              <a:t>antiedematózní</a:t>
            </a:r>
            <a:r>
              <a:rPr lang="cs-CZ" altLang="cs-CZ" sz="2000" dirty="0"/>
              <a:t> léčba 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karcinomatózní pleuritida –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bleomycinem</a:t>
            </a:r>
            <a:endParaRPr lang="cs-CZ" altLang="cs-CZ" sz="2000" dirty="0"/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léčba bolesti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léčba dušnosti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95C98-66A6-4104-BAED-9DDA28205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B099EB-1E8F-48A8-860E-6E91736C6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14ECF8-E34F-4790-A4CF-00AEA05F0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BF41C0C-B330-44B4-A685-0359EDACF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28229"/>
            <a:ext cx="10753200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</a:p>
          <a:p>
            <a:pPr lvl="1" eaLnBrk="1" hangingPunct="1"/>
            <a:r>
              <a:rPr lang="cs-CZ" altLang="cs-CZ" dirty="0"/>
              <a:t>příznaky a fyzikální nález, </a:t>
            </a:r>
          </a:p>
          <a:p>
            <a:pPr lvl="1" eaLnBrk="1" hangingPunct="1"/>
            <a:r>
              <a:rPr lang="cs-CZ" altLang="cs-CZ" dirty="0"/>
              <a:t>RTG nepřínosné, pouze u komplikovaného průběhu (↑ CRP, hnis sputum, teploty) k vyloučení pneumonie</a:t>
            </a:r>
          </a:p>
          <a:p>
            <a:pPr lvl="1" eaLnBrk="1" hangingPunct="1"/>
            <a:r>
              <a:rPr lang="cs-CZ" altLang="cs-CZ" dirty="0"/>
              <a:t>CRP u virové etiologie nereaguje, u bakteriální zvýšeno, Leu ↑</a:t>
            </a:r>
          </a:p>
          <a:p>
            <a:pPr lvl="1" eaLnBrk="1" hangingPunct="1"/>
            <a:r>
              <a:rPr lang="cs-CZ" altLang="cs-CZ" dirty="0"/>
              <a:t>vzhled sputa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bělavé šedé – virový původ,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hnědé, zelené, žluté – bakteriální</a:t>
            </a:r>
          </a:p>
          <a:p>
            <a:pPr lvl="1" eaLnBrk="1" hangingPunct="1"/>
            <a:r>
              <a:rPr lang="cs-CZ" altLang="cs-CZ" dirty="0"/>
              <a:t>mikroskopie, kultivace sputa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</a:p>
          <a:p>
            <a:pPr lvl="1" eaLnBrk="1" hangingPunct="1"/>
            <a:r>
              <a:rPr lang="cs-CZ" altLang="cs-CZ" dirty="0"/>
              <a:t>zhoršuje průběh chronických onemocnění, </a:t>
            </a:r>
          </a:p>
          <a:p>
            <a:pPr lvl="1" eaLnBrk="1" hangingPunct="1"/>
            <a:r>
              <a:rPr lang="cs-CZ" altLang="cs-CZ" dirty="0"/>
              <a:t>možná progrese do bronchopneumonie,</a:t>
            </a:r>
          </a:p>
          <a:p>
            <a:pPr lvl="1" eaLnBrk="1" hangingPunct="1"/>
            <a:r>
              <a:rPr lang="cs-CZ" altLang="cs-CZ" dirty="0"/>
              <a:t> zhoršení astmatu, </a:t>
            </a:r>
          </a:p>
          <a:p>
            <a:pPr lvl="1" eaLnBrk="1" hangingPunct="1"/>
            <a:r>
              <a:rPr lang="cs-CZ" altLang="cs-CZ" dirty="0"/>
              <a:t>u dětí možnost bronchiolitidy, </a:t>
            </a:r>
          </a:p>
          <a:p>
            <a:pPr lvl="1" eaLnBrk="1" hangingPunct="1"/>
            <a:r>
              <a:rPr lang="cs-CZ" altLang="cs-CZ" dirty="0"/>
              <a:t>opakované bronchitidy mohou být projevem imunodeficitu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85873A-A079-4062-A829-CC07AB05C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901C89-E58E-4D8A-B3AC-C9758B6E7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D07017-0777-415F-90A0-1BB589A6C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III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214EAA-F4D1-46B6-9D9D-93EA677D4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</a:t>
            </a:r>
          </a:p>
          <a:p>
            <a:pPr lvl="1" eaLnBrk="1" hangingPunct="1"/>
            <a:r>
              <a:rPr lang="cs-CZ" altLang="cs-CZ" dirty="0"/>
              <a:t>klid a hydratace, </a:t>
            </a:r>
          </a:p>
          <a:p>
            <a:pPr lvl="1" eaLnBrk="1" hangingPunct="1"/>
            <a:r>
              <a:rPr lang="cs-CZ" altLang="cs-CZ" dirty="0" err="1"/>
              <a:t>expektoriancia</a:t>
            </a:r>
            <a:r>
              <a:rPr lang="cs-CZ" altLang="cs-CZ" dirty="0"/>
              <a:t> a </a:t>
            </a:r>
            <a:r>
              <a:rPr lang="cs-CZ" altLang="cs-CZ" dirty="0" err="1"/>
              <a:t>mukolytika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při neproduktivním kašli antitusika</a:t>
            </a:r>
          </a:p>
          <a:p>
            <a:pPr lvl="1" eaLnBrk="1" hangingPunct="1"/>
            <a:r>
              <a:rPr lang="cs-CZ" altLang="cs-CZ" dirty="0"/>
              <a:t>ATB terapie (</a:t>
            </a:r>
            <a:r>
              <a:rPr lang="cs-CZ" altLang="cs-CZ" dirty="0" err="1"/>
              <a:t>aminopnicilin</a:t>
            </a:r>
            <a:r>
              <a:rPr lang="cs-CZ" altLang="cs-CZ" dirty="0"/>
              <a:t>, </a:t>
            </a:r>
            <a:r>
              <a:rPr lang="cs-CZ" altLang="cs-CZ" dirty="0" err="1"/>
              <a:t>makrolid</a:t>
            </a:r>
            <a:r>
              <a:rPr lang="cs-CZ" altLang="cs-CZ" dirty="0"/>
              <a:t>) :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u zřetelně hnisavé expektorace, ↑ CRP, horečky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chronicky nemocných ATB jako profylaxe nasednutí bakteriální infekce, </a:t>
            </a:r>
          </a:p>
          <a:p>
            <a:pPr lvl="1" eaLnBrk="1" hangingPunct="1"/>
            <a:r>
              <a:rPr lang="cs-CZ" altLang="cs-CZ" dirty="0"/>
              <a:t>při spastické formě </a:t>
            </a:r>
            <a:r>
              <a:rPr lang="cs-CZ" altLang="cs-CZ" dirty="0" err="1"/>
              <a:t>bronchodilatancia</a:t>
            </a:r>
            <a:r>
              <a:rPr lang="cs-CZ" altLang="cs-CZ" dirty="0"/>
              <a:t>, steroidy, </a:t>
            </a:r>
          </a:p>
          <a:p>
            <a:pPr lvl="1" eaLnBrk="1" hangingPunct="1"/>
            <a:r>
              <a:rPr lang="cs-CZ" altLang="cs-CZ" dirty="0"/>
              <a:t>při inhalaci dráždivých plynů lokálně kortikoidy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27F891-F9AD-43C1-A7D5-9BC95258D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E13336-6AAD-4A7D-B923-990504B7A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C589141-DC46-44A3-B978-E53069C83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7749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Akutní bronchiolitida 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BA7D0C-B077-43E4-BFE2-901733885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- </a:t>
            </a:r>
            <a:r>
              <a:rPr lang="cs-CZ" altLang="cs-CZ" sz="2000" dirty="0"/>
              <a:t>akutní zánět průdušinek, jehož charakteristickým znakem je generalizovaná, často těžká obstrukce (zvláště u dětí), může přejít do </a:t>
            </a:r>
            <a:r>
              <a:rPr lang="cs-CZ" altLang="cs-CZ" sz="2000" dirty="0" err="1"/>
              <a:t>fibroindurativního</a:t>
            </a:r>
            <a:r>
              <a:rPr lang="cs-CZ" altLang="cs-CZ" sz="2000" dirty="0"/>
              <a:t> procesu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</a:p>
          <a:p>
            <a:pPr lvl="1" eaLnBrk="1" hangingPunct="1"/>
            <a:r>
              <a:rPr lang="cs-CZ" altLang="cs-CZ" dirty="0"/>
              <a:t>masivní inhalace málo rozpustných plynů (čpavek, </a:t>
            </a:r>
            <a:r>
              <a:rPr lang="cs-CZ" altLang="cs-CZ" dirty="0" err="1"/>
              <a:t>kys</a:t>
            </a:r>
            <a:r>
              <a:rPr lang="cs-CZ" altLang="cs-CZ" dirty="0"/>
              <a:t>. sírová), </a:t>
            </a:r>
          </a:p>
          <a:p>
            <a:pPr lvl="1" eaLnBrk="1" hangingPunct="1"/>
            <a:r>
              <a:rPr lang="cs-CZ" altLang="cs-CZ" dirty="0"/>
              <a:t>infekční etiologie u dospělých zřídka – CMV, HIV, po chřipce,</a:t>
            </a:r>
          </a:p>
          <a:p>
            <a:pPr lvl="1" eaLnBrk="1" hangingPunct="1"/>
            <a:r>
              <a:rPr lang="cs-CZ" altLang="cs-CZ" dirty="0"/>
              <a:t>systémové choroby pojiva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/>
            <a:r>
              <a:rPr lang="cs-CZ" altLang="cs-CZ" dirty="0"/>
              <a:t>výrazná dušnost a dráždivý kašel,           </a:t>
            </a:r>
          </a:p>
          <a:p>
            <a:pPr lvl="1" eaLnBrk="1" hangingPunct="1"/>
            <a:r>
              <a:rPr lang="cs-CZ" altLang="cs-CZ" dirty="0"/>
              <a:t>teploty, schvácenost, </a:t>
            </a:r>
          </a:p>
          <a:p>
            <a:pPr lvl="1" eaLnBrk="1" hangingPunct="1"/>
            <a:r>
              <a:rPr lang="cs-CZ" altLang="cs-CZ" dirty="0"/>
              <a:t>necharakteristické </a:t>
            </a:r>
            <a:r>
              <a:rPr lang="cs-CZ" altLang="cs-CZ" dirty="0" err="1"/>
              <a:t>chrůpky</a:t>
            </a:r>
            <a:r>
              <a:rPr lang="cs-CZ" altLang="cs-CZ" dirty="0"/>
              <a:t>,  </a:t>
            </a:r>
          </a:p>
          <a:p>
            <a:pPr lvl="1" eaLnBrk="1" hangingPunct="1"/>
            <a:r>
              <a:rPr lang="cs-CZ" altLang="cs-CZ" dirty="0" err="1"/>
              <a:t>hypoxémie</a:t>
            </a:r>
            <a:r>
              <a:rPr lang="cs-CZ" altLang="cs-CZ" dirty="0"/>
              <a:t> při rozsáhlém postižení  </a:t>
            </a:r>
          </a:p>
        </p:txBody>
      </p:sp>
      <p:pic>
        <p:nvPicPr>
          <p:cNvPr id="8196" name="Obrázek 1">
            <a:extLst>
              <a:ext uri="{FF2B5EF4-FFF2-40B4-BE49-F238E27FC236}">
                <a16:creationId xmlns:a16="http://schemas.microsoft.com/office/drawing/2014/main" id="{E511ACC4-9131-44C2-85E0-B13EFFA2B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13" y="3027176"/>
            <a:ext cx="26574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F689B7-FE66-4318-BA70-AC430A63F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F0521B-7636-4530-A193-CC4EA5CB7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615470-B058-4185-905F-C996F5D5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Akutní bronchiolitida II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CB8E53C-3B8D-4362-96B2-D09530936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lvl="1"/>
            <a:r>
              <a:rPr lang="cs-CZ" altLang="cs-CZ" dirty="0"/>
              <a:t>základní laboratorní vyšetření –biochemie a KO + </a:t>
            </a:r>
            <a:r>
              <a:rPr lang="cs-CZ" altLang="cs-CZ" dirty="0" err="1"/>
              <a:t>diff</a:t>
            </a:r>
            <a:endParaRPr lang="cs-CZ" altLang="cs-CZ" dirty="0"/>
          </a:p>
          <a:p>
            <a:pPr lvl="1"/>
            <a:r>
              <a:rPr lang="cs-CZ" altLang="cs-CZ" dirty="0"/>
              <a:t>funkční vyšetření plic (obstrukční nebo smíšená ventilační porucha</a:t>
            </a:r>
          </a:p>
          <a:p>
            <a:pPr lvl="1"/>
            <a:r>
              <a:rPr lang="cs-CZ" altLang="cs-CZ" dirty="0"/>
              <a:t>skiagram hrudníku, ev. (HRCT)</a:t>
            </a:r>
          </a:p>
          <a:p>
            <a:pPr lvl="1"/>
            <a:r>
              <a:rPr lang="cs-CZ" altLang="cs-CZ" dirty="0"/>
              <a:t>vyšetření krevních plynů a ABR</a:t>
            </a:r>
            <a:endParaRPr lang="cs-CZ" altLang="cs-CZ" b="1" i="1" dirty="0"/>
          </a:p>
          <a:p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</a:p>
          <a:p>
            <a:pPr lvl="1"/>
            <a:r>
              <a:rPr lang="cs-CZ" altLang="cs-CZ" dirty="0"/>
              <a:t>respirační insuficience,</a:t>
            </a:r>
          </a:p>
          <a:p>
            <a:pPr lvl="1"/>
            <a:r>
              <a:rPr lang="cs-CZ" altLang="cs-CZ" dirty="0"/>
              <a:t>vývoj obliterující bronchiolitidy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ATB, kortikoidy, O2, beta-</a:t>
            </a:r>
            <a:r>
              <a:rPr lang="cs-CZ" altLang="cs-CZ" sz="2000" dirty="0" err="1"/>
              <a:t>mimetika</a:t>
            </a:r>
            <a:r>
              <a:rPr lang="cs-CZ" altLang="cs-CZ" sz="2000" dirty="0"/>
              <a:t>, steroidy po několik měsíců k prevenci obliterace bronchiolů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933DC-BA86-4E03-B926-DA9440769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229EC1-49FB-4799-A732-4E377AA76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272D1A-2D05-4AAF-BDA3-FAF9B4B82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Chronická obstrukční plicní nemoc </a:t>
            </a:r>
            <a:r>
              <a:rPr lang="cs-CZ" altLang="cs-CZ" sz="3800" dirty="0"/>
              <a:t>(CHOPN)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4BBB146-7016-4EB1-B38B-069F9D62E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léčitelné onemocnění, kterému lze předcházet</a:t>
            </a:r>
          </a:p>
          <a:p>
            <a:pPr eaLnBrk="1" hangingPunct="1">
              <a:defRPr/>
            </a:pPr>
            <a:r>
              <a:rPr lang="cs-CZ" sz="2200" dirty="0">
                <a:solidFill>
                  <a:schemeClr val="tx2"/>
                </a:solidFill>
              </a:rPr>
              <a:t>definice</a:t>
            </a:r>
            <a:r>
              <a:rPr lang="cs-CZ" sz="2000" dirty="0"/>
              <a:t> - CHOPN je charakterizováno omezeným průtokem vzduchu v průduškách tzv. </a:t>
            </a:r>
            <a:r>
              <a:rPr lang="cs-CZ" sz="2000" u="sng" dirty="0"/>
              <a:t>bronchiální obstrukcí</a:t>
            </a:r>
            <a:r>
              <a:rPr lang="cs-CZ" sz="2000" dirty="0"/>
              <a:t> (</a:t>
            </a:r>
            <a:r>
              <a:rPr lang="cs-CZ" sz="2000" i="1" dirty="0"/>
              <a:t>není plně reverzibilní, je obvykle progredující</a:t>
            </a:r>
            <a:r>
              <a:rPr lang="cs-CZ" sz="2000" dirty="0"/>
              <a:t>), která vzniká postupně v důsledku </a:t>
            </a:r>
            <a:r>
              <a:rPr lang="cs-CZ" sz="2000" u="sng" dirty="0"/>
              <a:t>patologické, chronické zánětlivé reakce dýchacích cest a plicního parenchymu na škodlivé částice a plyny (zejm. kouření)</a:t>
            </a:r>
          </a:p>
          <a:p>
            <a:pPr eaLnBrk="1" hangingPunct="1">
              <a:defRPr/>
            </a:pPr>
            <a:r>
              <a:rPr lang="cs-CZ" sz="2000" dirty="0"/>
              <a:t>častěji muži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altLang="cs-CZ" sz="24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5A3CB5-EAA7-4C63-AA8D-93DF47935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B38A8-A551-4D23-8E42-BC00C3803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0E80669-63DE-4DA5-9BBA-799FA959E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CHOPN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A088F-BD50-4981-B3A9-2322059E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5148"/>
            <a:ext cx="10753200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patogeneze: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0"/>
              <a:t>Škodlivé částice nebo plyny → dlouhodobá expozice vyvolá abnormální zánětlivou reakci (primárně neinfekční zánět) dýchacích cest a plic → dochází k </a:t>
            </a:r>
            <a:r>
              <a:rPr lang="cs-CZ" sz="1800" i="1" dirty="0"/>
              <a:t>hypersekreci hlenu </a:t>
            </a:r>
            <a:r>
              <a:rPr lang="cs-CZ" sz="1800" dirty="0"/>
              <a:t>a komplexní </a:t>
            </a:r>
            <a:r>
              <a:rPr lang="cs-CZ" sz="1800" dirty="0" err="1"/>
              <a:t>remodelaci</a:t>
            </a:r>
            <a:r>
              <a:rPr lang="cs-CZ" sz="1800" dirty="0"/>
              <a:t> postihující:</a:t>
            </a:r>
          </a:p>
          <a:p>
            <a:pPr lvl="1" eaLnBrk="1" hangingPunct="1">
              <a:defRPr/>
            </a:pPr>
            <a:r>
              <a:rPr lang="cs-CZ" sz="1800" dirty="0"/>
              <a:t>Proximální DC → chronická bronchitida</a:t>
            </a:r>
          </a:p>
          <a:p>
            <a:pPr lvl="1" eaLnBrk="1" hangingPunct="1">
              <a:defRPr/>
            </a:pPr>
            <a:r>
              <a:rPr lang="cs-CZ" sz="1800" dirty="0"/>
              <a:t>Periferní průdušky → obstrukční bronchiolitida</a:t>
            </a:r>
          </a:p>
          <a:p>
            <a:pPr lvl="1" eaLnBrk="1" hangingPunct="1">
              <a:defRPr/>
            </a:pPr>
            <a:r>
              <a:rPr lang="cs-CZ" sz="1800" dirty="0"/>
              <a:t>Plicní parenchym → emfyzém</a:t>
            </a:r>
          </a:p>
          <a:p>
            <a:pPr lvl="1" eaLnBrk="1" hangingPunct="1">
              <a:defRPr/>
            </a:pPr>
            <a:r>
              <a:rPr lang="cs-CZ" sz="1800" dirty="0"/>
              <a:t>Plicní cévy → plicní hypertenze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0" err="1"/>
              <a:t>Remodelace</a:t>
            </a:r>
            <a:r>
              <a:rPr lang="cs-CZ" sz="1800" dirty="0"/>
              <a:t> vede k </a:t>
            </a:r>
            <a:r>
              <a:rPr lang="cs-CZ" sz="1800" i="1" dirty="0"/>
              <a:t>bronchiální obstrukci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rizikový faktor (RF):</a:t>
            </a:r>
          </a:p>
          <a:p>
            <a:pPr lvl="1" eaLnBrk="1" hangingPunct="1">
              <a:defRPr/>
            </a:pPr>
            <a:r>
              <a:rPr lang="cs-CZ" sz="1800" u="sng" dirty="0"/>
              <a:t>Kouření tabáku</a:t>
            </a:r>
            <a:r>
              <a:rPr lang="cs-CZ" sz="1800" dirty="0"/>
              <a:t>, genetika – deficit AAT, prachové a chemické znečištění vzduchu v pracovním prostředí, komunitní prostředí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příznaky:</a:t>
            </a:r>
          </a:p>
          <a:p>
            <a:pPr lvl="1" eaLnBrk="1" hangingPunct="1">
              <a:defRPr/>
            </a:pPr>
            <a:r>
              <a:rPr lang="cs-CZ" sz="1800" dirty="0"/>
              <a:t>dušnost, kašel, </a:t>
            </a:r>
            <a:r>
              <a:rPr lang="cs-CZ" sz="1800" dirty="0" err="1"/>
              <a:t>hlenotvorba</a:t>
            </a:r>
            <a:r>
              <a:rPr lang="cs-CZ" sz="1800" dirty="0"/>
              <a:t>, pískoty, cyanóza, tíha na hrudníku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diagnostika: </a:t>
            </a:r>
            <a:r>
              <a:rPr lang="cs-CZ" sz="1800" dirty="0"/>
              <a:t>nález bronchiální obstrukce , resp. příznaky a </a:t>
            </a:r>
            <a:r>
              <a:rPr lang="cs-CZ" sz="1800" dirty="0" err="1"/>
              <a:t>inh</a:t>
            </a:r>
            <a:r>
              <a:rPr lang="cs-CZ" sz="1800" dirty="0"/>
              <a:t>. Rizika</a:t>
            </a:r>
          </a:p>
          <a:p>
            <a:pPr lvl="1" eaLnBrk="1" hangingPunct="1">
              <a:defRPr/>
            </a:pPr>
            <a:r>
              <a:rPr lang="cs-CZ" sz="1800" dirty="0"/>
              <a:t>spirometrie (obstrukční ventilační porucha), krevní plyny, CT plic, hladina AAT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terapie: </a:t>
            </a:r>
            <a:r>
              <a:rPr lang="cs-CZ" sz="1800" dirty="0"/>
              <a:t>odstranění RF, plicní RHB, inhalační </a:t>
            </a:r>
            <a:r>
              <a:rPr lang="cs-CZ" sz="1800" dirty="0" err="1"/>
              <a:t>bronchodilatans</a:t>
            </a:r>
            <a:r>
              <a:rPr lang="cs-CZ" sz="1800" dirty="0"/>
              <a:t> a kortikosteroidy, </a:t>
            </a:r>
            <a:r>
              <a:rPr lang="cs-CZ" sz="1800" dirty="0" err="1"/>
              <a:t>expectorancia</a:t>
            </a:r>
            <a:r>
              <a:rPr lang="cs-CZ" sz="1800" dirty="0"/>
              <a:t>, </a:t>
            </a:r>
            <a:r>
              <a:rPr lang="cs-CZ" sz="1800" dirty="0" err="1"/>
              <a:t>mukolytika</a:t>
            </a:r>
            <a:r>
              <a:rPr lang="cs-CZ" sz="1800" dirty="0"/>
              <a:t>, </a:t>
            </a:r>
            <a:r>
              <a:rPr lang="cs-CZ" sz="1800" dirty="0" err="1"/>
              <a:t>oxygenoterapie</a:t>
            </a:r>
            <a:endParaRPr lang="cs-CZ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177A5D-4001-48CD-8119-56FA85933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E3F11D-EB44-415E-9220-4887BE1A2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697</TotalTime>
  <Words>2367</Words>
  <Application>Microsoft Office PowerPoint</Application>
  <PresentationFormat>Širokoúhlá obrazovka</PresentationFormat>
  <Paragraphs>304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Prezentace_MU_CZ</vt:lpstr>
      <vt:lpstr>Pneumologie II</vt:lpstr>
      <vt:lpstr>Dělení zánětů dolních cest dýchacích:</vt:lpstr>
      <vt:lpstr>Tracheobronchitis acuta. Bronchitis acuta I</vt:lpstr>
      <vt:lpstr>Tracheobronchitis acuta. Bronchitis acuta II</vt:lpstr>
      <vt:lpstr>Tracheobronchitis acuta. Bronchitis acuta III</vt:lpstr>
      <vt:lpstr>Akutní bronchiolitida I</vt:lpstr>
      <vt:lpstr>Akutní bronchiolitida II</vt:lpstr>
      <vt:lpstr>Chronická obstrukční plicní nemoc (CHOPN)</vt:lpstr>
      <vt:lpstr>CHOPN I</vt:lpstr>
      <vt:lpstr>CHOPN II</vt:lpstr>
      <vt:lpstr>Prezentace aplikace PowerPoint</vt:lpstr>
      <vt:lpstr>Chronická bronchitida I</vt:lpstr>
      <vt:lpstr>Chronická bronchitida II</vt:lpstr>
      <vt:lpstr>Plicní emfyzém I</vt:lpstr>
      <vt:lpstr>Plicní emfyzém II</vt:lpstr>
      <vt:lpstr>Plicní emfyzém III</vt:lpstr>
      <vt:lpstr>Astma bronchiale I</vt:lpstr>
      <vt:lpstr>Astma bronchiale - mechanismus</vt:lpstr>
      <vt:lpstr>Astma bronchiale II</vt:lpstr>
      <vt:lpstr>Astma bronchiale III</vt:lpstr>
      <vt:lpstr>Astma bronchiale  versus      CHOPN</vt:lpstr>
      <vt:lpstr>Bronchiektázie I</vt:lpstr>
      <vt:lpstr>Bronchiektázie II</vt:lpstr>
      <vt:lpstr>Bronchiektázie - RTG</vt:lpstr>
      <vt:lpstr>Nádory průdušek a plic I</vt:lpstr>
      <vt:lpstr>Nádory průdušek a plic II</vt:lpstr>
      <vt:lpstr>Nádory průdušek a plic III</vt:lpstr>
      <vt:lpstr>Nádory průdušek a plic - RTG</vt:lpstr>
      <vt:lpstr>Nádory průdušek a plic - RTG</vt:lpstr>
      <vt:lpstr>Prezentace aplikace PowerPoint</vt:lpstr>
      <vt:lpstr>Nádory průdušek a plic IV</vt:lpstr>
      <vt:lpstr>Nádory průdušek a plic V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39</cp:revision>
  <cp:lastPrinted>1601-01-01T00:00:00Z</cp:lastPrinted>
  <dcterms:created xsi:type="dcterms:W3CDTF">2021-04-27T07:29:37Z</dcterms:created>
  <dcterms:modified xsi:type="dcterms:W3CDTF">2021-09-03T12:17:35Z</dcterms:modified>
</cp:coreProperties>
</file>