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60" r:id="rId5"/>
    <p:sldId id="295" r:id="rId6"/>
    <p:sldId id="261" r:id="rId7"/>
    <p:sldId id="262" r:id="rId8"/>
    <p:sldId id="263" r:id="rId9"/>
    <p:sldId id="259" r:id="rId10"/>
    <p:sldId id="264" r:id="rId11"/>
    <p:sldId id="296" r:id="rId12"/>
    <p:sldId id="289" r:id="rId13"/>
    <p:sldId id="265" r:id="rId14"/>
    <p:sldId id="266" r:id="rId15"/>
    <p:sldId id="267" r:id="rId16"/>
    <p:sldId id="288" r:id="rId17"/>
    <p:sldId id="268" r:id="rId18"/>
    <p:sldId id="269" r:id="rId19"/>
    <p:sldId id="270" r:id="rId20"/>
    <p:sldId id="271" r:id="rId21"/>
    <p:sldId id="284" r:id="rId22"/>
    <p:sldId id="272" r:id="rId23"/>
    <p:sldId id="273" r:id="rId24"/>
    <p:sldId id="287" r:id="rId25"/>
    <p:sldId id="297" r:id="rId26"/>
    <p:sldId id="274" r:id="rId27"/>
    <p:sldId id="286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5" r:id="rId36"/>
    <p:sldId id="298" r:id="rId37"/>
    <p:sldId id="282" r:id="rId38"/>
    <p:sldId id="302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624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89201"/>
            <a:ext cx="11361600" cy="939800"/>
          </a:xfrm>
        </p:spPr>
        <p:txBody>
          <a:bodyPr/>
          <a:lstStyle/>
          <a:p>
            <a:r>
              <a:rPr lang="cs-CZ" altLang="cs-CZ" sz="5000" dirty="0">
                <a:latin typeface="Arial" panose="020B0604020202020204" pitchFamily="34" charset="0"/>
              </a:rPr>
              <a:t>Onemocnění srdce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C89B0A-7F52-4C9F-8B8B-3AB1A9218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643319"/>
            <a:ext cx="11361600" cy="2114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500" b="1" dirty="0">
                <a:solidFill>
                  <a:schemeClr val="tx2"/>
                </a:solidFill>
              </a:rPr>
              <a:t>Záněty srdce</a:t>
            </a:r>
          </a:p>
          <a:p>
            <a:pPr>
              <a:lnSpc>
                <a:spcPct val="90000"/>
              </a:lnSpc>
            </a:pPr>
            <a:r>
              <a:rPr lang="cs-CZ" sz="2500" b="1" dirty="0">
                <a:solidFill>
                  <a:schemeClr val="tx2"/>
                </a:solidFill>
              </a:rPr>
              <a:t>Kardiomyopatie </a:t>
            </a:r>
          </a:p>
          <a:p>
            <a:pPr>
              <a:lnSpc>
                <a:spcPct val="90000"/>
              </a:lnSpc>
            </a:pPr>
            <a:r>
              <a:rPr lang="cs-CZ" sz="2500" b="1" dirty="0">
                <a:solidFill>
                  <a:schemeClr val="tx2"/>
                </a:solidFill>
              </a:rPr>
              <a:t>Získané srdeční vady</a:t>
            </a:r>
          </a:p>
          <a:p>
            <a:pPr>
              <a:lnSpc>
                <a:spcPct val="90000"/>
              </a:lnSpc>
            </a:pPr>
            <a:r>
              <a:rPr lang="cs-CZ" sz="2500" b="1" dirty="0">
                <a:solidFill>
                  <a:schemeClr val="tx2"/>
                </a:solidFill>
              </a:rPr>
              <a:t>Vrozené srdeční vady</a:t>
            </a:r>
          </a:p>
          <a:p>
            <a:pPr>
              <a:lnSpc>
                <a:spcPct val="90000"/>
              </a:lnSpc>
            </a:pPr>
            <a:r>
              <a:rPr lang="cs-CZ" sz="2500" b="1" dirty="0">
                <a:solidFill>
                  <a:schemeClr val="tx2"/>
                </a:solidFill>
              </a:rPr>
              <a:t>Onemocnění aorty</a:t>
            </a: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Dilatační kardiomyopatie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poškozena systolická i diastolická funkce komory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komora dilatovaná, možnost trombů v LK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selhávání LK, poruchy rytmu, deviace osy srdeční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RTG – zvětšení srdečního stínu, městnání v malém oběhu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ECHO – dilatace komory, snížení EF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klidový režim, diuretika,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vazodilatancia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antikoagulace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transplantace srdce - recidivy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88AA19-4D56-4F56-8E24-7027B1BC9F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C7FA81-9AF5-40BD-BFE3-6D6B729A58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RTG hrudníku při dilatační kardiomyopatii</a:t>
            </a:r>
          </a:p>
        </p:txBody>
      </p:sp>
      <p:pic>
        <p:nvPicPr>
          <p:cNvPr id="6144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78" y="1373420"/>
            <a:ext cx="4711670" cy="4711670"/>
          </a:xfrm>
          <a:noFill/>
          <a:ln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FBF501-645D-41FA-B069-B4B45E1EAA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8159D9-A7D8-43A3-A7FB-7476E8F748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Kardiomyopatie</a:t>
            </a:r>
          </a:p>
        </p:txBody>
      </p:sp>
      <p:pic>
        <p:nvPicPr>
          <p:cNvPr id="50181" name="Picture 5" descr="cardiomyopath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429790"/>
            <a:ext cx="5293638" cy="53333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10C8C9-3E1D-4AB9-B464-8A6FE6BC1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F5C548-66F1-44F3-B20E-DC1DD14F4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Hypertrofická kardiomyopatie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hypertrofie zejména mezikomorové přepážky, uzavírá výtokový trakt LK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synkopy při námaze, chová se jako stenóza aortálního ústí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Diagnóza: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echokardiograficky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 blokátory, betablokátory, vyloučen digoxin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C956C5-8EC8-4AD3-BEB2-FD997077B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D61C86-F5D0-4A5C-8263-854E6E04D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Restriktivní kardiomyopatie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infiltrace myokardu a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subendokardu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vazivem, omezení roztažnosti komor v diastole, poruchy převodního systému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pokles výkonnosti, zadýchávání, příznaky levostranného selhání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Diagnostika: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velmi obtížná, echo - nález je chudý 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neznámá, transplantace srdce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E9B56F-0A97-4A13-ACAB-74D5016B53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447E5C-BCDB-4519-BC57-CB886CF0F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Endokarditida I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zánět srdeční nitroblány - bakteriální,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abakteriální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akutní endokarditida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prudká sepse, nejčastěji zlatý stafylokok a hemolytický streptokok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Etiologie: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invazivní zákroky – trhání zubu, tonzilektomie, tonzilitida – tvoří se vegetace na endokardu chlopní složené z fibrinu, leukocytů, destruují chlopně, ulamují se do krevního proudu – septické emboly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F568ED-EC1E-4B87-9A9B-5233F8FB37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0D50BB-993A-4D6B-ABCE-18540FD77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Endokarditida</a:t>
            </a:r>
          </a:p>
        </p:txBody>
      </p:sp>
      <p:pic>
        <p:nvPicPr>
          <p:cNvPr id="47109" name="Picture 5" descr="valve_infec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278" y="384214"/>
            <a:ext cx="5324295" cy="53242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FAB962-091D-436B-AF6C-18EA299E36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EFE29B-FC65-45D6-8EE0-33DD63BD6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Endokarditida 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cs-CZ" sz="2000" dirty="0"/>
              <a:t>horečky septického charakteru, petechie, septické emboly na kůži, kůže barvy bílé kávy, akutně vzniklý šelest (chlopňová vada), třískové hematomy na nehtech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Diagnostika: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poruchy koagulace, pozitivní hemokultury, echokardiografie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antibiotika ve velké dávce i. v. 6 týdnů, dále profylaxe před invazivními výkony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EA0FE04-77F6-4AE4-B722-C13994788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18719B-58AE-481B-AC3E-A2B7632EB9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Endokarditis lenta 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původce – streptokok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viridující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nepyogenní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snadněji vzniká na změněných chlopních, vegetace i větší, ale bez nekróz, úlomky vegetací „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blandní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infarkty“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Lohleinova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nefritida,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Oslerovy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uzlíky, ale ne abscesy</a:t>
            </a:r>
          </a:p>
          <a:p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prakticky bez symptomů – únavnost, slabost, bledost – kůže barvy bílé kávy, bolesti v kloubech, nový šelest – nová srdeční vada, splenomegalie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828DE8-784D-44A2-B691-C8E54D01E0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C7A11F-6660-4C87-89FD-3EA8A951B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Endokarditis lenta II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Laboratorně – hematurie, zvýšená sedimentace, leukocytóza, pozitivní hemokultury zřídka, nutno odebírat stěry z podezřelých míst</a:t>
            </a:r>
          </a:p>
          <a:p>
            <a:pPr marL="7200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!! hemokultury je nutno odebírat při vzestupu teploty!! </a:t>
            </a:r>
            <a:r>
              <a:rPr lang="cs-CZ" sz="2000" b="1" dirty="0"/>
              <a:t>Nikoli „při TT nad 38“, v té chvíli už jsou aktivovány všechny obranné </a:t>
            </a:r>
            <a:r>
              <a:rPr lang="cs-CZ" sz="2000" b="1" dirty="0" err="1"/>
              <a:t>mechanízmy</a:t>
            </a:r>
            <a:r>
              <a:rPr lang="cs-CZ" sz="2000" b="1" dirty="0"/>
              <a:t> a snižuje se šance vykultivovat zachycenou bakterii</a:t>
            </a:r>
            <a:endParaRPr lang="cs-CZ" sz="2000" b="1" dirty="0">
              <a:solidFill>
                <a:srgbClr val="FF0000"/>
              </a:solidFill>
            </a:endParaRPr>
          </a:p>
          <a:p>
            <a:pPr marL="72000" indent="0">
              <a:buNone/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antibiotika i. v., dlouhodobě, profylaxe při zákrocích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8DB0F7-AC3B-4875-A4B2-247BE0DBB5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FF4FA4-2715-4CA3-862F-721FFD2B7A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Záněty srdce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Akutní perikarditida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bez výpotku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pericarditis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sicca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 výpotkem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pericarditis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exsudativa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sangvinolentní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serózní, hemoragický, hnisavý)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Etiologie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idiopatická, virová,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poinfarktová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při infekci, uremická, nádorová,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postperkardiotomický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syndrom,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hydroperikard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hemoperikard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1D015D-D1F3-4AE3-BD59-3513B2CE82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0B3CCF-FE4E-4D08-AC9F-72368DFA05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Získané srdeční vady 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mitrální stenóza – nejčastější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porevmatická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poslechový nález (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opening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snap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diastolický šelest) fibrilace síní, hemoptýza, vznik plicní hypertenze, embolizace při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síní do velkého oběhu, kašel při námaze, plicní edém, facies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mitralis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Diagnostika: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zvětšení LS na RTG, plicní hyperémie, echokardiografie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komisurotomie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náhrada chlopně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89E646-4E48-4B79-88B5-D2C9864CB4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4880A3-E68C-4A84-A428-AB1CFA655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Mitrální stenóza - RTG</a:t>
            </a:r>
          </a:p>
        </p:txBody>
      </p:sp>
      <p:pic>
        <p:nvPicPr>
          <p:cNvPr id="31748" name="Picture 4" descr="Mistenoz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861463"/>
            <a:ext cx="4848507" cy="39567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3A3090-1D91-4C5C-A732-14EE0ADC91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491B7B-1A1B-47F4-9950-B1DDF24B77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Získané srdeční vady II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Mitrální insuficience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nejčastěji je příčinou dilatace srdce, prolaps mitrální chlopně, ruptura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šlašinek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při IM, perforace chlopně při endokarditidě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diagnostika – RTG zvětšení LS i LK, echokardiograficky také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prolaps mitrální chlopně – u astenických osob, neohrožuje, doprovázen ES, lidé vnímají citlivě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E77745-4EE5-4AFD-AB43-D4BF748C97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34F565-A713-4F1D-83F4-09B2222DF6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Získané srdeční vady III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Aortální stenóza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omezení výtoku z LK, přetížení LK, za stenózou menší tlak, snížené plnění koronárních arterií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při námaze kolapsové stavy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TK – malý rozdíl mezi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TKs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TKd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RTG – zvětšení LK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EKG – přetížení a hypertrofie LK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 – chirurgicky – náhrada chlopně s bypassem, indikace podle gradientu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F60E4B-B0FE-49A9-9328-6EF7ABEDD0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66F703-DC9C-41FE-865D-F39D4DA39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Senilní aortální stenóza</a:t>
            </a:r>
          </a:p>
        </p:txBody>
      </p:sp>
      <p:pic>
        <p:nvPicPr>
          <p:cNvPr id="41989" name="Picture 5" descr="senile_aortic_steno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87" y="750000"/>
            <a:ext cx="5554639" cy="538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C32B15-4D59-40C3-B6A0-44AD38C3A1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229E85-BB53-4B30-96B7-526B76A83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EKG při aortální stenóze</a:t>
            </a:r>
          </a:p>
        </p:txBody>
      </p:sp>
      <p:pic>
        <p:nvPicPr>
          <p:cNvPr id="6451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327056"/>
            <a:ext cx="7400418" cy="4507302"/>
          </a:xfrm>
          <a:noFill/>
          <a:ln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260B21-A037-4E22-8CBD-8572DE179E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2E3A3D-969E-4C64-AEAF-2B93A1CC84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Získané srdeční vady IV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Aortální insuficience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návrat části tepového objemu do komory, velký vypuzovaný objem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příznaky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Mussetův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příznak – kývání hlavou současně s pulsem,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Marfanův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syndrom – pavoukovité prsty, diastolický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foukavý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šelest, velký rozdíl mezi TK s a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TKd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Corriganův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puls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magnus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celer,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altus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diagnostika – zvětšená LK, zvětšená pulsující aorta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léčba – náhrada aortální chlopně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621980-9AB5-4F4E-9E61-5C44BFC19C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19F890-3AC5-4213-A4BB-F9D31B04C2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Aortální insuficience</a:t>
            </a:r>
          </a:p>
        </p:txBody>
      </p:sp>
      <p:pic>
        <p:nvPicPr>
          <p:cNvPr id="37893" name="Picture 5" descr="aortic_regurgit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8789"/>
            <a:ext cx="5732481" cy="57324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334F6C-9CE6-4A99-8249-7E0799A6C2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C6AF4-EAFC-42F1-890B-605D21CB7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Vrozené srdeční vady 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0,3% živě narozených dětí má srdeční vadu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Etiologie: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 s noxou 20. - 50. den po ovulaci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anemie matky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intoxikace CO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vysokohorské prostředí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dědičnost</a:t>
            </a:r>
          </a:p>
          <a:p>
            <a:pPr marL="72000" indent="0">
              <a:buClr>
                <a:schemeClr val="bg1"/>
              </a:buClr>
              <a:buNone/>
            </a:pPr>
            <a:r>
              <a:rPr lang="cs-CZ" sz="2200" dirty="0">
                <a:solidFill>
                  <a:schemeClr val="tx2"/>
                </a:solidFill>
              </a:rPr>
              <a:t>Vývoj: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intrauterinně pouze výživný oběh, nikoli funkční – zkrat mezi předsíněmi, komorami, mezi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Ao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plicnicí, po porodu se velký a malý oběh oddělí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1DD08E-AFC0-4A60-AE58-DCAC402A0A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9FF3D0-C22C-446F-AC2E-759DCA8ADA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Vrozené srdeční vady 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Vady zkratové 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zvýšená cirkulace plicním řečištěm, může vést k plicní hypertenzi a obrácení zkratu na pravolevý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Vady vytvářející překážku 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stenózy ústí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Vady neovlivňující průtok 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dextrokardie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61ACAA-6273-4D23-A38D-529A365DDF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A2DD94-EEE0-47AE-9A5B-A28660317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Akutní perikarditida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klidová bolest, bodavá, propagace do krku, mění se s polohou, horší při nádechu, při lehu na zádech, menší vsedě, při rozvoji výpotku bolest menší, pokud je výpotku hodně, bolest z rozpětí perikardu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fyzikální nález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perikardiální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třecí šelest – jemný škrabavý, šustivý zvuk vázaný na ozvy, při výpotku tlumené ozvy, příznaky tamponády – </a:t>
            </a:r>
            <a:r>
              <a:rPr lang="cs-CZ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pulsus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paradoxus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škytavka z podráždění bránice, polykací obtíže z útlaku jícnu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AA984B-1333-4435-8360-7DAFD5F662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E7D7D8-294C-4C91-9F8C-304E5DEE23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Vady zkratové 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Defekt síňového septa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krev přechází z levé síně do pravé síně, malý oběh je přetížený (fixovaný rozštěp II. ozvy, tanec hilů), až plicní hypertenze, systolický šelest ve 2. a 3.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mž</a:t>
            </a: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Defekt komorového septa (M. Roger)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krev prochází z levé komory do pravé komory, hlučný systolický šelest, čím menší otvor, tím hlučnější šelest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95850F-3B0A-46EC-A1D8-30D71C1350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8CF74B-D70D-471E-8424-A9EDF270A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Vady zkratové II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 err="1">
                <a:solidFill>
                  <a:schemeClr val="tx2"/>
                </a:solidFill>
              </a:rPr>
              <a:t>Ductus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b="1" dirty="0" err="1">
                <a:solidFill>
                  <a:schemeClr val="tx2"/>
                </a:solidFill>
              </a:rPr>
              <a:t>Botalli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b="1" dirty="0" err="1">
                <a:solidFill>
                  <a:schemeClr val="tx2"/>
                </a:solidFill>
              </a:rPr>
              <a:t>apertus</a:t>
            </a:r>
            <a:endParaRPr lang="cs-CZ" sz="2200" b="1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komunikace mezi aortou a plicnicí, opět přetížení malého oběhu, vývoj plicní hypertenze a obrácení proudu – cyanóza, lokomotivový šelest pod levou klíční kostí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společné znaky 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malá výkonnost, dušnost, přetížení malého oběhu, postupně vývoj plicní hypertenze, obrácení proudu na pravolevý, vznik cyanózy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Eisenmengerův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syndrom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52787C-C64D-46C6-8368-FB6EF6EBF4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416F39-E3D9-463B-90C4-06C49D7606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Další vrozené vady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>
                <a:solidFill>
                  <a:schemeClr val="tx2"/>
                </a:solidFill>
              </a:rPr>
              <a:t>Stenóza plicnice 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PK překonává překážku, tlak vzrůstá až na 60-100mmHg, EKG - přetížení PK, RTG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dřevákovité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srdce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sz="2200" b="1" dirty="0" err="1">
                <a:solidFill>
                  <a:schemeClr val="tx2"/>
                </a:solidFill>
              </a:rPr>
              <a:t>Fallotova</a:t>
            </a:r>
            <a:r>
              <a:rPr lang="cs-CZ" sz="2200" b="1" dirty="0">
                <a:solidFill>
                  <a:schemeClr val="tx2"/>
                </a:solidFill>
              </a:rPr>
              <a:t> tetralogie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defekt komorového septa, transpozice velkých tepen, stenóza plicnice, hypertrofie PK – brzy pravolevý zkrat –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cynotizující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děti sedají na bobek, tím může téci více krve do plic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11C375-EAFA-4C5D-84C4-E5D32E1079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0A30A9-C6E9-4848-9745-53535AFC8A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Koarktace aorty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748646"/>
            <a:ext cx="10753200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zúžení až za odstupem a.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subclavia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hypertenze horní poloviny těla, hypotenze dolní poloviny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hypertenze vzniká pravděpodobně v ledvinách při nižším prokrvení renin - angiotensin - aldosteronovým systémem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postupně rozvoj hypertrofie LK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E4BB29-B182-4C21-8901-3E79D3724E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CCA7F5-4CD6-47C4-8A48-54F83B42E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Onemocnění aorty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sz="2200" b="1" dirty="0">
                <a:solidFill>
                  <a:schemeClr val="tx2"/>
                </a:solidFill>
              </a:rPr>
              <a:t>Aneuryzma hrudní aorty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útlak mediastina a procházejících struktur, i eroze skeletu – příčina bolestí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>
                <a:solidFill>
                  <a:schemeClr val="tx2"/>
                </a:solidFill>
              </a:rPr>
              <a:t>Syndrom aortálního oblouku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 err="1">
                <a:solidFill>
                  <a:schemeClr val="tx2"/>
                </a:solidFill>
              </a:rPr>
              <a:t>Takayasuova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b="1" dirty="0" err="1">
                <a:solidFill>
                  <a:schemeClr val="tx2"/>
                </a:solidFill>
              </a:rPr>
              <a:t>bezpulsová</a:t>
            </a:r>
            <a:r>
              <a:rPr lang="cs-CZ" sz="2200" b="1" dirty="0">
                <a:solidFill>
                  <a:schemeClr val="tx2"/>
                </a:solidFill>
              </a:rPr>
              <a:t> choroba 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vaskulitida postihující intimu velkých cév, uzavírá odstupy větví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200" b="1" dirty="0">
                <a:solidFill>
                  <a:schemeClr val="tx2"/>
                </a:solidFill>
              </a:rPr>
              <a:t>Aneuryzma břišní aorty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většinou hmatné při palpaci břicha, eroze těl obratlů, kalcifikace na RTG, nad 5,5 cm hrozí ruptura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90A7D1-F50C-4184-941A-1BC05AF4F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1D9281-A1CE-4D2E-8CE4-B746CF63C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5376000" cy="451576"/>
          </a:xfrm>
        </p:spPr>
        <p:txBody>
          <a:bodyPr/>
          <a:lstStyle/>
          <a:p>
            <a:r>
              <a:rPr lang="cs-CZ" dirty="0"/>
              <a:t>Aneuryzma hrudní aorty</a:t>
            </a:r>
          </a:p>
        </p:txBody>
      </p:sp>
      <p:pic>
        <p:nvPicPr>
          <p:cNvPr id="34820" name="Picture 4" descr="Aoaneurysm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67" y="378001"/>
            <a:ext cx="6712796" cy="54780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97F5A5-8460-41C1-9674-8840DF049A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792A59-8270-48F7-AF7A-2C962FEC5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6"/>
          <p:cNvSpPr>
            <a:spLocks noGrp="1" noChangeArrowheads="1"/>
          </p:cNvSpPr>
          <p:nvPr>
            <p:ph type="title"/>
          </p:nvPr>
        </p:nvSpPr>
        <p:spPr>
          <a:xfrm>
            <a:off x="666000" y="287867"/>
            <a:ext cx="10753200" cy="451576"/>
          </a:xfrm>
        </p:spPr>
        <p:txBody>
          <a:bodyPr>
            <a:noAutofit/>
          </a:bodyPr>
          <a:lstStyle/>
          <a:p>
            <a:r>
              <a:rPr lang="cs-CZ" dirty="0"/>
              <a:t>Ruptura aortálního aneurysmatu</a:t>
            </a:r>
          </a:p>
        </p:txBody>
      </p:sp>
      <p:pic>
        <p:nvPicPr>
          <p:cNvPr id="67589" name="Picture 5" descr="ruptura A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64525"/>
            <a:ext cx="7460894" cy="496488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F4FB33-42CF-4CBF-B26D-4E0EE12D52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F6F4AD-44FF-4C62-BA8E-6B5536FFF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err="1"/>
              <a:t>Dissekující</a:t>
            </a:r>
            <a:r>
              <a:rPr lang="cs-CZ" dirty="0"/>
              <a:t> aneuryzma aorty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porušení intimy, průnik krve do stěny, DIC </a:t>
            </a:r>
          </a:p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bolesti až IM charakteru, ale EKG normální</a:t>
            </a:r>
          </a:p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příznaky dle umístění – synkopa, renální selhání</a:t>
            </a:r>
          </a:p>
          <a:p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řešení – chirurgické dle naléhavosti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9E1C06-7585-435C-84A5-85F92F50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811DE-A882-4684-9F10-CAC5741472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sz="5000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Akutní perikarditida III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EKG – difuzně elevace ST – neodpovídá lokalizaci při ICHS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RTG – zvětšení srdečního stínu při výpotku nad 300ml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ECHO – suverénní metoda – </a:t>
            </a:r>
            <a:r>
              <a:rPr lang="cs-CZ" sz="1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echovolný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prostor okolo srdce</a:t>
            </a:r>
          </a:p>
          <a:p>
            <a:pPr marL="72000" indent="0">
              <a:buNone/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000" dirty="0">
                <a:solidFill>
                  <a:schemeClr val="tx2"/>
                </a:solidFill>
              </a:rPr>
              <a:t>Léčba: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podle etiologie – antiflogistika, antibiotika, kortikoidy</a:t>
            </a:r>
          </a:p>
          <a:p>
            <a:pPr marL="72000" indent="0">
              <a:buNone/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000" dirty="0" err="1">
                <a:solidFill>
                  <a:schemeClr val="tx2"/>
                </a:solidFill>
              </a:rPr>
              <a:t>Pericarditis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  <a:r>
              <a:rPr lang="cs-CZ" sz="2000" dirty="0" err="1">
                <a:solidFill>
                  <a:schemeClr val="tx2"/>
                </a:solidFill>
              </a:rPr>
              <a:t>constrictiva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ztluštělý nebo zvápenatělý osrdečník – kamenné srdce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D86C5A-60E0-4BA7-92D4-FEEE06D4E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DBE09F-2B5E-4913-B145-8FDE8439A3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RTG hrudníku při </a:t>
            </a:r>
            <a:r>
              <a:rPr lang="cs-CZ" dirty="0" err="1"/>
              <a:t>perikardiálním</a:t>
            </a:r>
            <a:r>
              <a:rPr lang="cs-CZ" dirty="0"/>
              <a:t> výpotku</a:t>
            </a:r>
          </a:p>
        </p:txBody>
      </p:sp>
      <p:pic>
        <p:nvPicPr>
          <p:cNvPr id="583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9" y="2024237"/>
            <a:ext cx="3769659" cy="3769659"/>
          </a:xfrm>
          <a:noFill/>
          <a:ln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594633-7B8B-42F9-9210-AF28756E79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1CACBB-AB46-48E2-941E-0277980DAB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Myokarditida 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zánět srdečního svalu, obvykle pozdě a obtížně diagnostikovaný</a:t>
            </a:r>
          </a:p>
          <a:p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myolýza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svalových vláken, infiltrace lymfocyty</a:t>
            </a:r>
          </a:p>
          <a:p>
            <a:pPr marL="72000" indent="0">
              <a:buNone/>
            </a:pPr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Etiologie</a:t>
            </a: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mikrobiální toxin (difterie, streptokoky,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mykoplazmata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tyfus, klostridia, leptospiry), viry, imunologické děje</a:t>
            </a:r>
          </a:p>
          <a:p>
            <a:endParaRPr lang="cs-CZ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967383-A340-423F-831E-97F69D215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8A753-51AD-475F-B370-BF3E2F7F71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Myokarditida II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Příznaky: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únava, nevýkonnost, dušnost, bušení srdce, nepravidelnost chodu srdce, u dětí nevolnost, zvracení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fyzikální nález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teploty, arytmie, oslabený úder, temné – gumové srdeční ozvy, někdy cval, nižší TK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5DFE23-9430-46A1-BD12-A56D8810F2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FB2AA5-67C0-49C8-9587-87B9716F4D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Myokarditida III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RTG – zvětšení srdečního stínu (nemusí být)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EKG – snížení voltáže QRS, někdy a-v-blokáda, změny ST-T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ECHO – snížení EF, edém myokardu, někdy segmentální poruchy kinetiky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myokardiální biopsie</a:t>
            </a:r>
          </a:p>
          <a:p>
            <a:pPr marL="7200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Léčba: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72000" indent="0">
              <a:buNone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klid na lůžku, dále dle etiologie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E0B5AA-5524-4415-9CFA-DC8579312E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B7CE36-ED62-45A5-B751-CDB7174E0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Kardiomyopatie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nespecifické postižení myokardu snižující výkonnost srdce</a:t>
            </a:r>
          </a:p>
          <a:p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degenerace, nekróza, fibróza myokardiálních buněk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Etiologie: </a:t>
            </a: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infekční, toxické, endokrinní, metabolické, při chronických chorobách</a:t>
            </a:r>
          </a:p>
          <a:p>
            <a:pPr marL="7200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Podle druhu postižení: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dilatační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hypertrofická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restrikční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B1CFB5-6049-40F1-A391-A289B224CE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249584-F0FD-43A7-8F55-287820056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1459</TotalTime>
  <Words>2003</Words>
  <Application>Microsoft Office PowerPoint</Application>
  <PresentationFormat>Širokoúhlá obrazovka</PresentationFormat>
  <Paragraphs>253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Tahoma</vt:lpstr>
      <vt:lpstr>Wingdings</vt:lpstr>
      <vt:lpstr>Prezentace_MU_CZ</vt:lpstr>
      <vt:lpstr>Onemocnění srdce III</vt:lpstr>
      <vt:lpstr>Záněty srdce</vt:lpstr>
      <vt:lpstr>Akutní perikarditida II</vt:lpstr>
      <vt:lpstr>Akutní perikarditida III</vt:lpstr>
      <vt:lpstr>RTG hrudníku při perikardiálním výpotku</vt:lpstr>
      <vt:lpstr>Myokarditida I</vt:lpstr>
      <vt:lpstr>Myokarditida II</vt:lpstr>
      <vt:lpstr>Myokarditida III</vt:lpstr>
      <vt:lpstr>Kardiomyopatie I</vt:lpstr>
      <vt:lpstr>Dilatační kardiomyopatie</vt:lpstr>
      <vt:lpstr>RTG hrudníku při dilatační kardiomyopatii</vt:lpstr>
      <vt:lpstr>Kardiomyopatie</vt:lpstr>
      <vt:lpstr>Hypertrofická kardiomyopatie</vt:lpstr>
      <vt:lpstr>Restriktivní kardiomyopatie</vt:lpstr>
      <vt:lpstr>Endokarditida I </vt:lpstr>
      <vt:lpstr>Endokarditida</vt:lpstr>
      <vt:lpstr>Endokarditida II</vt:lpstr>
      <vt:lpstr>Endokarditis lenta I</vt:lpstr>
      <vt:lpstr>Endokarditis lenta II</vt:lpstr>
      <vt:lpstr>Získané srdeční vady I</vt:lpstr>
      <vt:lpstr>Mitrální stenóza - RTG</vt:lpstr>
      <vt:lpstr>Získané srdeční vady II</vt:lpstr>
      <vt:lpstr>Získané srdeční vady III</vt:lpstr>
      <vt:lpstr>Senilní aortální stenóza</vt:lpstr>
      <vt:lpstr>EKG při aortální stenóze</vt:lpstr>
      <vt:lpstr>Získané srdeční vady IV</vt:lpstr>
      <vt:lpstr>Aortální insuficience</vt:lpstr>
      <vt:lpstr>Vrozené srdeční vady I</vt:lpstr>
      <vt:lpstr>Vrozené srdeční vady II</vt:lpstr>
      <vt:lpstr>Vady zkratové I</vt:lpstr>
      <vt:lpstr>Vady zkratové II</vt:lpstr>
      <vt:lpstr>Další vrozené vady</vt:lpstr>
      <vt:lpstr>Koarktace aorty</vt:lpstr>
      <vt:lpstr>Onemocnění aorty</vt:lpstr>
      <vt:lpstr>Aneuryzma hrudní aorty</vt:lpstr>
      <vt:lpstr>Ruptura aortálního aneurysmatu</vt:lpstr>
      <vt:lpstr>Dissekující aneuryzma aorty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88</cp:revision>
  <cp:lastPrinted>1601-01-01T00:00:00Z</cp:lastPrinted>
  <dcterms:created xsi:type="dcterms:W3CDTF">2021-04-27T07:29:37Z</dcterms:created>
  <dcterms:modified xsi:type="dcterms:W3CDTF">2021-09-03T13:31:41Z</dcterms:modified>
</cp:coreProperties>
</file>