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290" r:id="rId16"/>
    <p:sldId id="317" r:id="rId17"/>
    <p:sldId id="318" r:id="rId18"/>
    <p:sldId id="283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02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41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99BD7-25AF-40C2-A29B-C88B6F79EDB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9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url=https%3A%2F%2Fwww.researchgate.net%2Ffigure%2FMechanism-of-action-of-fogarty-catheter-taken-with-kind-permission-from-Mastery-of_fig1_260897635&amp;psig=AOvVaw19hbVvEjEs1rKI4VstFIbn&amp;ust=1581577109779000&amp;source=images&amp;cd=vfe&amp;ved=0CAIQjRxqFwoTCKDH14C4y-cCFQAAAAAdAAAAABAK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onlinejacc.org/content/65/17_Supplement/S387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s://www.bmj.com/content/345/bmj.e520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rct=j&amp;q=&amp;esrc=s&amp;source=images&amp;cd=&amp;cad=rja&amp;uact=8&amp;ved=2ahUKEwiM48uwnKLnAhVh6uAKHSq_BaoQjRx6BAgBEAQ&amp;url=https://www.saem.org/cdem/education/online-education/m4-curriculum/group-m4-cardiovascular/thoracic-aortic-dissection&amp;psig=AOvVaw1SMRjOkU-zgzuWJsDNyAJr&amp;ust=1580160906657578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adiopaedia.org/articles/aortic-dissection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url=https://www.medgadget.com/2007/03/talent_thoracic.html&amp;psig=AOvVaw1lWr_7Vq4YAHI4ke1Rh5Oi&amp;ust=1580311291323000&amp;source=images&amp;cd=vfe&amp;ved=0CAIQjRxqFwoTCMj3nLvMpucCFQAAAAAdAAAAABAK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url=https://www.wikiskripta.eu/w/Chirurgie_hrudn%C3%AD_aorty&amp;psig=AOvVaw0wvLYQl6-TxrujDIn0L1DP&amp;ust=1580312157260000&amp;source=images&amp;cd=vfe&amp;ved=0CAIQjRxqFwoTCLCan9jPpucCFQAAAAAdAAAAABA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url?sa=i&amp;url=http://acsneuro.com/surgeries/brain_detail/aneurysm_clipping_coiling.html&amp;psig=AOvVaw3Eu8Npdqdl6jRLg0EYq-5Q&amp;ust=1580313209907000&amp;source=images&amp;cd=vfe&amp;ved=0CAIQjRxqFwoTCMiPms7TpucCFQAAAAAdAAAAABA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url=https://www.alamy.com/aneurysm-treatment-illustration-comparison-of-clipping-open-surgery-repair-stenting-and-coiling-image333577687.html&amp;psig=AOvVaw3Eu8Npdqdl6jRLg0EYq-5Q&amp;ust=1580313209907000&amp;source=images&amp;cd=vfe&amp;ved=0CAIQjRxqFwoTCMiPms7TpucCFQAAAAAdAAAAABAR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url=https%3A%2F%2Fwww.angiochirurgie.cz%2Fonemocneni-zil%2Fkrecove-zily%2F&amp;psig=AOvVaw3UX3gVsAxsdWqVCgDh4w0r&amp;ust=1581575687135000&amp;source=images&amp;cd=vfe&amp;ved=0CAIQjRxqFwoTCJD-o9qyy-cCFQAAAAAdAAAAABAR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url=https://docplayer.cz/45105104-Vliv-podavani-atorvastatinu-na-expresi-endoglinu-v-aterosklerotickych-platech.html&amp;psig=AOvVaw1T1Bgh4djdFyH5sP5725wv&amp;ust=1579544893338000&amp;source=images&amp;cd=vfe&amp;ved=0CAIQjRxqFwoTCOiSprSlkOcCFQAAAAAdAAAAABAE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ages&amp;cd=&amp;ved=2ahUKEwjbsoie9K_nAhVC8uAKHSPLA_AQjRx6BAgBEAQ&amp;url=https://www.frivillig.dk/nyheder/nyheder-p3/mere-fokus-pa-lymfoedem/&amp;psig=AOvVaw3Pwjf1qORjkKdziK8oJiLT&amp;ust=158063119335939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/url?sa=i&amp;rct=j&amp;q=&amp;esrc=s&amp;source=images&amp;cd=&amp;ved=2ahUKEwiNssPkorLnAhXa6eAKHRsxCZQQjRx6BAgBEAQ&amp;url=https://docplayer.cz/69230289-Masarykova-univerzita-lymfoscintigrafie-u-pacientu-s-otoky-dolnich-koncetin.html&amp;psig=AOvVaw2L-ef-DlZGIK9jWqc3Mbjl&amp;ust=158071236738236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bmedicine.net/content.php?action=showPage&amp;pid=47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s://www.healthdiseases.org/livedo-reticulari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1"/>
            <a:ext cx="11361600" cy="939800"/>
          </a:xfrm>
        </p:spPr>
        <p:txBody>
          <a:bodyPr/>
          <a:lstStyle/>
          <a:p>
            <a:r>
              <a:rPr lang="cs-CZ" altLang="cs-CZ" sz="5000" dirty="0" err="1">
                <a:latin typeface="Arial" panose="020B0604020202020204" pitchFamily="34" charset="0"/>
              </a:rPr>
              <a:t>Angiologie</a:t>
            </a: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43319"/>
            <a:ext cx="11361600" cy="21140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E3C584-854D-433C-9C76-84464FDD2B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728797-2B20-4F1D-A109-3E0FCF393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ICHDKK – </a:t>
            </a:r>
            <a:r>
              <a:rPr lang="cs-CZ" b="1" dirty="0" err="1"/>
              <a:t>diff</a:t>
            </a:r>
            <a:r>
              <a:rPr lang="cs-CZ" b="1" dirty="0"/>
              <a:t>. dg.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2"/>
                </a:solidFill>
              </a:rPr>
              <a:t>Venózní uzávěr: </a:t>
            </a:r>
            <a:r>
              <a:rPr lang="cs-CZ" sz="2000" dirty="0"/>
              <a:t>bolest spíše tlaková, u ICHDKK křečovitá, úleva od bolesti při elevaci, u ICHDKK spíše zhoršení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2"/>
                </a:solidFill>
              </a:rPr>
              <a:t>Spinální etiologie: </a:t>
            </a:r>
            <a:r>
              <a:rPr lang="cs-CZ" sz="2000" dirty="0"/>
              <a:t>slabost, mravenčení, bolesti zad, specifické dermatomy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2"/>
                </a:solidFill>
              </a:rPr>
              <a:t>Artropatie:</a:t>
            </a:r>
            <a:r>
              <a:rPr lang="cs-CZ" sz="2000" dirty="0"/>
              <a:t> bolesti v oblasti kloubů, typicky noční bolest</a:t>
            </a:r>
          </a:p>
        </p:txBody>
      </p:sp>
    </p:spTree>
    <p:extLst>
      <p:ext uri="{BB962C8B-B14F-4D97-AF65-F5344CB8AC3E}">
        <p14:creationId xmlns:p14="http://schemas.microsoft.com/office/powerpoint/2010/main" val="87355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7E0D86-CF6E-4943-818C-125BDF2D5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46935-1FC4-4817-ACC8-B324CC158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ICHDKK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</a:t>
            </a:r>
            <a:r>
              <a:rPr lang="cs-CZ" sz="2000" dirty="0"/>
              <a:t> obtížné hojení ran, defekty, gangréna, akutní tepenný uzávěr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  <a:r>
              <a:rPr lang="cs-CZ" sz="2000" dirty="0"/>
              <a:t> nutná kompenzace hypertenze, </a:t>
            </a:r>
            <a:r>
              <a:rPr lang="cs-CZ" sz="2000" dirty="0" err="1"/>
              <a:t>hyperlipidémie</a:t>
            </a:r>
            <a:r>
              <a:rPr lang="cs-CZ" sz="2000" dirty="0"/>
              <a:t> a diabetu</a:t>
            </a:r>
          </a:p>
          <a:p>
            <a:pPr marL="0" indent="0">
              <a:buNone/>
            </a:pPr>
            <a:r>
              <a:rPr lang="cs-CZ" sz="2000" dirty="0"/>
              <a:t> - </a:t>
            </a:r>
            <a:r>
              <a:rPr lang="cs-CZ" sz="2000" dirty="0" err="1"/>
              <a:t>antiagregace</a:t>
            </a:r>
            <a:r>
              <a:rPr lang="cs-CZ" sz="2000" dirty="0"/>
              <a:t> – ASA / </a:t>
            </a:r>
            <a:r>
              <a:rPr lang="cs-CZ" sz="2000" dirty="0" err="1"/>
              <a:t>clopidogrel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- </a:t>
            </a:r>
            <a:r>
              <a:rPr lang="cs-CZ" sz="2000" dirty="0" err="1"/>
              <a:t>antikoagulace</a:t>
            </a:r>
            <a:r>
              <a:rPr lang="cs-CZ" sz="2000" dirty="0"/>
              <a:t> – pouze pokud </a:t>
            </a:r>
            <a:r>
              <a:rPr lang="cs-CZ" sz="2000" dirty="0" err="1"/>
              <a:t>embolizační</a:t>
            </a:r>
            <a:r>
              <a:rPr lang="cs-CZ" sz="2000" dirty="0"/>
              <a:t> geneze nebo u dilatační formy s </a:t>
            </a:r>
            <a:r>
              <a:rPr lang="cs-CZ" sz="2000" dirty="0" err="1"/>
              <a:t>intraluminálním</a:t>
            </a:r>
            <a:r>
              <a:rPr lang="cs-CZ" sz="2000" dirty="0"/>
              <a:t> trombem</a:t>
            </a:r>
          </a:p>
          <a:p>
            <a:pPr marL="0" indent="0">
              <a:buNone/>
            </a:pPr>
            <a:r>
              <a:rPr lang="cs-CZ" sz="2000" dirty="0"/>
              <a:t> - léčba klaudikací – </a:t>
            </a:r>
            <a:r>
              <a:rPr lang="cs-CZ" sz="2000" dirty="0" err="1"/>
              <a:t>cilostazol</a:t>
            </a:r>
            <a:r>
              <a:rPr lang="cs-CZ" sz="2000" dirty="0"/>
              <a:t>, </a:t>
            </a:r>
            <a:r>
              <a:rPr lang="cs-CZ" sz="2000" dirty="0" err="1"/>
              <a:t>naftidofuryl</a:t>
            </a:r>
            <a:r>
              <a:rPr lang="cs-CZ" sz="2000" dirty="0"/>
              <a:t>, </a:t>
            </a:r>
            <a:r>
              <a:rPr lang="cs-CZ" sz="2000" dirty="0" err="1"/>
              <a:t>pentoxyfilin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- PTA, chirurgická terapie – bypass, </a:t>
            </a:r>
            <a:r>
              <a:rPr lang="cs-CZ" sz="2000" dirty="0" err="1"/>
              <a:t>trombarterectomie</a:t>
            </a:r>
            <a:r>
              <a:rPr lang="cs-CZ" sz="2000" dirty="0"/>
              <a:t>, amputace – poslední možnost</a:t>
            </a:r>
          </a:p>
        </p:txBody>
      </p:sp>
    </p:spTree>
    <p:extLst>
      <p:ext uri="{BB962C8B-B14F-4D97-AF65-F5344CB8AC3E}">
        <p14:creationId xmlns:p14="http://schemas.microsoft.com/office/powerpoint/2010/main" val="387495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B8BA6D-79F5-4F78-9958-3C0987B5AA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BDC571-535B-4E74-A32F-88906E0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končetinová ischemie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000" dirty="0"/>
              <a:t>Náhle vzniklá porucha prokrvení končetiny.</a:t>
            </a:r>
          </a:p>
          <a:p>
            <a:pPr marL="72000" indent="0">
              <a:buNone/>
            </a:pPr>
            <a:endParaRPr lang="cs-CZ" sz="2200" dirty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 </a:t>
            </a:r>
            <a:r>
              <a:rPr lang="cs-CZ" sz="2000" dirty="0"/>
              <a:t>nejčastěji embolie – </a:t>
            </a:r>
            <a:r>
              <a:rPr lang="cs-CZ" sz="2000" dirty="0" err="1"/>
              <a:t>Fisi</a:t>
            </a:r>
            <a:r>
              <a:rPr lang="cs-CZ" sz="2000" dirty="0"/>
              <a:t>, IM, </a:t>
            </a:r>
            <a:r>
              <a:rPr lang="cs-CZ" sz="2000" dirty="0" err="1"/>
              <a:t>endokarditída</a:t>
            </a:r>
            <a:r>
              <a:rPr lang="cs-CZ" sz="2000" dirty="0"/>
              <a:t>, aneurysma LK, paradoxní embolizace při FOA</a:t>
            </a:r>
          </a:p>
          <a:p>
            <a:pPr marL="0" indent="0">
              <a:buNone/>
            </a:pPr>
            <a:r>
              <a:rPr lang="cs-CZ" sz="2000" dirty="0"/>
              <a:t>    - trombóza, ruptura AS plátu, disekce aorty, poranění tepny – např. po punkci</a:t>
            </a:r>
          </a:p>
          <a:p>
            <a:pPr marL="72000" indent="0">
              <a:buNone/>
            </a:pPr>
            <a:endParaRPr lang="cs-CZ" sz="2200" dirty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Klinický obraz: </a:t>
            </a:r>
            <a:r>
              <a:rPr lang="cs-CZ" sz="2000" dirty="0"/>
              <a:t>chlad, bledost až </a:t>
            </a:r>
            <a:r>
              <a:rPr lang="cs-CZ" sz="2000" dirty="0" err="1"/>
              <a:t>mramoráž</a:t>
            </a:r>
            <a:r>
              <a:rPr lang="cs-CZ" sz="2000" dirty="0"/>
              <a:t> končetiny, krutá bolest, snížená hybnost, chybění pulzací</a:t>
            </a:r>
          </a:p>
        </p:txBody>
      </p:sp>
    </p:spTree>
    <p:extLst>
      <p:ext uri="{BB962C8B-B14F-4D97-AF65-F5344CB8AC3E}">
        <p14:creationId xmlns:p14="http://schemas.microsoft.com/office/powerpoint/2010/main" val="159051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F237E8-B763-4382-9078-340AEDC2B1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086D59-47E8-4314-8E07-915AB0A64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končetinová ischemie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 </a:t>
            </a:r>
            <a:r>
              <a:rPr lang="cs-CZ" sz="2000" dirty="0"/>
              <a:t>klinický obraz, UZ </a:t>
            </a:r>
            <a:r>
              <a:rPr lang="cs-CZ" sz="2000" dirty="0" err="1"/>
              <a:t>doppler</a:t>
            </a:r>
            <a:r>
              <a:rPr lang="cs-CZ" sz="2000" dirty="0"/>
              <a:t>, CT angiografie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200" dirty="0" err="1">
                <a:solidFill>
                  <a:schemeClr val="tx2"/>
                </a:solidFill>
              </a:rPr>
              <a:t>Diff</a:t>
            </a:r>
            <a:r>
              <a:rPr lang="cs-CZ" sz="2200" dirty="0">
                <a:solidFill>
                  <a:schemeClr val="tx2"/>
                </a:solidFill>
              </a:rPr>
              <a:t>. dg:</a:t>
            </a:r>
            <a:r>
              <a:rPr lang="cs-CZ" sz="2000" dirty="0"/>
              <a:t> </a:t>
            </a:r>
            <a:r>
              <a:rPr lang="cs-CZ" sz="2000" dirty="0" err="1"/>
              <a:t>phlegmasia</a:t>
            </a:r>
            <a:r>
              <a:rPr lang="cs-CZ" sz="2000" dirty="0"/>
              <a:t> </a:t>
            </a:r>
            <a:r>
              <a:rPr lang="cs-CZ" sz="2000" dirty="0" err="1"/>
              <a:t>coerulea</a:t>
            </a:r>
            <a:r>
              <a:rPr lang="cs-CZ" sz="2000" dirty="0"/>
              <a:t> </a:t>
            </a:r>
            <a:r>
              <a:rPr lang="cs-CZ" sz="2000" dirty="0" err="1"/>
              <a:t>dolens</a:t>
            </a:r>
            <a:r>
              <a:rPr lang="cs-CZ" sz="2000" dirty="0"/>
              <a:t> – také chybí pulzace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 </a:t>
            </a:r>
            <a:r>
              <a:rPr lang="cs-CZ" sz="2000" dirty="0"/>
              <a:t>šok, ischemická nekróza, uvolnění myoglobinu &gt; akutní renální selhání, </a:t>
            </a:r>
            <a:r>
              <a:rPr lang="cs-CZ" sz="2000" dirty="0" err="1"/>
              <a:t>kompartment</a:t>
            </a:r>
            <a:r>
              <a:rPr lang="cs-CZ" sz="2000" dirty="0"/>
              <a:t> syndrom</a:t>
            </a:r>
          </a:p>
        </p:txBody>
      </p:sp>
    </p:spTree>
    <p:extLst>
      <p:ext uri="{BB962C8B-B14F-4D97-AF65-F5344CB8AC3E}">
        <p14:creationId xmlns:p14="http://schemas.microsoft.com/office/powerpoint/2010/main" val="34332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14F510-B861-4972-90AA-F804BD8CF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F31AC7-E6CE-4EC7-9D6C-6B5BBAA86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končetinová ischemie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</a:p>
          <a:p>
            <a:pPr>
              <a:buFontTx/>
              <a:buChar char="-"/>
            </a:pPr>
            <a:r>
              <a:rPr lang="cs-CZ" sz="2000" dirty="0"/>
              <a:t>nejprve aplikace heparinu – zabrání narůstání trombu, analgetika</a:t>
            </a:r>
          </a:p>
          <a:p>
            <a:pPr>
              <a:buFontTx/>
              <a:buChar char="-"/>
            </a:pPr>
            <a:r>
              <a:rPr lang="cs-CZ" sz="2000" dirty="0"/>
              <a:t>přednostně chirurgická - </a:t>
            </a:r>
            <a:r>
              <a:rPr lang="cs-CZ" sz="2000" dirty="0" err="1"/>
              <a:t>embolektomie</a:t>
            </a:r>
            <a:r>
              <a:rPr lang="cs-CZ" sz="2000" dirty="0"/>
              <a:t> </a:t>
            </a:r>
            <a:r>
              <a:rPr lang="cs-CZ" sz="2000" dirty="0" err="1"/>
              <a:t>Fogartyho</a:t>
            </a:r>
            <a:r>
              <a:rPr lang="cs-CZ" sz="2000" dirty="0"/>
              <a:t> katetrem, bypass, lokální </a:t>
            </a:r>
            <a:r>
              <a:rPr lang="cs-CZ" sz="2000" dirty="0" err="1"/>
              <a:t>intraarteriální</a:t>
            </a:r>
            <a:r>
              <a:rPr lang="cs-CZ" sz="2000" dirty="0"/>
              <a:t> trombolýza, aspirační </a:t>
            </a:r>
            <a:r>
              <a:rPr lang="cs-CZ" sz="2000" dirty="0" err="1"/>
              <a:t>trombektomie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5974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A01824-B6F0-48A9-83A2-CD23EF9DB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E37307-B856-45EC-8453-8FCFB91B8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err="1"/>
              <a:t>Embolektomie</a:t>
            </a:r>
            <a:r>
              <a:rPr lang="cs-CZ" b="1" dirty="0"/>
              <a:t> </a:t>
            </a:r>
            <a:r>
              <a:rPr lang="cs-CZ" b="1" dirty="0" err="1"/>
              <a:t>Fogartyho</a:t>
            </a:r>
            <a:r>
              <a:rPr lang="cs-CZ" b="1" dirty="0"/>
              <a:t> katetrem</a:t>
            </a:r>
          </a:p>
        </p:txBody>
      </p:sp>
      <p:pic>
        <p:nvPicPr>
          <p:cNvPr id="3074" name="Picture 2" descr="Image result for fogarty cathe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69580"/>
            <a:ext cx="7936979" cy="53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678357-C6CC-41CA-9A42-BCA541826B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2BD717-7905-45E0-9E24-7AE30FBDE0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2050" name="Picture 2" descr="Výsledek obrázku pro ct angiography leg ischem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469338"/>
            <a:ext cx="2919463" cy="60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57" y="469337"/>
            <a:ext cx="4218207" cy="60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1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E57C47-4DBA-4646-A3A4-7A336C96BC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AACCEC-50D4-4D20-84C1-834F9E8F3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Disekce aorty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Definice: </a:t>
            </a:r>
            <a:r>
              <a:rPr lang="cs-CZ" sz="2000" dirty="0"/>
              <a:t>podélné rozštěpení její stěny, vytvoření falešného a pravého lumen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/>
              <a:t> Aneurysma, zánětlivá onemocnění aorty, systémová onemocnění pojiva, </a:t>
            </a:r>
            <a:r>
              <a:rPr lang="cs-CZ" sz="2000" dirty="0" err="1"/>
              <a:t>iatrogenní</a:t>
            </a:r>
            <a:r>
              <a:rPr lang="cs-CZ" sz="2000" dirty="0"/>
              <a:t>, traumatická, 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Klasifikace:</a:t>
            </a:r>
            <a:r>
              <a:rPr lang="cs-CZ" sz="2000" dirty="0"/>
              <a:t> </a:t>
            </a:r>
            <a:r>
              <a:rPr lang="cs-CZ" sz="2000" dirty="0" err="1"/>
              <a:t>Standfordská</a:t>
            </a:r>
            <a:r>
              <a:rPr lang="cs-CZ" sz="2000" dirty="0"/>
              <a:t> klasifikace – nejpoužívanější – typ A – pokud postižena ascendentní aorta, typ B – pokud postižena není, dále </a:t>
            </a:r>
            <a:r>
              <a:rPr lang="cs-CZ" sz="2000" dirty="0" err="1"/>
              <a:t>Debakey</a:t>
            </a:r>
            <a:r>
              <a:rPr lang="cs-CZ" sz="2000" dirty="0"/>
              <a:t> systém</a:t>
            </a:r>
          </a:p>
        </p:txBody>
      </p:sp>
    </p:spTree>
    <p:extLst>
      <p:ext uri="{BB962C8B-B14F-4D97-AF65-F5344CB8AC3E}">
        <p14:creationId xmlns:p14="http://schemas.microsoft.com/office/powerpoint/2010/main" val="424528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45D8A5-A9BF-4011-A1F0-63822D7D4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8554FF-EE8B-4AA1-B95E-1239E21EB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3074" name="Picture 2" descr="Výsledek obrázku pro aortic disse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10157"/>
            <a:ext cx="8202488" cy="60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7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1534F6-A025-49A0-9684-9DF5E4075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4D5280-3526-46DD-942B-67346DAAB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Disekce aorty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Klinický obraz:</a:t>
            </a:r>
            <a:r>
              <a:rPr lang="cs-CZ" sz="2000" dirty="0"/>
              <a:t> náhle vzniklá ostrá palčivá bolest vystřelující do zad, CMP, IM, synkopa, ale také příznaky jiné orgánové ischemie !!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 </a:t>
            </a:r>
            <a:r>
              <a:rPr lang="cs-CZ" sz="2000" dirty="0"/>
              <a:t>typická bolest, deficit pulzací na periferii, výrazný stranový rozdíl na končetinách</a:t>
            </a:r>
          </a:p>
          <a:p>
            <a:pPr marL="0" indent="0">
              <a:buNone/>
            </a:pPr>
            <a:r>
              <a:rPr lang="cs-CZ" sz="2000" dirty="0"/>
              <a:t> - na RTG může být rozšíření mediastina, na EKG změny při postižení koronárních tepen</a:t>
            </a:r>
          </a:p>
          <a:p>
            <a:pPr marL="0" indent="0">
              <a:buNone/>
            </a:pPr>
            <a:r>
              <a:rPr lang="cs-CZ" sz="2000" dirty="0"/>
              <a:t> - laboratorně – elevace DD, laboratorní projevy ischémie – elevace laktátu, kreatininu, JT, </a:t>
            </a:r>
            <a:r>
              <a:rPr lang="cs-CZ" sz="2000" dirty="0" err="1"/>
              <a:t>TnT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- zobrazovací metody – CTAG, ECHO srdce</a:t>
            </a:r>
          </a:p>
        </p:txBody>
      </p:sp>
    </p:spTree>
    <p:extLst>
      <p:ext uri="{BB962C8B-B14F-4D97-AF65-F5344CB8AC3E}">
        <p14:creationId xmlns:p14="http://schemas.microsoft.com/office/powerpoint/2010/main" val="219772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9AD064-06E0-404A-8A40-3CC2B77A1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F7C071-F0B5-4EF7-91C8-4B35994423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Podobor vnitřního lékařství specializující se na prevenci, diagnostiku  a terapii onemocnění cév – žíly, tepny, lymfatické cévy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099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7C0C9A-4A2F-4089-9483-81D95406A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450A15-A69D-4DD4-8B9A-1300261976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4098" name="Picture 2" descr="Výsledek obrázku pro aortic dissection 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23584"/>
            <a:ext cx="6874346" cy="56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5087888" y="2276873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19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6E415E-BB35-40C0-BA33-54C91C2881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0CC448-583B-41F7-ACEC-FD0CDB4AD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Disekce aorty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  <a:r>
              <a:rPr lang="cs-CZ" sz="2000" dirty="0"/>
              <a:t> </a:t>
            </a:r>
          </a:p>
          <a:p>
            <a:pPr marL="72000" indent="0">
              <a:buNone/>
            </a:pPr>
            <a:r>
              <a:rPr lang="cs-CZ" sz="2000" dirty="0"/>
              <a:t>– u disekce typu A urgentní kardiochirurgický výkon</a:t>
            </a:r>
          </a:p>
          <a:p>
            <a:pPr marL="0" indent="0">
              <a:buNone/>
            </a:pPr>
            <a:r>
              <a:rPr lang="cs-CZ" sz="2000" dirty="0"/>
              <a:t> – disekce typu B – stabilizace pacienta – STK udržovat </a:t>
            </a:r>
          </a:p>
          <a:p>
            <a:pPr marL="0" indent="0">
              <a:buNone/>
            </a:pPr>
            <a:r>
              <a:rPr lang="cs-CZ" sz="2000" dirty="0"/>
              <a:t>mezi 100 – 120 </a:t>
            </a:r>
            <a:r>
              <a:rPr lang="cs-CZ" sz="2000" dirty="0" err="1"/>
              <a:t>mmHg</a:t>
            </a:r>
            <a:r>
              <a:rPr lang="cs-CZ" sz="2000" dirty="0"/>
              <a:t>, poté zavedení </a:t>
            </a:r>
            <a:r>
              <a:rPr lang="cs-CZ" sz="2000" dirty="0" err="1"/>
              <a:t>stentgraftu</a:t>
            </a:r>
            <a:r>
              <a:rPr lang="cs-CZ" sz="2000" dirty="0"/>
              <a:t>, náhrada protézou</a:t>
            </a:r>
          </a:p>
        </p:txBody>
      </p:sp>
      <p:pic>
        <p:nvPicPr>
          <p:cNvPr id="1026" name="Picture 2" descr="Image result for stentgraft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00" y="1799850"/>
            <a:ext cx="2857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4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2BBD6B-C3DB-428B-9199-92591C53A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4F1A17-0F70-4A78-B307-45CDA06BC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Aneurysmata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000" dirty="0"/>
              <a:t>lokalizované rozšíření stěny ve všech jejich vrstvách.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úrazy, sklerotické změny, vrozená méněcennost stěny tepny, v minulosti Lues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Predilekční místa: </a:t>
            </a:r>
            <a:r>
              <a:rPr lang="cs-CZ" sz="2000" dirty="0"/>
              <a:t>aortální oblouk, abdominální aorta, mozkové tepny, podkolenní tepna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Klin. obraz: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většinou náhodný nález, útlak okolních tkání, při mozkových aneurysmat neurolog. symptomatologie</a:t>
            </a:r>
          </a:p>
        </p:txBody>
      </p:sp>
    </p:spTree>
    <p:extLst>
      <p:ext uri="{BB962C8B-B14F-4D97-AF65-F5344CB8AC3E}">
        <p14:creationId xmlns:p14="http://schemas.microsoft.com/office/powerpoint/2010/main" val="542846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33D44D-56A5-4776-9CF0-D8C10C60B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172F4D-66E9-44EE-AB4C-4C7806BB3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Aneurysmata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</a:t>
            </a:r>
            <a:r>
              <a:rPr lang="cs-CZ" sz="2000" dirty="0"/>
              <a:t> UZ </a:t>
            </a:r>
            <a:r>
              <a:rPr lang="cs-CZ" sz="2000" dirty="0" err="1"/>
              <a:t>doppler</a:t>
            </a:r>
            <a:r>
              <a:rPr lang="cs-CZ" sz="2000" dirty="0"/>
              <a:t>, CTAG, při velkých rozměrech a astenickém habitu můžou být hmatné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</a:t>
            </a:r>
            <a:r>
              <a:rPr lang="cs-CZ" sz="2000" dirty="0"/>
              <a:t> ruptura, embolizace, trombotický uzávěr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Léčba:</a:t>
            </a:r>
            <a:r>
              <a:rPr lang="cs-CZ" sz="2000" dirty="0"/>
              <a:t> sledování, kompenzace hypertenze, dle velkosti a symptomů příp. operační výkon - </a:t>
            </a:r>
            <a:r>
              <a:rPr lang="cs-CZ" sz="2000" dirty="0" err="1"/>
              <a:t>endovaskulární</a:t>
            </a:r>
            <a:r>
              <a:rPr lang="cs-CZ" sz="2000" dirty="0"/>
              <a:t> - zavedení </a:t>
            </a:r>
            <a:r>
              <a:rPr lang="cs-CZ" sz="2000" dirty="0" err="1"/>
              <a:t>stengraftu</a:t>
            </a:r>
            <a:r>
              <a:rPr lang="cs-CZ" sz="2000" dirty="0"/>
              <a:t>, příp. - implantace protézy, u mozkových aneurysmat </a:t>
            </a:r>
            <a:r>
              <a:rPr lang="cs-CZ" sz="2000" dirty="0" err="1"/>
              <a:t>coiling</a:t>
            </a:r>
            <a:r>
              <a:rPr lang="cs-CZ" sz="2000" dirty="0"/>
              <a:t>, </a:t>
            </a:r>
            <a:r>
              <a:rPr lang="cs-CZ" sz="2000" dirty="0" err="1"/>
              <a:t>clipping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08446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E4CC9C-1999-43F6-9312-39A11AF6A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FE5B4C-17B1-47A3-AF5D-BF09B6FDE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2050" name="Picture 2" descr="Image result for aneurysm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52744"/>
            <a:ext cx="6127306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iling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20" y="1318022"/>
            <a:ext cx="37814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7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01C3A0-C7A9-428D-9129-53407DCC7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9CEFC6-5F71-4961-B133-4542AE0EF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3074" name="Picture 2" descr="Image result for coiling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66137"/>
            <a:ext cx="9106644" cy="62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44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C36713-A79A-4B55-9C87-49812682F4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BF12D8-96D9-48DB-88DF-5D6E252CC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Onemocnění žil - varixy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dirty="0"/>
              <a:t>Vakovité nebo válcovité rozšíření žilního kmene – povrchového nebo hlubokého.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/>
              <a:t> multifaktoriální – vrozená nedostatečnost vaziva, hormonální působení, dlouhé stání, těhotenství, obezita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 </a:t>
            </a:r>
            <a:r>
              <a:rPr lang="cs-CZ" sz="2000" dirty="0"/>
              <a:t>viditelné a hmatné povrchové varixy, pocit přeplnění DKK a </a:t>
            </a:r>
            <a:r>
              <a:rPr lang="cs-CZ" sz="2000" dirty="0" err="1"/>
              <a:t>perimal</a:t>
            </a:r>
            <a:r>
              <a:rPr lang="cs-CZ" sz="2000" dirty="0"/>
              <a:t>. otoky zejména večer</a:t>
            </a:r>
          </a:p>
        </p:txBody>
      </p:sp>
    </p:spTree>
    <p:extLst>
      <p:ext uri="{BB962C8B-B14F-4D97-AF65-F5344CB8AC3E}">
        <p14:creationId xmlns:p14="http://schemas.microsoft.com/office/powerpoint/2010/main" val="2241404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1DAFB9-519A-4B68-93A1-4A78B0D96A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71A76D-0349-4EE2-9E9E-413838092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varixů DKK</a:t>
            </a:r>
          </a:p>
        </p:txBody>
      </p:sp>
      <p:pic>
        <p:nvPicPr>
          <p:cNvPr id="1026" name="Picture 2" descr="Image result for varixy d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1" y="1619710"/>
            <a:ext cx="10058399" cy="41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4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5E89EA-BBA8-4C78-8062-17A35902C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6AF553-0E71-4D28-9623-11FB7C087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Varixy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</a:t>
            </a:r>
            <a:r>
              <a:rPr lang="cs-CZ" sz="2000" dirty="0"/>
              <a:t> klinický obraz, UZ </a:t>
            </a:r>
            <a:r>
              <a:rPr lang="cs-CZ" sz="2000" dirty="0" err="1"/>
              <a:t>doppler</a:t>
            </a:r>
            <a:r>
              <a:rPr lang="cs-CZ" sz="2000" dirty="0"/>
              <a:t> – zejména před operačním odstraněním, kde nutno vyšetřit průchodnost hlubokého systému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</a:t>
            </a:r>
            <a:r>
              <a:rPr lang="cs-CZ" sz="2000" dirty="0"/>
              <a:t> </a:t>
            </a:r>
            <a:r>
              <a:rPr lang="cs-CZ" sz="2000" dirty="0" err="1"/>
              <a:t>flebitídy</a:t>
            </a:r>
            <a:r>
              <a:rPr lang="cs-CZ" sz="2000" dirty="0"/>
              <a:t>, chronická žilní insuficience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  <a:r>
              <a:rPr lang="cs-CZ" sz="2000" dirty="0"/>
              <a:t> elastické punčochy, více pohybu, </a:t>
            </a:r>
            <a:r>
              <a:rPr lang="cs-CZ" sz="2000" dirty="0" err="1"/>
              <a:t>venotonika</a:t>
            </a:r>
            <a:r>
              <a:rPr lang="cs-CZ" sz="2000" dirty="0"/>
              <a:t>, odstranění chirurgicky, sklerotizace</a:t>
            </a:r>
          </a:p>
        </p:txBody>
      </p:sp>
    </p:spTree>
    <p:extLst>
      <p:ext uri="{BB962C8B-B14F-4D97-AF65-F5344CB8AC3E}">
        <p14:creationId xmlns:p14="http://schemas.microsoft.com/office/powerpoint/2010/main" val="2091811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2EA839-37ED-428E-B4B2-2536DF8693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5A473D-D834-4E27-90AB-C0D2C72D4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Povrchová flebitida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2000" indent="0">
              <a:buNone/>
            </a:pPr>
            <a:r>
              <a:rPr lang="cs-CZ" sz="2200" dirty="0"/>
              <a:t>Zánětlivé postižení varikózního uzlu nebo vény s trombotickým uzávěrem.</a:t>
            </a:r>
          </a:p>
          <a:p>
            <a:pPr marL="7200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Etiologie: </a:t>
            </a:r>
            <a:r>
              <a:rPr lang="cs-CZ" sz="2200" dirty="0"/>
              <a:t>mechanický útlak, na HKK často po venepunkcích, </a:t>
            </a:r>
            <a:r>
              <a:rPr lang="cs-CZ" sz="2200" dirty="0" err="1"/>
              <a:t>Bürgerova</a:t>
            </a:r>
            <a:r>
              <a:rPr lang="cs-CZ" sz="2200" dirty="0"/>
              <a:t> nemoc , malignita</a:t>
            </a:r>
          </a:p>
          <a:p>
            <a:pPr marL="72000" indent="0">
              <a:buNone/>
            </a:pPr>
            <a:r>
              <a:rPr lang="cs-CZ" sz="2200" dirty="0"/>
              <a:t>Klinický obraz: známky zánětu v oblasti postižené vény, zatvrdnutí – známka trombózy </a:t>
            </a:r>
          </a:p>
          <a:p>
            <a:pPr marL="7200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Diagnostika: </a:t>
            </a:r>
            <a:r>
              <a:rPr lang="cs-CZ" sz="2200" dirty="0"/>
              <a:t>klinický obraz, příp. UZ </a:t>
            </a:r>
            <a:r>
              <a:rPr lang="cs-CZ" sz="2200" dirty="0" err="1"/>
              <a:t>doppler</a:t>
            </a:r>
            <a:endParaRPr lang="cs-CZ" sz="2200" dirty="0"/>
          </a:p>
          <a:p>
            <a:pPr marL="7200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Terapie: </a:t>
            </a:r>
            <a:r>
              <a:rPr lang="cs-CZ" sz="2200" dirty="0" err="1"/>
              <a:t>hirudoid</a:t>
            </a:r>
            <a:r>
              <a:rPr lang="cs-CZ" sz="2200" dirty="0"/>
              <a:t> a antiflogistika lokálně, bandáže, při větším rozsahu nebo blízkosti </a:t>
            </a:r>
            <a:r>
              <a:rPr lang="cs-CZ" sz="2200" dirty="0" err="1"/>
              <a:t>saféno</a:t>
            </a:r>
            <a:r>
              <a:rPr lang="cs-CZ" sz="2200" dirty="0"/>
              <a:t>-femorální punkce, tj. při riziku přechodu do hlubokého systému </a:t>
            </a:r>
            <a:r>
              <a:rPr lang="cs-CZ" sz="2200" dirty="0" err="1"/>
              <a:t>antikoagulace</a:t>
            </a:r>
            <a:r>
              <a:rPr lang="cs-CZ" sz="2200" dirty="0"/>
              <a:t>, ATB při celkových známkách zánětu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01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C3986F-AC2D-4FF4-91A7-EEABBFDCE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D754BA-6BF9-42DE-B08F-12B5B4507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Obecná stavba cévní stěny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u="sng" dirty="0">
                <a:solidFill>
                  <a:schemeClr val="tx2"/>
                </a:solidFill>
              </a:rPr>
              <a:t>Intima</a:t>
            </a:r>
            <a:r>
              <a:rPr lang="cs-CZ" sz="2000" dirty="0"/>
              <a:t> – vnitřní </a:t>
            </a:r>
            <a:r>
              <a:rPr lang="cs-CZ" sz="2000" dirty="0" err="1"/>
              <a:t>nesmáčivá</a:t>
            </a:r>
            <a:r>
              <a:rPr lang="cs-CZ" sz="2000" dirty="0"/>
              <a:t> výstelka kryta endotelem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u="sng" dirty="0">
                <a:solidFill>
                  <a:schemeClr val="tx2"/>
                </a:solidFill>
              </a:rPr>
              <a:t>Media </a:t>
            </a:r>
            <a:r>
              <a:rPr lang="cs-CZ" sz="2000" dirty="0"/>
              <a:t>– střední vrstva tvořena: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elastickým vazivem – větší tepny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hladkou svalovinou – menší tepny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u="sng" dirty="0" err="1">
                <a:solidFill>
                  <a:schemeClr val="tx2"/>
                </a:solidFill>
              </a:rPr>
              <a:t>Adventicie</a:t>
            </a:r>
            <a:r>
              <a:rPr lang="cs-CZ" sz="2000" u="sng" dirty="0"/>
              <a:t> </a:t>
            </a:r>
            <a:r>
              <a:rPr lang="cs-CZ" sz="2000" dirty="0"/>
              <a:t>– vnější vazivová vrstva</a:t>
            </a:r>
          </a:p>
        </p:txBody>
      </p:sp>
      <p:pic>
        <p:nvPicPr>
          <p:cNvPr id="1026" name="Picture 2" descr="Image result for cévní stěn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75" y="1692001"/>
            <a:ext cx="3655803" cy="41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79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65F6B4-88A4-495E-B9FF-DE3581FBD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1AE12F-C0DD-4758-8B3A-B44D550C1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Hluboká </a:t>
            </a:r>
            <a:r>
              <a:rPr lang="cs-CZ" b="1" dirty="0" err="1"/>
              <a:t>flebotrombóza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000" dirty="0"/>
              <a:t>Intravaskulární trombóza v hlubokých žílách zejména DKK.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/>
              <a:t> </a:t>
            </a:r>
            <a:r>
              <a:rPr lang="cs-CZ" sz="2000" dirty="0" err="1"/>
              <a:t>Wirchovovo</a:t>
            </a:r>
            <a:r>
              <a:rPr lang="cs-CZ" sz="2000" dirty="0"/>
              <a:t> trias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Predisponující faktory: </a:t>
            </a:r>
            <a:r>
              <a:rPr lang="cs-CZ" sz="2000" dirty="0"/>
              <a:t>operace, úrazy, imobilita, dlouhé sezení – cestování, sepse, obezita, malignity, </a:t>
            </a:r>
            <a:r>
              <a:rPr lang="cs-CZ" sz="2000" dirty="0" err="1"/>
              <a:t>trombofilní</a:t>
            </a:r>
            <a:r>
              <a:rPr lang="cs-CZ" sz="2000" dirty="0"/>
              <a:t> stavy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 </a:t>
            </a:r>
            <a:r>
              <a:rPr lang="cs-CZ" sz="2000" dirty="0"/>
              <a:t>otok, zteplání, palpační bolestivost v průběhu žil, může být i klidová, zvýraznění povrchové systému, pozitivní </a:t>
            </a:r>
            <a:r>
              <a:rPr lang="cs-CZ" sz="2000" dirty="0" err="1"/>
              <a:t>homans</a:t>
            </a:r>
            <a:r>
              <a:rPr lang="cs-CZ" sz="2000" dirty="0"/>
              <a:t> a plantární znamení</a:t>
            </a:r>
          </a:p>
        </p:txBody>
      </p:sp>
    </p:spTree>
    <p:extLst>
      <p:ext uri="{BB962C8B-B14F-4D97-AF65-F5344CB8AC3E}">
        <p14:creationId xmlns:p14="http://schemas.microsoft.com/office/powerpoint/2010/main" val="2304795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2A6853-E727-4804-87AE-2B6661A006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A78F25-D87E-4DD9-8B92-28EB78E850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Hluboká </a:t>
            </a:r>
            <a:r>
              <a:rPr lang="cs-CZ" b="1" dirty="0" err="1"/>
              <a:t>flebotrombóza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 </a:t>
            </a:r>
            <a:r>
              <a:rPr lang="cs-CZ" sz="2000" dirty="0"/>
              <a:t>klinický obraz, UZ </a:t>
            </a:r>
            <a:r>
              <a:rPr lang="cs-CZ" sz="2000" dirty="0" err="1"/>
              <a:t>doppler</a:t>
            </a:r>
            <a:r>
              <a:rPr lang="cs-CZ" sz="2000" dirty="0"/>
              <a:t>, scintigrafie, </a:t>
            </a:r>
            <a:r>
              <a:rPr lang="cs-CZ" sz="2000" dirty="0" err="1"/>
              <a:t>elev</a:t>
            </a:r>
            <a:r>
              <a:rPr lang="cs-CZ" sz="2000" dirty="0"/>
              <a:t>. DD</a:t>
            </a:r>
          </a:p>
          <a:p>
            <a:pPr marL="72000" indent="0">
              <a:buNone/>
            </a:pPr>
            <a:r>
              <a:rPr lang="cs-CZ" sz="2200" dirty="0" err="1">
                <a:solidFill>
                  <a:schemeClr val="tx2"/>
                </a:solidFill>
              </a:rPr>
              <a:t>Diff</a:t>
            </a:r>
            <a:r>
              <a:rPr lang="cs-CZ" sz="2200" dirty="0">
                <a:solidFill>
                  <a:schemeClr val="tx2"/>
                </a:solidFill>
              </a:rPr>
              <a:t>. dg.: </a:t>
            </a:r>
            <a:r>
              <a:rPr lang="cs-CZ" sz="2000" dirty="0" err="1"/>
              <a:t>postrombotický</a:t>
            </a:r>
            <a:r>
              <a:rPr lang="cs-CZ" sz="2000" dirty="0"/>
              <a:t> syndrom, lymfedém, LIS, tepenný uzávěr – </a:t>
            </a:r>
            <a:r>
              <a:rPr lang="cs-CZ" sz="2000" dirty="0" err="1"/>
              <a:t>phlegmasia</a:t>
            </a:r>
            <a:r>
              <a:rPr lang="cs-CZ" sz="2000" dirty="0"/>
              <a:t> </a:t>
            </a:r>
            <a:r>
              <a:rPr lang="cs-CZ" sz="2000" dirty="0" err="1"/>
              <a:t>coerulea</a:t>
            </a:r>
            <a:r>
              <a:rPr lang="cs-CZ" sz="2000" dirty="0"/>
              <a:t> </a:t>
            </a:r>
            <a:r>
              <a:rPr lang="cs-CZ" sz="2000" dirty="0" err="1"/>
              <a:t>dolens</a:t>
            </a:r>
            <a:r>
              <a:rPr lang="cs-CZ" sz="2000" dirty="0"/>
              <a:t> – také chybí pulzace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 </a:t>
            </a:r>
            <a:r>
              <a:rPr lang="cs-CZ" sz="2000" dirty="0"/>
              <a:t>PE, posttrombotický syndrom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  <a:r>
              <a:rPr lang="cs-CZ" sz="2000" dirty="0"/>
              <a:t> bandáž, klidový režim</a:t>
            </a:r>
          </a:p>
          <a:p>
            <a:pPr marL="0" indent="0">
              <a:buNone/>
            </a:pPr>
            <a:r>
              <a:rPr lang="cs-CZ" sz="2000" dirty="0"/>
              <a:t> - </a:t>
            </a:r>
            <a:r>
              <a:rPr lang="cs-CZ" sz="2000" dirty="0" err="1"/>
              <a:t>antikoagulace</a:t>
            </a:r>
            <a:r>
              <a:rPr lang="cs-CZ" sz="2000" dirty="0"/>
              <a:t> – LMWH, </a:t>
            </a:r>
            <a:r>
              <a:rPr lang="cs-CZ" sz="2000" dirty="0" err="1"/>
              <a:t>warfarin</a:t>
            </a:r>
            <a:r>
              <a:rPr lang="cs-CZ" sz="2000" dirty="0"/>
              <a:t>, NOAC</a:t>
            </a:r>
          </a:p>
          <a:p>
            <a:pPr marL="0" indent="0">
              <a:buNone/>
            </a:pPr>
            <a:r>
              <a:rPr lang="cs-CZ" sz="2000" dirty="0"/>
              <a:t> - trombolýza, vč. lokální trombolýzy – větší rozsah </a:t>
            </a:r>
            <a:r>
              <a:rPr lang="cs-CZ" sz="2000" dirty="0" err="1"/>
              <a:t>phlegmasia</a:t>
            </a:r>
            <a:r>
              <a:rPr lang="cs-CZ" sz="2000" dirty="0"/>
              <a:t> </a:t>
            </a:r>
            <a:r>
              <a:rPr lang="cs-CZ" sz="2000" dirty="0" err="1"/>
              <a:t>ceorulea</a:t>
            </a:r>
            <a:r>
              <a:rPr lang="cs-CZ" sz="2000" dirty="0"/>
              <a:t> </a:t>
            </a:r>
            <a:r>
              <a:rPr lang="cs-CZ" sz="2000" dirty="0" err="1"/>
              <a:t>dolens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490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E19A8A-36F4-4F7B-B6AF-D85C1622E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16E100-2F91-47A9-85AB-94B625072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Chronická žilní insuficience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Definice:</a:t>
            </a:r>
            <a:r>
              <a:rPr lang="cs-CZ" sz="2000" dirty="0"/>
              <a:t> </a:t>
            </a:r>
            <a:r>
              <a:rPr lang="cs-CZ" sz="2000" dirty="0" err="1"/>
              <a:t>stáza</a:t>
            </a:r>
            <a:r>
              <a:rPr lang="cs-CZ" sz="2000" dirty="0"/>
              <a:t> krve v DKK se zvýšením žilního tlaku a se sekundárními změnami žil a kůže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 </a:t>
            </a:r>
            <a:r>
              <a:rPr lang="cs-CZ" sz="2000" dirty="0"/>
              <a:t>porucha funkce žilních chlopní s následnou poruchou mikrocirkulace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</a:t>
            </a:r>
            <a:r>
              <a:rPr lang="cs-CZ" sz="2000" dirty="0"/>
              <a:t> přechodné </a:t>
            </a:r>
            <a:r>
              <a:rPr lang="cs-CZ" sz="2000" dirty="0" err="1"/>
              <a:t>perimaleolární</a:t>
            </a:r>
            <a:r>
              <a:rPr lang="cs-CZ" sz="2000" dirty="0"/>
              <a:t> otoky, varixy, v pozdějších fázích i trvalé otoky s uvolněním </a:t>
            </a:r>
            <a:r>
              <a:rPr lang="cs-CZ" sz="2000" dirty="0" err="1"/>
              <a:t>hemosiderinu</a:t>
            </a:r>
            <a:r>
              <a:rPr lang="cs-CZ" sz="2000" dirty="0"/>
              <a:t> do kůže, vznik bércové ulcerace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</a:t>
            </a:r>
            <a:r>
              <a:rPr lang="cs-CZ" sz="2000" dirty="0"/>
              <a:t> klinický obraz, UZ </a:t>
            </a:r>
            <a:r>
              <a:rPr lang="cs-CZ" sz="2000" dirty="0" err="1"/>
              <a:t>doppler</a:t>
            </a: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  <a:r>
              <a:rPr lang="cs-CZ" sz="2000" dirty="0"/>
              <a:t> kompresní léčba, </a:t>
            </a:r>
            <a:r>
              <a:rPr lang="cs-CZ" sz="2000" dirty="0" err="1"/>
              <a:t>venotonika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0271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0CE58B-5DA3-44B2-857A-DD02D259D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C44C73-7BF3-4055-A0DD-B8DA0C9AA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Lymfedém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000" dirty="0"/>
              <a:t>Stáza v lymfatickém oběhu způsobující </a:t>
            </a:r>
            <a:r>
              <a:rPr lang="cs-CZ" sz="2000" dirty="0" err="1"/>
              <a:t>stázu</a:t>
            </a:r>
            <a:r>
              <a:rPr lang="cs-CZ" sz="2000" dirty="0"/>
              <a:t> lymfy v podkoží.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/>
              <a:t> častěji sekundární – porucha průchodnosti při tumorózním procesu, po operaci, zánětu, ozáření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Klinický obraz: </a:t>
            </a:r>
            <a:r>
              <a:rPr lang="cs-CZ" sz="2000" dirty="0"/>
              <a:t>postupně se zhoršující otok končetiny  indurací podkoží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 </a:t>
            </a:r>
            <a:r>
              <a:rPr lang="cs-CZ" sz="2000" dirty="0"/>
              <a:t>klinický obraz, lymfografie - </a:t>
            </a:r>
            <a:r>
              <a:rPr lang="cs-CZ" sz="2000" dirty="0" err="1"/>
              <a:t>lymfoscintigrafie</a:t>
            </a: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 </a:t>
            </a:r>
            <a:r>
              <a:rPr lang="cs-CZ" sz="2000" dirty="0">
                <a:solidFill>
                  <a:schemeClr val="tx2"/>
                </a:solidFill>
              </a:rPr>
              <a:t>e</a:t>
            </a:r>
            <a:r>
              <a:rPr lang="cs-CZ" sz="2000" dirty="0"/>
              <a:t>rysipel, defekty, vzácně i maligní transformace - </a:t>
            </a:r>
            <a:r>
              <a:rPr lang="cs-CZ" sz="2000" dirty="0" err="1"/>
              <a:t>lymfangiosarkom</a:t>
            </a: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 </a:t>
            </a:r>
            <a:r>
              <a:rPr lang="cs-CZ" sz="2000" dirty="0"/>
              <a:t>lymfatická drenáž, kompresivní terapie, odstranění vyvolávající příčiny</a:t>
            </a:r>
          </a:p>
        </p:txBody>
      </p:sp>
    </p:spTree>
    <p:extLst>
      <p:ext uri="{BB962C8B-B14F-4D97-AF65-F5344CB8AC3E}">
        <p14:creationId xmlns:p14="http://schemas.microsoft.com/office/powerpoint/2010/main" val="522930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D7C6AE-00A5-492B-BB3E-AF6A52848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6589B3-EFF0-498C-9DA7-2275D2B7D5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	Lymfedém LDK	              				 </a:t>
            </a:r>
            <a:r>
              <a:rPr lang="cs-CZ" sz="2600" dirty="0" err="1"/>
              <a:t>Lymfoscintigrafie</a:t>
            </a:r>
            <a:r>
              <a:rPr lang="cs-CZ" sz="2600" dirty="0"/>
              <a:t> DKK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509797"/>
            <a:ext cx="3466169" cy="49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ok vyhľadávania obrázkov pre dopyt lymfoscintigrafi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56" y="974150"/>
            <a:ext cx="5628307" cy="453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59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20F2B2-BB02-4C9A-93C1-B06F67EAC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725ECE-AD79-46BC-A1E8-DD1B4E3A9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Vyšetřovací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Anamnéza:</a:t>
            </a:r>
          </a:p>
          <a:p>
            <a:pPr marL="0" indent="0">
              <a:buNone/>
            </a:pPr>
            <a:r>
              <a:rPr lang="cs-CZ" sz="2000" dirty="0"/>
              <a:t>- rodinná i osobní anamnéza zaměřena na onemocnění spojené s aterosklerózou, TEN, </a:t>
            </a:r>
          </a:p>
          <a:p>
            <a:pPr marL="0" indent="0">
              <a:buNone/>
            </a:pPr>
            <a:r>
              <a:rPr lang="cs-CZ" sz="2000" dirty="0"/>
              <a:t>- anamnéza kouření</a:t>
            </a:r>
          </a:p>
          <a:p>
            <a:pPr marL="0" indent="0">
              <a:buNone/>
            </a:pPr>
            <a:r>
              <a:rPr lang="cs-CZ" sz="2000" dirty="0"/>
              <a:t>- u tepenného uzávěru důležité klaudikace, klaudikační interval</a:t>
            </a:r>
          </a:p>
          <a:p>
            <a:pPr marL="0" indent="0">
              <a:buNone/>
            </a:pPr>
            <a:r>
              <a:rPr lang="cs-CZ" sz="2000" dirty="0"/>
              <a:t>- u žilního uzávěru anamnéza imobilizace – operační výkon, cestování</a:t>
            </a:r>
          </a:p>
        </p:txBody>
      </p:sp>
    </p:spTree>
    <p:extLst>
      <p:ext uri="{BB962C8B-B14F-4D97-AF65-F5344CB8AC3E}">
        <p14:creationId xmlns:p14="http://schemas.microsoft.com/office/powerpoint/2010/main" val="49716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C504D9-F3E3-406D-8EE6-4407A954AF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32E014-C85B-4F0C-A8E5-7909EE952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Vyšetřovací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Fyzikální vyšetření: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i="1" dirty="0">
                <a:solidFill>
                  <a:schemeClr val="tx2"/>
                </a:solidFill>
              </a:rPr>
              <a:t>Vyšetření tepen </a:t>
            </a:r>
            <a:r>
              <a:rPr lang="cs-CZ" sz="2000" dirty="0"/>
              <a:t>– kvalita kůže, atrofie, vymizení podkožního tuku, ztráta ochlupení, nehty nerostou, deformují se, kůže je suchá, změna barvy až </a:t>
            </a:r>
            <a:r>
              <a:rPr lang="cs-CZ" sz="2000" dirty="0" err="1"/>
              <a:t>mramoráž</a:t>
            </a:r>
            <a:r>
              <a:rPr lang="cs-CZ" sz="2000" dirty="0"/>
              <a:t>, změna teploty - hmatání pulzací tepen, slyšitelný šelest nad zúžením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i="1" dirty="0">
                <a:solidFill>
                  <a:schemeClr val="tx2"/>
                </a:solidFill>
              </a:rPr>
              <a:t>Vyšetření žil </a:t>
            </a:r>
            <a:r>
              <a:rPr lang="cs-CZ" sz="2000" dirty="0"/>
              <a:t>– otok- asymetrický u HŽT, zabarvení – </a:t>
            </a:r>
            <a:r>
              <a:rPr lang="cs-CZ" sz="2000" dirty="0" err="1"/>
              <a:t>phlegmasia</a:t>
            </a:r>
            <a:r>
              <a:rPr lang="cs-CZ" sz="2000" dirty="0"/>
              <a:t> alba et </a:t>
            </a:r>
            <a:r>
              <a:rPr lang="cs-CZ" sz="2000" dirty="0" err="1"/>
              <a:t>coerulea</a:t>
            </a:r>
            <a:r>
              <a:rPr lang="cs-CZ" sz="2000" dirty="0"/>
              <a:t> </a:t>
            </a:r>
            <a:r>
              <a:rPr lang="cs-CZ" sz="2000" dirty="0" err="1"/>
              <a:t>dolens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- bolest spontánní i palpační</a:t>
            </a:r>
          </a:p>
          <a:p>
            <a:pPr marL="0" indent="0">
              <a:buNone/>
            </a:pPr>
            <a:r>
              <a:rPr lang="cs-CZ" sz="2000" dirty="0"/>
              <a:t> - </a:t>
            </a:r>
            <a:r>
              <a:rPr lang="cs-CZ" sz="2000" dirty="0" err="1"/>
              <a:t>Homansovo</a:t>
            </a:r>
            <a:r>
              <a:rPr lang="cs-CZ" sz="2000" dirty="0"/>
              <a:t> a plantární znamení</a:t>
            </a:r>
          </a:p>
        </p:txBody>
      </p:sp>
    </p:spTree>
    <p:extLst>
      <p:ext uri="{BB962C8B-B14F-4D97-AF65-F5344CB8AC3E}">
        <p14:creationId xmlns:p14="http://schemas.microsoft.com/office/powerpoint/2010/main" val="118648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813D89-E317-40E5-98AB-FDD3D8F98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8E9599-D22C-40C3-8F35-D6AFC2E34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999" y="719999"/>
            <a:ext cx="11296674" cy="493806"/>
          </a:xfrm>
        </p:spPr>
        <p:txBody>
          <a:bodyPr>
            <a:noAutofit/>
          </a:bodyPr>
          <a:lstStyle/>
          <a:p>
            <a:r>
              <a:rPr lang="cs-CZ" dirty="0" err="1"/>
              <a:t>Phlegmasia</a:t>
            </a:r>
            <a:r>
              <a:rPr lang="cs-CZ" dirty="0"/>
              <a:t> </a:t>
            </a:r>
            <a:r>
              <a:rPr lang="cs-CZ" dirty="0" err="1"/>
              <a:t>coerulea</a:t>
            </a:r>
            <a:r>
              <a:rPr lang="cs-CZ" dirty="0"/>
              <a:t> </a:t>
            </a:r>
            <a:r>
              <a:rPr lang="cs-CZ" dirty="0" err="1"/>
              <a:t>dolens</a:t>
            </a:r>
            <a:r>
              <a:rPr lang="cs-CZ" dirty="0"/>
              <a:t> a  </a:t>
            </a:r>
            <a:r>
              <a:rPr lang="cs-CZ" dirty="0" err="1"/>
              <a:t>mramoráž</a:t>
            </a:r>
            <a:r>
              <a:rPr lang="cs-CZ" dirty="0"/>
              <a:t> DKK</a:t>
            </a:r>
          </a:p>
        </p:txBody>
      </p:sp>
      <p:pic>
        <p:nvPicPr>
          <p:cNvPr id="102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95424"/>
            <a:ext cx="3195052" cy="48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livedo reticulari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53" y="1709484"/>
            <a:ext cx="557634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2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E3F12C-8F8B-4803-A648-82060ACCD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FCEE00-3E47-4B73-8618-051606C5A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Vyšetřovací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Laboratorní vyšetření: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KO, koagulace vč. DD, </a:t>
            </a:r>
            <a:r>
              <a:rPr lang="cs-CZ" sz="2000" dirty="0" err="1"/>
              <a:t>trombofilní</a:t>
            </a:r>
            <a:r>
              <a:rPr lang="cs-CZ" sz="2000" dirty="0"/>
              <a:t> stavy, biochemie vč. </a:t>
            </a:r>
            <a:r>
              <a:rPr lang="cs-CZ" sz="2000" dirty="0" err="1"/>
              <a:t>lipidogramu</a:t>
            </a:r>
            <a:r>
              <a:rPr lang="cs-CZ" sz="2000" dirty="0"/>
              <a:t>, KM a glykémie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Přístrojové vyšetření: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UZ </a:t>
            </a:r>
            <a:r>
              <a:rPr lang="cs-CZ" sz="2000" dirty="0" err="1"/>
              <a:t>doppler</a:t>
            </a:r>
            <a:r>
              <a:rPr lang="cs-CZ" sz="2000" dirty="0"/>
              <a:t> – zlatý standard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Dále CT nebo MR angiografie, DSA, flebografie, scintigrafie, biopsie cévní stěny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Zátěžové vyšetření na běhátku, </a:t>
            </a:r>
            <a:r>
              <a:rPr lang="cs-CZ" sz="2000" dirty="0" err="1"/>
              <a:t>Ratschowův</a:t>
            </a:r>
            <a:r>
              <a:rPr lang="cs-CZ" sz="2000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253473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FADE9E-20F5-43B7-971F-F621E33F6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6D374A-790D-4D2C-B8C4-620EB520F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Ischemická choroba dolních končetin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2000" indent="0">
              <a:buNone/>
            </a:pPr>
            <a:r>
              <a:rPr lang="cs-CZ" sz="2000" dirty="0"/>
              <a:t>Tkáně DKK trpí nedostatkem živin a kyslíku v důsledku špatného prokrvení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/>
              <a:t> nejčastěji AS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 Další příčina: </a:t>
            </a:r>
            <a:r>
              <a:rPr lang="cs-CZ" sz="2000" dirty="0"/>
              <a:t>koarktace aorty, vaskulitidy, periferní embolizace, útlak okolí, </a:t>
            </a:r>
            <a:r>
              <a:rPr lang="cs-CZ" sz="2000" dirty="0" err="1"/>
              <a:t>iatrogenní</a:t>
            </a:r>
            <a:r>
              <a:rPr lang="cs-CZ" sz="2000" dirty="0"/>
              <a:t>   poškození, </a:t>
            </a:r>
            <a:r>
              <a:rPr lang="cs-CZ" sz="2000" dirty="0" err="1"/>
              <a:t>Bürgerova</a:t>
            </a:r>
            <a:r>
              <a:rPr lang="cs-CZ" sz="2000" dirty="0"/>
              <a:t> nemoc – u mladých kuřáků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Rozsah poškození: </a:t>
            </a:r>
            <a:r>
              <a:rPr lang="cs-CZ" sz="2000" dirty="0"/>
              <a:t>u diabetiků spíše bércové tepny, u kuřáků  a pacientů s </a:t>
            </a:r>
            <a:r>
              <a:rPr lang="cs-CZ" sz="2000" dirty="0" err="1"/>
              <a:t>hyperlipidémií</a:t>
            </a:r>
            <a:r>
              <a:rPr lang="cs-CZ" sz="2000" dirty="0"/>
              <a:t> pánevní a stehenní řečiště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Lerishův</a:t>
            </a:r>
            <a:r>
              <a:rPr lang="cs-CZ" sz="2200" dirty="0">
                <a:solidFill>
                  <a:schemeClr val="tx2"/>
                </a:solidFill>
              </a:rPr>
              <a:t> syndrom:</a:t>
            </a:r>
            <a:r>
              <a:rPr lang="cs-CZ" sz="2000" dirty="0"/>
              <a:t> izolované postižení bifurkace aorty a </a:t>
            </a:r>
            <a:r>
              <a:rPr lang="cs-CZ" sz="2000" dirty="0" err="1"/>
              <a:t>prox</a:t>
            </a:r>
            <a:r>
              <a:rPr lang="cs-CZ" sz="2000" dirty="0"/>
              <a:t>. úsek </a:t>
            </a:r>
            <a:r>
              <a:rPr lang="cs-CZ" sz="2000" dirty="0" err="1"/>
              <a:t>ilických</a:t>
            </a:r>
            <a:r>
              <a:rPr lang="cs-CZ" sz="2000" dirty="0"/>
              <a:t> tepen</a:t>
            </a:r>
          </a:p>
        </p:txBody>
      </p:sp>
    </p:spTree>
    <p:extLst>
      <p:ext uri="{BB962C8B-B14F-4D97-AF65-F5344CB8AC3E}">
        <p14:creationId xmlns:p14="http://schemas.microsoft.com/office/powerpoint/2010/main" val="19207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2EAC1A-3B8B-4889-AB11-4A0E19C42A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47D2C0-C26C-48BA-BA58-68184CEA0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ICHDKK – </a:t>
            </a:r>
            <a:r>
              <a:rPr lang="cs-CZ" b="1" dirty="0" err="1"/>
              <a:t>Fontainova</a:t>
            </a:r>
            <a:r>
              <a:rPr lang="cs-CZ" b="1" dirty="0"/>
              <a:t>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dirty="0"/>
              <a:t>Stadium I - asymptomatické</a:t>
            </a:r>
          </a:p>
          <a:p>
            <a:pPr marL="0" indent="0">
              <a:buNone/>
            </a:pPr>
            <a:r>
              <a:rPr lang="cs-CZ" sz="2200" dirty="0"/>
              <a:t>Stadium </a:t>
            </a:r>
            <a:r>
              <a:rPr lang="cs-CZ" sz="2200" dirty="0" err="1"/>
              <a:t>IIa</a:t>
            </a:r>
            <a:r>
              <a:rPr lang="cs-CZ" sz="2200" dirty="0"/>
              <a:t> – klaudikace &gt; 200m</a:t>
            </a:r>
          </a:p>
          <a:p>
            <a:pPr marL="0" indent="0">
              <a:buNone/>
            </a:pPr>
            <a:r>
              <a:rPr lang="cs-CZ" sz="2200" dirty="0"/>
              <a:t>Stadium </a:t>
            </a:r>
            <a:r>
              <a:rPr lang="cs-CZ" sz="2200" dirty="0" err="1"/>
              <a:t>IIb</a:t>
            </a:r>
            <a:r>
              <a:rPr lang="cs-CZ" sz="2200" dirty="0"/>
              <a:t> – klaudikace &lt; 200m</a:t>
            </a:r>
          </a:p>
          <a:p>
            <a:pPr marL="0" indent="0">
              <a:buNone/>
            </a:pPr>
            <a:r>
              <a:rPr lang="cs-CZ" sz="2200" dirty="0"/>
              <a:t>Stadium III – klidové bolesti</a:t>
            </a:r>
          </a:p>
          <a:p>
            <a:pPr marL="0" indent="0">
              <a:buNone/>
            </a:pPr>
            <a:r>
              <a:rPr lang="cs-CZ" sz="2200" dirty="0"/>
              <a:t>Stadium IV – trofické defekty</a:t>
            </a:r>
          </a:p>
        </p:txBody>
      </p:sp>
    </p:spTree>
    <p:extLst>
      <p:ext uri="{BB962C8B-B14F-4D97-AF65-F5344CB8AC3E}">
        <p14:creationId xmlns:p14="http://schemas.microsoft.com/office/powerpoint/2010/main" val="155394145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1621</TotalTime>
  <Words>1884</Words>
  <Application>Microsoft Office PowerPoint</Application>
  <PresentationFormat>Širokoúhlá obrazovka</PresentationFormat>
  <Paragraphs>221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Tahoma</vt:lpstr>
      <vt:lpstr>Wingdings</vt:lpstr>
      <vt:lpstr>Prezentace_MU_CZ</vt:lpstr>
      <vt:lpstr>Angiologie</vt:lpstr>
      <vt:lpstr>Definice</vt:lpstr>
      <vt:lpstr>Obecná stavba cévní stěny</vt:lpstr>
      <vt:lpstr>Vyšetřovací metody</vt:lpstr>
      <vt:lpstr>Vyšetřovací metody</vt:lpstr>
      <vt:lpstr>Phlegmasia coerulea dolens a  mramoráž DKK</vt:lpstr>
      <vt:lpstr>Vyšetřovací metody</vt:lpstr>
      <vt:lpstr>Ischemická choroba dolních končetin</vt:lpstr>
      <vt:lpstr>ICHDKK – Fontainova klasifikace</vt:lpstr>
      <vt:lpstr>ICHDKK – diff. dg.</vt:lpstr>
      <vt:lpstr>ICHDKK</vt:lpstr>
      <vt:lpstr>Akutní končetinová ischemie</vt:lpstr>
      <vt:lpstr>Akutní končetinová ischemie</vt:lpstr>
      <vt:lpstr>Akutní končetinová ischemie</vt:lpstr>
      <vt:lpstr>Embolektomie Fogartyho katetrem</vt:lpstr>
      <vt:lpstr>Prezentace aplikace PowerPoint</vt:lpstr>
      <vt:lpstr>Disekce aorty</vt:lpstr>
      <vt:lpstr>Prezentace aplikace PowerPoint</vt:lpstr>
      <vt:lpstr>Disekce aorty</vt:lpstr>
      <vt:lpstr>Prezentace aplikace PowerPoint</vt:lpstr>
      <vt:lpstr>Disekce aorty</vt:lpstr>
      <vt:lpstr>Aneurysmata</vt:lpstr>
      <vt:lpstr>Aneurysmata</vt:lpstr>
      <vt:lpstr>Prezentace aplikace PowerPoint</vt:lpstr>
      <vt:lpstr>Prezentace aplikace PowerPoint</vt:lpstr>
      <vt:lpstr>Onemocnění žil - varixy</vt:lpstr>
      <vt:lpstr>Klasifikace varixů DKK</vt:lpstr>
      <vt:lpstr>Varixy</vt:lpstr>
      <vt:lpstr>Povrchová flebitida</vt:lpstr>
      <vt:lpstr>Hluboká flebotrombóza</vt:lpstr>
      <vt:lpstr>Hluboká flebotrombóza</vt:lpstr>
      <vt:lpstr>Chronická žilní insuficience</vt:lpstr>
      <vt:lpstr>Lymfedém</vt:lpstr>
      <vt:lpstr>Prezentace aplikace PowerPoint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97</cp:revision>
  <cp:lastPrinted>1601-01-01T00:00:00Z</cp:lastPrinted>
  <dcterms:created xsi:type="dcterms:W3CDTF">2021-04-27T07:29:37Z</dcterms:created>
  <dcterms:modified xsi:type="dcterms:W3CDTF">2021-09-03T15:07:53Z</dcterms:modified>
</cp:coreProperties>
</file>