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9" r:id="rId26"/>
    <p:sldId id="281" r:id="rId27"/>
    <p:sldId id="282" r:id="rId28"/>
    <p:sldId id="336" r:id="rId29"/>
    <p:sldId id="284" r:id="rId30"/>
    <p:sldId id="285" r:id="rId31"/>
    <p:sldId id="286" r:id="rId32"/>
    <p:sldId id="287" r:id="rId33"/>
    <p:sldId id="302" r:id="rId3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287D"/>
    <a:srgbClr val="F01928"/>
    <a:srgbClr val="9100DC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77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418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07534D-54C1-45F1-848D-D131E25FFB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2" y="423331"/>
            <a:ext cx="3636264" cy="10692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97C0165F-2D7A-4224-A2CE-15A0E11D30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C62DBBD6-EEE7-4E17-A9E1-BAAE2E1BAF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E460895-9029-4EAC-AE49-B3E1E904B9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EFA240-1600-4C90-ABDA-5BB3C7B63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F30BC3D-8311-4B42-9A72-001E3518E5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48047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1273EA-F61C-4A0A-ABCC-7E5F2CB626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2014200"/>
            <a:ext cx="962324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7F9DEB8-F8A6-420E-B60D-4515B985E4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912C5C-7CCE-4F96-8D4B-E736FC1507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FAC0208-8D3C-4F7E-9FA8-7D93594085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CD2A1-EC28-42B3-9C80-A2CF9AEC95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745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2337EB-3F6A-40F1-A459-82F88D226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93CABA6-B5C3-4C4A-88B7-98740FF1D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30B7306-1EC0-472D-99A7-8AA16CE2C4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45C31-7B1D-4BBB-855C-18B0EED77BB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2229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5841B0-AAFA-4CC8-9C78-A57E320AC1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C594C3-FF60-4411-8836-1659507DA5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C23394-F500-4A6E-A63D-0ED812AB40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E178B6-9517-4309-A358-9D2C952A76E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4573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004C1A-0452-4A1F-A537-12025317D9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976716-5817-4191-8495-7D19C6E35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01EFE9-6440-4E08-92EB-631C5D9A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4C73235-D7BB-4CEB-ACE8-774FFDD1E5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170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EF0DE5D-1D11-40AF-8BC3-66C889BF38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BF20EB-641E-4534-901F-806964C0D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0DBDC94-BB85-4907-A8F5-C3DE8CF75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4966F0-BF21-46C2-AE3F-D341C26FCB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D2882E9-4E25-42CE-9CDC-AB2AC9B8A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EA3C484C-9B44-4494-874D-664939972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BBFAC4E-6185-43C9-B0DE-6943663CBE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59FD55-BC96-4BB0-A974-ED3755CC0C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D6E48-A098-416D-9446-53B52CE2E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489200"/>
            <a:ext cx="11361600" cy="339371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5000" dirty="0">
                <a:latin typeface="Arial" panose="020B0604020202020204" pitchFamily="34" charset="0"/>
              </a:rPr>
              <a:t>Hypotenze</a:t>
            </a:r>
            <a:br>
              <a:rPr lang="cs-CZ" altLang="cs-CZ" sz="5000" dirty="0">
                <a:latin typeface="Arial" panose="020B0604020202020204" pitchFamily="34" charset="0"/>
              </a:rPr>
            </a:br>
            <a:r>
              <a:rPr lang="cs-CZ" altLang="cs-CZ" sz="5000" dirty="0">
                <a:latin typeface="Arial" panose="020B0604020202020204" pitchFamily="34" charset="0"/>
              </a:rPr>
              <a:t>Šok</a:t>
            </a:r>
            <a:br>
              <a:rPr lang="cs-CZ" altLang="cs-CZ" sz="5000" dirty="0">
                <a:latin typeface="Arial" panose="020B0604020202020204" pitchFamily="34" charset="0"/>
              </a:rPr>
            </a:br>
            <a:r>
              <a:rPr lang="cs-CZ" altLang="cs-CZ" sz="5000" dirty="0"/>
              <a:t>Plicní embolizace</a:t>
            </a:r>
            <a:br>
              <a:rPr lang="cs-CZ" altLang="cs-CZ" sz="5000" dirty="0"/>
            </a:br>
            <a:r>
              <a:rPr lang="cs-CZ" altLang="cs-CZ" sz="5000" dirty="0"/>
              <a:t>Plicní hypertenze</a:t>
            </a:r>
            <a:br>
              <a:rPr lang="cs-CZ" altLang="cs-CZ" sz="5400" dirty="0"/>
            </a:br>
            <a:br>
              <a:rPr lang="cs-CZ" altLang="cs-CZ" sz="5000" dirty="0">
                <a:latin typeface="Arial" panose="020B0604020202020204" pitchFamily="34" charset="0"/>
              </a:rPr>
            </a:br>
            <a:br>
              <a:rPr lang="cs-CZ" altLang="cs-CZ" sz="5000" dirty="0">
                <a:latin typeface="Arial" panose="020B0604020202020204" pitchFamily="34" charset="0"/>
              </a:rPr>
            </a:br>
            <a:endParaRPr lang="cs-CZ" altLang="cs-CZ" sz="5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39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73D17FD-D100-4AF6-AB78-75D5AB1A6D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Šok IV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DC9F0AB-F39D-47B1-A247-5FB941CC34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Příznaky: </a:t>
            </a:r>
            <a:r>
              <a:rPr lang="cs-CZ" altLang="cs-CZ" sz="2000" dirty="0"/>
              <a:t>bledost, chladná </a:t>
            </a:r>
            <a:r>
              <a:rPr lang="cs-CZ" altLang="cs-CZ" sz="2000" dirty="0" err="1"/>
              <a:t>akra</a:t>
            </a:r>
            <a:r>
              <a:rPr lang="cs-CZ" altLang="cs-CZ" sz="2000" dirty="0"/>
              <a:t>, nitkovitý puls, alterace vědomí, hypotenze, tachykardie, pocení, hyperventilace, tachypnoe, dušnost, cyanóza, oligurie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Diagnostika: </a:t>
            </a:r>
            <a:r>
              <a:rPr lang="cs-CZ" altLang="cs-CZ" sz="2000" dirty="0"/>
              <a:t>TF(</a:t>
            </a:r>
            <a:r>
              <a:rPr lang="cs-CZ" altLang="cs-CZ" sz="2000" dirty="0" err="1"/>
              <a:t>cave</a:t>
            </a:r>
            <a:r>
              <a:rPr lang="cs-CZ" altLang="cs-CZ" sz="2000" dirty="0"/>
              <a:t>! </a:t>
            </a:r>
            <a:r>
              <a:rPr lang="cs-CZ" altLang="cs-CZ" sz="2000" dirty="0" err="1"/>
              <a:t>eufrekvence</a:t>
            </a:r>
            <a:r>
              <a:rPr lang="cs-CZ" altLang="cs-CZ" sz="2000" dirty="0"/>
              <a:t> při BB, </a:t>
            </a:r>
            <a:r>
              <a:rPr lang="cs-CZ" altLang="cs-CZ" sz="2000" dirty="0" err="1"/>
              <a:t>verapamilu</a:t>
            </a:r>
            <a:r>
              <a:rPr lang="cs-CZ" altLang="cs-CZ" sz="2000" dirty="0"/>
              <a:t>, digoxinu), EKG, TK, CVT, WP, saturace, pO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, charakter dýchání a frekvence, krevní plyny, stav vědomí, diuréza, později známky orgánových dekompenzací, do určitého stupně reverzibilní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Komplikace: </a:t>
            </a:r>
            <a:r>
              <a:rPr lang="cs-CZ" altLang="cs-CZ" sz="2000" dirty="0"/>
              <a:t>až multiorgánové selhání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6A489D-25BA-4EE0-ACF4-35755017F1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2B90E17-97A8-4823-994B-2D60CBBBD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199FE0E-E51C-40EC-A9DA-7A4BDDE3A1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Šok V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71AF121-1D38-4034-BC93-251CB4C91A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přednemocniční fáze – dostatečná ventilace, </a:t>
            </a:r>
            <a:r>
              <a:rPr lang="cs-CZ" altLang="cs-CZ" sz="2000" dirty="0" err="1"/>
              <a:t>iv</a:t>
            </a:r>
            <a:r>
              <a:rPr lang="cs-CZ" altLang="cs-CZ" sz="2000" dirty="0"/>
              <a:t> tekutiny, autotransfuze, stavění krvácení, léčba bolesti, udržení tělesné teploty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nemocniční fáze – vždy na JIP, doplnění objemu, katecholaminy, kauzální terapie, ventilační podpora, oběhová podpora (balonková </a:t>
            </a:r>
            <a:r>
              <a:rPr lang="cs-CZ" altLang="cs-CZ" sz="2000" dirty="0" err="1"/>
              <a:t>kontrapulzace</a:t>
            </a:r>
            <a:r>
              <a:rPr lang="cs-CZ" altLang="cs-CZ" sz="2000" dirty="0"/>
              <a:t>, ECMO)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2677B7E-DB4E-43D2-85AB-CDC4505161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F053A7-12DB-4754-980E-87DC070687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3BDB022-04DA-4CB4-B6CD-2D0CEC09E5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/>
              <a:t>Hypovolemický</a:t>
            </a:r>
            <a:r>
              <a:rPr lang="cs-CZ" altLang="cs-CZ" dirty="0"/>
              <a:t> šok I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8362713-8473-4D41-BF64-9131D33FF7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Etiologie: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hemoragický šok – ztráta krve při úrazech a krvácení – nad 1000ml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 err="1"/>
              <a:t>nehemoragický</a:t>
            </a:r>
            <a:r>
              <a:rPr lang="cs-CZ" altLang="cs-CZ" sz="2000" dirty="0"/>
              <a:t> šok – zvracení, průjmy, polyurická fáze RI, dehydratace, ztráty plazmy při popáleninách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AE0CF9-9D3C-439E-A317-9B7B68EB21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633EB6-AF5E-4514-A9CF-F5DE3B57F8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720C4C6-2547-4ED8-83B8-478536B814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/>
              <a:t>Hypovolemický</a:t>
            </a:r>
            <a:r>
              <a:rPr lang="cs-CZ" altLang="cs-CZ" dirty="0"/>
              <a:t> šok II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1829827-43F5-4C44-955A-F27F5AE662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Stádia </a:t>
            </a:r>
            <a:r>
              <a:rPr lang="cs-CZ" altLang="cs-CZ" sz="2200" dirty="0" err="1">
                <a:solidFill>
                  <a:schemeClr val="tx2"/>
                </a:solidFill>
              </a:rPr>
              <a:t>hypovolemického</a:t>
            </a:r>
            <a:r>
              <a:rPr lang="cs-CZ" altLang="cs-CZ" sz="2200" dirty="0">
                <a:solidFill>
                  <a:schemeClr val="tx2"/>
                </a:solidFill>
              </a:rPr>
              <a:t> šoku: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ztráta 10-25% - periferní vasokonstrikce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ztráta 25-30% - TF nad 100/min, </a:t>
            </a:r>
            <a:r>
              <a:rPr lang="cs-CZ" altLang="cs-CZ" sz="2000" dirty="0" err="1"/>
              <a:t>TKs</a:t>
            </a:r>
            <a:r>
              <a:rPr lang="cs-CZ" altLang="cs-CZ" sz="2000" dirty="0"/>
              <a:t> pod 100mmHg, bledost, pocení, oligurie, žízeň, neklid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ztráta 35-50% - pokles </a:t>
            </a:r>
            <a:r>
              <a:rPr lang="cs-CZ" altLang="cs-CZ" sz="2000" dirty="0" err="1"/>
              <a:t>TKs</a:t>
            </a:r>
            <a:r>
              <a:rPr lang="cs-CZ" altLang="cs-CZ" sz="2000" dirty="0"/>
              <a:t> pod 60mmHg, bledost, anurie – </a:t>
            </a:r>
            <a:r>
              <a:rPr lang="cs-CZ" altLang="cs-CZ" sz="2000" dirty="0" err="1"/>
              <a:t>prerenální</a:t>
            </a:r>
            <a:r>
              <a:rPr lang="cs-CZ" altLang="cs-CZ" sz="2000" dirty="0"/>
              <a:t> selhání, mydriáza z acidózy, porucha vědomí</a:t>
            </a:r>
          </a:p>
          <a:p>
            <a:pPr eaLnBrk="1" hangingPunct="1"/>
            <a:endParaRPr lang="cs-CZ" altLang="cs-CZ" dirty="0">
              <a:solidFill>
                <a:schemeClr val="bg1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1A7E593-0DCE-4BF2-93B9-D9B65144CB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275E26-2905-4DF1-8BBA-F8F3B24076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A7EA844-CB12-48BE-8833-45C60E73D4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/>
              <a:t>Hypovolemický</a:t>
            </a:r>
            <a:r>
              <a:rPr lang="cs-CZ" altLang="cs-CZ" dirty="0"/>
              <a:t> šok III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6821850-B667-47FC-AD4F-E49C312C5A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Diagnostika: </a:t>
            </a:r>
            <a:r>
              <a:rPr lang="cs-CZ" altLang="cs-CZ" sz="2000" dirty="0"/>
              <a:t>klinické příznaky, CVT, laboratorně – pokles TK, pokles </a:t>
            </a:r>
            <a:r>
              <a:rPr lang="cs-CZ" altLang="cs-CZ" sz="2000" dirty="0" err="1"/>
              <a:t>Hb</a:t>
            </a:r>
            <a:r>
              <a:rPr lang="cs-CZ" altLang="cs-CZ" sz="2000" dirty="0"/>
              <a:t> s odstupem několika hodin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Léčba:</a:t>
            </a:r>
            <a:r>
              <a:rPr lang="cs-CZ" altLang="cs-CZ" sz="2000" dirty="0"/>
              <a:t> zastavit krvácení, ztrátu tekutin, úhrada krve, tekutin, 2 </a:t>
            </a:r>
            <a:r>
              <a:rPr lang="cs-CZ" altLang="cs-CZ" sz="2000" dirty="0" err="1"/>
              <a:t>i.v</a:t>
            </a:r>
            <a:r>
              <a:rPr lang="cs-CZ" altLang="cs-CZ" sz="2000" dirty="0"/>
              <a:t>. katetry, prozatímně – </a:t>
            </a:r>
            <a:r>
              <a:rPr lang="cs-CZ" altLang="cs-CZ" sz="2000" dirty="0" err="1"/>
              <a:t>plazmaexpandéry</a:t>
            </a:r>
            <a:r>
              <a:rPr lang="cs-CZ" altLang="cs-CZ" sz="2000" dirty="0"/>
              <a:t> 500-1000ml – POZOR! při předpokládané nutnosti transfuze nejprve odběr krevní skupiny!, krystaloidy</a:t>
            </a:r>
          </a:p>
          <a:p>
            <a:pPr marL="72000" indent="0" eaLnBrk="1" hangingPunct="1">
              <a:buClr>
                <a:srgbClr val="FFFF66"/>
              </a:buClr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Cíl: </a:t>
            </a:r>
            <a:r>
              <a:rPr lang="cs-CZ" altLang="cs-CZ" sz="2000" dirty="0"/>
              <a:t>obnovit diurézu aspoň 30-50ml/hod</a:t>
            </a:r>
          </a:p>
          <a:p>
            <a:pPr marL="72000" indent="0" eaLnBrk="1" hangingPunct="1">
              <a:buClr>
                <a:srgbClr val="FFFF66"/>
              </a:buClr>
              <a:buNone/>
            </a:pPr>
            <a:r>
              <a:rPr lang="cs-CZ" altLang="cs-CZ" sz="2000" dirty="0" err="1"/>
              <a:t>Vasopresory</a:t>
            </a:r>
            <a:r>
              <a:rPr lang="cs-CZ" altLang="cs-CZ" sz="2000" dirty="0"/>
              <a:t> jsou KI, pokud CVT nedosáhne fyziologických hodnot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C5709B-4712-4231-B469-667C42DB90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98BE97-97C5-428A-875A-911B305ABA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E5C72C7-10F7-40B9-B2CE-B365D2C909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Kardiogenní šok I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AC25643-F9D2-4A76-BA1C-A22971FA87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Etiologie:</a:t>
            </a:r>
            <a:r>
              <a:rPr lang="cs-CZ" altLang="cs-CZ" sz="2000" dirty="0"/>
              <a:t> náhlý pokles minutového výdeje (poškození 40% myokardu, arytmie), častěji u recidiv IM, u </a:t>
            </a:r>
            <a:r>
              <a:rPr lang="cs-CZ" altLang="cs-CZ" sz="2000" dirty="0" err="1"/>
              <a:t>transmurálních</a:t>
            </a:r>
            <a:r>
              <a:rPr lang="cs-CZ" altLang="cs-CZ" sz="2000" dirty="0"/>
              <a:t> IM, u DM, nad 60 let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Příznaky: </a:t>
            </a:r>
            <a:r>
              <a:rPr lang="cs-CZ" altLang="cs-CZ" sz="2000" dirty="0"/>
              <a:t>hypotenze, tachykardie, dušnost, otoky, příznaky selhání LK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Diagnostika: </a:t>
            </a:r>
            <a:r>
              <a:rPr lang="cs-CZ" altLang="cs-CZ" sz="2000" dirty="0"/>
              <a:t>klinické příznaky, RTG známky plicního edému, ECHO známky poškození kinetiky stěny LK, zvýšení plnícího tlaku LS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6ED8FCA-0675-46A2-966B-BAB12FA16B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35921AD-7AC5-4DCB-98F6-7E1455048A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886DD83-872C-47A9-8C38-8752B99832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Kardiogenní šok II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222A8B5-8FDC-43B2-99FE-578F671B8B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lnSpc>
                <a:spcPct val="12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Léčba: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ovlivnění rozsahu IM 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snížení spotřeby kyslíku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zlepšení koronárního průtoku – PCI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 err="1"/>
              <a:t>antiarytmika</a:t>
            </a:r>
            <a:r>
              <a:rPr lang="cs-CZ" altLang="cs-CZ" sz="2000" dirty="0"/>
              <a:t>, léčba srdečního selhání</a:t>
            </a:r>
          </a:p>
          <a:p>
            <a:pPr marL="72000" indent="0" eaLnBrk="1" hangingPunct="1">
              <a:lnSpc>
                <a:spcPct val="12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Další léčba: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odstranění bolesti, </a:t>
            </a:r>
            <a:r>
              <a:rPr lang="cs-CZ" altLang="cs-CZ" sz="2000" dirty="0" err="1"/>
              <a:t>hypoxémie</a:t>
            </a:r>
            <a:r>
              <a:rPr lang="cs-CZ" altLang="cs-CZ" sz="2000" dirty="0"/>
              <a:t>, acidózy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úprava intravaskulárního objemu – dle WP, farmakologická léčba – dopamin, </a:t>
            </a:r>
            <a:r>
              <a:rPr lang="cs-CZ" altLang="cs-CZ" sz="2000" dirty="0" err="1"/>
              <a:t>dobutamin</a:t>
            </a:r>
            <a:r>
              <a:rPr lang="cs-CZ" altLang="cs-CZ" sz="2000" dirty="0"/>
              <a:t>, event. noradrenalin, diuretika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mechanická podpora cirkulace – </a:t>
            </a:r>
            <a:r>
              <a:rPr lang="cs-CZ" altLang="cs-CZ" sz="2000" dirty="0" err="1"/>
              <a:t>kontrapulzace</a:t>
            </a:r>
            <a:r>
              <a:rPr lang="cs-CZ" altLang="cs-CZ" sz="2000" dirty="0"/>
              <a:t>, ECMO, PEEP  </a:t>
            </a:r>
          </a:p>
          <a:p>
            <a:pPr eaLnBrk="1" hangingPunct="1">
              <a:lnSpc>
                <a:spcPct val="80000"/>
              </a:lnSpc>
              <a:buClr>
                <a:srgbClr val="FFFF66"/>
              </a:buClr>
              <a:buFont typeface="Wingdings" panose="05000000000000000000" pitchFamily="2" charset="2"/>
              <a:buChar char="q"/>
            </a:pPr>
            <a:endParaRPr lang="cs-CZ" altLang="cs-CZ" dirty="0">
              <a:solidFill>
                <a:schemeClr val="bg1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3796993-DEA8-4C59-B31A-6737C01E2B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9892B8-9617-4790-AAB5-E01963B864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2095BDA-D1A9-48E3-93B4-F07CC935BF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Septický šok I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B79EA7F-5AFA-4514-8FDF-04C7DAA34E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Etiologie: </a:t>
            </a:r>
            <a:r>
              <a:rPr lang="cs-CZ" altLang="cs-CZ" sz="2000" dirty="0" err="1"/>
              <a:t>bakterémie</a:t>
            </a:r>
            <a:r>
              <a:rPr lang="cs-CZ" altLang="cs-CZ" sz="2000" dirty="0"/>
              <a:t> s uvolněním bakteriálních toxinů a </a:t>
            </a:r>
            <a:r>
              <a:rPr lang="cs-CZ" altLang="cs-CZ" sz="2000" dirty="0" err="1"/>
              <a:t>cytokinů</a:t>
            </a:r>
            <a:r>
              <a:rPr lang="cs-CZ" altLang="cs-CZ" sz="2000" dirty="0"/>
              <a:t> vedoucích k vazodilataci a hypotenzi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Průběh: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systémová zánětlivá reakce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sepse se známkami orgánové dysfunkce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septický šok – </a:t>
            </a:r>
            <a:r>
              <a:rPr lang="cs-CZ" altLang="cs-CZ" sz="2000" dirty="0" err="1"/>
              <a:t>hyperdynamická</a:t>
            </a:r>
            <a:r>
              <a:rPr lang="cs-CZ" altLang="cs-CZ" sz="2000" dirty="0"/>
              <a:t> forma s teplou suchou kůží, počátek uniká pozornosti, hyperkinetická cirkulace, hypotenze, tachykardie, relativní hypovolémie, klesá </a:t>
            </a:r>
            <a:r>
              <a:rPr lang="cs-CZ" altLang="cs-CZ" sz="2000" dirty="0" err="1"/>
              <a:t>perfuze</a:t>
            </a:r>
            <a:r>
              <a:rPr lang="cs-CZ" altLang="cs-CZ" sz="2000" dirty="0"/>
              <a:t> tkání, postupně multiorgánové selhání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4165CF3-389A-478C-8C78-6522A3598F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6ED698-A4AF-45C1-863B-1931EE39A6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36AD8E0-7DFF-4EE0-A1EF-D38B72BAB8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Septický šok II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23376D6-9DC3-4D55-9694-13F8EE0841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000" dirty="0"/>
              <a:t>obzvlášť nebezpečný - šok při meningokokové infekci – DIC, krvácení do nadledvin v řádu hodin!!</a:t>
            </a:r>
          </a:p>
          <a:p>
            <a:pPr marL="72000" indent="0" eaLnBrk="1" hangingPunct="1">
              <a:buNone/>
            </a:pPr>
            <a:endParaRPr lang="cs-CZ" altLang="cs-CZ" sz="2000" dirty="0"/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Léčba:</a:t>
            </a:r>
            <a:r>
              <a:rPr lang="cs-CZ" altLang="cs-CZ" sz="2000" dirty="0"/>
              <a:t> ATB terapie, krystaloidy dle CVT, kyslík, zajištění diurézy, malé dávky </a:t>
            </a:r>
            <a:r>
              <a:rPr lang="cs-CZ" altLang="cs-CZ" sz="2000" dirty="0" err="1"/>
              <a:t>vasopresorů</a:t>
            </a:r>
            <a:r>
              <a:rPr lang="cs-CZ" altLang="cs-CZ" sz="2000" dirty="0"/>
              <a:t>,  podpora funkce nadledvin – 200mg HCT denně, zamezení ztrát tepla, řešení koagulačních změn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CD2120-3BDA-4347-B655-A27B9CA248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9A22F00-CDEA-459D-83F9-F38D68D292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34AEB5F-6C9A-4BBE-842D-05BE817150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Anafylaktický šok I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899AAE7-F362-42BA-872B-07CDB6CBAF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Etiologie:</a:t>
            </a:r>
            <a:r>
              <a:rPr lang="cs-CZ" altLang="cs-CZ" sz="2000" dirty="0"/>
              <a:t> generalizovaná reakce na alergen, uvolnění mediátorů – histamin, serotonin, komplementová kaskáda → edém sliznic, svědění, </a:t>
            </a:r>
            <a:r>
              <a:rPr lang="cs-CZ" altLang="cs-CZ" sz="2000" dirty="0" err="1"/>
              <a:t>exantém</a:t>
            </a:r>
            <a:r>
              <a:rPr lang="cs-CZ" altLang="cs-CZ" sz="2000" dirty="0"/>
              <a:t>, vazodilatace, pokles TK, tachykardie 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Stupně závažnosti: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0 – místní reakce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I – celkové příznaky – závratě, bolesti hlavy, kožní příznaky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II – pokles TK, tachykardie, dušnost, nauzea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III – bronchospasmus, edém laryngu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IV – zástava dechu a oběhu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D5E93F-687B-4F22-9B5A-83D06C9F8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C8CDF1-7BD8-4AD3-A1BD-FD9738E65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FEFC635-63E1-49BA-A402-ED182F51B7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Chronická arteriální hypotenze I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56E2F0E-98DE-40A1-A7C6-5EEF7E5F66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692002"/>
            <a:ext cx="10753200" cy="4255644"/>
          </a:xfrm>
        </p:spPr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Definice:</a:t>
            </a:r>
            <a:r>
              <a:rPr lang="cs-CZ" altLang="cs-CZ" sz="2000" dirty="0"/>
              <a:t> hodnota </a:t>
            </a:r>
            <a:r>
              <a:rPr lang="cs-CZ" altLang="cs-CZ" sz="2000" dirty="0" err="1"/>
              <a:t>TKs</a:t>
            </a:r>
            <a:r>
              <a:rPr lang="cs-CZ" altLang="cs-CZ" sz="2000" dirty="0"/>
              <a:t> dlouhodobě pod 100mmHg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Etiologie: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primární esenciální hypotenze mladých žen s rodinným výskytem, </a:t>
            </a:r>
            <a:r>
              <a:rPr lang="cs-CZ" altLang="cs-CZ" sz="2000" dirty="0" err="1"/>
              <a:t>inaktivita</a:t>
            </a:r>
            <a:r>
              <a:rPr lang="cs-CZ" altLang="cs-CZ" sz="2000" dirty="0"/>
              <a:t> a stres – podpůrné faktory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regulovaná hypotenze u sportovců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sekundární hypotenze – </a:t>
            </a:r>
            <a:r>
              <a:rPr lang="cs-CZ" altLang="cs-CZ" sz="2000" dirty="0" err="1"/>
              <a:t>hypovolomie</a:t>
            </a:r>
            <a:r>
              <a:rPr lang="cs-CZ" altLang="cs-CZ" sz="2000" dirty="0"/>
              <a:t>, imobilizace, </a:t>
            </a:r>
            <a:r>
              <a:rPr lang="cs-CZ" altLang="cs-CZ" sz="2000" dirty="0" err="1"/>
              <a:t>hyponatrémie</a:t>
            </a:r>
            <a:r>
              <a:rPr lang="cs-CZ" altLang="cs-CZ" sz="2000" dirty="0"/>
              <a:t>, kardiovaskulární, endokrinní, vyvolaná medikamentózně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jednostranná hypotenze – nutno vyloučit disekci </a:t>
            </a:r>
            <a:r>
              <a:rPr lang="cs-CZ" altLang="cs-CZ" sz="2000" dirty="0" err="1"/>
              <a:t>Ao</a:t>
            </a:r>
            <a:r>
              <a:rPr lang="cs-CZ" altLang="cs-CZ" sz="2000" dirty="0"/>
              <a:t>, akutní ischemii HK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 err="1"/>
              <a:t>pseudohypotenze</a:t>
            </a:r>
            <a:r>
              <a:rPr lang="cs-CZ" altLang="cs-CZ" sz="2000" dirty="0"/>
              <a:t> – příliš široká manžeta tonometru, měření </a:t>
            </a:r>
            <a:r>
              <a:rPr lang="cs-CZ" altLang="cs-CZ" sz="2000" dirty="0">
                <a:solidFill>
                  <a:schemeClr val="bg1"/>
                </a:solidFill>
              </a:rPr>
              <a:t>TK přes svetr</a:t>
            </a:r>
            <a:r>
              <a:rPr lang="cs-CZ" altLang="cs-CZ" sz="2400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45260DA-5D7F-4F87-B0FF-3A38C9631C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58424F-F9F9-4780-968C-2A647E46DD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9616115-6861-4A9B-A1ED-C5FBA18D3D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Anafylaktický šok II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710AE27-7AFD-402B-BFE6-54DF1E5BDE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lnSpc>
                <a:spcPct val="11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Léčba: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zastavit další přísun antigenu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 err="1"/>
              <a:t>iv</a:t>
            </a:r>
            <a:r>
              <a:rPr lang="cs-CZ" altLang="cs-CZ" sz="2000" dirty="0"/>
              <a:t> přístup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protišoková poloha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kortikoidy, antihistaminika </a:t>
            </a:r>
            <a:r>
              <a:rPr lang="cs-CZ" altLang="cs-CZ" sz="2000" dirty="0" err="1"/>
              <a:t>iv</a:t>
            </a:r>
            <a:endParaRPr lang="cs-CZ" altLang="cs-CZ" sz="2000" dirty="0"/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 err="1"/>
              <a:t>aminophyllin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iv</a:t>
            </a:r>
            <a:endParaRPr lang="cs-CZ" altLang="cs-CZ" sz="2000" dirty="0"/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beta-</a:t>
            </a:r>
            <a:r>
              <a:rPr lang="cs-CZ" altLang="cs-CZ" sz="2000" dirty="0" err="1"/>
              <a:t>mimetika</a:t>
            </a:r>
            <a:r>
              <a:rPr lang="cs-CZ" altLang="cs-CZ" sz="2000" dirty="0"/>
              <a:t> ve spreji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krystaloidy </a:t>
            </a:r>
            <a:r>
              <a:rPr lang="cs-CZ" altLang="cs-CZ" sz="2000" dirty="0" err="1"/>
              <a:t>iv</a:t>
            </a:r>
            <a:endParaRPr lang="cs-CZ" altLang="cs-CZ" sz="2000" dirty="0"/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adrenalin při těžkém či fulminantním průběhu bez reakce na dosavadní léčbu (s. c. v terénu, </a:t>
            </a:r>
            <a:r>
              <a:rPr lang="cs-CZ" altLang="cs-CZ" sz="2000" dirty="0" err="1"/>
              <a:t>iv</a:t>
            </a:r>
            <a:r>
              <a:rPr lang="cs-CZ" altLang="cs-CZ" sz="2000" dirty="0"/>
              <a:t> zředěný)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intubace při respiračním selhání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při zástavě KPR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B73DA97-089A-4411-820C-89419D4279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C4729D-7681-4F62-9126-58615C2246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659A391-C766-49D4-82D3-1F2F17F11D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Akutní plicní embolizace I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4BD844F-3FA3-44BF-BF25-4619B3B390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lnSpc>
                <a:spcPct val="12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Definice: </a:t>
            </a:r>
            <a:r>
              <a:rPr lang="cs-CZ" altLang="cs-CZ" sz="2000" dirty="0"/>
              <a:t>akutní obstrukce části plicního řečiště embolem </a:t>
            </a:r>
          </a:p>
          <a:p>
            <a:pPr marL="72000" indent="0" eaLnBrk="1" hangingPunct="1">
              <a:lnSpc>
                <a:spcPct val="12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Etiologie: </a:t>
            </a:r>
            <a:r>
              <a:rPr lang="cs-CZ" altLang="cs-CZ" sz="2000" dirty="0"/>
              <a:t>nejčastěji </a:t>
            </a:r>
            <a:r>
              <a:rPr lang="cs-CZ" altLang="cs-CZ" sz="2000" dirty="0" err="1"/>
              <a:t>trombembolus</a:t>
            </a:r>
            <a:r>
              <a:rPr lang="cs-CZ" altLang="cs-CZ" sz="2000" dirty="0"/>
              <a:t> při DVT, méně často tukem, vzduchem, cizím tělesem (</a:t>
            </a:r>
            <a:r>
              <a:rPr lang="cs-CZ" altLang="cs-CZ" sz="2000" dirty="0" err="1"/>
              <a:t>katery</a:t>
            </a:r>
            <a:r>
              <a:rPr lang="cs-CZ" altLang="cs-CZ" sz="2000" dirty="0"/>
              <a:t>), nádorový embolus</a:t>
            </a:r>
          </a:p>
          <a:p>
            <a:pPr marL="72000" indent="0" eaLnBrk="1" hangingPunct="1">
              <a:lnSpc>
                <a:spcPct val="12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Predisponující faktory: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 err="1"/>
              <a:t>Virchowova</a:t>
            </a:r>
            <a:r>
              <a:rPr lang="cs-CZ" altLang="cs-CZ" sz="2000" dirty="0"/>
              <a:t> trias: zpomalení krevního proudu, porušený endotel, </a:t>
            </a:r>
            <a:r>
              <a:rPr lang="cs-CZ" altLang="cs-CZ" sz="2000" dirty="0" err="1"/>
              <a:t>prokoagulační</a:t>
            </a:r>
            <a:r>
              <a:rPr lang="cs-CZ" altLang="cs-CZ" sz="2000" dirty="0"/>
              <a:t> stav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stavy po operacích, traumatech (zahuštění, poranění žil)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dlouhodobá imobilizace (sádrový obvaz, cestování letadlem…)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maligní nádory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obezita, varixy, HAK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vrozené </a:t>
            </a:r>
            <a:r>
              <a:rPr lang="cs-CZ" altLang="cs-CZ" sz="2000" dirty="0" err="1"/>
              <a:t>trombofilní</a:t>
            </a:r>
            <a:r>
              <a:rPr lang="cs-CZ" altLang="cs-CZ" sz="2000" dirty="0"/>
              <a:t> stavy (Leiden, protrombin G20210A…)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>
              <a:solidFill>
                <a:schemeClr val="bg1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9FFE257-C1C5-42D1-A53E-6132A04BFF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0399046-99F0-47DD-91BB-DC959AB017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C810DCA-0440-4161-A168-CD6820E38E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Akutní plicní embolizace II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B358CD2-F31C-4B30-A060-6B6CEAB20F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lnSpc>
                <a:spcPct val="12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Patogeneze:</a:t>
            </a:r>
            <a:r>
              <a:rPr lang="cs-CZ" altLang="cs-CZ" sz="2000" dirty="0"/>
              <a:t> embolus zvýší odpor v plicním řečišti a sníží </a:t>
            </a:r>
            <a:r>
              <a:rPr lang="cs-CZ" altLang="cs-CZ" sz="2000" dirty="0" err="1"/>
              <a:t>perfuzi</a:t>
            </a:r>
            <a:r>
              <a:rPr lang="cs-CZ" altLang="cs-CZ" sz="2000" dirty="0"/>
              <a:t> alveolů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cs-CZ" altLang="cs-CZ" sz="2000" dirty="0"/>
              <a:t>↑</a:t>
            </a:r>
            <a:r>
              <a:rPr lang="cs-CZ" altLang="cs-CZ" sz="2000" dirty="0" err="1"/>
              <a:t>afterload</a:t>
            </a:r>
            <a:r>
              <a:rPr lang="cs-CZ" altLang="cs-CZ" sz="2000" dirty="0"/>
              <a:t> PK → snížený </a:t>
            </a:r>
            <a:r>
              <a:rPr lang="cs-CZ" altLang="cs-CZ" sz="2000" dirty="0" err="1"/>
              <a:t>preload</a:t>
            </a:r>
            <a:r>
              <a:rPr lang="cs-CZ" altLang="cs-CZ" sz="2000" dirty="0"/>
              <a:t> LK → snížený srdeční výdej → adynamie, synkopa, při hypotenzi obstrukční šok. 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cs-CZ" altLang="cs-CZ" sz="2000" dirty="0"/>
              <a:t>↓plicní </a:t>
            </a:r>
            <a:r>
              <a:rPr lang="cs-CZ" altLang="cs-CZ" sz="2000" dirty="0" err="1"/>
              <a:t>perfuze</a:t>
            </a:r>
            <a:r>
              <a:rPr lang="cs-CZ" altLang="cs-CZ" sz="2000" dirty="0"/>
              <a:t> → </a:t>
            </a:r>
            <a:r>
              <a:rPr lang="cs-CZ" altLang="cs-CZ" sz="2000" dirty="0" err="1"/>
              <a:t>hypoxemie</a:t>
            </a:r>
            <a:r>
              <a:rPr lang="cs-CZ" altLang="cs-CZ" sz="2000" dirty="0"/>
              <a:t>, dušnost, adynamie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cs-CZ" altLang="cs-CZ" sz="2000" dirty="0"/>
              <a:t>při masivní embolii maligní arytmie z přetížení PK a </a:t>
            </a:r>
            <a:r>
              <a:rPr lang="cs-CZ" altLang="cs-CZ" sz="2000" dirty="0" err="1"/>
              <a:t>hypoxemie</a:t>
            </a:r>
            <a:endParaRPr lang="cs-CZ" altLang="cs-CZ" sz="2000" dirty="0"/>
          </a:p>
          <a:p>
            <a:pPr marL="72000" indent="0" eaLnBrk="1" hangingPunct="1">
              <a:lnSpc>
                <a:spcPct val="120000"/>
              </a:lnSpc>
              <a:buNone/>
            </a:pPr>
            <a:endParaRPr lang="cs-CZ" altLang="cs-CZ" sz="2000" dirty="0"/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Kompenzačně:</a:t>
            </a:r>
            <a:r>
              <a:rPr lang="cs-CZ" altLang="cs-CZ" sz="2000" dirty="0"/>
              <a:t> tachykardie, tachypnoe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dilatace s dysfunkcí PK = </a:t>
            </a:r>
            <a:r>
              <a:rPr lang="cs-CZ" altLang="cs-CZ" sz="2000" dirty="0" err="1"/>
              <a:t>cor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pulmonale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acutum</a:t>
            </a:r>
            <a:endParaRPr lang="cs-CZ" altLang="cs-CZ" sz="20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sukcesivní plicní embolizace </a:t>
            </a:r>
            <a:r>
              <a:rPr lang="cs-CZ" altLang="cs-CZ" sz="2000" i="1" dirty="0"/>
              <a:t>(lat. </a:t>
            </a:r>
            <a:r>
              <a:rPr lang="cs-CZ" altLang="cs-CZ" sz="2000" i="1" dirty="0" err="1"/>
              <a:t>succedo</a:t>
            </a:r>
            <a:r>
              <a:rPr lang="cs-CZ" altLang="cs-CZ" sz="2000" i="1" dirty="0"/>
              <a:t>, postupovat, následovat)</a:t>
            </a:r>
            <a:r>
              <a:rPr lang="cs-CZ" altLang="cs-CZ" sz="2000" dirty="0"/>
              <a:t> – progresivní dušnost při opakované embolizaci v krátkém čase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E2B35E4-635D-48DC-B757-6B1F9E2D6A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B0BA45-770A-4A58-ABA3-7081AFBF88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978BCDE-6AFF-4600-B74D-01E22495A5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Akutní plicní embolizace III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20A8CB8-A823-4516-968A-3FEFA53165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lnSpc>
                <a:spcPct val="9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Příznaky: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dušnost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tachykardie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bolest na hrudi pleurálního charakteru, kašel event. s hemoptýzou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bolest na hrudi kardiálního charakteru – přetížení PK, útlak L-koron. tepny dilatovanou plicnicí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zvýšená náplň krčních žil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kolaps, synkopa, náhlá smrt při náhlém vzniku a velkém rozsahu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u sukcesivní embolizace postupně progresivní dušnost a tachykardie – často přehlíženo !!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E407BB-F704-4D2E-AB3C-DE902CB071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BAAC11-9131-4682-8897-C314803693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BA26489-F709-4CED-813C-E52B7244D6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Akutní plicní embolizace IV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D55F1AC-076A-4AC5-80D3-3EED45E8AD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Diagnostika: 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klinické příznaky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EKG – S1Q3T3, vznik RBBB (z dilatace PK), tachykardie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zvýšení DD (vysoká senzitivita, nízká specificita)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CT angiografie plic / plicní </a:t>
            </a:r>
            <a:r>
              <a:rPr lang="cs-CZ" altLang="cs-CZ" sz="2000" dirty="0" err="1"/>
              <a:t>perfuzní</a:t>
            </a:r>
            <a:r>
              <a:rPr lang="cs-CZ" altLang="cs-CZ" sz="2000" dirty="0"/>
              <a:t> scintigrafie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ECHO – při nedostupnosti CT / </a:t>
            </a:r>
            <a:r>
              <a:rPr lang="cs-CZ" altLang="cs-CZ" sz="2000" dirty="0" err="1"/>
              <a:t>scinti</a:t>
            </a:r>
            <a:r>
              <a:rPr lang="cs-CZ" altLang="cs-CZ" sz="2000" dirty="0"/>
              <a:t> - přetížení PK – </a:t>
            </a:r>
            <a:r>
              <a:rPr lang="cs-CZ" altLang="cs-CZ" sz="2000" dirty="0" err="1"/>
              <a:t>cor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pulmonale</a:t>
            </a:r>
            <a:endParaRPr lang="cs-CZ" altLang="cs-CZ" sz="2000" dirty="0"/>
          </a:p>
          <a:p>
            <a:pPr eaLnBrk="1" hangingPunct="1">
              <a:buClr>
                <a:srgbClr val="FFFF66"/>
              </a:buClr>
              <a:buFont typeface="Wingdings" pitchFamily="2" charset="2"/>
              <a:buChar char="q"/>
              <a:defRPr/>
            </a:pPr>
            <a:endParaRPr lang="cs-CZ" altLang="cs-CZ" dirty="0">
              <a:solidFill>
                <a:schemeClr val="bg1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C745134-E868-457D-9FBA-1C23A4C988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9E9EDD-2560-41E8-A8FA-2162505BE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>
            <a:extLst>
              <a:ext uri="{FF2B5EF4-FFF2-40B4-BE49-F238E27FC236}">
                <a16:creationId xmlns:a16="http://schemas.microsoft.com/office/drawing/2014/main" id="{74C91C9F-D644-4A9C-A6E0-76BBA2DA88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EKG při akutní plicní embolizaci</a:t>
            </a:r>
          </a:p>
        </p:txBody>
      </p:sp>
      <p:pic>
        <p:nvPicPr>
          <p:cNvPr id="26627" name="Picture 5">
            <a:extLst>
              <a:ext uri="{FF2B5EF4-FFF2-40B4-BE49-F238E27FC236}">
                <a16:creationId xmlns:a16="http://schemas.microsoft.com/office/drawing/2014/main" id="{370793EB-02FE-40B7-A1FC-FAEFA563C3A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776915"/>
            <a:ext cx="8031840" cy="4016982"/>
          </a:xfrm>
          <a:noFill/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9BF2050-B881-48AB-B88B-0F867BB2FA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BCF67F-4206-4492-9A5F-B74C30DFE6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26B47D6-EABB-422D-A797-9500941223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Akutní plicní embolizace V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91829CB-F52A-48BE-BA04-F0E1E5970E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Komplikace: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při obstrukci nad 50% plicního </a:t>
            </a:r>
            <a:r>
              <a:rPr lang="cs-CZ" altLang="cs-CZ" sz="2000" dirty="0" err="1"/>
              <a:t>řečistě</a:t>
            </a:r>
            <a:r>
              <a:rPr lang="cs-CZ" altLang="cs-CZ" sz="2000" dirty="0"/>
              <a:t> akutní </a:t>
            </a:r>
            <a:r>
              <a:rPr lang="cs-CZ" altLang="cs-CZ" sz="2000" dirty="0" err="1"/>
              <a:t>cor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pulmonale</a:t>
            </a:r>
            <a:r>
              <a:rPr lang="cs-CZ" altLang="cs-CZ" sz="2000" dirty="0"/>
              <a:t> až náhlá smrt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pleuritida, pleurální výpotek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pneumonie, absces</a:t>
            </a:r>
          </a:p>
          <a:p>
            <a:pPr marL="72000" indent="0" eaLnBrk="1" hangingPunct="1">
              <a:buNone/>
            </a:pPr>
            <a:r>
              <a:rPr lang="cs-CZ" altLang="cs-CZ" sz="2200" dirty="0" err="1">
                <a:solidFill>
                  <a:schemeClr val="tx2"/>
                </a:solidFill>
              </a:rPr>
              <a:t>Diff</a:t>
            </a:r>
            <a:r>
              <a:rPr lang="cs-CZ" altLang="cs-CZ" sz="2200" dirty="0">
                <a:solidFill>
                  <a:schemeClr val="tx2"/>
                </a:solidFill>
              </a:rPr>
              <a:t>. dg.: </a:t>
            </a:r>
            <a:r>
              <a:rPr lang="cs-CZ" altLang="cs-CZ" sz="2000" dirty="0"/>
              <a:t>dušnost – PNO, plicní edém, astmatický záchvat, bolest na hrudi – IM, perikarditida, pleuritida, disekce </a:t>
            </a:r>
            <a:r>
              <a:rPr lang="cs-CZ" altLang="cs-CZ" sz="2000" dirty="0" err="1"/>
              <a:t>Ao</a:t>
            </a:r>
            <a:r>
              <a:rPr lang="cs-CZ" altLang="cs-CZ" sz="2000" dirty="0"/>
              <a:t> (↑DD), hemoptýza – hemateméza, krvácení z oblasti ORL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3B9A00-CBAC-426A-9F4D-684E3D43F1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2FF116-EE77-442B-B432-A3E7C94DF6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D8ACD34-8057-4E89-9DEE-59DA20822F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Akutní plicní embolizace VI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479AA92-9CDC-431D-AE4A-9EF32A38D5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přednemocniční – poloha vsedě, minimální manipulace, uklidnění i medikamenty, opatrný transport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nemocniční: 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2000" dirty="0"/>
              <a:t>O</a:t>
            </a:r>
            <a:r>
              <a:rPr lang="cs-CZ" altLang="cs-CZ" sz="2000" baseline="-25000" dirty="0"/>
              <a:t>2</a:t>
            </a:r>
            <a:endParaRPr lang="cs-CZ" altLang="cs-CZ" sz="2000" dirty="0"/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2000" dirty="0"/>
              <a:t>LMWH / UFH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2000" dirty="0"/>
              <a:t>při hypotenzi trombolýza 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2000" dirty="0"/>
              <a:t>výjimečně katetrizační léčba (fragmentace embolu, lokální trombolýza), operační </a:t>
            </a:r>
            <a:r>
              <a:rPr lang="cs-CZ" altLang="cs-CZ" sz="2000" dirty="0" err="1"/>
              <a:t>embolektomie</a:t>
            </a:r>
            <a:endParaRPr lang="cs-CZ" altLang="cs-CZ" sz="20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D0742FF-85D4-4532-878B-B6377975FD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8D1555-BE07-4F6B-9A08-88FD151DC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DC7AF1E-D28F-4980-9702-96152561C6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Akutní plicní embolizace VII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B88946AF-DEB6-4DD1-803B-41F0C568CC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/>
              <a:t>na úvodní léčbu LMWH navazuje dlouhodobá </a:t>
            </a:r>
            <a:r>
              <a:rPr lang="cs-CZ" altLang="cs-CZ" sz="2000" dirty="0" err="1"/>
              <a:t>antikoagulace</a:t>
            </a:r>
            <a:r>
              <a:rPr lang="cs-CZ" altLang="cs-CZ" sz="2000" dirty="0"/>
              <a:t> – </a:t>
            </a:r>
            <a:r>
              <a:rPr lang="cs-CZ" altLang="cs-CZ" sz="2000" dirty="0" err="1"/>
              <a:t>Warfarin</a:t>
            </a:r>
            <a:r>
              <a:rPr lang="cs-CZ" altLang="cs-CZ" sz="2000" dirty="0"/>
              <a:t> (INR 2-3) nebo DOAC</a:t>
            </a:r>
          </a:p>
          <a:p>
            <a:pPr eaLnBrk="1" hangingPunct="1"/>
            <a:r>
              <a:rPr lang="cs-CZ" altLang="cs-CZ" sz="2000" dirty="0"/>
              <a:t>délka podávání – při známé odstranitelné příčině 3-6 měsíců, při neznámé příčině 6m-2 r</a:t>
            </a:r>
          </a:p>
          <a:p>
            <a:pPr eaLnBrk="1" hangingPunct="1"/>
            <a:r>
              <a:rPr lang="cs-CZ" altLang="cs-CZ" sz="2000" dirty="0"/>
              <a:t>pátrat po příčině – </a:t>
            </a:r>
            <a:r>
              <a:rPr lang="cs-CZ" altLang="cs-CZ" sz="2000" dirty="0" err="1"/>
              <a:t>trombofilní</a:t>
            </a:r>
            <a:r>
              <a:rPr lang="cs-CZ" altLang="cs-CZ" sz="2000" dirty="0"/>
              <a:t> stavy (FV </a:t>
            </a:r>
            <a:r>
              <a:rPr lang="cs-CZ" altLang="cs-CZ" sz="2000" dirty="0" err="1"/>
              <a:t>leiden</a:t>
            </a:r>
            <a:r>
              <a:rPr lang="cs-CZ" altLang="cs-CZ" sz="2000" dirty="0"/>
              <a:t>, AT III, protein C, protein S), nádor? vyloučení PE jako možného </a:t>
            </a:r>
            <a:r>
              <a:rPr lang="cs-CZ" altLang="cs-CZ" sz="2000" dirty="0" err="1"/>
              <a:t>paraneo</a:t>
            </a:r>
            <a:r>
              <a:rPr lang="cs-CZ" altLang="cs-CZ" sz="2000" dirty="0"/>
              <a:t> projevu</a:t>
            </a:r>
          </a:p>
          <a:p>
            <a:pPr eaLnBrk="1" hangingPunct="1"/>
            <a:r>
              <a:rPr lang="cs-CZ" altLang="cs-CZ" sz="2000" dirty="0"/>
              <a:t>prevence TEN – rehabilitace, hydratace, komprese DKK, profylaktická </a:t>
            </a:r>
            <a:r>
              <a:rPr lang="cs-CZ" altLang="cs-CZ" sz="2000" dirty="0" err="1"/>
              <a:t>antikoagulace</a:t>
            </a:r>
            <a:endParaRPr lang="cs-CZ" altLang="cs-CZ" sz="20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79FFD26-3C3B-4D76-9294-FC87479513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FE1B9F-1897-473A-B9D0-FE17F3D6BF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16DA866D-1FC5-4005-90F4-B3B497CD07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500" dirty="0"/>
              <a:t>Plicní hypertenze, </a:t>
            </a:r>
            <a:r>
              <a:rPr lang="cs-CZ" altLang="cs-CZ" sz="3500" dirty="0" err="1"/>
              <a:t>cor</a:t>
            </a:r>
            <a:r>
              <a:rPr lang="cs-CZ" altLang="cs-CZ" sz="3500" dirty="0"/>
              <a:t> </a:t>
            </a:r>
            <a:r>
              <a:rPr lang="cs-CZ" altLang="cs-CZ" sz="3500" dirty="0" err="1"/>
              <a:t>pulmonale</a:t>
            </a:r>
            <a:r>
              <a:rPr lang="cs-CZ" altLang="cs-CZ" sz="3500" dirty="0"/>
              <a:t> </a:t>
            </a:r>
            <a:r>
              <a:rPr lang="cs-CZ" altLang="cs-CZ" sz="3500" dirty="0" err="1"/>
              <a:t>chronicum</a:t>
            </a:r>
            <a:r>
              <a:rPr lang="cs-CZ" altLang="cs-CZ" sz="3500" dirty="0"/>
              <a:t> I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FD02DC4-2B24-49DD-A918-BA067A7972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Definice: </a:t>
            </a:r>
            <a:r>
              <a:rPr lang="cs-CZ" altLang="cs-CZ" sz="2000" dirty="0"/>
              <a:t>zvýšení středního tlaku v plicnici nad 25mmHg v klidu a nad 30 při zátěži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Etiologie:</a:t>
            </a:r>
            <a:r>
              <a:rPr lang="cs-CZ" altLang="cs-CZ" sz="2000" dirty="0"/>
              <a:t> 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i="1" dirty="0" err="1">
                <a:solidFill>
                  <a:schemeClr val="tx2"/>
                </a:solidFill>
              </a:rPr>
              <a:t>postkapilární</a:t>
            </a:r>
            <a:endParaRPr lang="cs-CZ" altLang="cs-CZ" sz="2000" i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2000" dirty="0"/>
              <a:t>při selhání LK, Mi stenóze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i="1" dirty="0">
                <a:solidFill>
                  <a:schemeClr val="tx2"/>
                </a:solidFill>
              </a:rPr>
              <a:t> </a:t>
            </a:r>
            <a:r>
              <a:rPr lang="cs-CZ" altLang="cs-CZ" sz="2000" i="1" dirty="0" err="1">
                <a:solidFill>
                  <a:schemeClr val="tx2"/>
                </a:solidFill>
              </a:rPr>
              <a:t>prekapilární</a:t>
            </a:r>
            <a:r>
              <a:rPr lang="cs-CZ" altLang="cs-CZ" sz="2000" i="1" dirty="0">
                <a:solidFill>
                  <a:schemeClr val="tx2"/>
                </a:solidFill>
              </a:rPr>
              <a:t> 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2000" dirty="0"/>
              <a:t>hypoxická (chronická bronchitida), CHOPN, OSAS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2000" dirty="0"/>
              <a:t>restrikční (fibróza, skoliózy, myopatie)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2000" dirty="0"/>
              <a:t>vaskulární (CTEPH, plicní arteriální hypertenze)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C8D1361-F867-4885-86B5-CB5D9BAC85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96FB89-7283-469C-8B75-BAA0F207F9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A1A59F6-75A7-45EB-8859-4A2CF7AE8C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Chronická arteriální hypotenze II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7378945-221B-475D-BB25-3868AB3731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Příznaky: </a:t>
            </a:r>
            <a:r>
              <a:rPr lang="cs-CZ" altLang="cs-CZ" sz="2000" dirty="0"/>
              <a:t>většinou asymptomaticky, známky sníženého prokrvení mozku – snížená výkonnost, zvýšená únavnost, poruchy koncentrace, depresivní nálada, studené ruce a nohy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Diagnostika: </a:t>
            </a:r>
            <a:r>
              <a:rPr lang="cs-CZ" altLang="cs-CZ" sz="2000" dirty="0"/>
              <a:t>hodnoty TK, </a:t>
            </a:r>
            <a:r>
              <a:rPr lang="cs-CZ" altLang="cs-CZ" sz="2000" dirty="0" err="1"/>
              <a:t>Holter</a:t>
            </a:r>
            <a:endParaRPr lang="cs-CZ" altLang="cs-CZ" sz="2000" dirty="0"/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Léčba: </a:t>
            </a:r>
            <a:r>
              <a:rPr lang="cs-CZ" altLang="cs-CZ" sz="2000" dirty="0"/>
              <a:t>většinou není nutná, pouze všeobecná opatření – zvýšení příjmu tekutin a soli, častá malá jídla, zlepšení fyzické kondice, masáže, hydroterapie, spánek se zvýšenou horní polovinou těla snižuje noční diurézu a tím ranní hypotenzi, pomalé vstávání z lůžka, kompresní punčochy, event. </a:t>
            </a:r>
            <a:r>
              <a:rPr lang="cs-CZ" altLang="cs-CZ" sz="2000" dirty="0" err="1"/>
              <a:t>venotonika</a:t>
            </a:r>
            <a:r>
              <a:rPr lang="cs-CZ" altLang="cs-CZ" sz="2000" dirty="0"/>
              <a:t> 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>
              <a:solidFill>
                <a:schemeClr val="bg1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55B73-5A5F-4B81-9472-F2D21A4908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56F305-48D2-49F2-B649-60D66D5328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24694186-1000-4F89-9350-477C22CC22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500" dirty="0"/>
              <a:t>Plicní hypertenze, </a:t>
            </a:r>
            <a:r>
              <a:rPr lang="cs-CZ" altLang="cs-CZ" sz="3500" dirty="0" err="1"/>
              <a:t>cor</a:t>
            </a:r>
            <a:r>
              <a:rPr lang="cs-CZ" altLang="cs-CZ" sz="3500" dirty="0"/>
              <a:t> </a:t>
            </a:r>
            <a:r>
              <a:rPr lang="cs-CZ" altLang="cs-CZ" sz="3500" dirty="0" err="1"/>
              <a:t>pulmonale</a:t>
            </a:r>
            <a:r>
              <a:rPr lang="cs-CZ" altLang="cs-CZ" sz="3500" dirty="0"/>
              <a:t> </a:t>
            </a:r>
            <a:r>
              <a:rPr lang="cs-CZ" altLang="cs-CZ" sz="3500" dirty="0" err="1"/>
              <a:t>chronicum</a:t>
            </a:r>
            <a:r>
              <a:rPr lang="cs-CZ" altLang="cs-CZ" sz="3500" dirty="0"/>
              <a:t> II</a:t>
            </a:r>
            <a:br>
              <a:rPr lang="cs-CZ" altLang="cs-CZ" dirty="0">
                <a:solidFill>
                  <a:srgbClr val="FFCC00"/>
                </a:solidFill>
              </a:rPr>
            </a:br>
            <a:endParaRPr lang="cs-CZ" altLang="cs-CZ" dirty="0">
              <a:solidFill>
                <a:srgbClr val="FFCC00"/>
              </a:solidFill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324FAE87-841D-4CF5-BC50-00CEC79DF8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Patogeneze:</a:t>
            </a:r>
            <a:r>
              <a:rPr lang="cs-CZ" altLang="cs-CZ" sz="2000" dirty="0"/>
              <a:t> zvýšení tlaku v plicním řečišti způsobí sekundárně v plicním řečišti proliferaci endotelu, fibrózu intimy obliteraci drobných cév → narůstající resistence plicního řečiště zatěžuje PK, zde hypertrofie, dilatace, </a:t>
            </a:r>
            <a:r>
              <a:rPr lang="cs-CZ" altLang="cs-CZ" sz="2000" dirty="0" err="1"/>
              <a:t>tri</a:t>
            </a:r>
            <a:r>
              <a:rPr lang="cs-CZ" altLang="cs-CZ" sz="2000" dirty="0"/>
              <a:t> </a:t>
            </a:r>
            <a:r>
              <a:rPr lang="cs-CZ" altLang="cs-CZ" sz="2000" dirty="0" err="1"/>
              <a:t>reg</a:t>
            </a:r>
            <a:r>
              <a:rPr lang="cs-CZ" altLang="cs-CZ" sz="2000" dirty="0"/>
              <a:t> → pravostranné selhání</a:t>
            </a:r>
          </a:p>
          <a:p>
            <a:pPr marL="72000" indent="0" eaLnBrk="1" hangingPunct="1">
              <a:buNone/>
            </a:pPr>
            <a:endParaRPr lang="cs-CZ" altLang="cs-CZ" sz="2000" dirty="0"/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Příznaky:</a:t>
            </a:r>
            <a:r>
              <a:rPr lang="cs-CZ" altLang="cs-CZ" sz="2000" dirty="0"/>
              <a:t> snížená výkonnost, </a:t>
            </a:r>
            <a:r>
              <a:rPr lang="cs-CZ" altLang="cs-CZ" sz="2000" dirty="0" err="1"/>
              <a:t>progredující</a:t>
            </a:r>
            <a:r>
              <a:rPr lang="cs-CZ" altLang="cs-CZ" sz="2000" dirty="0"/>
              <a:t> dušnost, při námaze závratě, synkopy, bolesti na hrudi, při selhání PK městnání ve velkém oběhu (otoky DKK, hepatomegalie, přeplnění jugulárních žil, ascites, pleurální výpotek, anasarka)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BB3AF-8B33-413E-8174-04AA0D9F22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F299A4-656E-4CA3-8BDC-48044DDFCB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B2C90B73-262F-4F07-86DD-C8156B5F73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500" dirty="0"/>
              <a:t>Plicní hypertenze, </a:t>
            </a:r>
            <a:r>
              <a:rPr lang="cs-CZ" altLang="cs-CZ" sz="3500" dirty="0" err="1"/>
              <a:t>cor</a:t>
            </a:r>
            <a:r>
              <a:rPr lang="cs-CZ" altLang="cs-CZ" sz="3500" dirty="0"/>
              <a:t> </a:t>
            </a:r>
            <a:r>
              <a:rPr lang="cs-CZ" altLang="cs-CZ" sz="3500" dirty="0" err="1"/>
              <a:t>pulmonale</a:t>
            </a:r>
            <a:r>
              <a:rPr lang="cs-CZ" altLang="cs-CZ" sz="3500" dirty="0"/>
              <a:t> </a:t>
            </a:r>
            <a:r>
              <a:rPr lang="cs-CZ" altLang="cs-CZ" sz="3500" dirty="0" err="1"/>
              <a:t>chronicum</a:t>
            </a:r>
            <a:r>
              <a:rPr lang="cs-CZ" altLang="cs-CZ" sz="3500" dirty="0"/>
              <a:t> III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3FD00F2E-9EBD-43AF-8B36-8075AC5C75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Diagnostika: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klinické příznaky, poslechově systolický šelest při insuficienci trikuspidální chlopně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EKG – hypertrofie PK, posun osy doprava, P </a:t>
            </a:r>
            <a:r>
              <a:rPr lang="cs-CZ" altLang="cs-CZ" sz="2000" dirty="0" err="1"/>
              <a:t>pulmonale</a:t>
            </a:r>
            <a:r>
              <a:rPr lang="cs-CZ" altLang="cs-CZ" sz="2000" dirty="0"/>
              <a:t>, RBBB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ECHO – hypertrofie, dilatace PK, </a:t>
            </a:r>
            <a:r>
              <a:rPr lang="cs-CZ" altLang="cs-CZ" sz="2000" dirty="0" err="1"/>
              <a:t>tri</a:t>
            </a:r>
            <a:r>
              <a:rPr lang="cs-CZ" altLang="cs-CZ" sz="2000" dirty="0"/>
              <a:t> </a:t>
            </a:r>
            <a:r>
              <a:rPr lang="cs-CZ" altLang="cs-CZ" sz="2000" dirty="0" err="1"/>
              <a:t>reg</a:t>
            </a:r>
            <a:endParaRPr lang="cs-CZ" altLang="cs-CZ" sz="20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RTG hrudníku – mohutné hily, </a:t>
            </a:r>
            <a:r>
              <a:rPr lang="cs-CZ" altLang="cs-CZ" sz="2000" dirty="0" err="1"/>
              <a:t>truncus</a:t>
            </a:r>
            <a:r>
              <a:rPr lang="cs-CZ" altLang="cs-CZ" sz="2000" dirty="0"/>
              <a:t> </a:t>
            </a:r>
            <a:r>
              <a:rPr lang="cs-CZ" altLang="cs-CZ" sz="2000" dirty="0" err="1"/>
              <a:t>intermedius</a:t>
            </a:r>
            <a:r>
              <a:rPr lang="cs-CZ" altLang="cs-CZ" sz="2000" dirty="0"/>
              <a:t> nad 18mm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 err="1"/>
              <a:t>perfuzní</a:t>
            </a:r>
            <a:r>
              <a:rPr lang="cs-CZ" altLang="cs-CZ" sz="2000" dirty="0"/>
              <a:t> </a:t>
            </a:r>
            <a:r>
              <a:rPr lang="cs-CZ" altLang="cs-CZ" sz="2000" dirty="0" err="1"/>
              <a:t>scintigrafiei</a:t>
            </a:r>
            <a:r>
              <a:rPr lang="cs-CZ" altLang="cs-CZ" sz="2000" dirty="0"/>
              <a:t> plic u CTEPH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pravostranná katetrizace k posouzení tlaků, CWP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laboratorně – respirační insuficience, polyglobulie, </a:t>
            </a:r>
            <a:r>
              <a:rPr lang="cs-CZ" altLang="cs-CZ" sz="2000" dirty="0" err="1"/>
              <a:t>NTproBNP</a:t>
            </a:r>
            <a:endParaRPr lang="cs-CZ" altLang="cs-CZ" sz="20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8964D18-CA00-43B7-8734-F196226DD7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2D288E0-98DB-449B-B694-1BC2633A57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61B03C2F-30FD-453E-AD5C-0D32F41232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500" dirty="0"/>
              <a:t>Plicní hypertenze, </a:t>
            </a:r>
            <a:r>
              <a:rPr lang="cs-CZ" altLang="cs-CZ" sz="3500" dirty="0" err="1"/>
              <a:t>cor</a:t>
            </a:r>
            <a:r>
              <a:rPr lang="cs-CZ" altLang="cs-CZ" sz="3500" dirty="0"/>
              <a:t> </a:t>
            </a:r>
            <a:r>
              <a:rPr lang="cs-CZ" altLang="cs-CZ" sz="3500" dirty="0" err="1"/>
              <a:t>pulmonale</a:t>
            </a:r>
            <a:r>
              <a:rPr lang="cs-CZ" altLang="cs-CZ" sz="3500" dirty="0"/>
              <a:t> </a:t>
            </a:r>
            <a:r>
              <a:rPr lang="cs-CZ" altLang="cs-CZ" sz="3500" dirty="0" err="1"/>
              <a:t>chronicum</a:t>
            </a:r>
            <a:r>
              <a:rPr lang="cs-CZ" altLang="cs-CZ" sz="3500" dirty="0"/>
              <a:t> IV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5B74A41F-A2F8-4D9A-A174-1086F2EEA3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lnSpc>
                <a:spcPct val="9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Komplikace: </a:t>
            </a:r>
            <a:r>
              <a:rPr lang="cs-CZ" altLang="cs-CZ" sz="2000" dirty="0"/>
              <a:t>TEN z oblenění žilního průtoku, trávicí obtíže při ascitu, RI, maligní arytmie při selhání PK</a:t>
            </a:r>
          </a:p>
          <a:p>
            <a:pPr marL="72000" indent="0" eaLnBrk="1" hangingPunct="1">
              <a:lnSpc>
                <a:spcPct val="90000"/>
              </a:lnSpc>
              <a:buNone/>
            </a:pPr>
            <a:endParaRPr lang="cs-CZ" altLang="cs-CZ" sz="2000" dirty="0"/>
          </a:p>
          <a:p>
            <a:pPr marL="72000" indent="0" eaLnBrk="1" hangingPunct="1">
              <a:lnSpc>
                <a:spcPct val="90000"/>
              </a:lnSpc>
              <a:buNone/>
            </a:pPr>
            <a:r>
              <a:rPr lang="cs-CZ" altLang="cs-CZ" sz="2000" i="1" dirty="0"/>
              <a:t>POZOR!! při ascitu a viscerální venostáze je snížena resorpce p. o. podaných léčiv!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marL="72000" indent="0" eaLnBrk="1" hangingPunct="1">
              <a:lnSpc>
                <a:spcPct val="90000"/>
              </a:lnSpc>
              <a:buNone/>
            </a:pPr>
            <a:r>
              <a:rPr lang="cs-CZ" altLang="cs-CZ" sz="2200" dirty="0" err="1">
                <a:solidFill>
                  <a:schemeClr val="tx2"/>
                </a:solidFill>
              </a:rPr>
              <a:t>Diff</a:t>
            </a:r>
            <a:r>
              <a:rPr lang="cs-CZ" altLang="cs-CZ" sz="2200" dirty="0">
                <a:solidFill>
                  <a:schemeClr val="tx2"/>
                </a:solidFill>
              </a:rPr>
              <a:t>. dg.: </a:t>
            </a:r>
            <a:r>
              <a:rPr lang="cs-CZ" altLang="cs-CZ" sz="2000" dirty="0"/>
              <a:t>selhání PK z jiného důvodu (např. IM PK, akutní PE)</a:t>
            </a:r>
          </a:p>
          <a:p>
            <a:pPr marL="72000" indent="0" eaLnBrk="1" hangingPunct="1">
              <a:lnSpc>
                <a:spcPct val="90000"/>
              </a:lnSpc>
              <a:buNone/>
            </a:pPr>
            <a:endParaRPr lang="cs-CZ" altLang="cs-CZ" sz="2000" dirty="0"/>
          </a:p>
          <a:p>
            <a:pPr marL="72000" indent="0" eaLnBrk="1" hangingPunct="1">
              <a:lnSpc>
                <a:spcPct val="9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Léčba: </a:t>
            </a:r>
            <a:r>
              <a:rPr lang="cs-CZ" altLang="cs-CZ" sz="2000" dirty="0"/>
              <a:t>základní choroba (jediná vyléčitelná forma chronické plicní hypertenze je CTEPH</a:t>
            </a:r>
            <a:r>
              <a:rPr lang="cs-CZ" altLang="cs-CZ" sz="2000" dirty="0">
                <a:solidFill>
                  <a:schemeClr val="bg1"/>
                </a:solidFill>
              </a:rPr>
              <a:t>), </a:t>
            </a:r>
            <a:r>
              <a:rPr lang="cs-CZ" altLang="cs-CZ" sz="2000" dirty="0"/>
              <a:t>DDOT, diuretika, ACEI, BB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BFC7462-DE3A-4B92-B081-07ADDCC086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62007D-0BB5-4D77-82AD-810A33FACF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C0CED8-D6B8-4BE1-8F06-5261423452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F4D533C8-0DDA-4128-9E0E-99E45FBF3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sz="5000" dirty="0">
              <a:solidFill>
                <a:schemeClr val="tx2"/>
              </a:solidFill>
            </a:endParaRPr>
          </a:p>
          <a:p>
            <a:pPr marL="72000" indent="0" algn="ctr">
              <a:buNone/>
            </a:pPr>
            <a:r>
              <a:rPr lang="cs-CZ" sz="5000" b="1" dirty="0">
                <a:solidFill>
                  <a:schemeClr val="tx2"/>
                </a:solidFill>
              </a:rPr>
              <a:t>Děkuji za pozornost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0732DA-C453-4D9D-B151-B2F17E28A0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469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6816785-D256-4077-907B-45724EDAC9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Ortostatická hypotenze I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0C7B30C-E975-41E5-9BB6-E32546CE47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Definice: </a:t>
            </a:r>
            <a:r>
              <a:rPr lang="cs-CZ" altLang="cs-CZ" sz="2000" dirty="0"/>
              <a:t>pokles </a:t>
            </a:r>
            <a:r>
              <a:rPr lang="cs-CZ" altLang="cs-CZ" sz="2000" dirty="0" err="1"/>
              <a:t>TKs</a:t>
            </a:r>
            <a:r>
              <a:rPr lang="cs-CZ" altLang="cs-CZ" sz="2000" dirty="0"/>
              <a:t> nejméně o 20mmHg a </a:t>
            </a:r>
            <a:r>
              <a:rPr lang="cs-CZ" altLang="cs-CZ" sz="2000" dirty="0" err="1"/>
              <a:t>TKd</a:t>
            </a:r>
            <a:r>
              <a:rPr lang="cs-CZ" altLang="cs-CZ" sz="2000" dirty="0"/>
              <a:t> nejméně o 10mmHg v průběhu 3 min po postavení po předchozím 4 min ležení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Etiologie: </a:t>
            </a:r>
            <a:r>
              <a:rPr lang="cs-CZ" altLang="cs-CZ" sz="2000" dirty="0"/>
              <a:t>stagnace krve v DKK a </a:t>
            </a:r>
            <a:r>
              <a:rPr lang="cs-CZ" altLang="cs-CZ" sz="2000" dirty="0" err="1"/>
              <a:t>splanchniku</a:t>
            </a:r>
            <a:endParaRPr lang="cs-CZ" altLang="cs-CZ" sz="2000" dirty="0"/>
          </a:p>
          <a:p>
            <a:pPr marL="72000" indent="0" eaLnBrk="1" hangingPunct="1">
              <a:buClr>
                <a:srgbClr val="FFFF66"/>
              </a:buClr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Podpůrné faktory: </a:t>
            </a:r>
            <a:r>
              <a:rPr lang="cs-CZ" altLang="cs-CZ" sz="2000" dirty="0"/>
              <a:t>antihypertenziva, arytmie, </a:t>
            </a:r>
            <a:r>
              <a:rPr lang="cs-CZ" altLang="cs-CZ" sz="2000" dirty="0" err="1"/>
              <a:t>Ao</a:t>
            </a:r>
            <a:r>
              <a:rPr lang="cs-CZ" altLang="cs-CZ" sz="2000" dirty="0"/>
              <a:t> </a:t>
            </a:r>
            <a:r>
              <a:rPr lang="cs-CZ" altLang="cs-CZ" sz="2000" dirty="0" err="1"/>
              <a:t>stenoza</a:t>
            </a:r>
            <a:r>
              <a:rPr lang="cs-CZ" altLang="cs-CZ" sz="2000" dirty="0"/>
              <a:t>, EF &lt;35%, varixy, diabetická či jiná neuropatie, Parkinsonova choroba, poruchy </a:t>
            </a:r>
            <a:r>
              <a:rPr lang="cs-CZ" altLang="cs-CZ" sz="2000" dirty="0" err="1"/>
              <a:t>baroreflexů</a:t>
            </a:r>
            <a:endParaRPr lang="cs-CZ" altLang="cs-CZ" sz="2000" dirty="0"/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Příznaky:</a:t>
            </a:r>
            <a:r>
              <a:rPr lang="cs-CZ" altLang="cs-CZ" sz="2000" dirty="0"/>
              <a:t> závratě (</a:t>
            </a:r>
            <a:r>
              <a:rPr lang="cs-CZ" altLang="cs-CZ" sz="2000" dirty="0" err="1"/>
              <a:t>presynkopa</a:t>
            </a:r>
            <a:r>
              <a:rPr lang="cs-CZ" altLang="cs-CZ" sz="2000" dirty="0"/>
              <a:t>), synkopa, palpitace, bolesti na hrudi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77461E-35F8-455A-A971-9C6E093FCA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9AEC964-45FE-4F59-B754-5039AA9A9D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7BB9508-D0F3-4E73-9E98-577DD7DB69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Ortostatická hypotenze II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F20C886-D827-40D5-A165-C104D6D776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Diagnostika: </a:t>
            </a:r>
            <a:r>
              <a:rPr lang="cs-CZ" altLang="cs-CZ" sz="2000" dirty="0"/>
              <a:t>anamnéza</a:t>
            </a:r>
          </a:p>
          <a:p>
            <a:pPr marL="72000" indent="0" eaLnBrk="1" hangingPunct="1">
              <a:buNone/>
            </a:pPr>
            <a:r>
              <a:rPr lang="cs-CZ" altLang="cs-CZ" sz="2200" dirty="0" err="1">
                <a:solidFill>
                  <a:schemeClr val="tx2"/>
                </a:solidFill>
              </a:rPr>
              <a:t>Schellongův</a:t>
            </a:r>
            <a:r>
              <a:rPr lang="cs-CZ" altLang="cs-CZ" sz="2200" dirty="0">
                <a:solidFill>
                  <a:schemeClr val="tx2"/>
                </a:solidFill>
              </a:rPr>
              <a:t> test: </a:t>
            </a:r>
            <a:r>
              <a:rPr lang="cs-CZ" altLang="cs-CZ" sz="2000" dirty="0"/>
              <a:t>10 min vleže, 10 min ve stoje, měření TK a TF po 1 min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Hodnocení:</a:t>
            </a:r>
            <a:r>
              <a:rPr lang="cs-CZ" altLang="cs-CZ" sz="2000" dirty="0"/>
              <a:t> </a:t>
            </a:r>
            <a:r>
              <a:rPr lang="cs-CZ" altLang="cs-CZ" sz="2000" dirty="0" err="1"/>
              <a:t>sympatikotonní</a:t>
            </a:r>
            <a:r>
              <a:rPr lang="cs-CZ" altLang="cs-CZ" sz="2000" dirty="0"/>
              <a:t> forma – po postavení pokles </a:t>
            </a:r>
            <a:r>
              <a:rPr lang="cs-CZ" altLang="cs-CZ" sz="2000" dirty="0" err="1"/>
              <a:t>TKs</a:t>
            </a:r>
            <a:r>
              <a:rPr lang="cs-CZ" altLang="cs-CZ" sz="2000" dirty="0"/>
              <a:t>, vzestup </a:t>
            </a:r>
            <a:r>
              <a:rPr lang="cs-CZ" altLang="cs-CZ" sz="2000" dirty="0" err="1"/>
              <a:t>TKd</a:t>
            </a:r>
            <a:r>
              <a:rPr lang="cs-CZ" altLang="cs-CZ" sz="2000" dirty="0"/>
              <a:t> a TF, u </a:t>
            </a:r>
            <a:r>
              <a:rPr lang="cs-CZ" altLang="cs-CZ" sz="2000" dirty="0" err="1"/>
              <a:t>asympatikotonní</a:t>
            </a:r>
            <a:r>
              <a:rPr lang="cs-CZ" altLang="cs-CZ" sz="2000" dirty="0"/>
              <a:t> formy všechny hodnoty klesají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Komplikace:</a:t>
            </a:r>
            <a:r>
              <a:rPr lang="cs-CZ" altLang="cs-CZ" sz="2000" dirty="0"/>
              <a:t> ztráta vědomí možností úrazu, u starších možnost TIA, CMP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>
              <a:solidFill>
                <a:schemeClr val="bg1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CA598BA-C1EE-488A-B537-559EEDEF8A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8031AF-6A40-4379-855C-3A6B3C4C57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7E661D3-147B-41EA-BA31-101B4B5AC8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Ortostatická hypotenze III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19A4E23-AC98-4526-B776-761DB35487E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 err="1">
                <a:solidFill>
                  <a:schemeClr val="tx2"/>
                </a:solidFill>
              </a:rPr>
              <a:t>Diff</a:t>
            </a:r>
            <a:r>
              <a:rPr lang="cs-CZ" altLang="cs-CZ" sz="2200" dirty="0">
                <a:solidFill>
                  <a:schemeClr val="tx2"/>
                </a:solidFill>
              </a:rPr>
              <a:t>. dg.:</a:t>
            </a:r>
            <a:r>
              <a:rPr lang="cs-CZ" altLang="cs-CZ" sz="2000" dirty="0"/>
              <a:t> synkopa reflexní, kardiální, porucha vědomí nekardiální etiologie (CMP, epilepsie, </a:t>
            </a:r>
            <a:r>
              <a:rPr lang="cs-CZ" altLang="cs-CZ" sz="2000" dirty="0" err="1"/>
              <a:t>metabol</a:t>
            </a:r>
            <a:r>
              <a:rPr lang="cs-CZ" altLang="cs-CZ" sz="2000" dirty="0"/>
              <a:t>., psychogenní…)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Léčba: </a:t>
            </a:r>
            <a:r>
              <a:rPr lang="cs-CZ" altLang="cs-CZ" sz="2000" dirty="0"/>
              <a:t>režimová opatření (příjem 2-3 l tekutin denně, solit 10g denně, izometrické manévry, kompresivní punčochy, spaní se zvýšenou polohou hlavy &gt;10˚), medikamentózní (</a:t>
            </a:r>
            <a:r>
              <a:rPr lang="cs-CZ" altLang="cs-CZ" sz="2000" dirty="0" err="1"/>
              <a:t>midodrin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fludrokortison</a:t>
            </a:r>
            <a:r>
              <a:rPr lang="cs-CZ" altLang="cs-CZ" sz="2000" dirty="0"/>
              <a:t>)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 akutní synkopy: </a:t>
            </a:r>
            <a:r>
              <a:rPr lang="cs-CZ" altLang="cs-CZ" sz="2000" dirty="0"/>
              <a:t>poloha vleže se zvýšenými končetinami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03ACE8-CDE4-4867-9AF8-2181598C9C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541C17-AB47-486F-BB67-B72F2C49E1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6F3145B-8A75-44EF-A1A9-1933B22C9B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Šok I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68C4EC2-B9B6-42A7-9CD6-71C1D7062C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Definice: </a:t>
            </a:r>
            <a:r>
              <a:rPr lang="cs-CZ" altLang="cs-CZ" sz="2000" dirty="0"/>
              <a:t>generalizovaná </a:t>
            </a:r>
            <a:r>
              <a:rPr lang="cs-CZ" altLang="cs-CZ" sz="2000" dirty="0" err="1"/>
              <a:t>hemodynamická</a:t>
            </a:r>
            <a:r>
              <a:rPr lang="cs-CZ" altLang="cs-CZ" sz="2000" dirty="0"/>
              <a:t> porucha z hypotenze vedoucí k poklesu </a:t>
            </a:r>
            <a:r>
              <a:rPr lang="cs-CZ" altLang="cs-CZ" sz="2000" dirty="0" err="1"/>
              <a:t>perfuze</a:t>
            </a:r>
            <a:r>
              <a:rPr lang="cs-CZ" altLang="cs-CZ" sz="2000" dirty="0"/>
              <a:t> tkání pod úroveň nezbytnou pro zachování jejich funkcí. Parametrově pokles MAP pod 65mmHg.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Etiologie: </a:t>
            </a:r>
          </a:p>
          <a:p>
            <a:pPr eaLnBrk="1" hangingPunct="1">
              <a:lnSpc>
                <a:spcPct val="100000"/>
              </a:lnSpc>
              <a:buFontTx/>
              <a:buAutoNum type="romanUcPeriod"/>
            </a:pPr>
            <a:r>
              <a:rPr lang="cs-CZ" altLang="cs-CZ" sz="2000" dirty="0" err="1"/>
              <a:t>hypovolémický</a:t>
            </a:r>
            <a:r>
              <a:rPr lang="cs-CZ" altLang="cs-CZ" sz="2000" dirty="0"/>
              <a:t> </a:t>
            </a:r>
          </a:p>
          <a:p>
            <a:pPr marL="914400" lvl="1" indent="-514350">
              <a:buFontTx/>
              <a:buAutoNum type="alphaLcPeriod"/>
            </a:pPr>
            <a:r>
              <a:rPr lang="cs-CZ" altLang="cs-CZ" dirty="0"/>
              <a:t>voda - průjmy, zvracení, pocení, polyurie</a:t>
            </a:r>
          </a:p>
          <a:p>
            <a:pPr marL="914400" lvl="1" indent="-514350">
              <a:buFontTx/>
              <a:buAutoNum type="alphaLcPeriod"/>
            </a:pPr>
            <a:r>
              <a:rPr lang="cs-CZ" altLang="cs-CZ" dirty="0"/>
              <a:t>plazma – popáleniny</a:t>
            </a:r>
          </a:p>
          <a:p>
            <a:pPr marL="914400" lvl="1" indent="-514350">
              <a:buFontTx/>
              <a:buAutoNum type="alphaLcPeriod"/>
            </a:pPr>
            <a:r>
              <a:rPr lang="cs-CZ" altLang="cs-CZ" dirty="0"/>
              <a:t>krev - krvácení</a:t>
            </a:r>
          </a:p>
          <a:p>
            <a:pPr eaLnBrk="1" hangingPunct="1">
              <a:lnSpc>
                <a:spcPct val="100000"/>
              </a:lnSpc>
              <a:buFontTx/>
              <a:buAutoNum type="romanUcPeriod"/>
            </a:pPr>
            <a:r>
              <a:rPr lang="cs-CZ" altLang="cs-CZ" sz="2000" dirty="0"/>
              <a:t> kardiogenní – AKS, KMP, myokarditida, arytmie</a:t>
            </a:r>
          </a:p>
          <a:p>
            <a:pPr eaLnBrk="1" hangingPunct="1">
              <a:lnSpc>
                <a:spcPct val="100000"/>
              </a:lnSpc>
              <a:buFontTx/>
              <a:buAutoNum type="romanUcPeriod"/>
            </a:pPr>
            <a:r>
              <a:rPr lang="cs-CZ" altLang="cs-CZ" sz="2000" dirty="0"/>
              <a:t> distribuční – septický, anafylaktický, neurogenní, insuficience nadledvin</a:t>
            </a:r>
          </a:p>
          <a:p>
            <a:pPr eaLnBrk="1" hangingPunct="1">
              <a:lnSpc>
                <a:spcPct val="100000"/>
              </a:lnSpc>
              <a:buFontTx/>
              <a:buAutoNum type="romanUcPeriod"/>
            </a:pPr>
            <a:r>
              <a:rPr lang="cs-CZ" altLang="cs-CZ" sz="2000" dirty="0"/>
              <a:t> obstrukční – PE, tamponáda, PNO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DF09929-5464-4C5E-831F-45B90C88B9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B06E53-AB0D-42D1-9AF1-CC8D3C5683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3B9E20E-B05C-40DC-8FC6-051E70D7DE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Šok II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7DF9FA7-AA40-4F3F-9833-5BD9CAC354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lnSpc>
                <a:spcPct val="90000"/>
              </a:lnSpc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Průběh:</a:t>
            </a:r>
          </a:p>
          <a:p>
            <a:pPr marL="72000" indent="0" eaLnBrk="1" hangingPunct="1">
              <a:lnSpc>
                <a:spcPct val="90000"/>
              </a:lnSpc>
              <a:buNone/>
              <a:defRPr/>
            </a:pPr>
            <a:r>
              <a:rPr lang="cs-CZ" altLang="cs-CZ" sz="2000" dirty="0"/>
              <a:t>Aktivace sympatiku, RAAS, ADH, kortikoidy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cs-CZ" altLang="cs-CZ" sz="2000" dirty="0"/>
              <a:t>zpočátku přerozdělení krevního oběhu s cílem zachování </a:t>
            </a:r>
            <a:r>
              <a:rPr lang="cs-CZ" altLang="cs-CZ" sz="2000" dirty="0" err="1"/>
              <a:t>perfuze</a:t>
            </a:r>
            <a:r>
              <a:rPr lang="cs-CZ" altLang="cs-CZ" sz="2000" dirty="0"/>
              <a:t> srdce a mozku – centralizace oběhu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cs-CZ" altLang="cs-CZ" sz="2000" dirty="0"/>
              <a:t>v periferii je intravaskulární objem doplňován přestupem z tkání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cs-CZ" altLang="cs-CZ" sz="2000" dirty="0"/>
              <a:t>atonie </a:t>
            </a:r>
            <a:r>
              <a:rPr lang="cs-CZ" altLang="cs-CZ" sz="2000" dirty="0" err="1"/>
              <a:t>prekapilárních</a:t>
            </a:r>
            <a:r>
              <a:rPr lang="cs-CZ" altLang="cs-CZ" sz="2000" dirty="0"/>
              <a:t> úseků cév, konstrikce </a:t>
            </a:r>
            <a:r>
              <a:rPr lang="cs-CZ" altLang="cs-CZ" sz="2000" dirty="0" err="1"/>
              <a:t>postkapilárních</a:t>
            </a:r>
            <a:r>
              <a:rPr lang="cs-CZ" altLang="cs-CZ" sz="2000" dirty="0"/>
              <a:t> úseků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cs-CZ" altLang="cs-CZ" sz="2000" dirty="0"/>
              <a:t>hromadění kyselých katabolitů vede ke zvýšení permeability kapilár, vznik stagnační nekrózy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cs-CZ" altLang="cs-CZ" sz="2000" dirty="0"/>
              <a:t>shlukování erytrocytů, aktivace trombocytů a koagulačních faktorů, tvorba </a:t>
            </a:r>
            <a:r>
              <a:rPr lang="cs-CZ" altLang="cs-CZ" sz="2000" dirty="0" err="1"/>
              <a:t>mikrotrombů</a:t>
            </a:r>
            <a:r>
              <a:rPr lang="cs-CZ" altLang="cs-CZ" sz="2000" dirty="0"/>
              <a:t> na poškozeném endotelu, DIC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cs-CZ" altLang="cs-CZ" sz="2000" dirty="0"/>
              <a:t>orgánové selhání</a:t>
            </a:r>
          </a:p>
          <a:p>
            <a:pPr eaLnBrk="1" hangingPunct="1">
              <a:lnSpc>
                <a:spcPct val="90000"/>
              </a:lnSpc>
              <a:buClr>
                <a:srgbClr val="FFFF66"/>
              </a:buClr>
              <a:buFont typeface="Wingdings" pitchFamily="2" charset="2"/>
              <a:buChar char="q"/>
              <a:defRPr/>
            </a:pPr>
            <a:endParaRPr lang="cs-CZ" altLang="cs-CZ" sz="2400" dirty="0">
              <a:solidFill>
                <a:schemeClr val="bg1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9D5147-02C0-43E5-8D58-2181ED894B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EE687B-0427-4686-89B4-7905183675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ADE6052-2271-47F6-866C-C9F18C648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Šok III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A1C657A-5269-434D-84E4-2E5765F373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Orgánové změny: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ledviny – vasokonstrikce až ischemické změny, oligurie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plíce – šoková plíce (ARDS), RI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játra a GIT – ischemie jaterních buněk, ischemie střevní stěny a sliznice, oblenění peristaltiky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srdce- zhoršuje se prokrvení myokardu, potencováno katecholaminy, tachykardií, vznikají drobná poškození myokardiálních buněk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mozek – autoregulačně chráněný, zhoršuje hypoglykémie, hypoxie, vysoká hladina Ca iontů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multiorgánové dysfunkce, selhání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0FE6150-939B-4683-A074-6CAE703E38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4F63B4-CBD2-4C04-9DEB-1E67406BB3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93CEC68-B0E2-4F50-9397-CF56FB426367}" vid="{25042F54-EE2F-4CAA-B106-EE257721CFC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prezentace-med-cz-fnbrno-v02</Template>
  <TotalTime>1703</TotalTime>
  <Words>2536</Words>
  <Application>Microsoft Office PowerPoint</Application>
  <PresentationFormat>Širokoúhlá obrazovka</PresentationFormat>
  <Paragraphs>271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Tahoma</vt:lpstr>
      <vt:lpstr>Wingdings</vt:lpstr>
      <vt:lpstr>Prezentace_MU_CZ</vt:lpstr>
      <vt:lpstr>Hypotenze Šok Plicní embolizace Plicní hypertenze   </vt:lpstr>
      <vt:lpstr>Chronická arteriální hypotenze I</vt:lpstr>
      <vt:lpstr>Chronická arteriální hypotenze II</vt:lpstr>
      <vt:lpstr>Ortostatická hypotenze I</vt:lpstr>
      <vt:lpstr>Ortostatická hypotenze II</vt:lpstr>
      <vt:lpstr>Ortostatická hypotenze III</vt:lpstr>
      <vt:lpstr>Šok I</vt:lpstr>
      <vt:lpstr>Šok II</vt:lpstr>
      <vt:lpstr>Šok III</vt:lpstr>
      <vt:lpstr>Šok IV</vt:lpstr>
      <vt:lpstr>Šok V</vt:lpstr>
      <vt:lpstr>Hypovolemický šok I</vt:lpstr>
      <vt:lpstr>Hypovolemický šok II</vt:lpstr>
      <vt:lpstr>Hypovolemický šok III</vt:lpstr>
      <vt:lpstr>Kardiogenní šok I</vt:lpstr>
      <vt:lpstr>Kardiogenní šok II</vt:lpstr>
      <vt:lpstr>Septický šok I</vt:lpstr>
      <vt:lpstr>Septický šok II</vt:lpstr>
      <vt:lpstr>Anafylaktický šok I </vt:lpstr>
      <vt:lpstr>Anafylaktický šok II</vt:lpstr>
      <vt:lpstr>Akutní plicní embolizace I</vt:lpstr>
      <vt:lpstr>Akutní plicní embolizace II</vt:lpstr>
      <vt:lpstr>Akutní plicní embolizace III</vt:lpstr>
      <vt:lpstr>Akutní plicní embolizace IV</vt:lpstr>
      <vt:lpstr>EKG při akutní plicní embolizaci</vt:lpstr>
      <vt:lpstr>Akutní plicní embolizace V</vt:lpstr>
      <vt:lpstr>Akutní plicní embolizace VI</vt:lpstr>
      <vt:lpstr>Akutní plicní embolizace VII</vt:lpstr>
      <vt:lpstr>Plicní hypertenze, cor pulmonale chronicum I</vt:lpstr>
      <vt:lpstr>Plicní hypertenze, cor pulmonale chronicum II </vt:lpstr>
      <vt:lpstr>Plicní hypertenze, cor pulmonale chronicum III</vt:lpstr>
      <vt:lpstr>Plicní hypertenze, cor pulmonale chronicum IV</vt:lpstr>
      <vt:lpstr>Prezentace aplikace PowerPoint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 Skládaná</dc:creator>
  <cp:lastModifiedBy>Hana Matějovská Kubešová</cp:lastModifiedBy>
  <cp:revision>111</cp:revision>
  <cp:lastPrinted>1601-01-01T00:00:00Z</cp:lastPrinted>
  <dcterms:created xsi:type="dcterms:W3CDTF">2021-04-27T07:29:37Z</dcterms:created>
  <dcterms:modified xsi:type="dcterms:W3CDTF">2021-09-03T15:26:52Z</dcterms:modified>
</cp:coreProperties>
</file>