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256" r:id="rId2"/>
    <p:sldId id="308" r:id="rId3"/>
    <p:sldId id="309" r:id="rId4"/>
    <p:sldId id="310" r:id="rId5"/>
    <p:sldId id="311" r:id="rId6"/>
    <p:sldId id="290" r:id="rId7"/>
    <p:sldId id="312" r:id="rId8"/>
    <p:sldId id="292" r:id="rId9"/>
    <p:sldId id="293" r:id="rId10"/>
    <p:sldId id="313" r:id="rId11"/>
    <p:sldId id="295" r:id="rId12"/>
    <p:sldId id="296" r:id="rId13"/>
    <p:sldId id="297" r:id="rId14"/>
    <p:sldId id="298" r:id="rId15"/>
    <p:sldId id="314" r:id="rId16"/>
    <p:sldId id="299" r:id="rId17"/>
    <p:sldId id="315" r:id="rId18"/>
    <p:sldId id="316" r:id="rId19"/>
    <p:sldId id="317" r:id="rId20"/>
    <p:sldId id="318" r:id="rId21"/>
    <p:sldId id="319" r:id="rId22"/>
    <p:sldId id="300" r:id="rId23"/>
    <p:sldId id="302" r:id="rId24"/>
    <p:sldId id="320" r:id="rId25"/>
    <p:sldId id="303" r:id="rId26"/>
    <p:sldId id="305" r:id="rId27"/>
    <p:sldId id="304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6" r:id="rId53"/>
    <p:sldId id="306" r:id="rId5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322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09E-85C0-4EC5-9C65-B10E4DE8C6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48158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FA3DD2-493D-4E49-8AC6-80A98D94D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EBAB3F-FBC8-4A4D-9708-B3C455BA8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09A210-E386-43D2-A6C5-190C32FE4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ABCAA-507D-49C7-8460-D29138F736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26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  <p:sldLayoutId id="2147483698" r:id="rId18"/>
    <p:sldLayoutId id="2147483699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is.cz/katalog/zdravotnicka-statistika/novotvary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5000" dirty="0"/>
              <a:t>Klinická onkologie</a:t>
            </a: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2ABAD6-DA04-4722-BCDF-2C6752D4C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2169068"/>
          </a:xfrm>
        </p:spPr>
        <p:txBody>
          <a:bodyPr/>
          <a:lstStyle/>
          <a:p>
            <a:r>
              <a:rPr lang="cs-CZ" altLang="cs-CZ" sz="2500" b="1" dirty="0">
                <a:solidFill>
                  <a:schemeClr val="tx2"/>
                </a:solidFill>
              </a:rPr>
              <a:t>Epidemiologie</a:t>
            </a:r>
          </a:p>
          <a:p>
            <a:r>
              <a:rPr lang="cs-CZ" sz="2500" b="1" dirty="0">
                <a:solidFill>
                  <a:schemeClr val="tx2"/>
                </a:solidFill>
              </a:rPr>
              <a:t>Klinický obraz</a:t>
            </a:r>
          </a:p>
          <a:p>
            <a:r>
              <a:rPr lang="cs-CZ" sz="2500" b="1" dirty="0">
                <a:solidFill>
                  <a:schemeClr val="tx2"/>
                </a:solidFill>
              </a:rPr>
              <a:t>Léčba</a:t>
            </a:r>
            <a:endParaRPr lang="cs-CZ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E70B35-085A-44D9-A7E9-5E9F6DF35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0669FB-E26D-44F4-8F5E-D05462B298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92403C9-B953-499E-8C37-9C067EAD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Nejvyšší výskyt nádorů v ČR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76A2F91A-FD5F-47C3-AD2E-FDD0EFA7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2"/>
                </a:solidFill>
              </a:rPr>
              <a:t>1. muži - karcinom prostaty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2"/>
                </a:solidFill>
              </a:rPr>
              <a:t>2. muži - kolorektální karcinom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2"/>
                </a:solidFill>
              </a:rPr>
              <a:t>3. muži - bronchogenní karcinom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cs-CZ" altLang="cs-CZ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2"/>
                </a:solidFill>
              </a:rPr>
              <a:t>1. ženy - karcinom prsu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2"/>
                </a:solidFill>
              </a:rPr>
              <a:t>2. ženy - kolorektální karcinom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2"/>
                </a:solidFill>
              </a:rPr>
              <a:t>3. ženy - gynekologické nádory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9C25B45-933B-43B5-AD70-06C6744DF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805E57-F8B9-4B2E-A32D-A3A6D3283C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C971E6C-7AAF-43CE-B343-8B1F4EFBA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0" y="208747"/>
            <a:ext cx="9638995" cy="60192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62ACEB-194D-4722-8564-6FADC1573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D50B14-3AD4-40C7-899E-1E02C1AF10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F041C08-F042-4E7B-9244-5187E2D5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0" y="224309"/>
            <a:ext cx="9051365" cy="60036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74F484-01B7-4168-ADA4-4793253EA8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D4A195-5A50-4E75-B2FD-4B3D86A745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F92C0530-6E11-4E6F-B637-49FE6CDAA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1" y="146668"/>
            <a:ext cx="9250148" cy="60813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8E61CA-695A-4DEC-84FC-4C3D31091F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EEF32B-EE1B-4884-8850-A5FE38485F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42125A53-8699-4046-A1B4-B13ED5F36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0" y="269856"/>
            <a:ext cx="8663739" cy="59581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4CFEC6-86B8-49CF-AA94-B7E960A03D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CCAF26-E2DA-4245-8933-0A144A8F5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0141BB71-18FD-4706-991B-862CC105D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Charakteristika onkologie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2143E15-1149-45D8-9F28-9F61B3174D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multidisciplinární obor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prevence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diagnostika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léčba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podpůrná léčba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F197BD1-4AD1-49F6-9902-35521C1C43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D6BCAA-5763-4F29-956F-0BA71E5CA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1F1287-E63D-4D10-AD39-5027F34C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Interna a onkologie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D3566515-8A60-4EEC-87D0-D9E278D65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/>
              <a:t>na interně se s onkologickým pacientem setkáváme hlavně ve 3 případech:</a:t>
            </a:r>
          </a:p>
          <a:p>
            <a:pPr marL="971550" lvl="1" indent="-514350">
              <a:lnSpc>
                <a:spcPct val="150000"/>
              </a:lnSpc>
              <a:buFont typeface="Consolas" panose="020B0609020204030204" pitchFamily="49" charset="0"/>
              <a:buAutoNum type="arabicPeriod"/>
            </a:pPr>
            <a:r>
              <a:rPr lang="cs-CZ" altLang="cs-CZ" sz="2200" dirty="0"/>
              <a:t>v rámci diferenciální </a:t>
            </a:r>
            <a:r>
              <a:rPr lang="cs-CZ" altLang="cs-CZ" sz="2200" b="1" dirty="0">
                <a:solidFill>
                  <a:schemeClr val="tx2"/>
                </a:solidFill>
              </a:rPr>
              <a:t>diagnostiky</a:t>
            </a:r>
            <a:r>
              <a:rPr lang="cs-CZ" altLang="cs-CZ" sz="2200" dirty="0"/>
              <a:t> při určení a histologické verifikaci nádoru</a:t>
            </a:r>
          </a:p>
          <a:p>
            <a:pPr marL="971550" lvl="1" indent="-514350">
              <a:lnSpc>
                <a:spcPct val="150000"/>
              </a:lnSpc>
              <a:buFont typeface="Consolas" panose="020B0609020204030204" pitchFamily="49" charset="0"/>
              <a:buAutoNum type="arabicPeriod"/>
            </a:pPr>
            <a:r>
              <a:rPr lang="cs-CZ" altLang="cs-CZ" sz="2200" dirty="0"/>
              <a:t>při řešení </a:t>
            </a:r>
            <a:r>
              <a:rPr lang="cs-CZ" altLang="cs-CZ" sz="2200" b="1" dirty="0">
                <a:solidFill>
                  <a:schemeClr val="tx2"/>
                </a:solidFill>
              </a:rPr>
              <a:t>interních komplikací </a:t>
            </a:r>
            <a:r>
              <a:rPr lang="cs-CZ" altLang="cs-CZ" sz="2200" dirty="0"/>
              <a:t>u pacientů s nádorovou dg. (v rámci interních komorbidit a při řešení akutních stavů v onkologii)</a:t>
            </a:r>
          </a:p>
          <a:p>
            <a:pPr marL="971550" lvl="1" indent="-514350">
              <a:lnSpc>
                <a:spcPct val="150000"/>
              </a:lnSpc>
              <a:buFont typeface="Consolas" panose="020B0609020204030204" pitchFamily="49" charset="0"/>
              <a:buAutoNum type="arabicPeriod"/>
            </a:pPr>
            <a:r>
              <a:rPr lang="cs-CZ" altLang="cs-CZ" sz="2200" dirty="0"/>
              <a:t>při podpůrné </a:t>
            </a:r>
            <a:r>
              <a:rPr lang="cs-CZ" altLang="cs-CZ" sz="2200" b="1" dirty="0">
                <a:solidFill>
                  <a:schemeClr val="tx2"/>
                </a:solidFill>
              </a:rPr>
              <a:t>terminální terapii </a:t>
            </a:r>
            <a:r>
              <a:rPr lang="cs-CZ" altLang="cs-CZ" sz="2200" dirty="0"/>
              <a:t>(péče o pacienta, jehož onemocnění již není ovlivnitelné onkologickou léčbou)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A6F0F6-70C6-4A66-A0CA-D4FA668D0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DE970C-DB45-433C-878B-84A8A63361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04BF0CC-C7CA-4509-9E6E-887408F65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Nádorová tkáň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D8EA803-F22A-4F7B-AFC6-6091ACCAF4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patologické množení buněk - </a:t>
            </a:r>
            <a:r>
              <a:rPr lang="cs-CZ" altLang="cs-CZ" sz="2200" dirty="0" err="1"/>
              <a:t>polyploidita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invazivní růst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metastázování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ztráta schopnosti reagovat na běžné regulační mechanizmy – např. na kontaktní inhibici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146EFE-5B79-45C3-B71B-0EDF5F82F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C4B451-2AE5-4923-A95D-3CD74223EC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5329AEF-E9C5-4A8D-9FBC-674648542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/>
              <a:t>Etiopatogeneza</a:t>
            </a:r>
            <a:endParaRPr lang="cs-CZ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E4DF3D2-E46B-4205-A3A1-6976D6B975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teorie</a:t>
            </a:r>
            <a:r>
              <a:rPr lang="cs-CZ" altLang="cs-CZ" sz="2200" dirty="0"/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mutační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virová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poruchy diferenciace </a:t>
            </a:r>
            <a:r>
              <a:rPr lang="cs-CZ" altLang="cs-CZ" sz="2200" dirty="0"/>
              <a:t>– porucha genů kódujících proliferaci – onkogeny, exprese onkogenu je ovlivněna: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i="1" dirty="0"/>
              <a:t>endogenně - imunologický dozor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i="1" dirty="0"/>
              <a:t>exogenně – vlivy prostředí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790405-8BA5-4540-96E7-B907EEC92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DDEE23-046E-4630-BF48-7A2D8A898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3F92380-4ED7-4562-8E5A-D7844C92C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Podstata nádorového růstu 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006E6AE-2930-4A58-AC28-42DAE8741C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fáze buňky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G1 -  klidová fáze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S   -  syntéza materiálu pro mitózu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G2 -  klidová fáze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M   -  mitóza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doba zdvojování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doubling</a:t>
            </a:r>
            <a:r>
              <a:rPr lang="cs-CZ" altLang="cs-CZ" sz="2200" dirty="0"/>
              <a:t> </a:t>
            </a:r>
            <a:r>
              <a:rPr lang="cs-CZ" altLang="cs-CZ" sz="2200" dirty="0" err="1"/>
              <a:t>time</a:t>
            </a:r>
            <a:r>
              <a:rPr lang="cs-CZ" altLang="cs-CZ" sz="2200" dirty="0"/>
              <a:t> – doba do zdvojnásobení počtu buněk nádoru – charakterizuje agresivitu nádoru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D2F52E-B7C2-4562-84BF-5052D2328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6E1FAD-2522-4D9B-8BEC-D2FFD51530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06ECA2D-DFE6-4B99-B591-6AD4FF55D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Epidemiologie nádorů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E5A6088-6F59-45CC-B440-681483A788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zdroj informací: ÚZIS, NOR (Ústav zdravotnických informací a statistiky ČR, Národní onkologický registr), aktualizováno za rok 2016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 roce 2016 bylo do NOR nově nahlášeno 96 500 případů zhoubných novotvarů (ZN), z toho 49 302 u mužů a 47 198 u žen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incidence ZN v ČR dlouhodobě stále roste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326F9B-980B-4DA4-AD1D-B7419389A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063A7E-FD88-427A-8F80-4D917C68C3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9516F28-4079-413F-8E12-C1FCC38E4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Podstata nádorového růstu II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3CF5914-FCF8-476D-8D91-267E8E1F1F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999" y="1692002"/>
            <a:ext cx="11037991" cy="4139998"/>
          </a:xfrm>
        </p:spPr>
        <p:txBody>
          <a:bodyPr/>
          <a:lstStyle/>
          <a:p>
            <a:pPr eaLnBrk="1" hangingPunct="1"/>
            <a:r>
              <a:rPr lang="cs-CZ" altLang="cs-CZ" sz="2200" dirty="0"/>
              <a:t>zpočátku roste nádor exponenciálně</a:t>
            </a:r>
          </a:p>
          <a:p>
            <a:pPr eaLnBrk="1" hangingPunct="1"/>
            <a:r>
              <a:rPr lang="cs-CZ" altLang="cs-CZ" sz="2200" dirty="0"/>
              <a:t>později se růst zpomaluje pro nedostatečnou tvorbu cévního zásobení nádoru – </a:t>
            </a:r>
            <a:r>
              <a:rPr lang="cs-CZ" altLang="cs-CZ" sz="2200" dirty="0" err="1"/>
              <a:t>angiogenezu</a:t>
            </a:r>
            <a:r>
              <a:rPr lang="cs-CZ" altLang="cs-CZ" sz="2200" dirty="0"/>
              <a:t>, a tím nižší dodávky energie</a:t>
            </a:r>
          </a:p>
          <a:p>
            <a:pPr eaLnBrk="1" hangingPunct="1"/>
            <a:r>
              <a:rPr lang="cs-CZ" altLang="cs-CZ" sz="2200" dirty="0" err="1"/>
              <a:t>angiogeneza</a:t>
            </a:r>
            <a:r>
              <a:rPr lang="cs-CZ" altLang="cs-CZ" sz="2200" dirty="0"/>
              <a:t> - v současné době jeden ze směrů snah o léčbu – blokáda </a:t>
            </a:r>
            <a:r>
              <a:rPr lang="cs-CZ" altLang="cs-CZ" sz="2200" dirty="0" err="1"/>
              <a:t>angiogenezy</a:t>
            </a:r>
            <a:endParaRPr lang="cs-CZ" altLang="cs-CZ" sz="2200" dirty="0"/>
          </a:p>
          <a:p>
            <a:pPr eaLnBrk="1" hangingPunct="1"/>
            <a:r>
              <a:rPr lang="cs-CZ" altLang="cs-CZ" sz="2200" dirty="0"/>
              <a:t>invazivní růst a </a:t>
            </a:r>
            <a:r>
              <a:rPr lang="cs-CZ" altLang="cs-CZ" sz="2200" dirty="0" err="1"/>
              <a:t>metastázování</a:t>
            </a:r>
            <a:r>
              <a:rPr lang="cs-CZ" altLang="cs-CZ" sz="2200" dirty="0"/>
              <a:t> – dutinami, </a:t>
            </a:r>
            <a:r>
              <a:rPr lang="cs-CZ" altLang="cs-CZ" sz="2200" dirty="0" err="1"/>
              <a:t>lymfogenně</a:t>
            </a:r>
            <a:r>
              <a:rPr lang="cs-CZ" altLang="cs-CZ" sz="2200" dirty="0"/>
              <a:t>, hematogenně</a:t>
            </a:r>
          </a:p>
          <a:p>
            <a:pPr eaLnBrk="1" hangingPunct="1"/>
            <a:r>
              <a:rPr lang="cs-CZ" altLang="cs-CZ" sz="2200" dirty="0"/>
              <a:t>určité nádory mají tendenci metastazovat do určitých tkání (střevo – játra, prs – játra, plíce, kosti, prostata – kosti, plíce – játra, kosti, mozek)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E20A63-01AB-4807-B35D-27A3563927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F5EF44-1133-4130-8F2C-93855FD85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CFCC22D-1EEB-4D55-8130-6216A2630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Klinický obraz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CFF279A-673F-4200-ABF3-9F4FF03542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projevy pocházející od postiženého orgánu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projevy celkové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únavnost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pocení, teploty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nechutenství, hubnutí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 err="1"/>
              <a:t>paraneoplastický</a:t>
            </a:r>
            <a:r>
              <a:rPr lang="cs-CZ" altLang="cs-CZ" sz="2200" dirty="0"/>
              <a:t> syndrom (produkce mediátorů charakteru hormonů, koagulačních faktorů – DIC, postižení kůže a pojiva, postižení CNS)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01C5EE-A5AA-44A5-AC37-BCF218098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B666FB-8E8B-4556-8122-DDBEB81020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DDDBFD-7727-45AB-AB9C-B0077652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Prevence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9E5C9D-CFD9-4D6D-9A58-B424F1CF2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41050"/>
          </a:xfrm>
        </p:spPr>
        <p:txBody>
          <a:bodyPr>
            <a:normAutofit fontScale="70000" lnSpcReduction="20000"/>
          </a:bodyPr>
          <a:lstStyle/>
          <a:p>
            <a:pPr marL="688680" indent="-4572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900" dirty="0"/>
              <a:t>smyslem prevence je omezit výskyt nádorů nebo je diagnostikovat v časném stadiu, kdy jsou dobře léčitelné</a:t>
            </a:r>
          </a:p>
          <a:p>
            <a:pPr marL="688680" indent="-4572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900" dirty="0"/>
              <a:t>nejdůležitější faktory podílející se na vznik nádorů a jejichž ovlivnění lze využít v rámci prevence:</a:t>
            </a:r>
          </a:p>
          <a:p>
            <a:pPr marL="1017864" lvl="1" indent="-4572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900" b="1" dirty="0">
                <a:solidFill>
                  <a:schemeClr val="tx2"/>
                </a:solidFill>
              </a:rPr>
              <a:t>kouření</a:t>
            </a:r>
            <a:r>
              <a:rPr lang="cs-CZ" sz="2900" dirty="0"/>
              <a:t> – spojeno asi s 1/3 všech úmrtí na zhoubný nádor (ca plic, hlavy a krku žaludku, pankreatu, ledviny, m.m., jater, leukémie), po ukončení kouření klesá riziko ca plic po 10 letech o 50% a po 15 letech o 90%</a:t>
            </a:r>
          </a:p>
          <a:p>
            <a:pPr marL="1017864" lvl="1" indent="-4572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900" b="1" dirty="0">
                <a:solidFill>
                  <a:schemeClr val="tx2"/>
                </a:solidFill>
              </a:rPr>
              <a:t>dieta</a:t>
            </a:r>
            <a:r>
              <a:rPr lang="cs-CZ" sz="2900" dirty="0"/>
              <a:t> – </a:t>
            </a:r>
            <a:r>
              <a:rPr lang="cs-CZ" sz="2900" u="sng" dirty="0"/>
              <a:t>aflatoxin</a:t>
            </a:r>
            <a:r>
              <a:rPr lang="cs-CZ" sz="2900" dirty="0"/>
              <a:t> (riziko HCC), </a:t>
            </a:r>
            <a:r>
              <a:rPr lang="cs-CZ" sz="2900" u="sng" dirty="0"/>
              <a:t>dusičnany</a:t>
            </a:r>
            <a:r>
              <a:rPr lang="cs-CZ" sz="2900" dirty="0"/>
              <a:t> v uzeném mase (</a:t>
            </a:r>
            <a:r>
              <a:rPr lang="cs-CZ" sz="2900" dirty="0" err="1"/>
              <a:t>zvýš</a:t>
            </a:r>
            <a:r>
              <a:rPr lang="cs-CZ" sz="2900" dirty="0"/>
              <a:t>. riziko ca jícnu, jater, m.m., hlavy a krku) </a:t>
            </a:r>
            <a:r>
              <a:rPr lang="cs-CZ" sz="2900" u="sng" dirty="0"/>
              <a:t>alkohol</a:t>
            </a:r>
            <a:r>
              <a:rPr lang="cs-CZ" sz="2900" dirty="0"/>
              <a:t> (riziko nádorů hlavy a krku jícnu, jater, prsu), </a:t>
            </a:r>
            <a:r>
              <a:rPr lang="cs-CZ" sz="2900" u="sng" dirty="0"/>
              <a:t>obezita</a:t>
            </a:r>
            <a:r>
              <a:rPr lang="cs-CZ" sz="2900" dirty="0"/>
              <a:t> (ca prsu, </a:t>
            </a:r>
            <a:r>
              <a:rPr lang="cs-CZ" sz="2900" dirty="0" err="1"/>
              <a:t>kolorektum</a:t>
            </a:r>
            <a:r>
              <a:rPr lang="cs-CZ" sz="2900" dirty="0"/>
              <a:t>, dělohy a ledviny); </a:t>
            </a:r>
            <a:r>
              <a:rPr lang="cs-CZ" sz="2900" u="sng" dirty="0"/>
              <a:t>naopak zelenina, ovoce, vláknina mají protektivní efekt</a:t>
            </a:r>
          </a:p>
          <a:p>
            <a:pPr marL="1017864" lvl="1" indent="-4572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900" b="1" dirty="0">
                <a:solidFill>
                  <a:schemeClr val="tx2"/>
                </a:solidFill>
              </a:rPr>
              <a:t>profesionální expozice </a:t>
            </a:r>
            <a:r>
              <a:rPr lang="cs-CZ" sz="2900" dirty="0"/>
              <a:t>– azbest, křemík, uran</a:t>
            </a:r>
          </a:p>
          <a:p>
            <a:pPr marL="1017864" lvl="1" indent="-4572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900" b="1" dirty="0">
                <a:solidFill>
                  <a:schemeClr val="tx2"/>
                </a:solidFill>
              </a:rPr>
              <a:t>sluneční záření </a:t>
            </a:r>
            <a:r>
              <a:rPr lang="cs-CZ" sz="2900" dirty="0"/>
              <a:t>– zhoubné novotvary kůže</a:t>
            </a:r>
          </a:p>
          <a:p>
            <a:pPr marL="1017864" lvl="1" indent="-4572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900" b="1" dirty="0">
                <a:solidFill>
                  <a:schemeClr val="tx2"/>
                </a:solidFill>
              </a:rPr>
              <a:t>virová etiologie </a:t>
            </a:r>
            <a:r>
              <a:rPr lang="cs-CZ" sz="2900" dirty="0"/>
              <a:t>– </a:t>
            </a:r>
            <a:r>
              <a:rPr lang="cs-CZ" sz="2900" dirty="0" err="1"/>
              <a:t>Burkittův</a:t>
            </a:r>
            <a:r>
              <a:rPr lang="cs-CZ" sz="2900" dirty="0"/>
              <a:t> lymfom, ca čípku děložního,  HCC</a:t>
            </a:r>
          </a:p>
          <a:p>
            <a:pPr marL="231480" indent="0" fontAlgn="auto">
              <a:spcAft>
                <a:spcPts val="0"/>
              </a:spcAft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FF2A54-D26D-429F-B01F-E80544A264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7FFAB7-2B90-4C86-877A-A4686C921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DD39FABC-597E-4DB9-95AF-7C1C0ACBD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Prevence nádorů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78E55C1-6E14-4D5E-92F6-C12CA02080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primární prevence </a:t>
            </a:r>
            <a:r>
              <a:rPr lang="cs-CZ" altLang="cs-CZ" sz="2200" dirty="0"/>
              <a:t>určena obecné populaci, zaměřena na úpravu životního stylu a omezení zevních škodlivých vlivů </a:t>
            </a:r>
            <a:endParaRPr lang="cs-CZ" altLang="cs-CZ" sz="2200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odstranění vyvolávajících faktorů (nitrosloučeniny, dehty, chronické záněty, organická rozpouštědla, koncentráty ve stravě, aflatoxiny, záření)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sekundární prevence </a:t>
            </a:r>
            <a:r>
              <a:rPr lang="cs-CZ" altLang="cs-CZ" sz="2200" dirty="0"/>
              <a:t>zaměřena na skupiny obyvatel se známým rizikem nádoru</a:t>
            </a:r>
            <a:endParaRPr lang="cs-CZ" altLang="cs-CZ" sz="2200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onkologické prohlídky (gynekologie, </a:t>
            </a:r>
            <a:r>
              <a:rPr lang="cs-CZ" altLang="cs-CZ" sz="2200" dirty="0" err="1"/>
              <a:t>mammy</a:t>
            </a:r>
            <a:r>
              <a:rPr lang="cs-CZ" altLang="cs-CZ" sz="2200" dirty="0"/>
              <a:t>, prostata - PSA, tračník - OK, kůže)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dispenzarizace prekanceróz (</a:t>
            </a:r>
            <a:r>
              <a:rPr lang="cs-CZ" altLang="cs-CZ" sz="2200" dirty="0" err="1"/>
              <a:t>chron</a:t>
            </a:r>
            <a:r>
              <a:rPr lang="cs-CZ" altLang="cs-CZ" sz="2200" dirty="0"/>
              <a:t>. gastritida, divertikulóza, </a:t>
            </a:r>
            <a:r>
              <a:rPr lang="cs-CZ" altLang="cs-CZ" sz="2200" dirty="0" err="1"/>
              <a:t>dysplázie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mammy</a:t>
            </a:r>
            <a:r>
              <a:rPr lang="cs-CZ" altLang="cs-CZ" sz="2200" dirty="0"/>
              <a:t>, leukoplakie)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3C6B9C-95B1-4633-9955-9E4E9829B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4414DD-4ED5-4768-AA40-1725CE582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A6957DF-64A4-4C29-98DE-12093900B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Diagnostika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D4E4A29-6886-4EDD-98AE-8AAE2189E5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4380" indent="-342900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složitá, většinou opožděná</a:t>
            </a:r>
          </a:p>
          <a:p>
            <a:pPr marL="574380" indent="-342900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000" b="1" u="sng" dirty="0">
                <a:solidFill>
                  <a:schemeClr val="tx2"/>
                </a:solidFill>
              </a:rPr>
              <a:t>časná diagnostika nádoru je pro nemocného klíčová</a:t>
            </a:r>
          </a:p>
          <a:p>
            <a:pPr marL="574380" indent="-342900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000" b="1" dirty="0">
                <a:solidFill>
                  <a:schemeClr val="tx2"/>
                </a:solidFill>
              </a:rPr>
              <a:t>diagnostická kaskáda:</a:t>
            </a:r>
          </a:p>
          <a:p>
            <a:pPr marL="411480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dirty="0"/>
              <a:t>podezření na nádorové onemocnění na základě </a:t>
            </a:r>
            <a:r>
              <a:rPr lang="cs-CZ" sz="2000" b="1" dirty="0">
                <a:solidFill>
                  <a:schemeClr val="tx2"/>
                </a:solidFill>
              </a:rPr>
              <a:t>symptomů</a:t>
            </a:r>
          </a:p>
          <a:p>
            <a:pPr marL="903564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2"/>
                </a:solidFill>
              </a:rPr>
              <a:t>systémové příznaky malignity</a:t>
            </a:r>
            <a:r>
              <a:rPr lang="cs-CZ" dirty="0"/>
              <a:t>: hubnutí, nechutenství, únava, anémie, teploty</a:t>
            </a:r>
          </a:p>
          <a:p>
            <a:pPr marL="903564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2"/>
                </a:solidFill>
              </a:rPr>
              <a:t>lokální příznaky</a:t>
            </a:r>
            <a:r>
              <a:rPr lang="cs-CZ" dirty="0"/>
              <a:t>: tlak, otok, hmatná rezistence, bolest, změna barvy, tvaru, kašel, hemoptýza, hematurie…</a:t>
            </a:r>
          </a:p>
          <a:p>
            <a:pPr marL="411480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dirty="0"/>
              <a:t>zacílení podezřená na nádor na základě </a:t>
            </a:r>
            <a:r>
              <a:rPr lang="cs-CZ" sz="2000" b="1" dirty="0">
                <a:solidFill>
                  <a:schemeClr val="tx2"/>
                </a:solidFill>
              </a:rPr>
              <a:t>vyšetřovacích procedur</a:t>
            </a:r>
            <a:r>
              <a:rPr lang="cs-CZ" sz="2000" dirty="0"/>
              <a:t>:</a:t>
            </a:r>
          </a:p>
          <a:p>
            <a:pPr marL="903564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parenchymové orgány -  </a:t>
            </a:r>
            <a:r>
              <a:rPr lang="cs-CZ" dirty="0" err="1"/>
              <a:t>rtg</a:t>
            </a:r>
            <a:r>
              <a:rPr lang="cs-CZ" dirty="0"/>
              <a:t>, </a:t>
            </a:r>
            <a:r>
              <a:rPr lang="cs-CZ" dirty="0" err="1"/>
              <a:t>sono</a:t>
            </a:r>
            <a:r>
              <a:rPr lang="cs-CZ" dirty="0"/>
              <a:t>, CT, NMR, PET</a:t>
            </a:r>
          </a:p>
          <a:p>
            <a:pPr marL="903564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duté orgány – endoskopie</a:t>
            </a:r>
          </a:p>
          <a:p>
            <a:pPr marL="411480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dirty="0"/>
              <a:t>potvrzení diagnózy </a:t>
            </a:r>
            <a:r>
              <a:rPr lang="cs-CZ" sz="2000" b="1" dirty="0">
                <a:solidFill>
                  <a:schemeClr val="tx2"/>
                </a:solidFill>
              </a:rPr>
              <a:t>histologickým nálezem </a:t>
            </a:r>
            <a:r>
              <a:rPr lang="cs-CZ" sz="2000" dirty="0"/>
              <a:t>(biopsie, resekce..)</a:t>
            </a:r>
          </a:p>
          <a:p>
            <a:pPr marL="411480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dirty="0"/>
              <a:t>zjištění rozsahu nádorového onemocnění v rámci </a:t>
            </a:r>
            <a:r>
              <a:rPr lang="cs-CZ" sz="2000" b="1" dirty="0" err="1">
                <a:solidFill>
                  <a:schemeClr val="tx2"/>
                </a:solidFill>
              </a:rPr>
              <a:t>stagingu</a:t>
            </a:r>
            <a:r>
              <a:rPr lang="cs-CZ" sz="2000" dirty="0"/>
              <a:t>:                     </a:t>
            </a:r>
          </a:p>
          <a:p>
            <a:pPr marL="41148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cs-CZ" sz="2000" dirty="0"/>
              <a:t> 	 TNM klasifikace – T1-4, N0-3, M0-1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964DA3-6120-49D2-85E1-CF0A2C3928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5DA3D8-F5BA-41E8-B28D-551CAB5621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08F8F1-1014-4B60-965A-972C5C5F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TNM klasifikace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1BF306-AC11-4D9C-A7CC-F5CF931C0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438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slouží k jednoduchému popisu rozsahu nádoru a určení stadia onemocnění</a:t>
            </a:r>
          </a:p>
          <a:p>
            <a:pPr marL="57438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pro každou nádorovou lokalizaci je vypracována vlastní klasifikace</a:t>
            </a:r>
          </a:p>
          <a:p>
            <a:pPr marL="411480" fontAlgn="auto">
              <a:spcAft>
                <a:spcPts val="0"/>
              </a:spcAft>
              <a:buNone/>
              <a:defRPr/>
            </a:pPr>
            <a:r>
              <a:rPr lang="cs-CZ" sz="2200" b="1" dirty="0">
                <a:solidFill>
                  <a:schemeClr val="tx2"/>
                </a:solidFill>
              </a:rPr>
              <a:t>T:</a:t>
            </a:r>
            <a:r>
              <a:rPr lang="cs-CZ" sz="2200" b="1" dirty="0">
                <a:solidFill>
                  <a:srgbClr val="FFFF00"/>
                </a:solidFill>
              </a:rPr>
              <a:t> </a:t>
            </a:r>
            <a:r>
              <a:rPr lang="cs-CZ" sz="2200" dirty="0"/>
              <a:t>popisuje rozsah nádoru, velikost, vztah k okolním strukturám</a:t>
            </a:r>
            <a:endParaRPr lang="cs-CZ" sz="2200" b="1" dirty="0"/>
          </a:p>
          <a:p>
            <a:pPr marL="411480" fontAlgn="auto">
              <a:spcAft>
                <a:spcPts val="0"/>
              </a:spcAft>
              <a:buNone/>
              <a:defRPr/>
            </a:pPr>
            <a:r>
              <a:rPr lang="cs-CZ" sz="2200" b="1" dirty="0">
                <a:solidFill>
                  <a:schemeClr val="tx2"/>
                </a:solidFill>
              </a:rPr>
              <a:t>N: </a:t>
            </a:r>
            <a:r>
              <a:rPr lang="cs-CZ" sz="2200" dirty="0"/>
              <a:t>popisuje postižení regionálních lymfatických uzlin a rozsah takového postižení</a:t>
            </a:r>
            <a:endParaRPr lang="cs-CZ" sz="2200" b="1" dirty="0"/>
          </a:p>
          <a:p>
            <a:pPr marL="411480" fontAlgn="auto">
              <a:spcAft>
                <a:spcPts val="0"/>
              </a:spcAft>
              <a:buNone/>
              <a:defRPr/>
            </a:pPr>
            <a:r>
              <a:rPr lang="cs-CZ" sz="2200" b="1" dirty="0">
                <a:solidFill>
                  <a:schemeClr val="tx2"/>
                </a:solidFill>
              </a:rPr>
              <a:t>M: </a:t>
            </a:r>
            <a:r>
              <a:rPr lang="cs-CZ" sz="2200" dirty="0"/>
              <a:t>popisuje přítomnost či nepřítomnost vzdálených metastáz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4F24D4-FE3C-43FF-8B45-78E1C5ECA7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4652AE-BC39-4852-B0DC-DB5555EEB8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33795" name="Zástupný symbol pro obsah 3" descr="tnm-staging-system-1.jpg">
            <a:extLst>
              <a:ext uri="{FF2B5EF4-FFF2-40B4-BE49-F238E27FC236}">
                <a16:creationId xmlns:a16="http://schemas.microsoft.com/office/drawing/2014/main" id="{5D6D3135-1158-48B6-896A-87F0D39AE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92710"/>
            <a:ext cx="5104330" cy="5472579"/>
          </a:xfrm>
        </p:spPr>
      </p:pic>
      <p:sp>
        <p:nvSpPr>
          <p:cNvPr id="33796" name="Obdélník 4">
            <a:extLst>
              <a:ext uri="{FF2B5EF4-FFF2-40B4-BE49-F238E27FC236}">
                <a16:creationId xmlns:a16="http://schemas.microsoft.com/office/drawing/2014/main" id="{3BE44A7F-DF37-4DB2-8BA8-91C34516C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627814"/>
            <a:ext cx="4572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900"/>
              <a:t>http://epomedicine.com/wp-content/uploads/2016/08/tnm-staging-system-1.jpg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FC8488-905F-4A6B-84F5-BAF10887B7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B1B15D-676E-46C1-B0C5-3A4819BDA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B01552-2C89-4712-B61B-BC839490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Stadia nemoci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8938B083-C462-44A8-9ABB-41022C1E1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000" b="1" u="sng" dirty="0">
                <a:solidFill>
                  <a:schemeClr val="tx2"/>
                </a:solidFill>
              </a:rPr>
              <a:t>Stadium I </a:t>
            </a:r>
            <a:r>
              <a:rPr lang="cs-CZ" altLang="cs-CZ" sz="2000" dirty="0"/>
              <a:t>– nádor je omezen na 1 orgán, je operabilní a zcela odstranitelný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000" b="1" u="sng" dirty="0">
                <a:solidFill>
                  <a:schemeClr val="tx2"/>
                </a:solidFill>
              </a:rPr>
              <a:t>Stadium II </a:t>
            </a:r>
            <a:r>
              <a:rPr lang="cs-CZ" altLang="cs-CZ" sz="2000" dirty="0"/>
              <a:t>– nádor postoupil do lymfatických uzlin, je sice operabilní a zcela odstranitelný, ale existuje vysoké riziko, že bude recidivovat (minimální reziduální choroba)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000" b="1" u="sng" dirty="0">
                <a:solidFill>
                  <a:schemeClr val="tx2"/>
                </a:solidFill>
              </a:rPr>
              <a:t>Stadium III </a:t>
            </a:r>
            <a:r>
              <a:rPr lang="cs-CZ" altLang="cs-CZ" sz="2000" dirty="0"/>
              <a:t>– nádor je lokálně pokročilý, takže není primárně operabilní, odstranění nádoru vyžaduje kombinaci dalších léčebných modalit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000" b="1" u="sng" dirty="0">
                <a:solidFill>
                  <a:schemeClr val="tx2"/>
                </a:solidFill>
              </a:rPr>
              <a:t>Stadium IV </a:t>
            </a:r>
            <a:r>
              <a:rPr lang="cs-CZ" altLang="cs-CZ" sz="2000" dirty="0"/>
              <a:t>– nádor má vzdálené metastázy, není lokálně řešitelný, vyžaduje zpravidla systémovou onkologickou léčbu</a:t>
            </a:r>
          </a:p>
          <a:p>
            <a:pPr eaLnBrk="1" hangingPunct="1"/>
            <a:endParaRPr lang="cs-CZ" altLang="cs-CZ" sz="1800" dirty="0"/>
          </a:p>
        </p:txBody>
      </p:sp>
      <p:pic>
        <p:nvPicPr>
          <p:cNvPr id="34821" name="Obrázek 4" descr="500px-Cancer_stages.png">
            <a:extLst>
              <a:ext uri="{FF2B5EF4-FFF2-40B4-BE49-F238E27FC236}">
                <a16:creationId xmlns:a16="http://schemas.microsoft.com/office/drawing/2014/main" id="{4814E671-B31C-4202-AD05-871075587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3718991"/>
            <a:ext cx="585787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BF9FBA-217E-4A0E-8B48-E11E791670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892F79-2AFB-49BF-A482-BBC7D474D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14C32CD-4E22-46EA-8B5A-77A6A0AD6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Hodnocení léčebné odpovědi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3D82C25-E8B7-438C-B8EE-2E2BF73AAA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kompletní remise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částečná remise (o více než 50%)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zlepšení – o méně než 50%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bez efektu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progrese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CC0C0D-A099-40E1-9707-5E5251CF3B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40E0B2-D241-40D5-A706-4F7AF9B33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9610EB-1856-43E2-84AE-FB9DC5B0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Léčba nádorů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13D50A-6F98-4455-A4E9-74A0711E2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>
            <a:no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cs-CZ" sz="1700" b="1" dirty="0">
                <a:solidFill>
                  <a:schemeClr val="tx2"/>
                </a:solidFill>
              </a:rPr>
              <a:t>Radikální léčba </a:t>
            </a:r>
            <a:r>
              <a:rPr lang="cs-CZ" sz="1700" dirty="0"/>
              <a:t>– naděje na úplné vyléčení, často kombinace lokálních (chirurgie, RT) i systémových (CHT, biolog. léčba) léčebných postupů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cs-CZ" sz="1700" b="1" dirty="0">
                <a:solidFill>
                  <a:schemeClr val="tx2"/>
                </a:solidFill>
              </a:rPr>
              <a:t>Podpůrná léčba </a:t>
            </a:r>
            <a:r>
              <a:rPr lang="cs-CZ" sz="1700" dirty="0"/>
              <a:t>– doprovází kauzální terapii nebo se používá v rámci léčby terminálních pacientů s cílem mírnit toxické dopady systémové onkologické léčby na zdravé tkáně nebo příznaky nádoru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cs-CZ" sz="1700" b="1" dirty="0">
                <a:solidFill>
                  <a:schemeClr val="tx2"/>
                </a:solidFill>
              </a:rPr>
              <a:t>Adjuvantní  léčba </a:t>
            </a:r>
            <a:r>
              <a:rPr lang="cs-CZ" sz="1700" dirty="0"/>
              <a:t>– systémová nebo lokální onkolog. léčba, která zvyšuje naději na úplné uzdravení, dává se většinou tehdy, kdy je nádor lokálně odstraněn (s cílem zabránit recidivě)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cs-CZ" sz="1700" b="1" dirty="0" err="1">
                <a:solidFill>
                  <a:schemeClr val="tx2"/>
                </a:solidFill>
              </a:rPr>
              <a:t>Neoadjuvantní</a:t>
            </a:r>
            <a:r>
              <a:rPr lang="cs-CZ" sz="1700" b="1" dirty="0">
                <a:solidFill>
                  <a:schemeClr val="tx2"/>
                </a:solidFill>
              </a:rPr>
              <a:t> léčba </a:t>
            </a:r>
            <a:r>
              <a:rPr lang="cs-CZ" sz="1700" dirty="0"/>
              <a:t>– systémová terapie, používána jako vstupní léčba před operací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cs-CZ" sz="1700" b="1" dirty="0">
                <a:solidFill>
                  <a:schemeClr val="tx2"/>
                </a:solidFill>
              </a:rPr>
              <a:t>Kurativní léčba</a:t>
            </a:r>
            <a:r>
              <a:rPr lang="cs-CZ" sz="1700" b="1" dirty="0">
                <a:solidFill>
                  <a:schemeClr val="accent2"/>
                </a:solidFill>
              </a:rPr>
              <a:t> </a:t>
            </a:r>
            <a:r>
              <a:rPr lang="cs-CZ" sz="1700" dirty="0"/>
              <a:t>– podávána s úmyslem a nadějí vyléčit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cs-CZ" sz="1700" b="1" dirty="0">
                <a:solidFill>
                  <a:schemeClr val="tx2"/>
                </a:solidFill>
              </a:rPr>
              <a:t>Paliativní léčba </a:t>
            </a:r>
            <a:r>
              <a:rPr lang="cs-CZ" sz="1700" dirty="0"/>
              <a:t>– pacienta není schopna vyléčit, ale je schopna zmírnit celkové obtíže a prodloužit dobu bez nemoci nebo celkové přežití nemocného, cílem je hlavně zlepšení kvality života</a:t>
            </a:r>
          </a:p>
          <a:p>
            <a:pPr marL="411480" fontAlgn="auto">
              <a:lnSpc>
                <a:spcPct val="14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cs-CZ" sz="1700" b="1" dirty="0">
                <a:solidFill>
                  <a:schemeClr val="tx2"/>
                </a:solidFill>
              </a:rPr>
              <a:t>Symptomatická léčba </a:t>
            </a:r>
            <a:r>
              <a:rPr lang="cs-CZ" sz="1700" dirty="0"/>
              <a:t>– určena k zmírnění nebo odstranění obtíží způsobených nádorem, nikoli k ovlivnění  nádor. onemocnění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DD6B33-9E88-41B2-9E8B-D245A5763D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D10ACB-FE2F-4779-9678-749D709A2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10243" name="Zástupný symbol pro obsah 4" descr="graf incidence ZN muzi a zeny.png">
            <a:extLst>
              <a:ext uri="{FF2B5EF4-FFF2-40B4-BE49-F238E27FC236}">
                <a16:creationId xmlns:a16="http://schemas.microsoft.com/office/drawing/2014/main" id="{3F1FD2EC-FD6A-4A68-B222-E5E706FB1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9" y="720000"/>
            <a:ext cx="9894031" cy="5434107"/>
          </a:xfrm>
        </p:spPr>
      </p:pic>
      <p:sp>
        <p:nvSpPr>
          <p:cNvPr id="10244" name="Obdélník 3">
            <a:extLst>
              <a:ext uri="{FF2B5EF4-FFF2-40B4-BE49-F238E27FC236}">
                <a16:creationId xmlns:a16="http://schemas.microsoft.com/office/drawing/2014/main" id="{37757C50-DD34-4733-8BAD-7C883A6C6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4851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15CD74-51C2-4A13-BB82-E073076108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F19E4B-AC71-44B2-9556-AAAB7B4970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DF564D7-34B8-496A-8AD9-29B6516F9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Léčba nádorů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8B46874-76F7-4583-A13B-D8D17E07FD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 chirurgická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radikální – dosud nejúčinnější, redukuje nejvíce nádorové hmoty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paliativní – výkony obcházející nádor a zvyšující kvalitu života (anastomózy GIT)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 zářením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 farmakologická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DA0A84-0E65-43B4-B464-4AF986C7A0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46F324-DAE4-48CA-976D-5952A44B6C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511E389-CFC5-4E16-BBC7-BE5B57A4D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Léčba zářením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C3D9294-C485-4E4C-9FE5-C553CB2CA3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záření gama, RTG, beta, protony neutrony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ozáření radikální </a:t>
            </a:r>
            <a:r>
              <a:rPr lang="cs-CZ" altLang="cs-CZ" sz="2200" dirty="0"/>
              <a:t>-  z více směrů, cílené do nádoru, dávka se sčítá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ozáření paliativní </a:t>
            </a:r>
            <a:r>
              <a:rPr lang="cs-CZ" altLang="cs-CZ" sz="2200" dirty="0"/>
              <a:t>– analgetické, zpomalující růst ,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vedlejší účinky ozáření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kožní změny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suchost v ústech, změny sliznice GIT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změny urogenitální sliznice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C4844E-4D2D-475B-B20B-6F1D4CA659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1D88AA-6D92-4165-A9A5-C3F0EB936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13089F6A-2735-4FB1-8BFB-E296BD1F8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Léčba farmakologická I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B45D5BB-AA92-492A-895A-3805703A75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1148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b="1" u="sng" dirty="0">
                <a:solidFill>
                  <a:schemeClr val="tx2"/>
                </a:solidFill>
              </a:rPr>
              <a:t>1. </a:t>
            </a:r>
            <a:r>
              <a:rPr lang="cs-CZ" b="1" u="sng" dirty="0" err="1">
                <a:solidFill>
                  <a:schemeClr val="tx2"/>
                </a:solidFill>
              </a:rPr>
              <a:t>protinádorová</a:t>
            </a:r>
            <a:r>
              <a:rPr lang="cs-CZ" b="1" u="sng" dirty="0">
                <a:solidFill>
                  <a:schemeClr val="tx2"/>
                </a:solidFill>
              </a:rPr>
              <a:t> chemoterapie (cytostatika) </a:t>
            </a:r>
            <a:r>
              <a:rPr lang="cs-CZ" dirty="0">
                <a:solidFill>
                  <a:schemeClr val="tx2"/>
                </a:solidFill>
              </a:rPr>
              <a:t>– cílem je poškodit nádorovou DNA, působí hlavně na buňky ve fázi dělení (tedy mimo G0 fázi buněčného cyklu), účinek je neselektivní (zasáhne i nenádorové </a:t>
            </a:r>
            <a:r>
              <a:rPr lang="cs-CZ" dirty="0" err="1">
                <a:solidFill>
                  <a:schemeClr val="tx2"/>
                </a:solidFill>
              </a:rPr>
              <a:t>proliferující</a:t>
            </a:r>
            <a:r>
              <a:rPr lang="cs-CZ" dirty="0">
                <a:solidFill>
                  <a:schemeClr val="tx2"/>
                </a:solidFill>
              </a:rPr>
              <a:t> buňky) </a:t>
            </a:r>
          </a:p>
          <a:p>
            <a:pPr marL="688680" indent="-4572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alkylační látky (</a:t>
            </a:r>
            <a:r>
              <a:rPr lang="cs-CZ" dirty="0" err="1"/>
              <a:t>cyklofosfamid</a:t>
            </a:r>
            <a:r>
              <a:rPr lang="cs-CZ" dirty="0"/>
              <a:t>, </a:t>
            </a:r>
            <a:r>
              <a:rPr lang="cs-CZ" dirty="0" err="1"/>
              <a:t>melfalan</a:t>
            </a:r>
            <a:r>
              <a:rPr lang="cs-CZ" dirty="0"/>
              <a:t>, platina)</a:t>
            </a:r>
          </a:p>
          <a:p>
            <a:pPr marL="688680" indent="-4572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antimetabolity (</a:t>
            </a:r>
            <a:r>
              <a:rPr lang="cs-CZ" dirty="0" err="1"/>
              <a:t>methotrexat</a:t>
            </a:r>
            <a:r>
              <a:rPr lang="cs-CZ" dirty="0"/>
              <a:t>, </a:t>
            </a:r>
            <a:r>
              <a:rPr lang="cs-CZ" dirty="0" err="1"/>
              <a:t>fluorouracil</a:t>
            </a:r>
            <a:r>
              <a:rPr lang="cs-CZ" dirty="0"/>
              <a:t>, cytosin-</a:t>
            </a:r>
            <a:r>
              <a:rPr lang="cs-CZ" dirty="0" err="1"/>
              <a:t>arabinosid</a:t>
            </a:r>
            <a:r>
              <a:rPr lang="cs-CZ" dirty="0"/>
              <a:t>)</a:t>
            </a:r>
          </a:p>
          <a:p>
            <a:pPr marL="688680" indent="-4572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antibiotika s cytostatickým účinkem (</a:t>
            </a:r>
            <a:r>
              <a:rPr lang="cs-CZ" dirty="0" err="1"/>
              <a:t>adriamycin</a:t>
            </a:r>
            <a:r>
              <a:rPr lang="cs-CZ" dirty="0"/>
              <a:t>, </a:t>
            </a:r>
            <a:r>
              <a:rPr lang="cs-CZ" dirty="0" err="1"/>
              <a:t>bleomycin</a:t>
            </a:r>
            <a:r>
              <a:rPr lang="cs-CZ" dirty="0"/>
              <a:t>)</a:t>
            </a:r>
          </a:p>
          <a:p>
            <a:pPr marL="688680" indent="-4572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rostlinné alkaloidy (</a:t>
            </a:r>
            <a:r>
              <a:rPr lang="cs-CZ" dirty="0" err="1"/>
              <a:t>vincristin</a:t>
            </a:r>
            <a:r>
              <a:rPr lang="cs-CZ" dirty="0"/>
              <a:t>, </a:t>
            </a:r>
            <a:r>
              <a:rPr lang="cs-CZ" dirty="0" err="1"/>
              <a:t>vepesid</a:t>
            </a:r>
            <a:r>
              <a:rPr lang="cs-CZ" dirty="0"/>
              <a:t>, </a:t>
            </a:r>
            <a:r>
              <a:rPr lang="cs-CZ" dirty="0" err="1"/>
              <a:t>taxany</a:t>
            </a:r>
            <a:r>
              <a:rPr lang="cs-CZ" dirty="0"/>
              <a:t>)</a:t>
            </a:r>
          </a:p>
          <a:p>
            <a:pPr marL="41148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b="1" u="sng" dirty="0">
                <a:solidFill>
                  <a:schemeClr val="tx2"/>
                </a:solidFill>
              </a:rPr>
              <a:t>2. </a:t>
            </a:r>
            <a:r>
              <a:rPr lang="cs-CZ" b="1" u="sng" dirty="0" err="1">
                <a:solidFill>
                  <a:schemeClr val="tx2"/>
                </a:solidFill>
              </a:rPr>
              <a:t>protinádorová</a:t>
            </a:r>
            <a:r>
              <a:rPr lang="cs-CZ" b="1" u="sng" dirty="0">
                <a:solidFill>
                  <a:schemeClr val="tx2"/>
                </a:solidFill>
              </a:rPr>
              <a:t> hormonální léčba </a:t>
            </a:r>
            <a:r>
              <a:rPr lang="cs-CZ" dirty="0">
                <a:solidFill>
                  <a:schemeClr val="tx2"/>
                </a:solidFill>
              </a:rPr>
              <a:t>– historicky se používá nejdéle, hlavně u ca prsu a prostaty</a:t>
            </a:r>
          </a:p>
          <a:p>
            <a:pPr marL="688680" indent="-4572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 err="1"/>
              <a:t>antihormony</a:t>
            </a:r>
            <a:r>
              <a:rPr lang="cs-CZ" dirty="0"/>
              <a:t> – antiestrogeny (Tamoxifen), </a:t>
            </a:r>
            <a:r>
              <a:rPr lang="cs-CZ" dirty="0" err="1"/>
              <a:t>antiandrogeny</a:t>
            </a:r>
            <a:r>
              <a:rPr lang="cs-CZ" dirty="0"/>
              <a:t> (</a:t>
            </a:r>
            <a:r>
              <a:rPr lang="cs-CZ" dirty="0" err="1"/>
              <a:t>Flucinom</a:t>
            </a:r>
            <a:r>
              <a:rPr lang="cs-CZ" dirty="0"/>
              <a:t>), kastrace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E7E05D-2E12-42E6-AB26-C9A61BC62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885B77-C564-46B2-9EB0-2DA306C15C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B7E60C-6255-4A9C-A621-7777D761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farmakologická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B374EE-A6AB-4CCC-9416-88A453D2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438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000" b="1" u="sng" dirty="0">
                <a:solidFill>
                  <a:schemeClr val="tx2"/>
                </a:solidFill>
              </a:rPr>
              <a:t>3. cílená </a:t>
            </a:r>
            <a:r>
              <a:rPr lang="cs-CZ" sz="2000" b="1" u="sng" dirty="0" err="1">
                <a:solidFill>
                  <a:schemeClr val="tx2"/>
                </a:solidFill>
              </a:rPr>
              <a:t>protinádorová</a:t>
            </a:r>
            <a:r>
              <a:rPr lang="cs-CZ" sz="2000" b="1" u="sng" dirty="0">
                <a:solidFill>
                  <a:schemeClr val="tx2"/>
                </a:solidFill>
              </a:rPr>
              <a:t> léčba solidních nádorů (</a:t>
            </a:r>
            <a:r>
              <a:rPr lang="cs-CZ" sz="2000" b="1" u="sng" dirty="0" err="1">
                <a:solidFill>
                  <a:schemeClr val="tx2"/>
                </a:solidFill>
              </a:rPr>
              <a:t>targered</a:t>
            </a:r>
            <a:r>
              <a:rPr lang="cs-CZ" sz="2000" b="1" u="sng" dirty="0">
                <a:solidFill>
                  <a:schemeClr val="tx2"/>
                </a:solidFill>
              </a:rPr>
              <a:t> </a:t>
            </a:r>
            <a:r>
              <a:rPr lang="cs-CZ" sz="2000" b="1" u="sng" dirty="0" err="1">
                <a:solidFill>
                  <a:schemeClr val="tx2"/>
                </a:solidFill>
              </a:rPr>
              <a:t>therapy</a:t>
            </a:r>
            <a:r>
              <a:rPr lang="cs-CZ" sz="2000" b="1" u="sng" dirty="0">
                <a:solidFill>
                  <a:schemeClr val="tx2"/>
                </a:solidFill>
              </a:rPr>
              <a:t>)</a:t>
            </a:r>
          </a:p>
          <a:p>
            <a:pPr marL="903564" lvl="1" indent="-342900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novější přístup, </a:t>
            </a:r>
            <a:r>
              <a:rPr lang="cs-CZ" dirty="0">
                <a:solidFill>
                  <a:schemeClr val="tx2"/>
                </a:solidFill>
              </a:rPr>
              <a:t>léčebný cíl představuje molekulární struktura, která hraje důležitou úlohu v patogenezi daného onemocnění</a:t>
            </a:r>
            <a:r>
              <a:rPr lang="cs-CZ" dirty="0"/>
              <a:t>, měla by působit na cílený patofyziologický proces a specifickou populaci buněk</a:t>
            </a:r>
          </a:p>
          <a:p>
            <a:pPr marL="903564" lvl="1" indent="-342900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jiný mechanismus účinku než CHT, jiné jsou i NÚ (konveční léčba CHT je zaměřena na buněčné struktury, které jsou společné všem buňkám v organismu např. DNA, cílená léčba však působí na struktury specifické pro nádorovou buňku, není však nikdy zcela specifická, proto je provázena NÚ)</a:t>
            </a:r>
          </a:p>
          <a:p>
            <a:pPr marL="903564" lvl="1" indent="-342900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někdy bývá zaměňována s biologickou léčbou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A2CB171-B570-4D95-9609-93F95C9A8D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BAB180-89A9-44D1-8C6B-C4C52926C3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97160F2-9046-4382-B469-D0958221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farmakologická III</a:t>
            </a:r>
          </a:p>
        </p:txBody>
      </p:sp>
      <p:sp>
        <p:nvSpPr>
          <p:cNvPr id="41986" name="Zástupný symbol pro obsah 2">
            <a:extLst>
              <a:ext uri="{FF2B5EF4-FFF2-40B4-BE49-F238E27FC236}">
                <a16:creationId xmlns:a16="http://schemas.microsoft.com/office/drawing/2014/main" id="{C8265002-DA9B-4B11-9800-46834933C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2"/>
                </a:solidFill>
              </a:rPr>
              <a:t>monoklonální protilátky </a:t>
            </a:r>
          </a:p>
          <a:p>
            <a:pPr lvl="1" eaLnBrk="1" hangingPunct="1"/>
            <a:r>
              <a:rPr lang="cs-CZ" altLang="cs-CZ" sz="1800" dirty="0"/>
              <a:t>schopnost vázat se na epitopy konkrétních povrchových nádorových antigenů a solubilních proteinů</a:t>
            </a:r>
          </a:p>
          <a:p>
            <a:pPr lvl="1" eaLnBrk="1" hangingPunct="1"/>
            <a:r>
              <a:rPr lang="cs-CZ" altLang="cs-CZ" sz="1800" dirty="0"/>
              <a:t>nejčastější cílové antigeny: růstové faktory, receptory, membránové proteiny, adhezivní molekuly</a:t>
            </a:r>
          </a:p>
          <a:p>
            <a:pPr lvl="1" eaLnBrk="1" hangingPunct="1"/>
            <a:r>
              <a:rPr lang="cs-CZ" altLang="cs-CZ" sz="1800" dirty="0" err="1"/>
              <a:t>trastuzumab</a:t>
            </a:r>
            <a:r>
              <a:rPr lang="cs-CZ" altLang="cs-CZ" sz="1800" dirty="0"/>
              <a:t> (protilátka proti receptoru HER2 u ca prsu), </a:t>
            </a:r>
            <a:r>
              <a:rPr lang="cs-CZ" altLang="cs-CZ" sz="1800" dirty="0" err="1"/>
              <a:t>pertuzumab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bevacizumab</a:t>
            </a:r>
            <a:r>
              <a:rPr lang="cs-CZ" altLang="cs-CZ" sz="1800" dirty="0"/>
              <a:t> (protilátka proti </a:t>
            </a:r>
            <a:r>
              <a:rPr lang="cs-CZ" altLang="cs-CZ" sz="1800" dirty="0" err="1"/>
              <a:t>vaskul</a:t>
            </a:r>
            <a:r>
              <a:rPr lang="cs-CZ" altLang="cs-CZ" sz="1800" dirty="0"/>
              <a:t>. endotel. růstovému faktoru u ca </a:t>
            </a:r>
            <a:r>
              <a:rPr lang="cs-CZ" altLang="cs-CZ" sz="1800" dirty="0" err="1"/>
              <a:t>kolorekta</a:t>
            </a:r>
            <a:r>
              <a:rPr lang="cs-CZ" altLang="cs-CZ" sz="1800" dirty="0"/>
              <a:t>), </a:t>
            </a:r>
            <a:r>
              <a:rPr lang="cs-CZ" altLang="cs-CZ" sz="1800" dirty="0" err="1"/>
              <a:t>cetuximab</a:t>
            </a:r>
            <a:r>
              <a:rPr lang="cs-CZ" altLang="cs-CZ" sz="1800" dirty="0"/>
              <a:t> , </a:t>
            </a:r>
            <a:r>
              <a:rPr lang="cs-CZ" altLang="cs-CZ" sz="1800" dirty="0" err="1"/>
              <a:t>panitumumab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ramucirumabfff</a:t>
            </a:r>
            <a:endParaRPr lang="cs-CZ" altLang="cs-CZ" sz="1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2"/>
                </a:solidFill>
              </a:rPr>
              <a:t>inhibitory </a:t>
            </a:r>
            <a:r>
              <a:rPr lang="cs-CZ" altLang="cs-CZ" sz="1800" b="1" dirty="0" err="1">
                <a:solidFill>
                  <a:schemeClr val="tx2"/>
                </a:solidFill>
              </a:rPr>
              <a:t>tyrosinkináz</a:t>
            </a:r>
            <a:r>
              <a:rPr lang="cs-CZ" altLang="cs-CZ" sz="1800" b="1" dirty="0">
                <a:solidFill>
                  <a:schemeClr val="tx2"/>
                </a:solidFill>
              </a:rPr>
              <a:t> (TKI)</a:t>
            </a:r>
          </a:p>
          <a:p>
            <a:pPr lvl="1" eaLnBrk="1" hangingPunct="1"/>
            <a:r>
              <a:rPr lang="cs-CZ" altLang="cs-CZ" sz="1800" b="1" dirty="0"/>
              <a:t>kompetitivně se vážou na vazebné místo pro </a:t>
            </a:r>
            <a:r>
              <a:rPr lang="cs-CZ" altLang="cs-CZ" sz="1800" b="1" dirty="0" err="1"/>
              <a:t>makroergní</a:t>
            </a:r>
            <a:r>
              <a:rPr lang="cs-CZ" altLang="cs-CZ" sz="1800" b="1" dirty="0"/>
              <a:t> fosfát ATP na intracelulární doméně receptoru a zabrání fosforylaci a přenosu signálu do buňky</a:t>
            </a:r>
          </a:p>
          <a:p>
            <a:pPr lvl="1" eaLnBrk="1" hangingPunct="1"/>
            <a:r>
              <a:rPr lang="cs-CZ" altLang="cs-CZ" sz="1800" b="1" dirty="0" err="1"/>
              <a:t>imatinib</a:t>
            </a:r>
            <a:r>
              <a:rPr lang="cs-CZ" altLang="cs-CZ" sz="1800" b="1" dirty="0"/>
              <a:t> (specificky blokuje </a:t>
            </a:r>
            <a:r>
              <a:rPr lang="cs-CZ" altLang="cs-CZ" sz="1800" b="1" dirty="0" err="1"/>
              <a:t>Bcr</a:t>
            </a:r>
            <a:r>
              <a:rPr lang="cs-CZ" altLang="cs-CZ" sz="1800" b="1" dirty="0"/>
              <a:t>/</a:t>
            </a:r>
            <a:r>
              <a:rPr lang="cs-CZ" altLang="cs-CZ" sz="1800" b="1" dirty="0" err="1"/>
              <a:t>Abl</a:t>
            </a:r>
            <a:r>
              <a:rPr lang="cs-CZ" altLang="cs-CZ" sz="1800" b="1" dirty="0"/>
              <a:t> u CML), </a:t>
            </a:r>
            <a:r>
              <a:rPr lang="cs-CZ" altLang="cs-CZ" sz="1800" b="1" dirty="0" err="1"/>
              <a:t>lapatinib</a:t>
            </a:r>
            <a:r>
              <a:rPr lang="cs-CZ" altLang="cs-CZ" sz="1800" b="1" dirty="0"/>
              <a:t>, </a:t>
            </a:r>
            <a:r>
              <a:rPr lang="cs-CZ" altLang="cs-CZ" sz="1800" b="1" dirty="0" err="1"/>
              <a:t>sunitinib</a:t>
            </a:r>
            <a:endParaRPr lang="cs-CZ" altLang="cs-CZ" sz="18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2"/>
                </a:solidFill>
              </a:rPr>
              <a:t>inhibitory </a:t>
            </a:r>
            <a:r>
              <a:rPr lang="cs-CZ" altLang="cs-CZ" sz="1800" b="1" dirty="0" err="1">
                <a:solidFill>
                  <a:schemeClr val="tx2"/>
                </a:solidFill>
              </a:rPr>
              <a:t>mTOR</a:t>
            </a:r>
            <a:endParaRPr lang="cs-CZ" altLang="cs-CZ" sz="1800" b="1" dirty="0">
              <a:solidFill>
                <a:schemeClr val="tx2"/>
              </a:solidFill>
            </a:endParaRPr>
          </a:p>
          <a:p>
            <a:pPr lvl="1" eaLnBrk="1" hangingPunct="1"/>
            <a:r>
              <a:rPr lang="cs-CZ" altLang="cs-CZ" sz="1800" dirty="0" err="1"/>
              <a:t>rapamycinový</a:t>
            </a:r>
            <a:r>
              <a:rPr lang="cs-CZ" altLang="cs-CZ" sz="1800" dirty="0"/>
              <a:t> receptor (</a:t>
            </a:r>
            <a:r>
              <a:rPr lang="cs-CZ" altLang="cs-CZ" sz="1800" dirty="0" err="1"/>
              <a:t>mTOR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mammalian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target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rapamycin</a:t>
            </a:r>
            <a:r>
              <a:rPr lang="cs-CZ" altLang="cs-CZ" sz="1800" dirty="0"/>
              <a:t>) je kináza regulující v buňce průběh procesů katabolismu či anabolismu</a:t>
            </a:r>
          </a:p>
          <a:p>
            <a:pPr lvl="1" eaLnBrk="1" hangingPunct="1"/>
            <a:r>
              <a:rPr lang="cs-CZ" altLang="cs-CZ" sz="1800" dirty="0" err="1"/>
              <a:t>everolimus</a:t>
            </a:r>
            <a:r>
              <a:rPr lang="cs-CZ" altLang="cs-CZ" sz="1800" dirty="0"/>
              <a:t> (renální ca, ca prsu), </a:t>
            </a:r>
            <a:r>
              <a:rPr lang="cs-CZ" altLang="cs-CZ" sz="1800" dirty="0" err="1"/>
              <a:t>temsirolimus</a:t>
            </a:r>
            <a:endParaRPr lang="cs-CZ" altLang="cs-CZ" sz="1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2"/>
                </a:solidFill>
              </a:rPr>
              <a:t>inhibitory RAF/MAP signální dráhy </a:t>
            </a:r>
            <a:r>
              <a:rPr lang="cs-CZ" altLang="cs-CZ" sz="1800" dirty="0"/>
              <a:t>– </a:t>
            </a:r>
            <a:r>
              <a:rPr lang="cs-CZ" altLang="cs-CZ" sz="1800" dirty="0" err="1"/>
              <a:t>sorafenib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reorafenib</a:t>
            </a:r>
            <a:r>
              <a:rPr lang="cs-CZ" altLang="cs-CZ" sz="1800" dirty="0"/>
              <a:t>..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>
                <a:solidFill>
                  <a:schemeClr val="tx2"/>
                </a:solidFill>
              </a:rPr>
              <a:t>dále </a:t>
            </a:r>
            <a:r>
              <a:rPr lang="cs-CZ" altLang="cs-CZ" sz="1800" b="1" dirty="0">
                <a:solidFill>
                  <a:schemeClr val="tx2"/>
                </a:solidFill>
              </a:rPr>
              <a:t>inhibice </a:t>
            </a:r>
            <a:r>
              <a:rPr lang="cs-CZ" altLang="cs-CZ" sz="1800" b="1" dirty="0" err="1">
                <a:solidFill>
                  <a:schemeClr val="tx2"/>
                </a:solidFill>
              </a:rPr>
              <a:t>Hedgehog</a:t>
            </a:r>
            <a:r>
              <a:rPr lang="cs-CZ" altLang="cs-CZ" sz="1800" b="1" dirty="0">
                <a:solidFill>
                  <a:schemeClr val="tx2"/>
                </a:solidFill>
              </a:rPr>
              <a:t> signální dráhy, PARP, CDK 4 a 6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cs-CZ" altLang="cs-CZ" sz="1800" dirty="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EB5572-60DF-4660-9F09-49ABD4A124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EA4906-FD3A-4904-96D4-FFDA7F2C81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1A6FF5B7-E10C-4D5F-A136-D73856EED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9" y="1123122"/>
            <a:ext cx="10151607" cy="470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909DC2-1FB8-4BFD-A13A-E63ADFA3A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C25AE4-8EF3-4DE7-841E-216615C23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id="{ABFA4AFC-03AC-4439-8DB9-A8BAD73D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217725"/>
            <a:ext cx="61436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098210-E2B6-40D3-A0DD-AA8DA11CD0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2A4E53-D406-4185-91C5-EB43D154D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5F3FBEE-A8B6-4F59-A1CB-AE3BFD05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farmakologická IV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8E12E06-8B9A-44CF-A05F-47A6876AD7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1148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000" b="1" u="sng" dirty="0">
                <a:solidFill>
                  <a:schemeClr val="tx2"/>
                </a:solidFill>
              </a:rPr>
              <a:t>4. imunoterapie </a:t>
            </a:r>
          </a:p>
          <a:p>
            <a:pPr marL="903564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v současnosti nejprogresivnější modalita </a:t>
            </a:r>
            <a:r>
              <a:rPr lang="cs-CZ" dirty="0" err="1"/>
              <a:t>protinádorové</a:t>
            </a:r>
            <a:r>
              <a:rPr lang="cs-CZ" dirty="0"/>
              <a:t> léčby</a:t>
            </a:r>
          </a:p>
          <a:p>
            <a:pPr marL="903564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specifický mechanismus účinku</a:t>
            </a:r>
          </a:p>
          <a:p>
            <a:pPr marL="903564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spektrum imunitně podmíněných NÚ</a:t>
            </a:r>
          </a:p>
          <a:p>
            <a:pPr marL="903564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cílem obnovit porušenou </a:t>
            </a:r>
            <a:r>
              <a:rPr lang="cs-CZ" dirty="0" err="1"/>
              <a:t>protinádorovou</a:t>
            </a:r>
            <a:r>
              <a:rPr lang="cs-CZ" dirty="0"/>
              <a:t> imunitu a zapojit ji do léčby nádorového onemocnění</a:t>
            </a:r>
          </a:p>
          <a:p>
            <a:pPr marL="903564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 err="1">
                <a:solidFill>
                  <a:schemeClr val="tx2"/>
                </a:solidFill>
              </a:rPr>
              <a:t>inteferon</a:t>
            </a:r>
            <a:r>
              <a:rPr lang="cs-CZ" dirty="0">
                <a:solidFill>
                  <a:schemeClr val="tx2"/>
                </a:solidFill>
              </a:rPr>
              <a:t> alfa, </a:t>
            </a:r>
            <a:r>
              <a:rPr lang="cs-CZ" dirty="0" err="1">
                <a:solidFill>
                  <a:schemeClr val="tx2"/>
                </a:solidFill>
              </a:rPr>
              <a:t>interleukin</a:t>
            </a:r>
            <a:r>
              <a:rPr lang="cs-CZ" dirty="0">
                <a:solidFill>
                  <a:schemeClr val="tx2"/>
                </a:solidFill>
              </a:rPr>
              <a:t> 2 </a:t>
            </a:r>
            <a:r>
              <a:rPr lang="cs-CZ" dirty="0"/>
              <a:t>– </a:t>
            </a:r>
            <a:r>
              <a:rPr lang="cs-CZ" dirty="0" err="1"/>
              <a:t>antiproliferativní</a:t>
            </a:r>
            <a:r>
              <a:rPr lang="cs-CZ" dirty="0"/>
              <a:t>, </a:t>
            </a:r>
            <a:r>
              <a:rPr lang="cs-CZ" dirty="0" err="1"/>
              <a:t>antiangiogenní</a:t>
            </a:r>
            <a:r>
              <a:rPr lang="cs-CZ" dirty="0"/>
              <a:t> a diferenciační účinek</a:t>
            </a:r>
          </a:p>
          <a:p>
            <a:pPr marL="903564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dále protilátky </a:t>
            </a:r>
            <a:r>
              <a:rPr lang="cs-CZ" dirty="0" err="1">
                <a:solidFill>
                  <a:schemeClr val="tx2"/>
                </a:solidFill>
              </a:rPr>
              <a:t>anti</a:t>
            </a:r>
            <a:r>
              <a:rPr lang="cs-CZ" dirty="0">
                <a:solidFill>
                  <a:schemeClr val="tx2"/>
                </a:solidFill>
              </a:rPr>
              <a:t>-CTLA-4 a </a:t>
            </a:r>
            <a:r>
              <a:rPr lang="cs-CZ" dirty="0" err="1">
                <a:solidFill>
                  <a:schemeClr val="tx2"/>
                </a:solidFill>
              </a:rPr>
              <a:t>anti</a:t>
            </a:r>
            <a:r>
              <a:rPr lang="cs-CZ" dirty="0">
                <a:solidFill>
                  <a:schemeClr val="tx2"/>
                </a:solidFill>
              </a:rPr>
              <a:t>-PD-1</a:t>
            </a:r>
          </a:p>
          <a:p>
            <a:pPr marL="1339596" lvl="2" indent="-342900" fontAlgn="auto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CTLA- 4  - cytotoxický T-</a:t>
            </a:r>
            <a:r>
              <a:rPr lang="cs-CZ" sz="2000" dirty="0" err="1"/>
              <a:t>lymfocytární</a:t>
            </a:r>
            <a:r>
              <a:rPr lang="cs-CZ" sz="2000" dirty="0"/>
              <a:t> antigen typu 4 , uplatňuje se v průběhu časné aktivace T-</a:t>
            </a:r>
            <a:r>
              <a:rPr lang="cs-CZ" sz="2000" dirty="0" err="1"/>
              <a:t>lymfocytlův</a:t>
            </a:r>
            <a:r>
              <a:rPr lang="cs-CZ" sz="2000" dirty="0"/>
              <a:t> lymf. tkáních</a:t>
            </a:r>
          </a:p>
          <a:p>
            <a:pPr marL="1339596" lvl="2" indent="-342900" fontAlgn="auto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PD-1 – receptor programované smrti</a:t>
            </a:r>
          </a:p>
          <a:p>
            <a:pPr marL="903564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2"/>
                </a:solidFill>
              </a:rPr>
              <a:t>lokální imunoterapie T-VEC </a:t>
            </a:r>
            <a:r>
              <a:rPr lang="cs-CZ" dirty="0"/>
              <a:t>u melanomu, jedná se o </a:t>
            </a:r>
            <a:r>
              <a:rPr lang="cs-CZ" dirty="0" err="1"/>
              <a:t>onkolytický</a:t>
            </a:r>
            <a:r>
              <a:rPr lang="cs-CZ" dirty="0"/>
              <a:t> virus z geneticky modifikovaného </a:t>
            </a:r>
            <a:r>
              <a:rPr lang="cs-CZ" dirty="0" err="1"/>
              <a:t>hereptického</a:t>
            </a:r>
            <a:r>
              <a:rPr lang="cs-CZ" dirty="0"/>
              <a:t> viru</a:t>
            </a:r>
          </a:p>
          <a:p>
            <a:pPr marL="903564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2"/>
                </a:solidFill>
              </a:rPr>
              <a:t>protinádorové vakcíny </a:t>
            </a:r>
            <a:r>
              <a:rPr lang="cs-CZ" dirty="0"/>
              <a:t>– typ aktivní specifické imunoterapie (pokročilý ca prostaty)</a:t>
            </a:r>
          </a:p>
          <a:p>
            <a:pPr marL="411480" fontAlgn="auto">
              <a:spcAft>
                <a:spcPts val="0"/>
              </a:spcAft>
              <a:buNone/>
              <a:defRPr/>
            </a:pP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5059" name="Obrázek 4" descr="stažený soubor.jpg">
            <a:extLst>
              <a:ext uri="{FF2B5EF4-FFF2-40B4-BE49-F238E27FC236}">
                <a16:creationId xmlns:a16="http://schemas.microsoft.com/office/drawing/2014/main" id="{6A731FEA-4B3D-40CA-B08D-820CEA930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50" y="634014"/>
            <a:ext cx="3714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Obdélník 5">
            <a:extLst>
              <a:ext uri="{FF2B5EF4-FFF2-40B4-BE49-F238E27FC236}">
                <a16:creationId xmlns:a16="http://schemas.microsoft.com/office/drawing/2014/main" id="{21463CB1-27E4-4C70-808B-4DD4673F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4" y="6519864"/>
            <a:ext cx="8643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800"/>
              <a:t>https://www.google.com/url?sa=i&amp;source=images&amp;cd=&amp;ved=2ahUKEwjC6qrk4tPkAhWIaVAKHWLwBmcQjRx6BAgBEAQ&amp;url=https%3A%2F%2Fwww.qimrberghofer.edu.au%2Fimmunotherapy%2F&amp;psig=AOvVaw16d6EcmWLUl3-cGgky-U2Q&amp;ust=1568668778888980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42C0CF-FF47-4EB1-8828-2A32C99FDE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7D8886-4677-47C6-98CE-102E40AC78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C18E7F1-5F4E-474C-B8DF-BEBD5EAD1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Vedlejší účinky léčby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E369A20-6867-4494-AB55-D05845F35F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999" y="1692002"/>
            <a:ext cx="11226835" cy="4139998"/>
          </a:xfrm>
        </p:spPr>
        <p:txBody>
          <a:bodyPr>
            <a:noAutofit/>
          </a:bodyPr>
          <a:lstStyle/>
          <a:p>
            <a:pPr marL="688680" indent="-4572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000" b="1" u="sng" dirty="0">
                <a:solidFill>
                  <a:schemeClr val="tx2"/>
                </a:solidFill>
              </a:rPr>
              <a:t>gastrointestinální toxicita</a:t>
            </a:r>
          </a:p>
          <a:p>
            <a:pPr marL="903564" lvl="1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nevolnost, zvracení </a:t>
            </a:r>
          </a:p>
          <a:p>
            <a:pPr marL="903564" lvl="1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průjem</a:t>
            </a:r>
          </a:p>
          <a:p>
            <a:pPr marL="903564" lvl="1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 err="1"/>
              <a:t>mukozitida</a:t>
            </a:r>
            <a:endParaRPr lang="cs-CZ" sz="1800" dirty="0"/>
          </a:p>
          <a:p>
            <a:pPr marL="688680" indent="-4572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000" b="1" u="sng" dirty="0">
                <a:solidFill>
                  <a:schemeClr val="tx2"/>
                </a:solidFill>
              </a:rPr>
              <a:t>dřeňový útlum (</a:t>
            </a:r>
            <a:r>
              <a:rPr lang="cs-CZ" sz="2000" b="1" u="sng" dirty="0" err="1">
                <a:solidFill>
                  <a:schemeClr val="tx2"/>
                </a:solidFill>
              </a:rPr>
              <a:t>myelotoxicita</a:t>
            </a:r>
            <a:r>
              <a:rPr lang="cs-CZ" sz="2000" b="1" u="sng" dirty="0">
                <a:solidFill>
                  <a:schemeClr val="tx2"/>
                </a:solidFill>
              </a:rPr>
              <a:t>) </a:t>
            </a:r>
            <a:r>
              <a:rPr lang="cs-CZ" sz="2000" dirty="0"/>
              <a:t>– anémie, leukopenie, trombocytopenie, febrilní </a:t>
            </a:r>
            <a:r>
              <a:rPr lang="cs-CZ" sz="2000" dirty="0" err="1"/>
              <a:t>neutropenie</a:t>
            </a:r>
            <a:endParaRPr lang="cs-CZ" sz="2000" dirty="0"/>
          </a:p>
          <a:p>
            <a:pPr marL="688680" indent="-4572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000" b="1" u="sng" dirty="0">
                <a:solidFill>
                  <a:schemeClr val="tx2"/>
                </a:solidFill>
              </a:rPr>
              <a:t>alopecie</a:t>
            </a:r>
          </a:p>
          <a:p>
            <a:pPr marL="688680" indent="-4572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000" b="1" u="sng" dirty="0">
                <a:solidFill>
                  <a:schemeClr val="tx2"/>
                </a:solidFill>
              </a:rPr>
              <a:t>únava</a:t>
            </a:r>
          </a:p>
          <a:p>
            <a:pPr marL="688680" indent="-4572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000" b="1" u="sng" dirty="0">
                <a:solidFill>
                  <a:schemeClr val="tx2"/>
                </a:solidFill>
              </a:rPr>
              <a:t>toxicity specifické pro některé </a:t>
            </a:r>
            <a:r>
              <a:rPr lang="cs-CZ" sz="2000" b="1" u="sng" dirty="0" err="1">
                <a:solidFill>
                  <a:schemeClr val="tx2"/>
                </a:solidFill>
              </a:rPr>
              <a:t>protinádorové</a:t>
            </a:r>
            <a:r>
              <a:rPr lang="cs-CZ" sz="2000" b="1" u="sng" dirty="0">
                <a:solidFill>
                  <a:schemeClr val="tx2"/>
                </a:solidFill>
              </a:rPr>
              <a:t> léky:</a:t>
            </a:r>
          </a:p>
          <a:p>
            <a:pPr marL="688680" indent="-4572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 err="1"/>
              <a:t>kardiotoxicita</a:t>
            </a:r>
            <a:r>
              <a:rPr lang="cs-CZ" sz="1800" dirty="0"/>
              <a:t> (</a:t>
            </a:r>
            <a:r>
              <a:rPr lang="cs-CZ" sz="1800" dirty="0" err="1"/>
              <a:t>doxorubicin</a:t>
            </a:r>
            <a:r>
              <a:rPr lang="cs-CZ" sz="1800" dirty="0"/>
              <a:t>, </a:t>
            </a:r>
            <a:r>
              <a:rPr lang="cs-CZ" sz="1800" dirty="0" err="1"/>
              <a:t>trastuzumab</a:t>
            </a:r>
            <a:r>
              <a:rPr lang="cs-CZ" sz="1800" dirty="0"/>
              <a:t>..)</a:t>
            </a:r>
          </a:p>
          <a:p>
            <a:pPr marL="688680" indent="-4572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 err="1"/>
              <a:t>neurotoxicita</a:t>
            </a:r>
            <a:r>
              <a:rPr lang="cs-CZ" sz="1800" dirty="0"/>
              <a:t> (</a:t>
            </a:r>
            <a:r>
              <a:rPr lang="cs-CZ" sz="1800" dirty="0" err="1"/>
              <a:t>paklitaxel</a:t>
            </a:r>
            <a:r>
              <a:rPr lang="cs-CZ" sz="1800" dirty="0"/>
              <a:t>, </a:t>
            </a:r>
            <a:r>
              <a:rPr lang="cs-CZ" sz="1800" dirty="0" err="1"/>
              <a:t>oxaliplatina</a:t>
            </a:r>
            <a:r>
              <a:rPr lang="cs-CZ" sz="1800" dirty="0"/>
              <a:t>, </a:t>
            </a:r>
            <a:r>
              <a:rPr lang="cs-CZ" sz="1800" dirty="0" err="1"/>
              <a:t>vinkristin</a:t>
            </a:r>
            <a:r>
              <a:rPr lang="cs-CZ" sz="1800" dirty="0"/>
              <a:t>..)</a:t>
            </a:r>
          </a:p>
          <a:p>
            <a:pPr marL="688680" indent="-4572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 err="1"/>
              <a:t>nefrotoxicita</a:t>
            </a:r>
            <a:r>
              <a:rPr lang="cs-CZ" sz="1800" dirty="0"/>
              <a:t> (</a:t>
            </a:r>
            <a:r>
              <a:rPr lang="cs-CZ" sz="1800" dirty="0" err="1"/>
              <a:t>cisplatina</a:t>
            </a:r>
            <a:r>
              <a:rPr lang="cs-CZ" sz="1800" dirty="0"/>
              <a:t> </a:t>
            </a:r>
            <a:r>
              <a:rPr lang="cs-CZ" sz="1800" dirty="0" err="1"/>
              <a:t>metotrexát</a:t>
            </a:r>
            <a:r>
              <a:rPr lang="cs-CZ" sz="1800" dirty="0"/>
              <a:t>..)</a:t>
            </a:r>
          </a:p>
          <a:p>
            <a:pPr marL="688680" indent="-4572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 err="1"/>
              <a:t>urotoxicita</a:t>
            </a:r>
            <a:r>
              <a:rPr lang="cs-CZ" sz="1800" dirty="0"/>
              <a:t> - hemoragická cystitida (cyklofosfamid)</a:t>
            </a:r>
          </a:p>
          <a:p>
            <a:pPr marL="688680" indent="-4572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 err="1"/>
              <a:t>pneumotoxicita</a:t>
            </a:r>
            <a:r>
              <a:rPr lang="cs-CZ" sz="1800" dirty="0"/>
              <a:t> (</a:t>
            </a:r>
            <a:r>
              <a:rPr lang="cs-CZ" sz="1800" dirty="0" err="1"/>
              <a:t>bleomycin</a:t>
            </a:r>
            <a:r>
              <a:rPr lang="cs-CZ" sz="1800" dirty="0"/>
              <a:t> </a:t>
            </a:r>
            <a:r>
              <a:rPr lang="cs-CZ" sz="1800" dirty="0" err="1"/>
              <a:t>everolimus</a:t>
            </a:r>
            <a:r>
              <a:rPr lang="cs-CZ" sz="1800" dirty="0"/>
              <a:t>..)</a:t>
            </a:r>
          </a:p>
          <a:p>
            <a:pPr marL="688680" indent="-4572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 err="1"/>
              <a:t>hepatotoxicita</a:t>
            </a:r>
            <a:r>
              <a:rPr lang="cs-CZ" sz="1800" dirty="0"/>
              <a:t> (</a:t>
            </a:r>
            <a:r>
              <a:rPr lang="cs-CZ" sz="1800" dirty="0" err="1"/>
              <a:t>dakarbazin</a:t>
            </a:r>
            <a:r>
              <a:rPr lang="cs-CZ" sz="1800" dirty="0"/>
              <a:t>..)</a:t>
            </a:r>
          </a:p>
          <a:p>
            <a:pPr marL="688680" indent="-4572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kožní toxicita (5-</a:t>
            </a:r>
            <a:r>
              <a:rPr lang="cs-CZ" sz="1800" dirty="0" err="1"/>
              <a:t>fluoruracil</a:t>
            </a:r>
            <a:r>
              <a:rPr lang="cs-CZ" sz="1800" dirty="0"/>
              <a:t>, </a:t>
            </a:r>
            <a:r>
              <a:rPr lang="cs-CZ" sz="1800" dirty="0" err="1"/>
              <a:t>cetuximab</a:t>
            </a:r>
            <a:r>
              <a:rPr lang="cs-CZ" sz="1800" dirty="0"/>
              <a:t>..)</a:t>
            </a:r>
          </a:p>
          <a:p>
            <a:pPr marL="688680" indent="-4572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akutní infuzní reakce (</a:t>
            </a:r>
            <a:r>
              <a:rPr lang="cs-CZ" sz="1800" dirty="0" err="1"/>
              <a:t>oxaliplatina</a:t>
            </a:r>
            <a:r>
              <a:rPr lang="cs-CZ" sz="1800" dirty="0"/>
              <a:t>, </a:t>
            </a:r>
            <a:r>
              <a:rPr lang="cs-CZ" sz="1800" dirty="0" err="1"/>
              <a:t>paklitaxel</a:t>
            </a:r>
            <a:r>
              <a:rPr lang="cs-CZ" sz="1800" dirty="0"/>
              <a:t>, </a:t>
            </a:r>
            <a:r>
              <a:rPr lang="cs-CZ" sz="1800" dirty="0" err="1"/>
              <a:t>rituxumab</a:t>
            </a:r>
            <a:r>
              <a:rPr lang="cs-CZ" sz="1800" dirty="0"/>
              <a:t>..)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0FC6DC5-2E23-41EB-BE28-8451ECBD63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D2F8F4-2AB5-4DB4-8A74-1E7056251E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75C2844-5D24-4CD6-8554-7A820AC37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Podpůrná léčba v onkologii I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C4BD329-0A1A-473B-A5DB-4BA1E65A80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zvládání nežádoucích účinků terapie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antiemetika – </a:t>
            </a:r>
            <a:r>
              <a:rPr lang="cs-CZ" altLang="cs-CZ" sz="2200" dirty="0" err="1"/>
              <a:t>metoclopramid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setrony</a:t>
            </a:r>
            <a:r>
              <a:rPr lang="cs-CZ" altLang="cs-CZ" sz="2200" dirty="0"/>
              <a:t>, steroidy, antihistaminika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převody krevních derivátů, izolace nemocného, profylaktické podání ATB, antimykotik, důsledná terapie infekcí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úprava stravy – konsistence, obsah bakterií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podpora výživy, léčba nechutenství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3AC5A92-1954-4DFA-A59B-F7F6A6B5FA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82E2D0-1F28-4735-9ABE-9520A4E80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40DEE13F-230B-4D3C-A993-81E7D91DC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úmrtnost na ZN v absolutních číslech stagnuje, v relativních ukazatelích (hl. po standardizaci k věkové struktuře obyvatelstva) klesá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 roce 2016 zemřelo na ZN 27 261 osob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ZN jsou dlouhodobě 2. nejčastější příčinou úmrtí v ČR po kardiovaskulárních chorobách (u obou pohlaví)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EBEDFC-95D7-4716-BDB0-03886E124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C6DD90-88C6-43E9-9C8D-4752F79561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8B745BD-C21F-4186-AB9E-241FD7CAF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Podpůrná léčba v onkologii II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E953D8F-EF40-4442-9D4F-8013B1DB77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profylaktická opatření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dexrazoxan</a:t>
            </a:r>
            <a:r>
              <a:rPr lang="cs-CZ" altLang="cs-CZ" sz="2200" dirty="0"/>
              <a:t> - </a:t>
            </a:r>
            <a:r>
              <a:rPr lang="cs-CZ" altLang="cs-CZ" sz="2200" dirty="0" err="1"/>
              <a:t>Cardioxan</a:t>
            </a:r>
            <a:r>
              <a:rPr lang="cs-CZ" altLang="cs-CZ" sz="2200" dirty="0"/>
              <a:t> – profylaxe </a:t>
            </a:r>
            <a:r>
              <a:rPr lang="cs-CZ" altLang="cs-CZ" sz="2200" dirty="0" err="1"/>
              <a:t>kardiotoxicity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mesna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Uromitexan</a:t>
            </a:r>
            <a:r>
              <a:rPr lang="cs-CZ" altLang="cs-CZ" sz="2200" dirty="0"/>
              <a:t> - profylaxe poškození výstelky močového traktu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sledování kumulativní dávky – profylaxe </a:t>
            </a:r>
            <a:r>
              <a:rPr lang="cs-CZ" altLang="cs-CZ" sz="2200" dirty="0" err="1"/>
              <a:t>neurotoxicity</a:t>
            </a:r>
            <a:r>
              <a:rPr lang="cs-CZ" altLang="cs-CZ" sz="2200" dirty="0"/>
              <a:t>, plicní toxicity, kardiální toxicity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B81850-AC6A-4501-B62B-90ECC8E6FF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04A565-644F-4C68-8A87-7B8AF421BC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93B60BE-0A34-427E-BB6E-7487DE00E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Gerontologie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2DF153F-1591-435E-9296-FF46525A01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stárnutí – naprogramovaný proces – biologické hodiny, </a:t>
            </a:r>
            <a:r>
              <a:rPr lang="cs-CZ" altLang="cs-CZ" sz="2200" dirty="0" err="1"/>
              <a:t>apoptóza</a:t>
            </a:r>
            <a:r>
              <a:rPr lang="cs-CZ" altLang="cs-CZ" sz="2200" dirty="0"/>
              <a:t> buněk – 120 let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urychlení – vliv vnějších i vnitřních faktorů – kumulace vad genetického materiálu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rysy stárnutí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úbytek funkčního parenchymu – involuce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zhoršení regenerace sil po zátěži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obtížné odlišení chorobných změn od projevů stárnutí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ne všechny orgány stárnou stejně rychle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adaptabilita všeobecně nižší, opakovaně se musí vytvářet stav nové homeostázy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3FE5A9-DAE6-4B02-B4D3-C9CEDCBF44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B98A7A-AF51-474A-BD69-E3C89B9DAE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71994FB4-0AEF-49FD-B53A-8F8B30E5E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Psychologie starého člověka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F2ADF2A-7DCE-4137-BD7D-7A6E8674E1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zhoršují se nepříznivé rysy z mládí – spořivost, konfliktnost, perfekcionismus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emotivita – oploštění, sobectví, snižování schopnosti empatie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psychomotorická a percepční schopnost se zhoršuje, aktivita tento proces zpomaluje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poruchy paměti – snížená vnímavost pro nové informace a zážitky až rozvoj demence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kreativita – od 40. roku věku klesá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7307D1-C0B2-4959-9EA9-E858808A2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401D97-7668-44A7-BE95-D79BD0F23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2419246C-E66E-469D-96D4-251C1E813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Zvláštnosti interních chorob ve stáří 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5D8D01B-2DC1-4A09-B12F-C40FFAF3E8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polymorbidita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polypragmázie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oligo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monosymptomatologie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příznak ledovce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příznak nejkřehčího orgánu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zvýšená úmrtnost, zvýšený výskyt komplikací, imobilizační syndrom (pneumonie, poruchy vnitřního prostředí, amentní stavy, dekompenzace diabetu, poruchy mikce, tromboembolické komplikace, poruchy GIT)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tendence k chronicitě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8CDE33-B6D2-4E0E-A8C9-FFCA7B89F4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02E333-BE68-4CB1-B841-460B9F2B28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2AE40BCD-AB7E-4F63-90B9-0ACFE7B11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Choroby kardiovaskulární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65F264B-2A0E-4A8E-9EED-B60EB438AE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ICHS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hypertenze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CMP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chlopenní vady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arytmie – pády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trofické změny končetin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2B533F-750B-4C3D-98B9-6C14632981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37F591-FE35-46FF-A8A3-639D1647F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6B595CAB-18D5-4F1F-8572-6E7166FC4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Choroby respirační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AAB0E8A-12FE-43C4-AD47-59AABF4349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CHOPN – emfyzém, chronická bronchitida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bronchogenní karcinom -  v úvodu často </a:t>
            </a:r>
            <a:r>
              <a:rPr lang="cs-CZ" altLang="cs-CZ" sz="2200" dirty="0" err="1"/>
              <a:t>paraneoplastický</a:t>
            </a:r>
            <a:r>
              <a:rPr lang="cs-CZ" altLang="cs-CZ" sz="2200" dirty="0"/>
              <a:t> syndrom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TBC</a:t>
            </a:r>
          </a:p>
          <a:p>
            <a:pPr eaLnBrk="1" hangingPunct="1">
              <a:buFontTx/>
              <a:buNone/>
            </a:pPr>
            <a:r>
              <a:rPr lang="cs-CZ" altLang="cs-CZ" sz="4000" b="1" dirty="0">
                <a:solidFill>
                  <a:schemeClr val="tx2"/>
                </a:solidFill>
              </a:rPr>
              <a:t>Choroby ledvin a močových cest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ubývá funkčního parenchymu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ubývá pocitu žízně – trvalá dehydratace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adenom prostaty, karcinom prostaty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inkontinence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6FA6EB-DC55-4807-BA95-B3C2EFFC3B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A7E7D3-8976-4279-B378-75CD5C8B68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9968C56-F2C6-47F6-8486-D63686182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Choroby GIT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0E2AD89-513C-4998-9FBE-C5D922EEFD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dutina ústní – dentice, slinné žlázy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dysfagie – parkinsonský </a:t>
            </a:r>
            <a:r>
              <a:rPr lang="cs-CZ" altLang="cs-CZ" sz="2200" dirty="0" err="1"/>
              <a:t>sy</a:t>
            </a:r>
            <a:r>
              <a:rPr lang="cs-CZ" altLang="cs-CZ" sz="2200" dirty="0"/>
              <a:t>, CMP, neuropatie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hiátová hernie, GER – bolesti na hrudi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peptický vřed – stařecký – rozsáhlý, chronický, hrozí krvácením, vztah k NSAID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divertikulóza tračníku – přibývá s věkem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ischemická kolitida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24A2BE-8BE5-4297-A930-9C74F59C28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ABCD43-6CED-4C90-92AC-47DC7B047F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C019380-260B-41D8-9750-5256D61AC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Hematologie</a:t>
            </a:r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0647C28-2EF8-48CF-B2BA-6C0C15F378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anémie chronických onemocnění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hypochromní</a:t>
            </a:r>
            <a:r>
              <a:rPr lang="cs-CZ" altLang="cs-CZ" sz="2200" dirty="0"/>
              <a:t> anemie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perniciózní anémie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polycytémie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leukémie - CLL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plazmocytom</a:t>
            </a:r>
            <a:r>
              <a:rPr lang="cs-CZ" altLang="cs-CZ" sz="2200" dirty="0"/>
              <a:t> – mnohočetný myelom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176349-B04A-4827-AD00-B17487F072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1EDF25-8412-4741-A1A6-EEC16972F1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A028D995-0FFD-4F43-8677-4CDE9CA7F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Pohybový aparát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280F956-1541-4759-8B59-E75CBF0799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artrózy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spondylózy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osteoporóza</a:t>
            </a:r>
          </a:p>
          <a:p>
            <a:pPr marL="72000" indent="0" eaLnBrk="1" hangingPunct="1">
              <a:buNone/>
            </a:pPr>
            <a:r>
              <a:rPr lang="cs-CZ" altLang="cs-CZ" sz="4000" b="1" dirty="0">
                <a:solidFill>
                  <a:schemeClr val="tx2"/>
                </a:solidFill>
              </a:rPr>
              <a:t>Giganti geriatrie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instabilita</a:t>
            </a:r>
            <a:r>
              <a:rPr lang="cs-CZ" altLang="cs-CZ" sz="2200" dirty="0"/>
              <a:t> – závratě, pády – CNS, kardiální, </a:t>
            </a:r>
            <a:r>
              <a:rPr lang="cs-CZ" altLang="cs-CZ" sz="2200" dirty="0" err="1"/>
              <a:t>vertebrogenní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intelektové poruchy – demence, deliria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inkontinence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poruchy integrity kůže</a:t>
            </a:r>
          </a:p>
          <a:p>
            <a:pPr eaLnBrk="1" hangingPunct="1"/>
            <a:endParaRPr lang="cs-CZ" altLang="cs-CZ" sz="3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EFBDD3-197D-4E43-9539-AEF0D2A45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4AB8A5-C224-48BB-B69C-6D5AAA84B8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3E0A5989-C6FC-4936-BB6B-CA4BD3BD8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Další problémy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B79BE57-CE47-4010-8E72-CCB1AD25DF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poruchy termoregulace </a:t>
            </a:r>
            <a:r>
              <a:rPr lang="cs-CZ" altLang="cs-CZ" sz="2200" dirty="0"/>
              <a:t>– horečka nemusí být přítomna, snadný rozvoj hypotermie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poruchy vodního a elektrolytového hospodářství </a:t>
            </a:r>
            <a:r>
              <a:rPr lang="cs-CZ" altLang="cs-CZ" sz="2200" dirty="0"/>
              <a:t>– snadný rozvoj dehydratace, iontových deficitů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F95713-1DFD-475A-AEBE-6F293A6250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C2551C-3B58-412D-B092-A6C79110CB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E8D536A-1B08-462D-B734-A75DD69C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1" name="Zástupný symbol pro obsah 3" descr="graf II vyvoj umrtnosti na ZN muzi a zeny.png">
            <a:extLst>
              <a:ext uri="{FF2B5EF4-FFF2-40B4-BE49-F238E27FC236}">
                <a16:creationId xmlns:a16="http://schemas.microsoft.com/office/drawing/2014/main" id="{5B766BC5-B4ED-4AC9-A5D0-19270A973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720001"/>
            <a:ext cx="9647713" cy="5298821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2A64AA-3147-4CA0-9BF7-4FD012452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605F10-109B-4248-ACC7-71ED72F119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5D1176BB-426F-47C8-A19F-3B40C45DA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Farmakoterapie ve stáří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895B5FB-5AE8-4867-9AB0-B7C6007F50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porucha resorpce v GIT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nižší pH žaludečního obsahu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zpomalená peristaltika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snížení prokrvení – pomalejší vstřebání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menší distribuční prostor pro </a:t>
            </a:r>
            <a:r>
              <a:rPr lang="cs-CZ" altLang="cs-CZ" sz="2200" dirty="0" err="1"/>
              <a:t>hydrosolubilní</a:t>
            </a:r>
            <a:r>
              <a:rPr lang="cs-CZ" altLang="cs-CZ" sz="2200" dirty="0"/>
              <a:t> léky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větší distribuční prostor pro </a:t>
            </a:r>
            <a:r>
              <a:rPr lang="cs-CZ" altLang="cs-CZ" sz="2200" dirty="0" err="1"/>
              <a:t>liposolubilní</a:t>
            </a:r>
            <a:r>
              <a:rPr lang="cs-CZ" altLang="cs-CZ" sz="2200" dirty="0"/>
              <a:t> léky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snížení vylučovací kapacity ledvin a jater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snížení tolerance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interakce při </a:t>
            </a:r>
            <a:r>
              <a:rPr lang="cs-CZ" altLang="cs-CZ" sz="2200" dirty="0" err="1"/>
              <a:t>polypragmázii</a:t>
            </a:r>
            <a:endParaRPr lang="cs-CZ" altLang="cs-CZ" sz="22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C5D5CD-5109-434D-9DE2-3C087F5C5B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35535B-C89D-4344-9999-18C67A4E3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3D68B84C-A3BC-45B7-A800-F84487200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Nejčastěji používané skupiny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3CE3ED7-418A-494B-A354-0D1ADFBA3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vazodilatancia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diuretika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hypotenzíva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kardiotonika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PAD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betablokátory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analgetika – antirevmatika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psychofarmaka, sedativa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antibiotika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B71FC8-2901-47C8-BA00-B09952D60B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6D06DA-E3E5-4B18-BFCC-F70FBD2962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081692-8C6B-46B7-AA11-B2557400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C61BEF-AE16-43D2-9C8A-9386CD502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293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200" dirty="0">
                <a:hlinkClick r:id="rId2"/>
              </a:rPr>
              <a:t>http://www.uzis.cz/katalog/zdravotnicka-statistika/novotvary</a:t>
            </a:r>
            <a:endParaRPr lang="cs-CZ" sz="2200" dirty="0"/>
          </a:p>
          <a:p>
            <a:pPr marL="58293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200" dirty="0"/>
              <a:t>Klinická onkologie pro mediky , SOLIDNÍ NÁDORY A NÁDORY DĚTSKÉHO VĚKU , DRUHÉ AKTUALIZOVANÉ VYDÁNÍ  Rostislav Vyzula, Radim Němeček, Ondřej Sláma a kol.</a:t>
            </a:r>
          </a:p>
          <a:p>
            <a:pPr marL="58293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200" dirty="0"/>
              <a:t>Češka R, Tesař V, Dítě P, </a:t>
            </a:r>
            <a:r>
              <a:rPr lang="cs-CZ" sz="2200" dirty="0" err="1"/>
              <a:t>Štulc</a:t>
            </a:r>
            <a:r>
              <a:rPr lang="cs-CZ" sz="2200" dirty="0"/>
              <a:t> T (</a:t>
            </a:r>
            <a:r>
              <a:rPr lang="cs-CZ" sz="2200" dirty="0" err="1"/>
              <a:t>eds</a:t>
            </a:r>
            <a:r>
              <a:rPr lang="cs-CZ" sz="2200" dirty="0"/>
              <a:t>.). Interna. </a:t>
            </a:r>
            <a:r>
              <a:rPr lang="cs-CZ" sz="2200" dirty="0" err="1"/>
              <a:t>Vyd</a:t>
            </a:r>
            <a:r>
              <a:rPr lang="cs-CZ" sz="2200" dirty="0"/>
              <a:t>. 1. Praha: Triton, 2010. </a:t>
            </a:r>
          </a:p>
          <a:p>
            <a:pPr marL="58293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F46DE0F-60D5-4EA2-95F6-4AF649C4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altLang="cs-CZ" sz="5000" dirty="0"/>
            </a:br>
            <a:br>
              <a:rPr lang="cs-CZ" altLang="cs-CZ" sz="5000" dirty="0"/>
            </a:br>
            <a:r>
              <a:rPr lang="cs-CZ" altLang="cs-CZ" sz="5000" dirty="0"/>
              <a:t>Děkuji za pozornost!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AD5B6-51BA-4EA8-AD08-F30A8BBBA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A1A7-9DE5-4BAC-BEE9-731BE7F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pic>
        <p:nvPicPr>
          <p:cNvPr id="8" name="Obrázek 4" descr="cancer-cell-attacked-by-immune-cells.jpg">
            <a:extLst>
              <a:ext uri="{FF2B5EF4-FFF2-40B4-BE49-F238E27FC236}">
                <a16:creationId xmlns:a16="http://schemas.microsoft.com/office/drawing/2014/main" id="{A1997D91-3413-48DE-B6DB-A2D6A1B3E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0" y="536170"/>
            <a:ext cx="7052524" cy="529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09DC887-820A-4B21-87D7-D13E1642F0E8}"/>
              </a:ext>
            </a:extLst>
          </p:cNvPr>
          <p:cNvSpPr/>
          <p:nvPr/>
        </p:nvSpPr>
        <p:spPr>
          <a:xfrm>
            <a:off x="3566871" y="672057"/>
            <a:ext cx="5969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chemeClr val="tx2"/>
                </a:solidFill>
                <a:latin typeface="+mj-lt"/>
              </a:rPr>
              <a:t>Děkuji za pozornost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16247A-0EB3-466F-ABF6-1250F2B0C5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FF444A-3510-402C-80C7-4E27DBE7F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170" name="Nadpis 1">
            <a:extLst>
              <a:ext uri="{FF2B5EF4-FFF2-40B4-BE49-F238E27FC236}">
                <a16:creationId xmlns:a16="http://schemas.microsoft.com/office/drawing/2014/main" id="{8C2F8485-4BE3-41DD-95B4-0EE83072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Proč počet hlášených nádorů v ČR roste?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77FFBA28-6805-44FD-BBD6-1D0C0660F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438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stárnutí populace (stoupá průměrný věk)</a:t>
            </a:r>
          </a:p>
          <a:p>
            <a:pPr marL="903564" lvl="1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věk je hlavním rizikovým  faktorem nádor. bujení, mimo jiné i díky kumulativnímu vlivu rizikových faktorů</a:t>
            </a:r>
          </a:p>
          <a:p>
            <a:pPr marL="57438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vyšší výskyt fyzikálních  a chemických karcinogenů </a:t>
            </a:r>
          </a:p>
          <a:p>
            <a:pPr marL="903564" lvl="1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znečištění životního prostředí</a:t>
            </a:r>
          </a:p>
          <a:p>
            <a:pPr marL="903564" lvl="1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změny životního stylu </a:t>
            </a:r>
          </a:p>
          <a:p>
            <a:pPr marL="57438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zlepšená diagnostika ZN</a:t>
            </a:r>
          </a:p>
          <a:p>
            <a:pPr marL="903564" lvl="1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celoplošné onkologické </a:t>
            </a:r>
            <a:r>
              <a:rPr lang="cs-CZ" sz="2200" dirty="0" err="1"/>
              <a:t>screeningy</a:t>
            </a:r>
            <a:endParaRPr lang="cs-CZ" sz="2200" dirty="0"/>
          </a:p>
          <a:p>
            <a:pPr marL="1339596" lvl="2" indent="-342900" fontAlgn="auto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schemeClr val="tx2"/>
                </a:solidFill>
              </a:rPr>
              <a:t>mamografický </a:t>
            </a:r>
            <a:r>
              <a:rPr lang="cs-CZ" sz="2200" dirty="0" err="1">
                <a:solidFill>
                  <a:schemeClr val="tx2"/>
                </a:solidFill>
              </a:rPr>
              <a:t>screening</a:t>
            </a:r>
            <a:r>
              <a:rPr lang="cs-CZ" sz="2200" dirty="0"/>
              <a:t> v ČR od r. 2002</a:t>
            </a:r>
          </a:p>
          <a:p>
            <a:pPr marL="1339596" lvl="2" indent="-342900" fontAlgn="auto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schemeClr val="tx2"/>
                </a:solidFill>
              </a:rPr>
              <a:t>cervikální </a:t>
            </a:r>
            <a:r>
              <a:rPr lang="cs-CZ" sz="2200" dirty="0" err="1">
                <a:solidFill>
                  <a:schemeClr val="tx2"/>
                </a:solidFill>
              </a:rPr>
              <a:t>screening</a:t>
            </a:r>
            <a:r>
              <a:rPr lang="cs-CZ" sz="2200" dirty="0">
                <a:solidFill>
                  <a:schemeClr val="tx2"/>
                </a:solidFill>
              </a:rPr>
              <a:t>  </a:t>
            </a:r>
            <a:r>
              <a:rPr lang="cs-CZ" sz="2200" dirty="0"/>
              <a:t>v ČR od r. 2008</a:t>
            </a:r>
          </a:p>
          <a:p>
            <a:pPr marL="1339596" lvl="2" indent="-342900" fontAlgn="auto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 err="1">
                <a:solidFill>
                  <a:schemeClr val="tx2"/>
                </a:solidFill>
              </a:rPr>
              <a:t>screening</a:t>
            </a:r>
            <a:r>
              <a:rPr lang="cs-CZ" sz="2200" dirty="0">
                <a:solidFill>
                  <a:schemeClr val="tx2"/>
                </a:solidFill>
              </a:rPr>
              <a:t> kolorektálního karcinomu </a:t>
            </a:r>
            <a:r>
              <a:rPr lang="cs-CZ" sz="2200" dirty="0"/>
              <a:t>v ČR od r. 2009</a:t>
            </a:r>
          </a:p>
          <a:p>
            <a:pPr marL="57438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celková kvalita lékařské péče – stále více lidí se dožije vyššího věku, kdy je riziko ZN nejvyšší</a:t>
            </a:r>
          </a:p>
          <a:p>
            <a:pPr marL="411480" fontAlgn="auto">
              <a:spcAft>
                <a:spcPts val="0"/>
              </a:spcAft>
              <a:buNone/>
              <a:defRPr/>
            </a:pPr>
            <a:endParaRPr lang="cs-CZ" sz="2000" dirty="0"/>
          </a:p>
          <a:p>
            <a:pPr marL="411480" fontAlgn="auto">
              <a:spcAft>
                <a:spcPts val="0"/>
              </a:spcAft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9536F0-5468-463B-88C8-1F4F1293D2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F9F67E-0359-472A-B639-AD755AB7FD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8194" name="Nadpis 1">
            <a:extLst>
              <a:ext uri="{FF2B5EF4-FFF2-40B4-BE49-F238E27FC236}">
                <a16:creationId xmlns:a16="http://schemas.microsoft.com/office/drawing/2014/main" id="{CDAA22F3-7B3D-4AEA-B0E5-909A98B9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157261" cy="4515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800" dirty="0"/>
              <a:t>Proč je častější výskyt nádorového onemocnění ve vyšším věku?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96FCB193-5154-48DA-8335-EDD55F168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je to kvůli povaze onemocnění: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nádor je složen z 1 nebo více patologických klonů buněk s odlišným genomem (přítomna somatická mutace)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za změnu DNA buňky jsou </a:t>
            </a:r>
            <a:r>
              <a:rPr lang="cs-CZ" altLang="cs-CZ" sz="2200" dirty="0" err="1"/>
              <a:t>zodpovědny</a:t>
            </a:r>
            <a:r>
              <a:rPr lang="cs-CZ" altLang="cs-CZ" sz="2200" dirty="0"/>
              <a:t>:</a:t>
            </a:r>
          </a:p>
          <a:p>
            <a:pPr marL="1257300" lvl="2" indent="-342900" eaLnBrk="1" hangingPunct="1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faktory vnější</a:t>
            </a:r>
            <a:r>
              <a:rPr lang="cs-CZ" altLang="cs-CZ" sz="2200" dirty="0"/>
              <a:t>: fyzikální a chemické karcinogeny, </a:t>
            </a:r>
            <a:r>
              <a:rPr lang="cs-CZ" altLang="cs-CZ" sz="2200" dirty="0" err="1"/>
              <a:t>onkogenní</a:t>
            </a:r>
            <a:r>
              <a:rPr lang="cs-CZ" altLang="cs-CZ" sz="2200" dirty="0"/>
              <a:t> viry</a:t>
            </a:r>
          </a:p>
          <a:p>
            <a:pPr marL="1257300" lvl="2" indent="-342900" eaLnBrk="1" hangingPunct="1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faktory vnitřní</a:t>
            </a:r>
            <a:r>
              <a:rPr lang="cs-CZ" altLang="cs-CZ" sz="2200" dirty="0"/>
              <a:t>: dědičnost a snížená funkce imunitního systému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 věkem se kumuluje působení mutagenních vnějších faktorů a přirozené obranné mechanismy se vyčerpávají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060C69-1014-4983-876A-07BAF139BB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C60F99-87FC-4921-A7D8-9747822202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9218" name="Nadpis 1">
            <a:extLst>
              <a:ext uri="{FF2B5EF4-FFF2-40B4-BE49-F238E27FC236}">
                <a16:creationId xmlns:a16="http://schemas.microsoft.com/office/drawing/2014/main" id="{03AAE34C-ED64-49A9-83F5-C134DA36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Proč úmrtnost spíše klesá?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9274A4FD-FA6C-4289-BC97-C8AEE98AD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zvyšující se kvalita lékařské péče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lepší organizace protinádorové léčby (vznik komplexních onkologických center)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dostupnost nových dg. a terapeutických prostředků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časnější diagnostika nádor. onemocnění (vyšší procento ZN je dg. v prognosticky příznivějších stádiích nemoci –  souvislost s plošnými screeningovými programy výše uvedenými)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10EBDB-FBE8-409C-98C5-0DE1F5174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322F38-E496-481A-BFF7-C3EE7CF1F4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0242" name="Nadpis 1">
            <a:extLst>
              <a:ext uri="{FF2B5EF4-FFF2-40B4-BE49-F238E27FC236}">
                <a16:creationId xmlns:a16="http://schemas.microsoft.com/office/drawing/2014/main" id="{43279152-EBD1-4E85-BCDD-5AC9D6BC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Nejčastější nádory v ČR I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36C4D8E6-E86E-4176-A221-1882B9551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4380" indent="-342900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nejčastěji dg. onkologickým onemocněním je „</a:t>
            </a:r>
            <a:r>
              <a:rPr lang="cs-CZ" sz="2200" b="1" dirty="0"/>
              <a:t>jiný zhoubný novotvar kůže“     (= </a:t>
            </a:r>
            <a:r>
              <a:rPr lang="cs-CZ" sz="2200" b="1" dirty="0" err="1"/>
              <a:t>bazaliomy</a:t>
            </a:r>
            <a:r>
              <a:rPr lang="cs-CZ" sz="2200" b="1" dirty="0"/>
              <a:t> a </a:t>
            </a:r>
            <a:r>
              <a:rPr lang="cs-CZ" sz="2200" b="1" dirty="0" err="1"/>
              <a:t>spinocelulární</a:t>
            </a:r>
            <a:r>
              <a:rPr lang="cs-CZ" sz="2200" b="1" dirty="0"/>
              <a:t> karcinomy)</a:t>
            </a:r>
          </a:p>
          <a:p>
            <a:pPr marL="903564" lvl="1" indent="-342900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tvoří cca 1/3 všech hlášených nádorů</a:t>
            </a:r>
          </a:p>
          <a:p>
            <a:pPr marL="903564" lvl="1" indent="-342900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incidence vyšší u mužů</a:t>
            </a:r>
          </a:p>
          <a:p>
            <a:pPr marL="903564" lvl="1" indent="-342900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rizikové faktory: pohlaví, věk, světlý fototyp a dlouhodobá kumulativní expozice </a:t>
            </a:r>
            <a:r>
              <a:rPr lang="cs-CZ" sz="2200" dirty="0" err="1"/>
              <a:t>slun</a:t>
            </a:r>
            <a:r>
              <a:rPr lang="cs-CZ" sz="2200" dirty="0"/>
              <a:t>. záření</a:t>
            </a:r>
          </a:p>
          <a:p>
            <a:pPr marL="903564" lvl="1" indent="-342900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prognosticky relativně příznivá prognóza, obvykle včasná diagnóza =</a:t>
            </a:r>
            <a:r>
              <a:rPr lang="en-US" sz="2200" dirty="0"/>
              <a:t>&gt;</a:t>
            </a:r>
            <a:r>
              <a:rPr lang="cs-CZ" sz="2200" dirty="0"/>
              <a:t>úmrtnost je na tento typ nádorů stabilně nízká, proto je tato dg. běžně vyřazována z dalších analýz, aby nezkreslovala informace o onkologických onemocněních jako celku</a:t>
            </a:r>
          </a:p>
          <a:p>
            <a:pPr marL="740664" lvl="1" fontAlgn="auto">
              <a:spcAft>
                <a:spcPts val="0"/>
              </a:spcAft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2734</TotalTime>
  <Words>3496</Words>
  <Application>Microsoft Office PowerPoint</Application>
  <PresentationFormat>Širokoúhlá obrazovka</PresentationFormat>
  <Paragraphs>429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8" baseType="lpstr">
      <vt:lpstr>Arial</vt:lpstr>
      <vt:lpstr>Consolas</vt:lpstr>
      <vt:lpstr>Tahoma</vt:lpstr>
      <vt:lpstr>Wingdings</vt:lpstr>
      <vt:lpstr>Prezentace_MU_CZ</vt:lpstr>
      <vt:lpstr>Klinická onkologie </vt:lpstr>
      <vt:lpstr>Epidemiologie nádorů</vt:lpstr>
      <vt:lpstr>Prezentace aplikace PowerPoint</vt:lpstr>
      <vt:lpstr>Prezentace aplikace PowerPoint</vt:lpstr>
      <vt:lpstr>Prezentace aplikace PowerPoint</vt:lpstr>
      <vt:lpstr>Proč počet hlášených nádorů v ČR roste?</vt:lpstr>
      <vt:lpstr>Proč je častější výskyt nádorového onemocnění ve vyšším věku?</vt:lpstr>
      <vt:lpstr>Proč úmrtnost spíše klesá?</vt:lpstr>
      <vt:lpstr>Nejčastější nádory v ČR I</vt:lpstr>
      <vt:lpstr>Nejvyšší výskyt nádorů v ČR</vt:lpstr>
      <vt:lpstr>Prezentace aplikace PowerPoint</vt:lpstr>
      <vt:lpstr>Prezentace aplikace PowerPoint</vt:lpstr>
      <vt:lpstr>Prezentace aplikace PowerPoint</vt:lpstr>
      <vt:lpstr>Prezentace aplikace PowerPoint</vt:lpstr>
      <vt:lpstr>Charakteristika onkologie</vt:lpstr>
      <vt:lpstr>Interna a onkologie</vt:lpstr>
      <vt:lpstr>Nádorová tkáň</vt:lpstr>
      <vt:lpstr>Etiopatogeneza</vt:lpstr>
      <vt:lpstr>Podstata nádorového růstu I</vt:lpstr>
      <vt:lpstr>Podstata nádorového růstu II</vt:lpstr>
      <vt:lpstr>Klinický obraz</vt:lpstr>
      <vt:lpstr>Prevence</vt:lpstr>
      <vt:lpstr>Prevence nádorů</vt:lpstr>
      <vt:lpstr>Diagnostika</vt:lpstr>
      <vt:lpstr>TNM klasifikace</vt:lpstr>
      <vt:lpstr>Prezentace aplikace PowerPoint</vt:lpstr>
      <vt:lpstr>Stadia nemoci</vt:lpstr>
      <vt:lpstr>Hodnocení léčebné odpovědi</vt:lpstr>
      <vt:lpstr>Léčba nádorů</vt:lpstr>
      <vt:lpstr>Léčba nádorů </vt:lpstr>
      <vt:lpstr>Léčba zářením</vt:lpstr>
      <vt:lpstr>Léčba farmakologická I</vt:lpstr>
      <vt:lpstr>Léčba farmakologická II</vt:lpstr>
      <vt:lpstr>Léčba farmakologická III</vt:lpstr>
      <vt:lpstr>Prezentace aplikace PowerPoint</vt:lpstr>
      <vt:lpstr>Prezentace aplikace PowerPoint</vt:lpstr>
      <vt:lpstr>Léčba farmakologická IV</vt:lpstr>
      <vt:lpstr>Vedlejší účinky léčby</vt:lpstr>
      <vt:lpstr>Podpůrná léčba v onkologii I</vt:lpstr>
      <vt:lpstr>Podpůrná léčba v onkologii II</vt:lpstr>
      <vt:lpstr>Gerontologie</vt:lpstr>
      <vt:lpstr>Psychologie starého člověka</vt:lpstr>
      <vt:lpstr>Zvláštnosti interních chorob ve stáří </vt:lpstr>
      <vt:lpstr>Choroby kardiovaskulární</vt:lpstr>
      <vt:lpstr>Choroby respirační</vt:lpstr>
      <vt:lpstr>Choroby GIT</vt:lpstr>
      <vt:lpstr>Hematologie </vt:lpstr>
      <vt:lpstr>Pohybový aparát</vt:lpstr>
      <vt:lpstr>Další problémy</vt:lpstr>
      <vt:lpstr>Farmakoterapie ve stáří</vt:lpstr>
      <vt:lpstr>Nejčastěji používané skupiny</vt:lpstr>
      <vt:lpstr>Zdroje</vt:lpstr>
      <vt:lpstr>  Děkuji za pozornost!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240</cp:revision>
  <cp:lastPrinted>1601-01-01T00:00:00Z</cp:lastPrinted>
  <dcterms:created xsi:type="dcterms:W3CDTF">2021-04-27T07:29:37Z</dcterms:created>
  <dcterms:modified xsi:type="dcterms:W3CDTF">2021-09-04T16:36:00Z</dcterms:modified>
</cp:coreProperties>
</file>