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9"/>
  </p:notesMasterIdLst>
  <p:handoutMasterIdLst>
    <p:handoutMasterId r:id="rId50"/>
  </p:handoutMasterIdLst>
  <p:sldIdLst>
    <p:sldId id="257" r:id="rId2"/>
    <p:sldId id="382" r:id="rId3"/>
    <p:sldId id="383" r:id="rId4"/>
    <p:sldId id="262" r:id="rId5"/>
    <p:sldId id="423" r:id="rId6"/>
    <p:sldId id="386" r:id="rId7"/>
    <p:sldId id="384" r:id="rId8"/>
    <p:sldId id="260" r:id="rId9"/>
    <p:sldId id="288" r:id="rId10"/>
    <p:sldId id="385" r:id="rId11"/>
    <p:sldId id="418" r:id="rId12"/>
    <p:sldId id="426" r:id="rId13"/>
    <p:sldId id="422" r:id="rId14"/>
    <p:sldId id="421" r:id="rId15"/>
    <p:sldId id="387" r:id="rId16"/>
    <p:sldId id="389" r:id="rId17"/>
    <p:sldId id="388" r:id="rId18"/>
    <p:sldId id="390" r:id="rId19"/>
    <p:sldId id="391" r:id="rId20"/>
    <p:sldId id="395" r:id="rId21"/>
    <p:sldId id="396" r:id="rId22"/>
    <p:sldId id="392" r:id="rId23"/>
    <p:sldId id="397" r:id="rId24"/>
    <p:sldId id="393" r:id="rId25"/>
    <p:sldId id="394" r:id="rId26"/>
    <p:sldId id="427" r:id="rId27"/>
    <p:sldId id="398" r:id="rId28"/>
    <p:sldId id="264" r:id="rId29"/>
    <p:sldId id="412" r:id="rId30"/>
    <p:sldId id="400" r:id="rId31"/>
    <p:sldId id="399" r:id="rId32"/>
    <p:sldId id="401" r:id="rId33"/>
    <p:sldId id="411" r:id="rId34"/>
    <p:sldId id="406" r:id="rId35"/>
    <p:sldId id="407" r:id="rId36"/>
    <p:sldId id="403" r:id="rId37"/>
    <p:sldId id="404" r:id="rId38"/>
    <p:sldId id="413" r:id="rId39"/>
    <p:sldId id="414" r:id="rId40"/>
    <p:sldId id="415" r:id="rId41"/>
    <p:sldId id="417" r:id="rId42"/>
    <p:sldId id="416" r:id="rId43"/>
    <p:sldId id="419" r:id="rId44"/>
    <p:sldId id="425" r:id="rId45"/>
    <p:sldId id="420" r:id="rId46"/>
    <p:sldId id="424" r:id="rId47"/>
    <p:sldId id="381" r:id="rId48"/>
  </p:sldIdLst>
  <p:sldSz cx="12192000" cy="6858000"/>
  <p:notesSz cx="6858000" cy="9144000"/>
  <p:custDataLst>
    <p:tags r:id="rId51"/>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5AC8AF"/>
    <a:srgbClr val="9100DC"/>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754" autoAdjust="0"/>
  </p:normalViewPr>
  <p:slideViewPr>
    <p:cSldViewPr snapToGrid="0">
      <p:cViewPr varScale="1">
        <p:scale>
          <a:sx n="99" d="100"/>
          <a:sy n="99" d="100"/>
        </p:scale>
        <p:origin x="108" y="282"/>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obrázek snímku 1">
            <a:extLst>
              <a:ext uri="{FF2B5EF4-FFF2-40B4-BE49-F238E27FC236}">
                <a16:creationId xmlns:a16="http://schemas.microsoft.com/office/drawing/2014/main" id="{594C43B2-E9C7-4AB9-B5D4-46DB8196052E}"/>
              </a:ext>
            </a:extLst>
          </p:cNvPr>
          <p:cNvSpPr>
            <a:spLocks noGrp="1" noRot="1" noChangeAspect="1" noTextEdit="1"/>
          </p:cNvSpPr>
          <p:nvPr>
            <p:ph type="sldImg"/>
          </p:nvPr>
        </p:nvSpPr>
        <p:spPr>
          <a:ln/>
        </p:spPr>
      </p:sp>
      <p:sp>
        <p:nvSpPr>
          <p:cNvPr id="21507" name="Zástupný symbol pro poznámky 2">
            <a:extLst>
              <a:ext uri="{FF2B5EF4-FFF2-40B4-BE49-F238E27FC236}">
                <a16:creationId xmlns:a16="http://schemas.microsoft.com/office/drawing/2014/main" id="{ABF11196-A348-4815-BAFC-55A5D2393087}"/>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cs-CZ">
              <a:latin typeface="Book Antiqua" panose="02040602050305030304" pitchFamily="18" charset="0"/>
            </a:endParaRPr>
          </a:p>
        </p:txBody>
      </p:sp>
      <p:sp>
        <p:nvSpPr>
          <p:cNvPr id="21508" name="Zástupný symbol pro číslo snímku 3">
            <a:extLst>
              <a:ext uri="{FF2B5EF4-FFF2-40B4-BE49-F238E27FC236}">
                <a16:creationId xmlns:a16="http://schemas.microsoft.com/office/drawing/2014/main" id="{2CAB3B35-F3AC-47BE-9BAF-B3D067758D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32AFE59-2E35-43E0-8295-7107EE7111CD}" type="slidenum">
              <a:rPr lang="cs-CZ" altLang="cs-CZ">
                <a:solidFill>
                  <a:srgbClr val="595959"/>
                </a:solidFill>
                <a:latin typeface="Book Antiqua" panose="02040602050305030304" pitchFamily="18" charset="0"/>
              </a:rPr>
              <a:pPr/>
              <a:t>4</a:t>
            </a:fld>
            <a:endParaRPr lang="cs-CZ" altLang="cs-CZ">
              <a:solidFill>
                <a:srgbClr val="595959"/>
              </a:solidFill>
              <a:latin typeface="Book Antiqua" panose="0204060205030503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a:extLst>
              <a:ext uri="{FF2B5EF4-FFF2-40B4-BE49-F238E27FC236}">
                <a16:creationId xmlns:a16="http://schemas.microsoft.com/office/drawing/2014/main" id="{56E0B95D-493E-4B7A-BD4E-23F8B41F578D}"/>
              </a:ext>
            </a:extLst>
          </p:cNvPr>
          <p:cNvSpPr>
            <a:spLocks noGrp="1" noRot="1" noChangeAspect="1" noTextEdit="1"/>
          </p:cNvSpPr>
          <p:nvPr>
            <p:ph type="sldImg"/>
          </p:nvPr>
        </p:nvSpPr>
        <p:spPr>
          <a:ln/>
        </p:spPr>
      </p:sp>
      <p:sp>
        <p:nvSpPr>
          <p:cNvPr id="24579" name="Zástupný symbol pro poznámky 2">
            <a:extLst>
              <a:ext uri="{FF2B5EF4-FFF2-40B4-BE49-F238E27FC236}">
                <a16:creationId xmlns:a16="http://schemas.microsoft.com/office/drawing/2014/main" id="{53A209A2-6123-4B76-B7F0-C19101F9AAA0}"/>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cs-CZ">
              <a:latin typeface="Book Antiqua" panose="02040602050305030304" pitchFamily="18" charset="0"/>
            </a:endParaRPr>
          </a:p>
        </p:txBody>
      </p:sp>
      <p:sp>
        <p:nvSpPr>
          <p:cNvPr id="24580" name="Zástupný symbol pro číslo snímku 3">
            <a:extLst>
              <a:ext uri="{FF2B5EF4-FFF2-40B4-BE49-F238E27FC236}">
                <a16:creationId xmlns:a16="http://schemas.microsoft.com/office/drawing/2014/main" id="{54DA628F-8F89-4979-834F-0632EF26DA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7A99757-EE8D-49C2-884C-C45860E21022}" type="slidenum">
              <a:rPr lang="cs-CZ" altLang="cs-CZ">
                <a:solidFill>
                  <a:srgbClr val="595959"/>
                </a:solidFill>
                <a:latin typeface="Book Antiqua" panose="02040602050305030304" pitchFamily="18" charset="0"/>
              </a:rPr>
              <a:pPr/>
              <a:t>8</a:t>
            </a:fld>
            <a:endParaRPr lang="cs-CZ" altLang="cs-CZ">
              <a:solidFill>
                <a:srgbClr val="595959"/>
              </a:solidFill>
              <a:latin typeface="Book Antiqua" panose="0204060205030503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a:extLst>
              <a:ext uri="{FF2B5EF4-FFF2-40B4-BE49-F238E27FC236}">
                <a16:creationId xmlns:a16="http://schemas.microsoft.com/office/drawing/2014/main" id="{56E0B95D-493E-4B7A-BD4E-23F8B41F578D}"/>
              </a:ext>
            </a:extLst>
          </p:cNvPr>
          <p:cNvSpPr>
            <a:spLocks noGrp="1" noRot="1" noChangeAspect="1" noTextEdit="1"/>
          </p:cNvSpPr>
          <p:nvPr>
            <p:ph type="sldImg"/>
          </p:nvPr>
        </p:nvSpPr>
        <p:spPr>
          <a:ln/>
        </p:spPr>
      </p:sp>
      <p:sp>
        <p:nvSpPr>
          <p:cNvPr id="24579" name="Zástupný symbol pro poznámky 2">
            <a:extLst>
              <a:ext uri="{FF2B5EF4-FFF2-40B4-BE49-F238E27FC236}">
                <a16:creationId xmlns:a16="http://schemas.microsoft.com/office/drawing/2014/main" id="{53A209A2-6123-4B76-B7F0-C19101F9AAA0}"/>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cs-CZ">
              <a:latin typeface="Book Antiqua" panose="02040602050305030304" pitchFamily="18" charset="0"/>
            </a:endParaRPr>
          </a:p>
        </p:txBody>
      </p:sp>
      <p:sp>
        <p:nvSpPr>
          <p:cNvPr id="24580" name="Zástupný symbol pro číslo snímku 3">
            <a:extLst>
              <a:ext uri="{FF2B5EF4-FFF2-40B4-BE49-F238E27FC236}">
                <a16:creationId xmlns:a16="http://schemas.microsoft.com/office/drawing/2014/main" id="{54DA628F-8F89-4979-834F-0632EF26DA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7A99757-EE8D-49C2-884C-C45860E21022}" type="slidenum">
              <a:rPr lang="cs-CZ" altLang="cs-CZ">
                <a:solidFill>
                  <a:srgbClr val="595959"/>
                </a:solidFill>
                <a:latin typeface="Book Antiqua" panose="02040602050305030304" pitchFamily="18" charset="0"/>
              </a:rPr>
              <a:pPr/>
              <a:t>10</a:t>
            </a:fld>
            <a:endParaRPr lang="cs-CZ" altLang="cs-CZ">
              <a:solidFill>
                <a:srgbClr val="595959"/>
              </a:solidFill>
              <a:latin typeface="Book Antiqua" panose="02040602050305030304" pitchFamily="18" charset="0"/>
            </a:endParaRPr>
          </a:p>
        </p:txBody>
      </p:sp>
    </p:spTree>
    <p:extLst>
      <p:ext uri="{BB962C8B-B14F-4D97-AF65-F5344CB8AC3E}">
        <p14:creationId xmlns:p14="http://schemas.microsoft.com/office/powerpoint/2010/main" val="413132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obrázek snímku 1">
            <a:extLst>
              <a:ext uri="{FF2B5EF4-FFF2-40B4-BE49-F238E27FC236}">
                <a16:creationId xmlns:a16="http://schemas.microsoft.com/office/drawing/2014/main" id="{594C43B2-E9C7-4AB9-B5D4-46DB8196052E}"/>
              </a:ext>
            </a:extLst>
          </p:cNvPr>
          <p:cNvSpPr>
            <a:spLocks noGrp="1" noRot="1" noChangeAspect="1" noTextEdit="1"/>
          </p:cNvSpPr>
          <p:nvPr>
            <p:ph type="sldImg"/>
          </p:nvPr>
        </p:nvSpPr>
        <p:spPr>
          <a:ln/>
        </p:spPr>
      </p:sp>
      <p:sp>
        <p:nvSpPr>
          <p:cNvPr id="21507" name="Zástupný symbol pro poznámky 2">
            <a:extLst>
              <a:ext uri="{FF2B5EF4-FFF2-40B4-BE49-F238E27FC236}">
                <a16:creationId xmlns:a16="http://schemas.microsoft.com/office/drawing/2014/main" id="{ABF11196-A348-4815-BAFC-55A5D2393087}"/>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cs-CZ">
              <a:latin typeface="Book Antiqua" panose="02040602050305030304" pitchFamily="18" charset="0"/>
            </a:endParaRPr>
          </a:p>
        </p:txBody>
      </p:sp>
      <p:sp>
        <p:nvSpPr>
          <p:cNvPr id="21508" name="Zástupný symbol pro číslo snímku 3">
            <a:extLst>
              <a:ext uri="{FF2B5EF4-FFF2-40B4-BE49-F238E27FC236}">
                <a16:creationId xmlns:a16="http://schemas.microsoft.com/office/drawing/2014/main" id="{2CAB3B35-F3AC-47BE-9BAF-B3D067758D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32AFE59-2E35-43E0-8295-7107EE7111CD}" type="slidenum">
              <a:rPr lang="cs-CZ" altLang="cs-CZ">
                <a:solidFill>
                  <a:srgbClr val="595959"/>
                </a:solidFill>
                <a:latin typeface="Book Antiqua" panose="02040602050305030304" pitchFamily="18" charset="0"/>
              </a:rPr>
              <a:pPr/>
              <a:t>15</a:t>
            </a:fld>
            <a:endParaRPr lang="cs-CZ" altLang="cs-CZ">
              <a:solidFill>
                <a:srgbClr val="595959"/>
              </a:solidFill>
              <a:latin typeface="Book Antiqua" panose="02040602050305030304" pitchFamily="18" charset="0"/>
            </a:endParaRPr>
          </a:p>
        </p:txBody>
      </p:sp>
    </p:spTree>
    <p:extLst>
      <p:ext uri="{BB962C8B-B14F-4D97-AF65-F5344CB8AC3E}">
        <p14:creationId xmlns:p14="http://schemas.microsoft.com/office/powerpoint/2010/main" val="3533467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Lékařská fakulta Masarykovy univerzity, Ústav zdravotnických věd</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Lékařská fakulta Masarykovy univerzity, Ústav zdravotnických věd</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Lékařská fakulta Masarykovy univerzity, Ústav zdravotnických věd</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lstStyle>
            <a:lvl1pP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ředělový snímek MUNI MED">
    <p:bg>
      <p:bgPr>
        <a:solidFill>
          <a:srgbClr val="F01928"/>
        </a:solidFill>
        <a:effectLst/>
      </p:bgPr>
    </p:bg>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D6FB5EA9-F874-4F06-97A8-C555AC1A0C3A}"/>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4042872" y="2010475"/>
            <a:ext cx="4106255" cy="2837050"/>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ředělový 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92B68BC3-67A3-A244-8F7B-2ACD0926D39D}"/>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1736670" y="1950397"/>
            <a:ext cx="8718659"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1_Nadpis a obsah">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7C1131A1-7E9E-4E2D-B7B6-59989C6DDB43}"/>
              </a:ext>
            </a:extLst>
          </p:cNvPr>
          <p:cNvSpPr txBox="1">
            <a:spLocks noGrp="1"/>
          </p:cNvSpPr>
          <p:nvPr>
            <p:ph type="dt" sz="half" idx="10"/>
          </p:nvPr>
        </p:nvSpPr>
        <p:spPr/>
        <p:txBody>
          <a:bodyPr/>
          <a:lstStyle>
            <a:lvl1pPr>
              <a:defRPr/>
            </a:lvl1pPr>
          </a:lstStyle>
          <a:p>
            <a:pPr>
              <a:defRPr/>
            </a:pPr>
            <a:endParaRPr/>
          </a:p>
        </p:txBody>
      </p:sp>
      <p:sp>
        <p:nvSpPr>
          <p:cNvPr id="3" name="Zástupný symbol pro číslo snímku 5">
            <a:extLst>
              <a:ext uri="{FF2B5EF4-FFF2-40B4-BE49-F238E27FC236}">
                <a16:creationId xmlns:a16="http://schemas.microsoft.com/office/drawing/2014/main" id="{1F79E228-51CA-4C9F-88EF-E2A475B73DF6}"/>
              </a:ext>
            </a:extLst>
          </p:cNvPr>
          <p:cNvSpPr txBox="1">
            <a:spLocks noGrp="1"/>
          </p:cNvSpPr>
          <p:nvPr>
            <p:ph type="sldNum" sz="quarter" idx="11"/>
          </p:nvPr>
        </p:nvSpPr>
        <p:spPr/>
        <p:txBody>
          <a:bodyPr/>
          <a:lstStyle>
            <a:lvl1pPr>
              <a:defRPr/>
            </a:lvl1pPr>
          </a:lstStyle>
          <a:p>
            <a:fld id="{0CFCB6FA-7CD2-4779-931E-0A069E2C061E}" type="slidenum">
              <a:rPr lang="cs-CZ" altLang="cs-CZ"/>
              <a:pPr/>
              <a:t>‹#›</a:t>
            </a:fld>
            <a:endParaRPr lang="cs-CZ" altLang="cs-CZ"/>
          </a:p>
        </p:txBody>
      </p:sp>
    </p:spTree>
    <p:extLst>
      <p:ext uri="{BB962C8B-B14F-4D97-AF65-F5344CB8AC3E}">
        <p14:creationId xmlns:p14="http://schemas.microsoft.com/office/powerpoint/2010/main" val="1466043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cSld name="Dvě obsahové části">
    <p:spTree>
      <p:nvGrpSpPr>
        <p:cNvPr id="1" name=""/>
        <p:cNvGrpSpPr/>
        <p:nvPr/>
      </p:nvGrpSpPr>
      <p:grpSpPr>
        <a:xfrm>
          <a:off x="0" y="0"/>
          <a:ext cx="0" cy="0"/>
          <a:chOff x="0" y="0"/>
          <a:chExt cx="0" cy="0"/>
        </a:xfrm>
      </p:grpSpPr>
      <p:sp>
        <p:nvSpPr>
          <p:cNvPr id="2" name="Zástupný symbol pro zápatí 4">
            <a:extLst>
              <a:ext uri="{FF2B5EF4-FFF2-40B4-BE49-F238E27FC236}">
                <a16:creationId xmlns:a16="http://schemas.microsoft.com/office/drawing/2014/main" id="{250306BF-0594-41D2-AA46-D6EE35F5D56B}"/>
              </a:ext>
            </a:extLst>
          </p:cNvPr>
          <p:cNvSpPr txBox="1">
            <a:spLocks noGrp="1"/>
          </p:cNvSpPr>
          <p:nvPr>
            <p:ph type="ftr" sz="quarter" idx="10"/>
          </p:nvPr>
        </p:nvSpPr>
        <p:spPr>
          <a:ln/>
        </p:spPr>
        <p:txBody>
          <a:bodyPr/>
          <a:lstStyle>
            <a:lvl1pPr>
              <a:defRPr/>
            </a:lvl1pPr>
          </a:lstStyle>
          <a:p>
            <a:pPr>
              <a:defRPr/>
            </a:pPr>
            <a:r>
              <a:rPr lang="cs-CZ"/>
              <a:t>Lékařská fakulta Masarykovy univerzity, Ústav zdravotnických věd</a:t>
            </a:r>
            <a:endParaRPr/>
          </a:p>
        </p:txBody>
      </p:sp>
      <p:sp>
        <p:nvSpPr>
          <p:cNvPr id="3" name="Zástupný symbol pro datum 3">
            <a:extLst>
              <a:ext uri="{FF2B5EF4-FFF2-40B4-BE49-F238E27FC236}">
                <a16:creationId xmlns:a16="http://schemas.microsoft.com/office/drawing/2014/main" id="{57B26CBC-AD06-4387-9381-332C04CA780A}"/>
              </a:ext>
            </a:extLst>
          </p:cNvPr>
          <p:cNvSpPr txBox="1">
            <a:spLocks noGrp="1"/>
          </p:cNvSpPr>
          <p:nvPr>
            <p:ph type="dt" sz="half" idx="11"/>
          </p:nvPr>
        </p:nvSpPr>
        <p:spPr>
          <a:ln/>
        </p:spPr>
        <p:txBody>
          <a:bodyPr/>
          <a:lstStyle>
            <a:lvl1pPr>
              <a:defRPr/>
            </a:lvl1pPr>
          </a:lstStyle>
          <a:p>
            <a:pPr>
              <a:defRPr/>
            </a:pPr>
            <a:endParaRPr/>
          </a:p>
        </p:txBody>
      </p:sp>
      <p:sp>
        <p:nvSpPr>
          <p:cNvPr id="4" name="Zástupný symbol pro číslo snímku 5">
            <a:extLst>
              <a:ext uri="{FF2B5EF4-FFF2-40B4-BE49-F238E27FC236}">
                <a16:creationId xmlns:a16="http://schemas.microsoft.com/office/drawing/2014/main" id="{F8B2DDD0-A75B-4073-AEF6-4905482BEF1C}"/>
              </a:ext>
            </a:extLst>
          </p:cNvPr>
          <p:cNvSpPr txBox="1">
            <a:spLocks noGrp="1"/>
          </p:cNvSpPr>
          <p:nvPr>
            <p:ph type="sldNum" sz="quarter" idx="12"/>
          </p:nvPr>
        </p:nvSpPr>
        <p:spPr>
          <a:ln/>
        </p:spPr>
        <p:txBody>
          <a:bodyPr/>
          <a:lstStyle>
            <a:lvl1pPr>
              <a:defRPr/>
            </a:lvl1pPr>
          </a:lstStyle>
          <a:p>
            <a:fld id="{B43B39D4-5E14-4005-B202-988BA234E89F}" type="slidenum">
              <a:rPr lang="cs-CZ" altLang="cs-CZ"/>
              <a:pPr/>
              <a:t>‹#›</a:t>
            </a:fld>
            <a:endParaRPr lang="cs-CZ" altLang="cs-CZ"/>
          </a:p>
        </p:txBody>
      </p:sp>
    </p:spTree>
    <p:extLst>
      <p:ext uri="{BB962C8B-B14F-4D97-AF65-F5344CB8AC3E}">
        <p14:creationId xmlns:p14="http://schemas.microsoft.com/office/powerpoint/2010/main" val="262165196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a:p>
        </p:txBody>
      </p:sp>
      <p:sp>
        <p:nvSpPr>
          <p:cNvPr id="4" name="Rectangle 4">
            <a:extLst>
              <a:ext uri="{FF2B5EF4-FFF2-40B4-BE49-F238E27FC236}">
                <a16:creationId xmlns:a16="http://schemas.microsoft.com/office/drawing/2014/main" id="{A6D45D54-19FA-481F-9670-D81C5A31BC9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DA6ED87B-8E99-4FE3-A12C-0417C2DE6C88}"/>
              </a:ext>
            </a:extLst>
          </p:cNvPr>
          <p:cNvSpPr>
            <a:spLocks noGrp="1" noChangeArrowheads="1"/>
          </p:cNvSpPr>
          <p:nvPr>
            <p:ph type="ftr" sz="quarter" idx="11"/>
          </p:nvPr>
        </p:nvSpPr>
        <p:spPr>
          <a:ln/>
        </p:spPr>
        <p:txBody>
          <a:bodyPr/>
          <a:lstStyle>
            <a:lvl1pPr>
              <a:defRPr/>
            </a:lvl1pPr>
          </a:lstStyle>
          <a:p>
            <a:pPr>
              <a:defRPr/>
            </a:pPr>
            <a:r>
              <a:rPr lang="cs-CZ" altLang="cs-CZ"/>
              <a:t>Lékařská fakulta Masarykovy univerzity, Ústav zdravotnických věd</a:t>
            </a:r>
          </a:p>
        </p:txBody>
      </p:sp>
      <p:sp>
        <p:nvSpPr>
          <p:cNvPr id="6" name="Rectangle 6">
            <a:extLst>
              <a:ext uri="{FF2B5EF4-FFF2-40B4-BE49-F238E27FC236}">
                <a16:creationId xmlns:a16="http://schemas.microsoft.com/office/drawing/2014/main" id="{B63AEE3A-287D-4992-8819-3BB46B9857C3}"/>
              </a:ext>
            </a:extLst>
          </p:cNvPr>
          <p:cNvSpPr>
            <a:spLocks noGrp="1" noChangeArrowheads="1"/>
          </p:cNvSpPr>
          <p:nvPr>
            <p:ph type="sldNum" sz="quarter" idx="12"/>
          </p:nvPr>
        </p:nvSpPr>
        <p:spPr>
          <a:ln/>
        </p:spPr>
        <p:txBody>
          <a:bodyPr/>
          <a:lstStyle>
            <a:lvl1pPr>
              <a:defRPr/>
            </a:lvl1pPr>
          </a:lstStyle>
          <a:p>
            <a:pPr>
              <a:defRPr/>
            </a:pPr>
            <a:fld id="{7CEA5B1D-5931-4893-AFCC-31544CD6718E}" type="slidenum">
              <a:rPr lang="cs-CZ" altLang="cs-CZ"/>
              <a:pPr>
                <a:defRPr/>
              </a:pPr>
              <a:t>‹#›</a:t>
            </a:fld>
            <a:endParaRPr lang="cs-CZ" altLang="cs-CZ"/>
          </a:p>
        </p:txBody>
      </p:sp>
    </p:spTree>
    <p:extLst>
      <p:ext uri="{BB962C8B-B14F-4D97-AF65-F5344CB8AC3E}">
        <p14:creationId xmlns:p14="http://schemas.microsoft.com/office/powerpoint/2010/main" val="300941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červený">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Lékařská fakulta Masarykovy univerzity, Ústav zdravotnických věd</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415019" y="414000"/>
            <a:ext cx="1544906"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Lékařská fakulta Masarykovy univerzity, Ústav zdravotnických věd</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Lékařská fakulta Masarykovy univerzity, Ústav zdravotnických věd</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Lékařská fakulta Masarykovy univerzity, Ústav zdravotnických věd</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Lékařská fakulta Masarykovy univerzity, Ústav zdravotnických věd</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Lékařská fakulta Masarykovy univerzity, Ústav zdravotnických věd</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Lékařská fakulta Masarykovy univerzity, Ústav zdravotnických věd</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Lékařská fakulta Masarykovy univerzity, Ústav zdravotnických věd</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Lékařská fakulta Masarykovy univerzity, Ústav zdravotnických věd</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4" r:id="rId15"/>
    <p:sldLayoutId id="2147483695" r:id="rId16"/>
    <p:sldLayoutId id="2147483696"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6" Type="http://schemas.openxmlformats.org/officeDocument/2006/relationships/hyperlink" Target="https://www.bing.com/videos/search?q=Feeding+Tube+Surgery&amp;&amp;view=detail&amp;mid=571E33C28F054D65EB11571E33C28F054D65EB11&amp;&amp;FORM=VRDGAR&amp;ru=%2Fvideos%2Fsearch%3Fq%3DFeeding%2520Tube%2520Surgery%26FORM%3DVDVVXX" TargetMode="External"/><Relationship Id="rId5" Type="http://schemas.openxmlformats.org/officeDocument/2006/relationships/hyperlink" Target="https://www.bing.com/videos/search?q=Feeding+Tube+Surgery&amp;&amp;view=detail&amp;mid=F758AF528392DF9520A8F758AF528392DF9520A8&amp;&amp;FORM=VRDGAR&amp;ru=%2Fvideos%2Fsearch%3Fq%3DFeeding%2BTube%2BSurgery%26FORM%3DRESTAB"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1.emf"/><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63.jpeg"/><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61.wmf"/><Relationship Id="rId11" Type="http://schemas.openxmlformats.org/officeDocument/2006/relationships/image" Target="../media/image67.jpeg"/><Relationship Id="rId5" Type="http://schemas.openxmlformats.org/officeDocument/2006/relationships/oleObject" Target="../embeddings/oleObject1.bin"/><Relationship Id="rId10" Type="http://schemas.openxmlformats.org/officeDocument/2006/relationships/image" Target="../media/image66.jpeg"/><Relationship Id="rId4" Type="http://schemas.openxmlformats.org/officeDocument/2006/relationships/image" Target="../media/image64.jpeg"/><Relationship Id="rId9"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jpe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1.jpeg"/><Relationship Id="rId5" Type="http://schemas.openxmlformats.org/officeDocument/2006/relationships/image" Target="../media/image1.emf"/><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a:xfrm>
            <a:off x="398502" y="2900365"/>
            <a:ext cx="11361600" cy="864113"/>
          </a:xfrm>
        </p:spPr>
        <p:txBody>
          <a:bodyPr/>
          <a:lstStyle/>
          <a:p>
            <a:r>
              <a:rPr lang="cs-CZ" dirty="0" err="1"/>
              <a:t>Stomie</a:t>
            </a:r>
            <a:endParaRPr lang="cs-CZ" dirty="0"/>
          </a:p>
        </p:txBody>
      </p:sp>
      <p:sp>
        <p:nvSpPr>
          <p:cNvPr id="5" name="Podnadpis 4"/>
          <p:cNvSpPr>
            <a:spLocks noGrp="1"/>
          </p:cNvSpPr>
          <p:nvPr>
            <p:ph type="subTitle" idx="1"/>
          </p:nvPr>
        </p:nvSpPr>
        <p:spPr>
          <a:xfrm>
            <a:off x="398502" y="3633850"/>
            <a:ext cx="11361600" cy="1840676"/>
          </a:xfrm>
        </p:spPr>
        <p:txBody>
          <a:bodyPr vert="horz" lIns="0" tIns="0" rIns="0" bIns="0" rtlCol="0">
            <a:noAutofit/>
          </a:bodyPr>
          <a:lstStyle/>
          <a:p>
            <a:pPr marL="252000" indent="-180000">
              <a:lnSpc>
                <a:spcPct val="150000"/>
              </a:lnSpc>
              <a:buFont typeface="Arial" panose="020B0604020202020204" pitchFamily="34" charset="0"/>
              <a:buChar char="̶"/>
            </a:pPr>
            <a:r>
              <a:rPr lang="cs-CZ" kern="1200" dirty="0">
                <a:latin typeface="+mn-lt"/>
                <a:ea typeface="+mn-ea"/>
                <a:cs typeface="+mn-cs"/>
              </a:rPr>
              <a:t>Výživné</a:t>
            </a:r>
          </a:p>
          <a:p>
            <a:pPr marL="252000" indent="-180000">
              <a:lnSpc>
                <a:spcPct val="150000"/>
              </a:lnSpc>
              <a:buFont typeface="Arial" panose="020B0604020202020204" pitchFamily="34" charset="0"/>
              <a:buChar char="̶"/>
            </a:pPr>
            <a:r>
              <a:rPr lang="cs-CZ" kern="1200" dirty="0">
                <a:latin typeface="+mn-lt"/>
                <a:ea typeface="+mn-ea"/>
                <a:cs typeface="+mn-cs"/>
              </a:rPr>
              <a:t>Derivační </a:t>
            </a:r>
          </a:p>
        </p:txBody>
      </p:sp>
    </p:spTree>
    <p:extLst>
      <p:ext uri="{BB962C8B-B14F-4D97-AF65-F5344CB8AC3E}">
        <p14:creationId xmlns:p14="http://schemas.microsoft.com/office/powerpoint/2010/main" val="225898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a:extLst>
              <a:ext uri="{FF2B5EF4-FFF2-40B4-BE49-F238E27FC236}">
                <a16:creationId xmlns:a16="http://schemas.microsoft.com/office/drawing/2014/main" id="{5A08DB72-FC1A-4234-859C-8EDDF29C6557}"/>
              </a:ext>
            </a:extLst>
          </p:cNvPr>
          <p:cNvSpPr txBox="1">
            <a:spLocks noGrp="1" noChangeArrowheads="1"/>
          </p:cNvSpPr>
          <p:nvPr>
            <p:ph type="title" idx="4294967295"/>
          </p:nvPr>
        </p:nvSpPr>
        <p:spPr/>
        <p:txBody>
          <a:bodyPr/>
          <a:lstStyle/>
          <a:p>
            <a:pPr eaLnBrk="1" hangingPunct="1"/>
            <a:r>
              <a:rPr lang="cs-CZ" altLang="cs-CZ" dirty="0" err="1"/>
              <a:t>Jejunostomie</a:t>
            </a:r>
            <a:r>
              <a:rPr lang="cs-CZ" altLang="cs-CZ" dirty="0"/>
              <a:t>         versus                PEJ</a:t>
            </a:r>
            <a:endParaRPr altLang="cs-CZ" dirty="0"/>
          </a:p>
        </p:txBody>
      </p:sp>
      <p:sp>
        <p:nvSpPr>
          <p:cNvPr id="2" name="Řečová bublina: obdélníkový bublinový popisek se zakulacenými rohy 1">
            <a:extLst>
              <a:ext uri="{FF2B5EF4-FFF2-40B4-BE49-F238E27FC236}">
                <a16:creationId xmlns:a16="http://schemas.microsoft.com/office/drawing/2014/main" id="{EF263120-4AED-48DE-A36A-29753FE7DA87}"/>
              </a:ext>
            </a:extLst>
          </p:cNvPr>
          <p:cNvSpPr/>
          <p:nvPr/>
        </p:nvSpPr>
        <p:spPr bwMode="auto">
          <a:xfrm>
            <a:off x="87117" y="1470644"/>
            <a:ext cx="6008883" cy="1532823"/>
          </a:xfrm>
          <a:prstGeom prst="wedgeRoundRectCallout">
            <a:avLst>
              <a:gd name="adj1" fmla="val -12778"/>
              <a:gd name="adj2" fmla="val -73181"/>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bg1"/>
                </a:solidFill>
                <a:effectLst/>
                <a:latin typeface="+mn-lt"/>
              </a:rPr>
              <a:t>JEJUNOSTOMIE</a:t>
            </a:r>
          </a:p>
          <a:p>
            <a:pPr marL="0" marR="0" indent="0" algn="ctr"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dirty="0">
                <a:ln>
                  <a:noFill/>
                </a:ln>
                <a:solidFill>
                  <a:schemeClr val="bg1"/>
                </a:solidFill>
                <a:effectLst/>
                <a:latin typeface="+mn-lt"/>
              </a:rPr>
              <a:t>V průběhu operačního zákroku</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(laparoskopického/laparotomického)</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j</a:t>
            </a:r>
            <a:r>
              <a:rPr kumimoji="0" lang="cs-CZ" sz="1800" b="0" i="0" u="none" strike="noStrike" cap="none" normalizeH="0" baseline="0" dirty="0">
                <a:ln>
                  <a:noFill/>
                </a:ln>
                <a:solidFill>
                  <a:schemeClr val="bg1"/>
                </a:solidFill>
                <a:effectLst/>
                <a:latin typeface="+mn-lt"/>
              </a:rPr>
              <a:t>e zaveden silikonový katé</a:t>
            </a:r>
            <a:r>
              <a:rPr lang="cs-CZ" sz="1800" dirty="0">
                <a:solidFill>
                  <a:schemeClr val="bg1"/>
                </a:solidFill>
                <a:latin typeface="+mn-lt"/>
              </a:rPr>
              <a:t>tr do jejuna za účelem podávání</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výživy</a:t>
            </a:r>
            <a:endParaRPr kumimoji="0" lang="cs-CZ" sz="1800" b="0" i="0" u="none" strike="noStrike" cap="none" normalizeH="0" baseline="0" dirty="0">
              <a:ln>
                <a:noFill/>
              </a:ln>
              <a:solidFill>
                <a:schemeClr val="bg1"/>
              </a:solidFill>
              <a:effectLst/>
              <a:latin typeface="+mn-lt"/>
            </a:endParaRPr>
          </a:p>
        </p:txBody>
      </p:sp>
      <p:sp>
        <p:nvSpPr>
          <p:cNvPr id="7" name="Řečová bublina: obdélníkový bublinový popisek se zakulacenými rohy 6">
            <a:extLst>
              <a:ext uri="{FF2B5EF4-FFF2-40B4-BE49-F238E27FC236}">
                <a16:creationId xmlns:a16="http://schemas.microsoft.com/office/drawing/2014/main" id="{C4A37D9F-53EC-4360-87F9-E9142E961524}"/>
              </a:ext>
            </a:extLst>
          </p:cNvPr>
          <p:cNvSpPr/>
          <p:nvPr/>
        </p:nvSpPr>
        <p:spPr bwMode="auto">
          <a:xfrm>
            <a:off x="6266047" y="1470644"/>
            <a:ext cx="5832421" cy="1528392"/>
          </a:xfrm>
          <a:prstGeom prst="wedgeRoundRectCallout">
            <a:avLst>
              <a:gd name="adj1" fmla="val 4096"/>
              <a:gd name="adj2" fmla="val -74536"/>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a:r>
              <a:rPr lang="cs-CZ" sz="1800" b="1" dirty="0">
                <a:solidFill>
                  <a:schemeClr val="bg1"/>
                </a:solidFill>
                <a:effectLst>
                  <a:outerShdw blurRad="38100" dist="38100" dir="2700000" algn="tl">
                    <a:srgbClr val="000000">
                      <a:alpha val="43137"/>
                    </a:srgbClr>
                  </a:outerShdw>
                </a:effectLst>
                <a:latin typeface="+mn-lt"/>
              </a:rPr>
              <a:t>PERKUTÁNNÍ ENDOSKOPICKÁ JEJUNOSTOMIE</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Silikonový katétr do jejuna zaveden přes</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stěnu břišní (perkutánně) za využití endoskopu </a:t>
            </a:r>
          </a:p>
        </p:txBody>
      </p:sp>
      <p:pic>
        <p:nvPicPr>
          <p:cNvPr id="1026" name="Picture 2" descr="Zobrazit zdrojový obrázek">
            <a:extLst>
              <a:ext uri="{FF2B5EF4-FFF2-40B4-BE49-F238E27FC236}">
                <a16:creationId xmlns:a16="http://schemas.microsoft.com/office/drawing/2014/main" id="{16F707E3-B101-46AC-A8AE-799A15B70F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4" t="2479" r="51976" b="45286"/>
          <a:stretch/>
        </p:blipFill>
        <p:spPr bwMode="auto">
          <a:xfrm>
            <a:off x="8379990" y="3237289"/>
            <a:ext cx="3574473" cy="30044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medicalopedia.org/wp-content/uploads/2011/04/jejunostomy.jpg">
            <a:extLst>
              <a:ext uri="{FF2B5EF4-FFF2-40B4-BE49-F238E27FC236}">
                <a16:creationId xmlns:a16="http://schemas.microsoft.com/office/drawing/2014/main" id="{68E2974B-3559-4921-9288-C23019B7D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55" y="3003467"/>
            <a:ext cx="3481150" cy="323828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zápatí 2">
            <a:extLst>
              <a:ext uri="{FF2B5EF4-FFF2-40B4-BE49-F238E27FC236}">
                <a16:creationId xmlns:a16="http://schemas.microsoft.com/office/drawing/2014/main" id="{E6D0739D-D967-4822-BC87-0BE5E216CADE}"/>
              </a:ext>
            </a:extLst>
          </p:cNvPr>
          <p:cNvSpPr>
            <a:spLocks noGrp="1"/>
          </p:cNvSpPr>
          <p:nvPr>
            <p:ph type="ftr" sz="quarter" idx="10"/>
          </p:nvPr>
        </p:nvSpPr>
        <p:spPr/>
        <p:txBody>
          <a:bodyPr/>
          <a:lstStyle/>
          <a:p>
            <a:pPr>
              <a:defRPr/>
            </a:pPr>
            <a:r>
              <a:rPr lang="cs-CZ"/>
              <a:t>Lékařská fakulta Masarykovy univerzity, Ústav zdravotnických věd</a:t>
            </a:r>
          </a:p>
        </p:txBody>
      </p:sp>
      <p:sp>
        <p:nvSpPr>
          <p:cNvPr id="4" name="Zástupný symbol pro číslo snímku 3">
            <a:extLst>
              <a:ext uri="{FF2B5EF4-FFF2-40B4-BE49-F238E27FC236}">
                <a16:creationId xmlns:a16="http://schemas.microsoft.com/office/drawing/2014/main" id="{A715DF3D-467D-4E5F-99F9-3530E5890536}"/>
              </a:ext>
            </a:extLst>
          </p:cNvPr>
          <p:cNvSpPr>
            <a:spLocks noGrp="1"/>
          </p:cNvSpPr>
          <p:nvPr>
            <p:ph type="sldNum" sz="quarter" idx="12"/>
          </p:nvPr>
        </p:nvSpPr>
        <p:spPr/>
        <p:txBody>
          <a:bodyPr/>
          <a:lstStyle/>
          <a:p>
            <a:fld id="{B43B39D4-5E14-4005-B202-988BA234E89F}" type="slidenum">
              <a:rPr lang="cs-CZ" altLang="cs-CZ" smtClean="0"/>
              <a:pPr/>
              <a:t>10</a:t>
            </a:fld>
            <a:endParaRPr lang="cs-CZ" altLang="cs-CZ"/>
          </a:p>
        </p:txBody>
      </p:sp>
    </p:spTree>
    <p:extLst>
      <p:ext uri="{BB962C8B-B14F-4D97-AF65-F5344CB8AC3E}">
        <p14:creationId xmlns:p14="http://schemas.microsoft.com/office/powerpoint/2010/main" val="41660924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6042272-5489-4772-A1A4-4C2DC85A52BC}"/>
              </a:ext>
            </a:extLst>
          </p:cNvPr>
          <p:cNvSpPr>
            <a:spLocks noGrp="1"/>
          </p:cNvSpPr>
          <p:nvPr>
            <p:ph type="ftr" sz="quarter" idx="10"/>
          </p:nvPr>
        </p:nvSpPr>
        <p:spPr/>
        <p:txBody>
          <a:bodyPr/>
          <a:lstStyle/>
          <a:p>
            <a:pPr>
              <a:defRPr/>
            </a:pPr>
            <a:r>
              <a:rPr lang="cs-CZ"/>
              <a:t>Lékařská fakulta Masarykovy univerzity, Ústav zdravotnických věd</a:t>
            </a:r>
          </a:p>
        </p:txBody>
      </p:sp>
      <p:sp>
        <p:nvSpPr>
          <p:cNvPr id="3" name="Zástupný symbol pro číslo snímku 2">
            <a:extLst>
              <a:ext uri="{FF2B5EF4-FFF2-40B4-BE49-F238E27FC236}">
                <a16:creationId xmlns:a16="http://schemas.microsoft.com/office/drawing/2014/main" id="{0B1DBD64-CAB1-463A-BC80-74D69BE1A125}"/>
              </a:ext>
            </a:extLst>
          </p:cNvPr>
          <p:cNvSpPr>
            <a:spLocks noGrp="1"/>
          </p:cNvSpPr>
          <p:nvPr>
            <p:ph type="sldNum" sz="quarter" idx="12"/>
          </p:nvPr>
        </p:nvSpPr>
        <p:spPr/>
        <p:txBody>
          <a:bodyPr/>
          <a:lstStyle/>
          <a:p>
            <a:fld id="{B43B39D4-5E14-4005-B202-988BA234E89F}" type="slidenum">
              <a:rPr lang="cs-CZ" altLang="cs-CZ" smtClean="0"/>
              <a:pPr/>
              <a:t>11</a:t>
            </a:fld>
            <a:endParaRPr lang="cs-CZ" altLang="cs-CZ"/>
          </a:p>
        </p:txBody>
      </p:sp>
      <p:pic>
        <p:nvPicPr>
          <p:cNvPr id="2050" name="Picture 2" descr="Percutaneous endoscopic gastrostomy performed with the Seldinger technique. (A) Advancement of the endoscope transorally into the stomach with insufflation. (B, C) Transillumination and finger indentation of the anterior abdominal wall. (D-G) Transgastric suture fixation of the stomach to the abdominal wall. (H) Longitudinal incision between the fixation sutures. (I-K) The Seldinger technique used to create a gastrostomy, with the pylorus intubated with a 16-French dilator through which a glidewire is passed. ">
            <a:extLst>
              <a:ext uri="{FF2B5EF4-FFF2-40B4-BE49-F238E27FC236}">
                <a16:creationId xmlns:a16="http://schemas.microsoft.com/office/drawing/2014/main" id="{CB8B98DD-A9D9-41B9-9808-A3397AB40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588" y="0"/>
            <a:ext cx="4968630" cy="54291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Gastrostomy placement kit: scalpel, metal guidewire, 18-gauge needle, and sequential dilators. (B) A 0.1 cm (0.038 in) 150 cm (59.055 in) J-tip hydrophilic Sensor glidewire (Boston Scientific, Marlborough, MA USA). (C) Low-profile GJ tube with separate gastric and jejunal ports. (D) The jejunal port is attached to an external extension for tube feeding. ">
            <a:extLst>
              <a:ext uri="{FF2B5EF4-FFF2-40B4-BE49-F238E27FC236}">
                <a16:creationId xmlns:a16="http://schemas.microsoft.com/office/drawing/2014/main" id="{90F4AD9A-51A5-44B3-A936-F9EB5CF0E2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98897"/>
            <a:ext cx="2938011" cy="22674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B) The GJ tube is advanced over the glidewire into the jejunum under fluoroscopy. (C, D) The U-stitches are tied around the GJ tube and the balloon is inflated. ">
            <a:extLst>
              <a:ext uri="{FF2B5EF4-FFF2-40B4-BE49-F238E27FC236}">
                <a16:creationId xmlns:a16="http://schemas.microsoft.com/office/drawing/2014/main" id="{E438D567-013C-4C0F-A29B-EDC24D56A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6641" y="2911642"/>
            <a:ext cx="4300799" cy="3946358"/>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a:extLst>
              <a:ext uri="{FF2B5EF4-FFF2-40B4-BE49-F238E27FC236}">
                <a16:creationId xmlns:a16="http://schemas.microsoft.com/office/drawing/2014/main" id="{EF037F40-F3E6-4E1A-8C4A-BFCBDDAB0D41}"/>
              </a:ext>
            </a:extLst>
          </p:cNvPr>
          <p:cNvSpPr txBox="1">
            <a:spLocks noChangeArrowheads="1"/>
          </p:cNvSpPr>
          <p:nvPr/>
        </p:nvSpPr>
        <p:spPr>
          <a:xfrm>
            <a:off x="305608" y="152212"/>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altLang="cs-CZ" kern="0" dirty="0"/>
              <a:t>Tvorba PEG</a:t>
            </a:r>
          </a:p>
        </p:txBody>
      </p:sp>
      <p:sp>
        <p:nvSpPr>
          <p:cNvPr id="10" name="TextovéPole 9">
            <a:extLst>
              <a:ext uri="{FF2B5EF4-FFF2-40B4-BE49-F238E27FC236}">
                <a16:creationId xmlns:a16="http://schemas.microsoft.com/office/drawing/2014/main" id="{9B6F216B-7D00-45B0-8E17-8565465C427D}"/>
              </a:ext>
            </a:extLst>
          </p:cNvPr>
          <p:cNvSpPr txBox="1"/>
          <p:nvPr/>
        </p:nvSpPr>
        <p:spPr>
          <a:xfrm>
            <a:off x="414000" y="5412772"/>
            <a:ext cx="5792103" cy="646331"/>
          </a:xfrm>
          <a:prstGeom prst="rect">
            <a:avLst/>
          </a:prstGeom>
          <a:noFill/>
        </p:spPr>
        <p:txBody>
          <a:bodyPr wrap="square">
            <a:spAutoFit/>
          </a:bodyPr>
          <a:lstStyle/>
          <a:p>
            <a:r>
              <a:rPr lang="en-US" sz="1800" dirty="0">
                <a:latin typeface="+mj-lt"/>
                <a:hlinkClick r:id="rId5"/>
              </a:rPr>
              <a:t>Percutaneous Endoscopic Gastrostomy /pull method/ and Jejunal Extension Tube Placement - Bing video</a:t>
            </a:r>
            <a:endParaRPr lang="cs-CZ" sz="1800" dirty="0">
              <a:latin typeface="+mj-lt"/>
            </a:endParaRPr>
          </a:p>
        </p:txBody>
      </p:sp>
      <p:sp>
        <p:nvSpPr>
          <p:cNvPr id="12" name="TextovéPole 11">
            <a:extLst>
              <a:ext uri="{FF2B5EF4-FFF2-40B4-BE49-F238E27FC236}">
                <a16:creationId xmlns:a16="http://schemas.microsoft.com/office/drawing/2014/main" id="{5B516144-B3FD-4B16-ACFC-3ABEB165B83D}"/>
              </a:ext>
            </a:extLst>
          </p:cNvPr>
          <p:cNvSpPr txBox="1"/>
          <p:nvPr/>
        </p:nvSpPr>
        <p:spPr>
          <a:xfrm>
            <a:off x="8287352" y="41335"/>
            <a:ext cx="3920088" cy="1569660"/>
          </a:xfrm>
          <a:prstGeom prst="rect">
            <a:avLst/>
          </a:prstGeom>
          <a:noFill/>
        </p:spPr>
        <p:txBody>
          <a:bodyPr wrap="square">
            <a:spAutoFit/>
          </a:bodyPr>
          <a:lstStyle>
            <a:defPPr>
              <a:defRPr lang="en-US"/>
            </a:defPPr>
            <a:lvl1pPr>
              <a:defRPr sz="1800">
                <a:latin typeface="+mj-lt"/>
              </a:defRPr>
            </a:lvl1pPr>
          </a:lstStyle>
          <a:p>
            <a:r>
              <a:rPr lang="cs-CZ" dirty="0" err="1">
                <a:hlinkClick r:id="rId6"/>
              </a:rPr>
              <a:t>Percutaneous</a:t>
            </a:r>
            <a:r>
              <a:rPr lang="cs-CZ" dirty="0">
                <a:hlinkClick r:id="rId6"/>
              </a:rPr>
              <a:t> </a:t>
            </a:r>
            <a:r>
              <a:rPr lang="cs-CZ" dirty="0" err="1">
                <a:hlinkClick r:id="rId6"/>
              </a:rPr>
              <a:t>Endoscopic</a:t>
            </a:r>
            <a:r>
              <a:rPr lang="cs-CZ" dirty="0">
                <a:hlinkClick r:id="rId6"/>
              </a:rPr>
              <a:t> </a:t>
            </a:r>
            <a:r>
              <a:rPr lang="cs-CZ" dirty="0" err="1">
                <a:hlinkClick r:id="rId6"/>
              </a:rPr>
              <a:t>Gastrostomy</a:t>
            </a:r>
            <a:r>
              <a:rPr lang="cs-CZ" dirty="0">
                <a:hlinkClick r:id="rId6"/>
              </a:rPr>
              <a:t> PEG </a:t>
            </a:r>
            <a:r>
              <a:rPr lang="cs-CZ" dirty="0" err="1">
                <a:hlinkClick r:id="rId6"/>
              </a:rPr>
              <a:t>Feeding</a:t>
            </a:r>
            <a:r>
              <a:rPr lang="cs-CZ" dirty="0">
                <a:hlinkClick r:id="rId6"/>
              </a:rPr>
              <a:t> Tube </a:t>
            </a:r>
            <a:r>
              <a:rPr lang="cs-CZ" dirty="0" err="1">
                <a:hlinkClick r:id="rId6"/>
              </a:rPr>
              <a:t>Placement</a:t>
            </a:r>
            <a:r>
              <a:rPr lang="cs-CZ" dirty="0">
                <a:hlinkClick r:id="rId6"/>
              </a:rPr>
              <a:t> - Bing video</a:t>
            </a:r>
            <a:endParaRPr lang="cs-CZ" dirty="0"/>
          </a:p>
        </p:txBody>
      </p:sp>
    </p:spTree>
    <p:extLst>
      <p:ext uri="{BB962C8B-B14F-4D97-AF65-F5344CB8AC3E}">
        <p14:creationId xmlns:p14="http://schemas.microsoft.com/office/powerpoint/2010/main" val="200193516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E109964-5902-46CD-B39A-645C4D8CFD03}"/>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3" name="Zástupný symbol pro číslo snímku 2">
            <a:extLst>
              <a:ext uri="{FF2B5EF4-FFF2-40B4-BE49-F238E27FC236}">
                <a16:creationId xmlns:a16="http://schemas.microsoft.com/office/drawing/2014/main" id="{03C10534-680B-4103-AE7B-0F00FBA95698}"/>
              </a:ext>
            </a:extLst>
          </p:cNvPr>
          <p:cNvSpPr>
            <a:spLocks noGrp="1"/>
          </p:cNvSpPr>
          <p:nvPr>
            <p:ph type="sldNum" sz="quarter" idx="11"/>
          </p:nvPr>
        </p:nvSpPr>
        <p:spPr/>
        <p:txBody>
          <a:bodyPr/>
          <a:lstStyle/>
          <a:p>
            <a:fld id="{D6D6C118-631F-4A80-9886-907009361577}" type="slidenum">
              <a:rPr lang="cs-CZ" altLang="cs-CZ" smtClean="0"/>
              <a:pPr/>
              <a:t>12</a:t>
            </a:fld>
            <a:endParaRPr lang="cs-CZ" altLang="cs-CZ" dirty="0"/>
          </a:p>
        </p:txBody>
      </p:sp>
      <p:sp>
        <p:nvSpPr>
          <p:cNvPr id="4" name="Rectangle 3">
            <a:extLst>
              <a:ext uri="{FF2B5EF4-FFF2-40B4-BE49-F238E27FC236}">
                <a16:creationId xmlns:a16="http://schemas.microsoft.com/office/drawing/2014/main" id="{59779D72-63B9-4FCD-A6F5-1EE12B688DCA}"/>
              </a:ext>
            </a:extLst>
          </p:cNvPr>
          <p:cNvSpPr>
            <a:spLocks noChangeArrowheads="1"/>
          </p:cNvSpPr>
          <p:nvPr/>
        </p:nvSpPr>
        <p:spPr bwMode="auto">
          <a:xfrm>
            <a:off x="-855872050" y="0"/>
            <a:ext cx="3295650" cy="0"/>
          </a:xfrm>
          <a:prstGeom prst="rect">
            <a:avLst/>
          </a:prstGeom>
          <a:solidFill>
            <a:srgbClr val="2B2B2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900" b="0" i="0" u="none" strike="noStrike" cap="none" normalizeH="0" baseline="0">
              <a:ln>
                <a:noFill/>
              </a:ln>
              <a:solidFill>
                <a:srgbClr val="FFFFFF"/>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92CE43DC-583B-409A-B218-2E25F49E0E5F}"/>
              </a:ext>
            </a:extLst>
          </p:cNvPr>
          <p:cNvSpPr>
            <a:spLocks noChangeArrowheads="1"/>
          </p:cNvSpPr>
          <p:nvPr/>
        </p:nvSpPr>
        <p:spPr bwMode="auto">
          <a:xfrm>
            <a:off x="0" y="571500"/>
            <a:ext cx="457200" cy="0"/>
          </a:xfrm>
          <a:prstGeom prst="rect">
            <a:avLst/>
          </a:prstGeom>
          <a:solidFill>
            <a:srgbClr val="2B2B2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6" name="Rectangle 6">
            <a:extLst>
              <a:ext uri="{FF2B5EF4-FFF2-40B4-BE49-F238E27FC236}">
                <a16:creationId xmlns:a16="http://schemas.microsoft.com/office/drawing/2014/main" id="{C1C759B0-0BE2-43D2-812A-9BD21F042B8D}"/>
              </a:ext>
            </a:extLst>
          </p:cNvPr>
          <p:cNvSpPr>
            <a:spLocks noChangeArrowheads="1"/>
          </p:cNvSpPr>
          <p:nvPr/>
        </p:nvSpPr>
        <p:spPr bwMode="auto">
          <a:xfrm>
            <a:off x="0" y="571500"/>
            <a:ext cx="457200" cy="0"/>
          </a:xfrm>
          <a:prstGeom prst="rect">
            <a:avLst/>
          </a:prstGeom>
          <a:solidFill>
            <a:srgbClr val="2B2B2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900" b="0" i="0" u="none" strike="noStrike" cap="none" normalizeH="0" baseline="0">
                <a:ln>
                  <a:noFill/>
                </a:ln>
                <a:solidFill>
                  <a:srgbClr val="FFFFFF"/>
                </a:solidFill>
                <a:effectLst/>
                <a:latin typeface="Roboto" panose="02000000000000000000" pitchFamily="2"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8194" name="Picture 2" descr="Zobrazit zdrojový obrázek">
            <a:extLst>
              <a:ext uri="{FF2B5EF4-FFF2-40B4-BE49-F238E27FC236}">
                <a16:creationId xmlns:a16="http://schemas.microsoft.com/office/drawing/2014/main" id="{44C6E8C7-DB0A-4A2E-B399-C66CBB002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262" y="819150"/>
            <a:ext cx="4943475" cy="5219700"/>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a:extLst>
              <a:ext uri="{FF2B5EF4-FFF2-40B4-BE49-F238E27FC236}">
                <a16:creationId xmlns:a16="http://schemas.microsoft.com/office/drawing/2014/main" id="{2181A2A2-60A1-4853-98DD-601D7EC68458}"/>
              </a:ext>
            </a:extLst>
          </p:cNvPr>
          <p:cNvSpPr txBox="1">
            <a:spLocks noChangeArrowheads="1"/>
          </p:cNvSpPr>
          <p:nvPr/>
        </p:nvSpPr>
        <p:spPr>
          <a:xfrm>
            <a:off x="414000" y="189052"/>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altLang="cs-CZ" kern="0" dirty="0"/>
              <a:t>PODÁVÁNÍ STRAVY SONDOU DO ŽALUDKU</a:t>
            </a:r>
          </a:p>
        </p:txBody>
      </p:sp>
    </p:spTree>
    <p:extLst>
      <p:ext uri="{BB962C8B-B14F-4D97-AF65-F5344CB8AC3E}">
        <p14:creationId xmlns:p14="http://schemas.microsoft.com/office/powerpoint/2010/main" val="4044609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ECBAC54-84F3-44E8-8A7F-D65C93D1EB04}"/>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07A696A7-6BFA-4802-8E83-0BF0E8CB28C4}"/>
              </a:ext>
            </a:extLst>
          </p:cNvPr>
          <p:cNvSpPr>
            <a:spLocks noGrp="1"/>
          </p:cNvSpPr>
          <p:nvPr>
            <p:ph type="sldNum" sz="quarter" idx="11"/>
          </p:nvPr>
        </p:nvSpPr>
        <p:spPr/>
        <p:txBody>
          <a:bodyPr/>
          <a:lstStyle/>
          <a:p>
            <a:fld id="{0DE708CC-0C3F-4567-9698-B54C0F35BD31}" type="slidenum">
              <a:rPr lang="cs-CZ" altLang="cs-CZ" smtClean="0"/>
              <a:pPr/>
              <a:t>13</a:t>
            </a:fld>
            <a:endParaRPr lang="cs-CZ" altLang="cs-CZ" dirty="0"/>
          </a:p>
        </p:txBody>
      </p:sp>
      <p:sp>
        <p:nvSpPr>
          <p:cNvPr id="4" name="Nadpis 3">
            <a:extLst>
              <a:ext uri="{FF2B5EF4-FFF2-40B4-BE49-F238E27FC236}">
                <a16:creationId xmlns:a16="http://schemas.microsoft.com/office/drawing/2014/main" id="{F6EE07CB-B984-4603-82DA-88E06A052F4D}"/>
              </a:ext>
            </a:extLst>
          </p:cNvPr>
          <p:cNvSpPr>
            <a:spLocks noGrp="1"/>
          </p:cNvSpPr>
          <p:nvPr>
            <p:ph type="title"/>
          </p:nvPr>
        </p:nvSpPr>
        <p:spPr/>
        <p:txBody>
          <a:bodyPr/>
          <a:lstStyle/>
          <a:p>
            <a:r>
              <a:rPr lang="cs-CZ" dirty="0"/>
              <a:t>Derivační </a:t>
            </a:r>
            <a:r>
              <a:rPr lang="cs-CZ" dirty="0" err="1"/>
              <a:t>stomie</a:t>
            </a:r>
            <a:endParaRPr lang="cs-CZ" dirty="0"/>
          </a:p>
        </p:txBody>
      </p:sp>
      <p:sp>
        <p:nvSpPr>
          <p:cNvPr id="5" name="Podnadpis 4">
            <a:extLst>
              <a:ext uri="{FF2B5EF4-FFF2-40B4-BE49-F238E27FC236}">
                <a16:creationId xmlns:a16="http://schemas.microsoft.com/office/drawing/2014/main" id="{DC5F1C75-91E7-4367-A5F6-0068EE177F98}"/>
              </a:ext>
            </a:extLst>
          </p:cNvPr>
          <p:cNvSpPr>
            <a:spLocks noGrp="1"/>
          </p:cNvSpPr>
          <p:nvPr>
            <p:ph type="subTitle" idx="1"/>
          </p:nvPr>
        </p:nvSpPr>
        <p:spPr>
          <a:xfrm>
            <a:off x="431898" y="3644764"/>
            <a:ext cx="11361600" cy="1870512"/>
          </a:xfrm>
        </p:spPr>
        <p:txBody>
          <a:bodyPr vert="horz" lIns="0" tIns="0" rIns="0" bIns="0" rtlCol="0">
            <a:noAutofit/>
          </a:bodyPr>
          <a:lstStyle/>
          <a:p>
            <a:pPr marL="252000" indent="-180000">
              <a:lnSpc>
                <a:spcPct val="150000"/>
              </a:lnSpc>
              <a:buFont typeface="Arial" panose="020B0604020202020204" pitchFamily="34" charset="0"/>
              <a:buChar char="̶"/>
            </a:pPr>
            <a:r>
              <a:rPr lang="cs-CZ" dirty="0">
                <a:latin typeface="+mn-lt"/>
                <a:ea typeface="+mn-ea"/>
                <a:cs typeface="+mn-cs"/>
              </a:rPr>
              <a:t>GIT</a:t>
            </a:r>
          </a:p>
          <a:p>
            <a:pPr marL="252000" indent="-180000">
              <a:lnSpc>
                <a:spcPct val="150000"/>
              </a:lnSpc>
              <a:buFont typeface="Arial" panose="020B0604020202020204" pitchFamily="34" charset="0"/>
              <a:buChar char="̶"/>
            </a:pPr>
            <a:r>
              <a:rPr lang="cs-CZ" dirty="0" err="1">
                <a:latin typeface="+mn-lt"/>
                <a:ea typeface="+mn-ea"/>
                <a:cs typeface="+mn-cs"/>
              </a:rPr>
              <a:t>Uropoetický</a:t>
            </a:r>
            <a:r>
              <a:rPr lang="cs-CZ" dirty="0">
                <a:latin typeface="+mn-lt"/>
                <a:ea typeface="+mn-ea"/>
                <a:cs typeface="+mn-cs"/>
              </a:rPr>
              <a:t> trakt</a:t>
            </a:r>
          </a:p>
          <a:p>
            <a:pPr marL="252000" indent="-180000">
              <a:lnSpc>
                <a:spcPct val="150000"/>
              </a:lnSpc>
              <a:buFont typeface="Arial" panose="020B0604020202020204" pitchFamily="34" charset="0"/>
              <a:buChar char="̶"/>
            </a:pPr>
            <a:r>
              <a:rPr lang="cs-CZ" dirty="0">
                <a:latin typeface="+mn-lt"/>
                <a:ea typeface="+mn-ea"/>
                <a:cs typeface="+mn-cs"/>
              </a:rPr>
              <a:t>Tracheostomie</a:t>
            </a:r>
          </a:p>
        </p:txBody>
      </p:sp>
    </p:spTree>
    <p:extLst>
      <p:ext uri="{BB962C8B-B14F-4D97-AF65-F5344CB8AC3E}">
        <p14:creationId xmlns:p14="http://schemas.microsoft.com/office/powerpoint/2010/main" val="2264471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A7C61D1-23BA-4BA9-BFF9-0868C56A7207}"/>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3" name="Zástupný symbol pro číslo snímku 2">
            <a:extLst>
              <a:ext uri="{FF2B5EF4-FFF2-40B4-BE49-F238E27FC236}">
                <a16:creationId xmlns:a16="http://schemas.microsoft.com/office/drawing/2014/main" id="{9442C662-3BD1-4270-AD85-0E63B85874ED}"/>
              </a:ext>
            </a:extLst>
          </p:cNvPr>
          <p:cNvSpPr>
            <a:spLocks noGrp="1"/>
          </p:cNvSpPr>
          <p:nvPr>
            <p:ph type="sldNum" sz="quarter" idx="11"/>
          </p:nvPr>
        </p:nvSpPr>
        <p:spPr/>
        <p:txBody>
          <a:bodyPr/>
          <a:lstStyle/>
          <a:p>
            <a:fld id="{D6D6C118-631F-4A80-9886-907009361577}" type="slidenum">
              <a:rPr lang="cs-CZ" altLang="cs-CZ" smtClean="0"/>
              <a:pPr/>
              <a:t>14</a:t>
            </a:fld>
            <a:endParaRPr lang="cs-CZ" altLang="cs-CZ" dirty="0"/>
          </a:p>
        </p:txBody>
      </p:sp>
      <p:sp>
        <p:nvSpPr>
          <p:cNvPr id="5" name="TextovéPole 4">
            <a:extLst>
              <a:ext uri="{FF2B5EF4-FFF2-40B4-BE49-F238E27FC236}">
                <a16:creationId xmlns:a16="http://schemas.microsoft.com/office/drawing/2014/main" id="{649DA8A5-E06E-40AC-B9B8-1D6353376E8F}"/>
              </a:ext>
            </a:extLst>
          </p:cNvPr>
          <p:cNvSpPr txBox="1"/>
          <p:nvPr/>
        </p:nvSpPr>
        <p:spPr>
          <a:xfrm>
            <a:off x="540000" y="650520"/>
            <a:ext cx="11501204" cy="5682904"/>
          </a:xfrm>
          <a:prstGeom prst="rect">
            <a:avLst/>
          </a:prstGeom>
        </p:spPr>
        <p:txBody>
          <a:bodyPr vert="horz" lIns="0" tIns="0" rIns="0" bIns="0" rtlCol="0">
            <a:noAutofit/>
          </a:bodyPr>
          <a:lstStyle>
            <a:lvl1pPr marL="252000" indent="-180000" eaLnBrk="1" hangingPunct="1">
              <a:lnSpc>
                <a:spcPct val="150000"/>
              </a:lnSpc>
              <a:spcBef>
                <a:spcPts val="0"/>
              </a:spcBef>
              <a:buClr>
                <a:schemeClr val="tx2"/>
              </a:buClr>
              <a:buSzPct val="100000"/>
              <a:buFont typeface="Arial" panose="020B0604020202020204" pitchFamily="34" charset="0"/>
              <a:buChar char="̶"/>
              <a:defRPr sz="2800" b="0">
                <a:latin typeface="+mn-lt"/>
              </a:defRPr>
            </a:lvl1pPr>
            <a:lvl2pPr marL="504000" indent="-180000" eaLnBrk="1" hangingPunct="1">
              <a:lnSpc>
                <a:spcPct val="100000"/>
              </a:lnSpc>
              <a:spcBef>
                <a:spcPts val="0"/>
              </a:spcBef>
              <a:buClr>
                <a:schemeClr val="tx2"/>
              </a:buClr>
              <a:buSzPct val="100000"/>
              <a:buFont typeface="Arial" panose="020B0604020202020204" pitchFamily="34" charset="0"/>
              <a:buChar char="̶"/>
              <a:defRPr sz="2000" b="0">
                <a:latin typeface="+mn-lt"/>
              </a:defRPr>
            </a:lvl2pPr>
            <a:lvl3pPr indent="0" eaLnBrk="1" hangingPunct="1">
              <a:lnSpc>
                <a:spcPts val="1800"/>
              </a:lnSpc>
              <a:spcBef>
                <a:spcPts val="0"/>
              </a:spcBef>
              <a:buClr>
                <a:schemeClr val="folHlink"/>
              </a:buClr>
              <a:buSzPct val="80000"/>
              <a:buFontTx/>
              <a:buNone/>
              <a:defRPr sz="1500" b="0">
                <a:latin typeface="+mn-lt"/>
              </a:defRPr>
            </a:lvl3pPr>
            <a:lvl4pPr indent="0" eaLnBrk="1" hangingPunct="1">
              <a:lnSpc>
                <a:spcPts val="1800"/>
              </a:lnSpc>
              <a:spcBef>
                <a:spcPts val="0"/>
              </a:spcBef>
              <a:buClr>
                <a:schemeClr val="accent2"/>
              </a:buClr>
              <a:buSzPct val="90000"/>
              <a:buFontTx/>
              <a:buNone/>
              <a:defRPr sz="1500" b="0">
                <a:latin typeface="+mn-lt"/>
              </a:defRPr>
            </a:lvl4pPr>
            <a:lvl5pPr indent="0" eaLnBrk="1" hangingPunct="1">
              <a:lnSpc>
                <a:spcPts val="1800"/>
              </a:lnSpc>
              <a:spcBef>
                <a:spcPts val="0"/>
              </a:spcBef>
              <a:buClr>
                <a:schemeClr val="accent1"/>
              </a:buClr>
              <a:buFontTx/>
              <a:buNone/>
              <a:defRPr sz="1500" b="0">
                <a:latin typeface="+mn-lt"/>
              </a:defRPr>
            </a:lvl5pPr>
            <a:lvl6pPr marL="2514600" indent="-228600" fontAlgn="base">
              <a:spcBef>
                <a:spcPct val="20000"/>
              </a:spcBef>
              <a:spcAft>
                <a:spcPct val="0"/>
              </a:spcAft>
              <a:buClr>
                <a:schemeClr val="accent1"/>
              </a:buClr>
              <a:buFont typeface="Wingdings" pitchFamily="2" charset="2"/>
              <a:buBlip>
                <a:blip r:embed="rId2"/>
              </a:buBlip>
              <a:defRPr>
                <a:latin typeface="+mn-lt"/>
              </a:defRPr>
            </a:lvl6pPr>
            <a:lvl7pPr indent="0" fontAlgn="base">
              <a:lnSpc>
                <a:spcPts val="1800"/>
              </a:lnSpc>
              <a:spcBef>
                <a:spcPts val="0"/>
              </a:spcBef>
              <a:spcAft>
                <a:spcPct val="0"/>
              </a:spcAft>
              <a:buClr>
                <a:schemeClr val="accent1"/>
              </a:buClr>
              <a:buFont typeface="Arial" panose="020B0604020202020204" pitchFamily="34" charset="0"/>
              <a:buNone/>
              <a:defRPr baseline="0">
                <a:latin typeface="+mn-lt"/>
              </a:defRPr>
            </a:lvl7pPr>
            <a:lvl8pPr indent="0" fontAlgn="base">
              <a:lnSpc>
                <a:spcPts val="1800"/>
              </a:lnSpc>
              <a:spcBef>
                <a:spcPts val="0"/>
              </a:spcBef>
              <a:spcAft>
                <a:spcPct val="0"/>
              </a:spcAft>
              <a:buClr>
                <a:schemeClr val="accent1"/>
              </a:buClr>
              <a:buFont typeface="Arial" panose="020B0604020202020204" pitchFamily="34" charset="0"/>
              <a:buNone/>
              <a:defRPr>
                <a:latin typeface="+mn-lt"/>
              </a:defRPr>
            </a:lvl8pPr>
            <a:lvl9pPr indent="0" fontAlgn="base">
              <a:lnSpc>
                <a:spcPts val="1800"/>
              </a:lnSpc>
              <a:spcBef>
                <a:spcPts val="0"/>
              </a:spcBef>
              <a:spcAft>
                <a:spcPct val="0"/>
              </a:spcAft>
              <a:buClr>
                <a:schemeClr val="accent1"/>
              </a:buClr>
              <a:buFont typeface="Arial" panose="020B0604020202020204" pitchFamily="34" charset="0"/>
              <a:buNone/>
              <a:defRPr>
                <a:latin typeface="+mn-lt"/>
              </a:defRPr>
            </a:lvl9pPr>
          </a:lstStyle>
          <a:p>
            <a:pPr marL="72000" indent="0">
              <a:buNone/>
            </a:pPr>
            <a:r>
              <a:rPr lang="cs-CZ" sz="2400" b="1" dirty="0"/>
              <a:t>Bez odborného dohledu a bez indikace lékařem</a:t>
            </a:r>
            <a:r>
              <a:rPr lang="cs-CZ" sz="2400" dirty="0"/>
              <a:t> </a:t>
            </a:r>
          </a:p>
          <a:p>
            <a:r>
              <a:rPr lang="cs-CZ" sz="2400" dirty="0"/>
              <a:t>Odsávání sekretů z horních cest dýchacích a z permanentní tracheostomické kanyly u pacientů starších 3 let a zajišťovat průchodnost DC</a:t>
            </a:r>
          </a:p>
          <a:p>
            <a:r>
              <a:rPr lang="cs-CZ" sz="2400" dirty="0"/>
              <a:t>Ošetřování </a:t>
            </a:r>
            <a:r>
              <a:rPr lang="cs-CZ" sz="2400" dirty="0" err="1"/>
              <a:t>stomie</a:t>
            </a:r>
            <a:r>
              <a:rPr lang="cs-CZ" sz="2400" dirty="0"/>
              <a:t>, doporučovat použití vhodných zdravotnických prostředků pro péči o </a:t>
            </a:r>
            <a:r>
              <a:rPr lang="cs-CZ" sz="2400" dirty="0" err="1"/>
              <a:t>stomie</a:t>
            </a:r>
            <a:endParaRPr lang="cs-CZ" sz="2400" dirty="0"/>
          </a:p>
          <a:p>
            <a:r>
              <a:rPr lang="cs-CZ" sz="2400" dirty="0"/>
              <a:t>Sledování stavu kůže a sliznic</a:t>
            </a:r>
          </a:p>
          <a:p>
            <a:pPr marL="72000" indent="0">
              <a:buNone/>
            </a:pPr>
            <a:r>
              <a:rPr lang="cs-CZ" sz="2400" b="1" dirty="0"/>
              <a:t>Bez odborného dohledu na základě indikace lékaře</a:t>
            </a:r>
          </a:p>
          <a:p>
            <a:r>
              <a:rPr lang="cs-CZ" sz="2400" dirty="0"/>
              <a:t>Zavádět a udržovat inhalační a kyslíkovou terapii</a:t>
            </a:r>
          </a:p>
          <a:p>
            <a:r>
              <a:rPr lang="cs-CZ" sz="2400" dirty="0"/>
              <a:t>Provádět výměnu a ošetření tracheostomické kanyly </a:t>
            </a:r>
          </a:p>
        </p:txBody>
      </p:sp>
      <p:sp>
        <p:nvSpPr>
          <p:cNvPr id="6" name="Nadpis 3">
            <a:extLst>
              <a:ext uri="{FF2B5EF4-FFF2-40B4-BE49-F238E27FC236}">
                <a16:creationId xmlns:a16="http://schemas.microsoft.com/office/drawing/2014/main" id="{83FF071A-79A7-4335-AAB3-F2CC08D5B1C7}"/>
              </a:ext>
            </a:extLst>
          </p:cNvPr>
          <p:cNvSpPr txBox="1">
            <a:spLocks/>
          </p:cNvSpPr>
          <p:nvPr/>
        </p:nvSpPr>
        <p:spPr>
          <a:xfrm>
            <a:off x="414000" y="152212"/>
            <a:ext cx="11396198" cy="617809"/>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sz="3600" kern="0" dirty="0"/>
              <a:t>Derivační </a:t>
            </a:r>
            <a:r>
              <a:rPr lang="cs-CZ" sz="3600" kern="0" dirty="0" err="1"/>
              <a:t>stomie</a:t>
            </a:r>
            <a:r>
              <a:rPr lang="cs-CZ" sz="3600" kern="0" dirty="0"/>
              <a:t>: kompetence Všeobecné sestry</a:t>
            </a:r>
          </a:p>
        </p:txBody>
      </p:sp>
    </p:spTree>
    <p:extLst>
      <p:ext uri="{BB962C8B-B14F-4D97-AF65-F5344CB8AC3E}">
        <p14:creationId xmlns:p14="http://schemas.microsoft.com/office/powerpoint/2010/main" val="1824303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a:extLst>
              <a:ext uri="{FF2B5EF4-FFF2-40B4-BE49-F238E27FC236}">
                <a16:creationId xmlns:a16="http://schemas.microsoft.com/office/drawing/2014/main" id="{1E45AE96-93A2-40A5-9BA7-FA09C183DAFF}"/>
              </a:ext>
            </a:extLst>
          </p:cNvPr>
          <p:cNvSpPr txBox="1">
            <a:spLocks noGrp="1" noChangeArrowheads="1"/>
          </p:cNvSpPr>
          <p:nvPr>
            <p:ph type="ctrTitle"/>
          </p:nvPr>
        </p:nvSpPr>
        <p:spPr>
          <a:xfrm>
            <a:off x="5814220" y="837211"/>
            <a:ext cx="561109" cy="6020789"/>
          </a:xfrm>
        </p:spPr>
        <p:txBody>
          <a:bodyPr vert="horz" lIns="0" tIns="0" rIns="0" bIns="0" rtlCol="0" anchor="t" anchorCtr="0">
            <a:noAutofit/>
          </a:bodyPr>
          <a:lstStyle/>
          <a:p>
            <a:pPr>
              <a:lnSpc>
                <a:spcPct val="100000"/>
              </a:lnSpc>
            </a:pPr>
            <a:r>
              <a:rPr lang="cs-CZ" altLang="cs-CZ" sz="3000" dirty="0"/>
              <a:t>D</a:t>
            </a:r>
            <a:br>
              <a:rPr lang="cs-CZ" altLang="cs-CZ" sz="3000" dirty="0"/>
            </a:br>
            <a:r>
              <a:rPr lang="cs-CZ" altLang="cs-CZ" sz="3000" dirty="0"/>
              <a:t>E</a:t>
            </a:r>
            <a:br>
              <a:rPr lang="cs-CZ" altLang="cs-CZ" sz="3000" dirty="0"/>
            </a:br>
            <a:r>
              <a:rPr lang="cs-CZ" altLang="cs-CZ" sz="3000" dirty="0"/>
              <a:t>R</a:t>
            </a:r>
            <a:br>
              <a:rPr lang="cs-CZ" altLang="cs-CZ" sz="3000" dirty="0"/>
            </a:br>
            <a:r>
              <a:rPr lang="cs-CZ" altLang="cs-CZ" sz="3000" dirty="0"/>
              <a:t>I</a:t>
            </a:r>
            <a:br>
              <a:rPr lang="cs-CZ" altLang="cs-CZ" sz="3000" dirty="0"/>
            </a:br>
            <a:r>
              <a:rPr lang="cs-CZ" altLang="cs-CZ" sz="3000" dirty="0"/>
              <a:t>V</a:t>
            </a:r>
            <a:br>
              <a:rPr lang="cs-CZ" altLang="cs-CZ" sz="3000" dirty="0"/>
            </a:br>
            <a:r>
              <a:rPr lang="cs-CZ" altLang="cs-CZ" sz="3000" dirty="0"/>
              <a:t>A</a:t>
            </a:r>
            <a:br>
              <a:rPr lang="cs-CZ" altLang="cs-CZ" sz="3000" dirty="0"/>
            </a:br>
            <a:r>
              <a:rPr lang="cs-CZ" altLang="cs-CZ" sz="3000" dirty="0"/>
              <a:t>Č</a:t>
            </a:r>
            <a:br>
              <a:rPr lang="cs-CZ" altLang="cs-CZ" sz="3000" dirty="0"/>
            </a:br>
            <a:r>
              <a:rPr lang="cs-CZ" altLang="cs-CZ" sz="3000" dirty="0"/>
              <a:t>N</a:t>
            </a:r>
            <a:br>
              <a:rPr lang="cs-CZ" altLang="cs-CZ" sz="3000" dirty="0"/>
            </a:br>
            <a:r>
              <a:rPr lang="cs-CZ" altLang="cs-CZ" sz="3000" dirty="0"/>
              <a:t>Í</a:t>
            </a:r>
            <a:br>
              <a:rPr lang="cs-CZ" altLang="cs-CZ" sz="3000" dirty="0"/>
            </a:br>
            <a:br>
              <a:rPr lang="cs-CZ" altLang="cs-CZ" sz="3000" dirty="0"/>
            </a:br>
            <a:r>
              <a:rPr lang="cs-CZ" altLang="cs-CZ" sz="3000" dirty="0"/>
              <a:t>G</a:t>
            </a:r>
            <a:br>
              <a:rPr lang="cs-CZ" altLang="cs-CZ" sz="3000" dirty="0"/>
            </a:br>
            <a:r>
              <a:rPr lang="cs-CZ" altLang="cs-CZ" sz="3000" dirty="0"/>
              <a:t>I</a:t>
            </a:r>
            <a:br>
              <a:rPr lang="cs-CZ" altLang="cs-CZ" sz="3000" dirty="0"/>
            </a:br>
            <a:r>
              <a:rPr lang="cs-CZ" altLang="cs-CZ" sz="3000" dirty="0"/>
              <a:t>T</a:t>
            </a:r>
            <a:br>
              <a:rPr lang="cs-CZ" altLang="cs-CZ" sz="3000" dirty="0"/>
            </a:br>
            <a:endParaRPr altLang="cs-CZ" sz="3000" dirty="0"/>
          </a:p>
        </p:txBody>
      </p:sp>
      <p:pic>
        <p:nvPicPr>
          <p:cNvPr id="3" name="Obrázek 2">
            <a:extLst>
              <a:ext uri="{FF2B5EF4-FFF2-40B4-BE49-F238E27FC236}">
                <a16:creationId xmlns:a16="http://schemas.microsoft.com/office/drawing/2014/main" id="{8401B939-1A29-4B07-B451-065DC0018A21}"/>
              </a:ext>
            </a:extLst>
          </p:cNvPr>
          <p:cNvPicPr>
            <a:picLocks noChangeAspect="1"/>
          </p:cNvPicPr>
          <p:nvPr/>
        </p:nvPicPr>
        <p:blipFill rotWithShape="1">
          <a:blip r:embed="rId3"/>
          <a:srcRect l="12514" t="26956" r="60895" b="25008"/>
          <a:stretch/>
        </p:blipFill>
        <p:spPr>
          <a:xfrm>
            <a:off x="6819405" y="570374"/>
            <a:ext cx="5230558" cy="5972930"/>
          </a:xfrm>
          <a:prstGeom prst="rect">
            <a:avLst/>
          </a:prstGeom>
        </p:spPr>
      </p:pic>
      <p:pic>
        <p:nvPicPr>
          <p:cNvPr id="6" name="Zástupný symbol pro obsah 3">
            <a:extLst>
              <a:ext uri="{FF2B5EF4-FFF2-40B4-BE49-F238E27FC236}">
                <a16:creationId xmlns:a16="http://schemas.microsoft.com/office/drawing/2014/main" id="{16E6D4FE-15AF-415B-BBCB-EA9793A795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59" t="9039" r="10144" b="1855"/>
          <a:stretch/>
        </p:blipFill>
        <p:spPr bwMode="auto">
          <a:xfrm>
            <a:off x="0" y="0"/>
            <a:ext cx="4357254" cy="61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69E453E1-F5E5-4FCA-AFE7-2EC97C9BA80C}"/>
              </a:ext>
            </a:extLst>
          </p:cNvPr>
          <p:cNvSpPr txBox="1"/>
          <p:nvPr/>
        </p:nvSpPr>
        <p:spPr>
          <a:xfrm>
            <a:off x="4943367" y="-39247"/>
            <a:ext cx="3073210" cy="707886"/>
          </a:xfrm>
          <a:prstGeom prst="rect">
            <a:avLst/>
          </a:prstGeom>
          <a:noFill/>
        </p:spPr>
        <p:txBody>
          <a:bodyPr wrap="square" rtlCol="0">
            <a:spAutoFit/>
          </a:bodyPr>
          <a:lstStyle/>
          <a:p>
            <a:r>
              <a:rPr lang="cs-CZ" sz="4000" b="1" dirty="0">
                <a:solidFill>
                  <a:schemeClr val="tx2"/>
                </a:solidFill>
                <a:latin typeface="+mj-lt"/>
                <a:ea typeface="+mj-ea"/>
                <a:cs typeface="+mj-cs"/>
              </a:rPr>
              <a:t>STOMIE</a:t>
            </a:r>
          </a:p>
        </p:txBody>
      </p:sp>
      <p:sp>
        <p:nvSpPr>
          <p:cNvPr id="2" name="Zástupný symbol pro zápatí 1">
            <a:extLst>
              <a:ext uri="{FF2B5EF4-FFF2-40B4-BE49-F238E27FC236}">
                <a16:creationId xmlns:a16="http://schemas.microsoft.com/office/drawing/2014/main" id="{F99EDFE6-4D3C-4CF6-B3B9-BF6B2A1644F0}"/>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5" name="Zástupný symbol pro číslo snímku 4">
            <a:extLst>
              <a:ext uri="{FF2B5EF4-FFF2-40B4-BE49-F238E27FC236}">
                <a16:creationId xmlns:a16="http://schemas.microsoft.com/office/drawing/2014/main" id="{2AA58C7C-7C2E-467F-84C9-EE9DD842D0DC}"/>
              </a:ext>
            </a:extLst>
          </p:cNvPr>
          <p:cNvSpPr>
            <a:spLocks noGrp="1"/>
          </p:cNvSpPr>
          <p:nvPr>
            <p:ph type="sldNum" sz="quarter" idx="11"/>
          </p:nvPr>
        </p:nvSpPr>
        <p:spPr/>
        <p:txBody>
          <a:bodyPr/>
          <a:lstStyle/>
          <a:p>
            <a:fld id="{0DE708CC-0C3F-4567-9698-B54C0F35BD31}" type="slidenum">
              <a:rPr lang="cs-CZ" altLang="cs-CZ" smtClean="0"/>
              <a:pPr/>
              <a:t>15</a:t>
            </a:fld>
            <a:endParaRPr lang="cs-CZ" altLang="cs-CZ" dirty="0"/>
          </a:p>
        </p:txBody>
      </p:sp>
    </p:spTree>
    <p:extLst>
      <p:ext uri="{BB962C8B-B14F-4D97-AF65-F5344CB8AC3E}">
        <p14:creationId xmlns:p14="http://schemas.microsoft.com/office/powerpoint/2010/main" val="3742274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D3AF2F6-CB74-44D9-933A-611B344B4ABD}"/>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6C7C667F-7932-42C1-AD2E-BA67FFAFCA57}"/>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8B2B0792-3730-4478-B930-84400C434A59}"/>
              </a:ext>
            </a:extLst>
          </p:cNvPr>
          <p:cNvSpPr>
            <a:spLocks noGrp="1"/>
          </p:cNvSpPr>
          <p:nvPr>
            <p:ph type="title"/>
          </p:nvPr>
        </p:nvSpPr>
        <p:spPr>
          <a:xfrm>
            <a:off x="414000" y="178425"/>
            <a:ext cx="10753200" cy="451576"/>
          </a:xfrm>
        </p:spPr>
        <p:txBody>
          <a:bodyPr/>
          <a:lstStyle/>
          <a:p>
            <a:r>
              <a:rPr lang="cs-CZ" sz="3600" dirty="0"/>
              <a:t>Důvody k v vytvoření derivační </a:t>
            </a:r>
            <a:r>
              <a:rPr lang="cs-CZ" sz="3600" dirty="0" err="1"/>
              <a:t>stomie</a:t>
            </a:r>
            <a:r>
              <a:rPr lang="cs-CZ" sz="3600" dirty="0"/>
              <a:t> GIT</a:t>
            </a:r>
          </a:p>
        </p:txBody>
      </p:sp>
      <p:sp>
        <p:nvSpPr>
          <p:cNvPr id="5" name="Zástupný symbol pro obsah 4">
            <a:extLst>
              <a:ext uri="{FF2B5EF4-FFF2-40B4-BE49-F238E27FC236}">
                <a16:creationId xmlns:a16="http://schemas.microsoft.com/office/drawing/2014/main" id="{E49DB395-BFB1-4423-BE36-26364F5F2303}"/>
              </a:ext>
            </a:extLst>
          </p:cNvPr>
          <p:cNvSpPr>
            <a:spLocks noGrp="1"/>
          </p:cNvSpPr>
          <p:nvPr>
            <p:ph idx="1"/>
          </p:nvPr>
        </p:nvSpPr>
        <p:spPr>
          <a:xfrm>
            <a:off x="399802" y="714358"/>
            <a:ext cx="11792198" cy="5429283"/>
          </a:xfrm>
        </p:spPr>
        <p:txBody>
          <a:bodyPr/>
          <a:lstStyle/>
          <a:p>
            <a:r>
              <a:rPr lang="cs-CZ" sz="2400" dirty="0"/>
              <a:t>Vrozené vývojové vady GIT</a:t>
            </a:r>
          </a:p>
          <a:p>
            <a:pPr lvl="1"/>
            <a:r>
              <a:rPr lang="cs-CZ" sz="1800" dirty="0"/>
              <a:t>Střevní stenóza</a:t>
            </a:r>
          </a:p>
          <a:p>
            <a:pPr lvl="1"/>
            <a:r>
              <a:rPr lang="cs-CZ" sz="1800" dirty="0" err="1"/>
              <a:t>Hirschprungova</a:t>
            </a:r>
            <a:r>
              <a:rPr lang="cs-CZ" sz="1800" dirty="0"/>
              <a:t> choroba</a:t>
            </a:r>
          </a:p>
          <a:p>
            <a:r>
              <a:rPr lang="cs-CZ" sz="2400" dirty="0"/>
              <a:t>Tumory na střevech</a:t>
            </a:r>
          </a:p>
          <a:p>
            <a:r>
              <a:rPr lang="cs-CZ" sz="2400" dirty="0"/>
              <a:t>Náhlé příhody břišní (NPB) </a:t>
            </a:r>
          </a:p>
          <a:p>
            <a:pPr lvl="1"/>
            <a:r>
              <a:rPr lang="cs-CZ" sz="1800" dirty="0"/>
              <a:t>Ileus (mechanický, cévní)</a:t>
            </a:r>
          </a:p>
          <a:p>
            <a:pPr lvl="1"/>
            <a:r>
              <a:rPr lang="cs-CZ" sz="1800" dirty="0"/>
              <a:t>Perforace střeva</a:t>
            </a:r>
          </a:p>
          <a:p>
            <a:r>
              <a:rPr lang="cs-CZ" sz="2400" dirty="0"/>
              <a:t>Záněty střevní</a:t>
            </a:r>
          </a:p>
          <a:p>
            <a:pPr lvl="1"/>
            <a:r>
              <a:rPr lang="cs-CZ" sz="1800" dirty="0"/>
              <a:t>Crohnova choroba, </a:t>
            </a:r>
            <a:r>
              <a:rPr lang="cs-CZ" sz="1800" dirty="0" err="1"/>
              <a:t>colitis</a:t>
            </a:r>
            <a:r>
              <a:rPr lang="cs-CZ" sz="1800" dirty="0"/>
              <a:t> </a:t>
            </a:r>
            <a:r>
              <a:rPr lang="cs-CZ" sz="1800" dirty="0" err="1"/>
              <a:t>ulcerosa</a:t>
            </a:r>
            <a:r>
              <a:rPr lang="cs-CZ" sz="1800" dirty="0"/>
              <a:t>, idiopatické </a:t>
            </a:r>
            <a:r>
              <a:rPr lang="cs-CZ" sz="1800" dirty="0" err="1"/>
              <a:t>proktokolitida</a:t>
            </a:r>
            <a:endParaRPr lang="cs-CZ" sz="1800" dirty="0"/>
          </a:p>
          <a:p>
            <a:pPr lvl="1"/>
            <a:r>
              <a:rPr lang="cs-CZ" sz="1800" dirty="0"/>
              <a:t>Recidivující </a:t>
            </a:r>
            <a:r>
              <a:rPr lang="cs-CZ" sz="1800" dirty="0" err="1"/>
              <a:t>diverticulitis</a:t>
            </a:r>
            <a:endParaRPr lang="cs-CZ" sz="1800" dirty="0"/>
          </a:p>
          <a:p>
            <a:r>
              <a:rPr lang="cs-CZ" sz="2400" dirty="0"/>
              <a:t>Poranění</a:t>
            </a:r>
          </a:p>
          <a:p>
            <a:r>
              <a:rPr lang="cs-CZ" sz="2400" dirty="0"/>
              <a:t>Popáleniny, ozáření</a:t>
            </a:r>
          </a:p>
          <a:p>
            <a:r>
              <a:rPr lang="cs-CZ" sz="2400" dirty="0"/>
              <a:t>Dekubitus v sakrální oblasti</a:t>
            </a:r>
          </a:p>
          <a:p>
            <a:pPr marL="72000" indent="0">
              <a:buNone/>
            </a:pPr>
            <a:endParaRPr lang="cs-CZ" sz="2400" dirty="0"/>
          </a:p>
          <a:p>
            <a:endParaRPr lang="cs-CZ" sz="2400" dirty="0"/>
          </a:p>
          <a:p>
            <a:pPr lvl="1"/>
            <a:endParaRPr lang="cs-CZ" sz="1800" dirty="0"/>
          </a:p>
        </p:txBody>
      </p:sp>
    </p:spTree>
    <p:extLst>
      <p:ext uri="{BB962C8B-B14F-4D97-AF65-F5344CB8AC3E}">
        <p14:creationId xmlns:p14="http://schemas.microsoft.com/office/powerpoint/2010/main" val="1921434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712E8801-5E62-4075-BE8A-EF6F845EC819}"/>
              </a:ext>
            </a:extLst>
          </p:cNvPr>
          <p:cNvSpPr>
            <a:spLocks noGrp="1"/>
          </p:cNvSpPr>
          <p:nvPr>
            <p:ph sz="quarter" idx="24"/>
          </p:nvPr>
        </p:nvSpPr>
        <p:spPr>
          <a:xfrm>
            <a:off x="784414" y="1193064"/>
            <a:ext cx="5218413" cy="3896711"/>
          </a:xfrm>
        </p:spPr>
        <p:txBody>
          <a:bodyPr vert="horz" lIns="0" tIns="0" rIns="0" bIns="0" rtlCol="0">
            <a:noAutofit/>
          </a:bodyPr>
          <a:lstStyle/>
          <a:p>
            <a:pPr marL="252000" indent="-180000">
              <a:lnSpc>
                <a:spcPct val="150000"/>
              </a:lnSpc>
              <a:buFont typeface="Arial" panose="020B0604020202020204" pitchFamily="34" charset="0"/>
              <a:buChar char="̶"/>
            </a:pPr>
            <a:r>
              <a:rPr lang="cs-CZ" dirty="0"/>
              <a:t>Dočasné</a:t>
            </a:r>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r>
              <a:rPr lang="cs-CZ" dirty="0"/>
              <a:t>Trvalé (paliativní)</a:t>
            </a:r>
          </a:p>
        </p:txBody>
      </p:sp>
      <p:sp>
        <p:nvSpPr>
          <p:cNvPr id="3" name="Zástupný symbol pro zápatí 2">
            <a:extLst>
              <a:ext uri="{FF2B5EF4-FFF2-40B4-BE49-F238E27FC236}">
                <a16:creationId xmlns:a16="http://schemas.microsoft.com/office/drawing/2014/main" id="{CA52F080-4A97-4B69-9953-8FAD77CEF754}"/>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4" name="Zástupný symbol pro číslo snímku 3">
            <a:extLst>
              <a:ext uri="{FF2B5EF4-FFF2-40B4-BE49-F238E27FC236}">
                <a16:creationId xmlns:a16="http://schemas.microsoft.com/office/drawing/2014/main" id="{420EC30B-1A6A-460D-9824-6E8F80BA6003}"/>
              </a:ext>
            </a:extLst>
          </p:cNvPr>
          <p:cNvSpPr>
            <a:spLocks noGrp="1"/>
          </p:cNvSpPr>
          <p:nvPr>
            <p:ph type="sldNum" sz="quarter" idx="11"/>
          </p:nvPr>
        </p:nvSpPr>
        <p:spPr/>
        <p:txBody>
          <a:bodyPr/>
          <a:lstStyle/>
          <a:p>
            <a:fld id="{D6D6C118-631F-4A80-9886-907009361577}" type="slidenum">
              <a:rPr lang="cs-CZ" altLang="cs-CZ" smtClean="0"/>
              <a:pPr/>
              <a:t>17</a:t>
            </a:fld>
            <a:endParaRPr lang="cs-CZ" altLang="cs-CZ" dirty="0"/>
          </a:p>
        </p:txBody>
      </p:sp>
      <p:sp>
        <p:nvSpPr>
          <p:cNvPr id="5" name="Nadpis 4">
            <a:extLst>
              <a:ext uri="{FF2B5EF4-FFF2-40B4-BE49-F238E27FC236}">
                <a16:creationId xmlns:a16="http://schemas.microsoft.com/office/drawing/2014/main" id="{B0569349-ACA0-47E1-9DE8-B118C3299333}"/>
              </a:ext>
            </a:extLst>
          </p:cNvPr>
          <p:cNvSpPr>
            <a:spLocks noGrp="1"/>
          </p:cNvSpPr>
          <p:nvPr>
            <p:ph type="title"/>
          </p:nvPr>
        </p:nvSpPr>
        <p:spPr>
          <a:xfrm>
            <a:off x="414000" y="457857"/>
            <a:ext cx="10753200" cy="451576"/>
          </a:xfrm>
        </p:spPr>
        <p:txBody>
          <a:bodyPr/>
          <a:lstStyle/>
          <a:p>
            <a:r>
              <a:rPr lang="cs-CZ" dirty="0"/>
              <a:t>Dělení derivačních </a:t>
            </a:r>
            <a:r>
              <a:rPr lang="cs-CZ" dirty="0" err="1"/>
              <a:t>stomií</a:t>
            </a:r>
            <a:r>
              <a:rPr lang="cs-CZ" dirty="0"/>
              <a:t> GIT</a:t>
            </a:r>
          </a:p>
        </p:txBody>
      </p:sp>
      <p:sp>
        <p:nvSpPr>
          <p:cNvPr id="7" name="Zástupný symbol pro obsah 6">
            <a:extLst>
              <a:ext uri="{FF2B5EF4-FFF2-40B4-BE49-F238E27FC236}">
                <a16:creationId xmlns:a16="http://schemas.microsoft.com/office/drawing/2014/main" id="{D7BD7905-B1C1-4830-A2E6-133E39BE4AC1}"/>
              </a:ext>
            </a:extLst>
          </p:cNvPr>
          <p:cNvSpPr>
            <a:spLocks noGrp="1"/>
          </p:cNvSpPr>
          <p:nvPr>
            <p:ph idx="28"/>
          </p:nvPr>
        </p:nvSpPr>
        <p:spPr>
          <a:xfrm>
            <a:off x="4680000" y="1195267"/>
            <a:ext cx="5219998" cy="4140000"/>
          </a:xfrm>
        </p:spPr>
        <p:txBody>
          <a:bodyPr/>
          <a:lstStyle/>
          <a:p>
            <a:r>
              <a:rPr lang="cs-CZ" sz="2800" dirty="0"/>
              <a:t>Dvojhlavňové</a:t>
            </a:r>
          </a:p>
          <a:p>
            <a:endParaRPr lang="cs-CZ" sz="2800" dirty="0"/>
          </a:p>
          <a:p>
            <a:endParaRPr lang="cs-CZ" sz="2800" dirty="0"/>
          </a:p>
        </p:txBody>
      </p:sp>
      <p:pic>
        <p:nvPicPr>
          <p:cNvPr id="8" name="Obrázek 7">
            <a:extLst>
              <a:ext uri="{FF2B5EF4-FFF2-40B4-BE49-F238E27FC236}">
                <a16:creationId xmlns:a16="http://schemas.microsoft.com/office/drawing/2014/main" id="{471B288B-7EE5-4A01-A6A7-E953AC27C7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906664" y="1886550"/>
            <a:ext cx="2167821" cy="3063411"/>
          </a:xfrm>
          <a:prstGeom prst="rect">
            <a:avLst/>
          </a:prstGeom>
        </p:spPr>
      </p:pic>
      <p:pic>
        <p:nvPicPr>
          <p:cNvPr id="9" name="Obrázek 11" descr="Obsah obrázku text&#10;&#10;Popis vygenerovaný s velmi vysokou mírou spolehlivosti">
            <a:extLst>
              <a:ext uri="{FF2B5EF4-FFF2-40B4-BE49-F238E27FC236}">
                <a16:creationId xmlns:a16="http://schemas.microsoft.com/office/drawing/2014/main" id="{3E4D044F-F7C0-4A38-B616-D29E515D3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872" y="1936964"/>
            <a:ext cx="2405852" cy="200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délník 9">
            <a:extLst>
              <a:ext uri="{FF2B5EF4-FFF2-40B4-BE49-F238E27FC236}">
                <a16:creationId xmlns:a16="http://schemas.microsoft.com/office/drawing/2014/main" id="{1B1F1FEC-E99B-44B1-A637-98F6C718FD99}"/>
              </a:ext>
            </a:extLst>
          </p:cNvPr>
          <p:cNvSpPr/>
          <p:nvPr/>
        </p:nvSpPr>
        <p:spPr>
          <a:xfrm>
            <a:off x="9277163" y="1204403"/>
            <a:ext cx="2860720" cy="657359"/>
          </a:xfrm>
          <a:prstGeom prst="rect">
            <a:avLst/>
          </a:prstGeom>
        </p:spPr>
        <p:txBody>
          <a:bodyPr vert="horz" lIns="0" tIns="0" rIns="0" bIns="0" rtlCol="0">
            <a:noAutofit/>
          </a:bodyPr>
          <a:lstStyle/>
          <a:p>
            <a:pPr marL="252000" indent="-180000">
              <a:lnSpc>
                <a:spcPct val="150000"/>
              </a:lnSpc>
              <a:spcBef>
                <a:spcPts val="0"/>
              </a:spcBef>
              <a:buClr>
                <a:schemeClr val="tx2"/>
              </a:buClr>
              <a:buSzPct val="100000"/>
              <a:buFont typeface="Arial" panose="020B0604020202020204" pitchFamily="34" charset="0"/>
              <a:buChar char="̶"/>
            </a:pPr>
            <a:r>
              <a:rPr lang="cs-CZ" sz="2800" dirty="0">
                <a:latin typeface="+mn-lt"/>
              </a:rPr>
              <a:t>Jednohlavňové</a:t>
            </a:r>
          </a:p>
        </p:txBody>
      </p:sp>
      <p:pic>
        <p:nvPicPr>
          <p:cNvPr id="11" name="Obrázek 7" descr="Obsah obrázku oblečení&#10;&#10;Popis vygenerovaný s vysokou mírou spolehlivosti">
            <a:extLst>
              <a:ext uri="{FF2B5EF4-FFF2-40B4-BE49-F238E27FC236}">
                <a16:creationId xmlns:a16="http://schemas.microsoft.com/office/drawing/2014/main" id="{ED5508C1-4406-4237-8FC6-79D65EC006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998"/>
          <a:stretch/>
        </p:blipFill>
        <p:spPr>
          <a:xfrm>
            <a:off x="8640000" y="1762530"/>
            <a:ext cx="3296084" cy="2474913"/>
          </a:xfrm>
          <a:prstGeom prst="rect">
            <a:avLst/>
          </a:prstGeom>
        </p:spPr>
      </p:pic>
      <p:pic>
        <p:nvPicPr>
          <p:cNvPr id="12" name="Obrázek 7" descr="Obsah obrázku text, mapa&#10;&#10;Popis vygenerovaný s velmi vysokou mírou spolehlivosti">
            <a:extLst>
              <a:ext uri="{FF2B5EF4-FFF2-40B4-BE49-F238E27FC236}">
                <a16:creationId xmlns:a16="http://schemas.microsoft.com/office/drawing/2014/main" id="{833BB437-FCBB-4EB2-9A9B-A86F6A17C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570185" y="4237443"/>
            <a:ext cx="2274675" cy="1790865"/>
          </a:xfrm>
          <a:prstGeom prst="rect">
            <a:avLst/>
          </a:prstGeom>
        </p:spPr>
      </p:pic>
      <p:pic>
        <p:nvPicPr>
          <p:cNvPr id="13" name="Obrázek 15" descr="Obsah obrázku text&#10;&#10;Popis vygenerovaný s vysokou mírou spolehlivosti">
            <a:extLst>
              <a:ext uri="{FF2B5EF4-FFF2-40B4-BE49-F238E27FC236}">
                <a16:creationId xmlns:a16="http://schemas.microsoft.com/office/drawing/2014/main" id="{564B4A42-F99C-421D-907F-DEE991DE6E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552075" y="2117726"/>
            <a:ext cx="2981504" cy="2442605"/>
          </a:xfrm>
          <a:prstGeom prst="rect">
            <a:avLst/>
          </a:prstGeom>
        </p:spPr>
      </p:pic>
    </p:spTree>
    <p:extLst>
      <p:ext uri="{BB962C8B-B14F-4D97-AF65-F5344CB8AC3E}">
        <p14:creationId xmlns:p14="http://schemas.microsoft.com/office/powerpoint/2010/main" val="1075138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7B73C2-1EE9-4E99-9D8D-1D8995E868A8}"/>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48EA4F01-DF4E-4F46-91AE-B769CAADF8EF}"/>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B7F354BA-0866-4462-8B43-C4E71156E612}"/>
              </a:ext>
            </a:extLst>
          </p:cNvPr>
          <p:cNvSpPr>
            <a:spLocks noGrp="1"/>
          </p:cNvSpPr>
          <p:nvPr>
            <p:ph type="title"/>
          </p:nvPr>
        </p:nvSpPr>
        <p:spPr>
          <a:xfrm>
            <a:off x="479369" y="378000"/>
            <a:ext cx="11340454" cy="451576"/>
          </a:xfrm>
        </p:spPr>
        <p:txBody>
          <a:bodyPr/>
          <a:lstStyle/>
          <a:p>
            <a:r>
              <a:rPr lang="cs-CZ" dirty="0"/>
              <a:t>Lokalizace derivační </a:t>
            </a:r>
            <a:r>
              <a:rPr lang="cs-CZ" dirty="0" err="1"/>
              <a:t>stomií</a:t>
            </a:r>
            <a:r>
              <a:rPr lang="cs-CZ" dirty="0"/>
              <a:t> GIT – stěna břišní</a:t>
            </a:r>
          </a:p>
        </p:txBody>
      </p:sp>
      <p:pic>
        <p:nvPicPr>
          <p:cNvPr id="6" name="Obrázek 7">
            <a:extLst>
              <a:ext uri="{FF2B5EF4-FFF2-40B4-BE49-F238E27FC236}">
                <a16:creationId xmlns:a16="http://schemas.microsoft.com/office/drawing/2014/main" id="{46E0B26D-1403-4BE1-A8D0-60F10803F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66618" y="945788"/>
            <a:ext cx="3546475" cy="4978400"/>
          </a:xfrm>
          <a:prstGeom prst="rect">
            <a:avLst/>
          </a:prstGeom>
        </p:spPr>
      </p:pic>
      <p:pic>
        <p:nvPicPr>
          <p:cNvPr id="7" name="Obrázek 7">
            <a:extLst>
              <a:ext uri="{FF2B5EF4-FFF2-40B4-BE49-F238E27FC236}">
                <a16:creationId xmlns:a16="http://schemas.microsoft.com/office/drawing/2014/main" id="{3B138103-8E38-4668-895A-25AA2C8D4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269479" y="945788"/>
            <a:ext cx="3373438" cy="4966424"/>
          </a:xfrm>
          <a:prstGeom prst="rect">
            <a:avLst/>
          </a:prstGeom>
        </p:spPr>
      </p:pic>
      <p:sp>
        <p:nvSpPr>
          <p:cNvPr id="8" name="TextovéPole 7">
            <a:extLst>
              <a:ext uri="{FF2B5EF4-FFF2-40B4-BE49-F238E27FC236}">
                <a16:creationId xmlns:a16="http://schemas.microsoft.com/office/drawing/2014/main" id="{89138959-C7F2-40D9-819D-F871AC8AC8A1}"/>
              </a:ext>
            </a:extLst>
          </p:cNvPr>
          <p:cNvSpPr txBox="1"/>
          <p:nvPr/>
        </p:nvSpPr>
        <p:spPr>
          <a:xfrm>
            <a:off x="414000" y="5470252"/>
            <a:ext cx="1552348" cy="461665"/>
          </a:xfrm>
          <a:prstGeom prst="rect">
            <a:avLst/>
          </a:prstGeom>
          <a:noFill/>
        </p:spPr>
        <p:txBody>
          <a:bodyPr wrap="none" rtlCol="0">
            <a:spAutoFit/>
          </a:bodyPr>
          <a:lstStyle/>
          <a:p>
            <a:r>
              <a:rPr lang="cs-CZ" dirty="0"/>
              <a:t>ileostomie</a:t>
            </a:r>
          </a:p>
        </p:txBody>
      </p:sp>
    </p:spTree>
    <p:extLst>
      <p:ext uri="{BB962C8B-B14F-4D97-AF65-F5344CB8AC3E}">
        <p14:creationId xmlns:p14="http://schemas.microsoft.com/office/powerpoint/2010/main" val="805341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FDBFFA-CB13-4913-8C7B-3D1051647E37}"/>
              </a:ext>
            </a:extLst>
          </p:cNvPr>
          <p:cNvSpPr>
            <a:spLocks noGrp="1"/>
          </p:cNvSpPr>
          <p:nvPr>
            <p:ph type="ftr" sz="quarter" idx="10"/>
          </p:nvPr>
        </p:nvSpPr>
        <p:spPr>
          <a:xfrm>
            <a:off x="666000" y="6163031"/>
            <a:ext cx="7920000" cy="252000"/>
          </a:xfrm>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13434564-2902-4BDF-B3E3-248217CA44F2}"/>
              </a:ext>
            </a:extLst>
          </p:cNvPr>
          <p:cNvSpPr>
            <a:spLocks noGrp="1"/>
          </p:cNvSpPr>
          <p:nvPr>
            <p:ph type="sldNum" sz="quarter" idx="11"/>
          </p:nvPr>
        </p:nvSpPr>
        <p:spPr>
          <a:xfrm>
            <a:off x="332521" y="6156642"/>
            <a:ext cx="252000" cy="252000"/>
          </a:xfrm>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D2C837DD-1B2F-474A-A68A-D087B46A0AA0}"/>
              </a:ext>
            </a:extLst>
          </p:cNvPr>
          <p:cNvSpPr>
            <a:spLocks noGrp="1"/>
          </p:cNvSpPr>
          <p:nvPr>
            <p:ph type="title"/>
          </p:nvPr>
        </p:nvSpPr>
        <p:spPr>
          <a:xfrm>
            <a:off x="107984" y="317137"/>
            <a:ext cx="10753200" cy="451576"/>
          </a:xfrm>
        </p:spPr>
        <p:txBody>
          <a:bodyPr/>
          <a:lstStyle/>
          <a:p>
            <a:r>
              <a:rPr lang="cs-CZ" dirty="0"/>
              <a:t>Předoperační péče – derivační </a:t>
            </a:r>
            <a:r>
              <a:rPr lang="cs-CZ" dirty="0" err="1"/>
              <a:t>stomie</a:t>
            </a:r>
            <a:r>
              <a:rPr lang="cs-CZ" dirty="0"/>
              <a:t> GIT</a:t>
            </a:r>
          </a:p>
        </p:txBody>
      </p:sp>
      <p:sp>
        <p:nvSpPr>
          <p:cNvPr id="5" name="Zástupný symbol pro obsah 4">
            <a:extLst>
              <a:ext uri="{FF2B5EF4-FFF2-40B4-BE49-F238E27FC236}">
                <a16:creationId xmlns:a16="http://schemas.microsoft.com/office/drawing/2014/main" id="{FA50EA92-2D62-4688-BE02-890FF6A5D3B0}"/>
              </a:ext>
            </a:extLst>
          </p:cNvPr>
          <p:cNvSpPr>
            <a:spLocks noGrp="1"/>
          </p:cNvSpPr>
          <p:nvPr>
            <p:ph idx="1"/>
          </p:nvPr>
        </p:nvSpPr>
        <p:spPr>
          <a:xfrm>
            <a:off x="278481" y="1022343"/>
            <a:ext cx="3614493" cy="4654060"/>
          </a:xfrm>
        </p:spPr>
        <p:style>
          <a:lnRef idx="1">
            <a:schemeClr val="accent1"/>
          </a:lnRef>
          <a:fillRef idx="2">
            <a:schemeClr val="accent1"/>
          </a:fillRef>
          <a:effectRef idx="1">
            <a:schemeClr val="accent1"/>
          </a:effectRef>
          <a:fontRef idx="minor">
            <a:schemeClr val="dk1"/>
          </a:fontRef>
        </p:style>
        <p:txBody>
          <a:bodyPr/>
          <a:lstStyle/>
          <a:p>
            <a:r>
              <a:rPr lang="cs-CZ" dirty="0">
                <a:solidFill>
                  <a:srgbClr val="C00000"/>
                </a:solidFill>
              </a:rPr>
              <a:t>Psychická příprava</a:t>
            </a:r>
          </a:p>
        </p:txBody>
      </p:sp>
      <p:sp>
        <p:nvSpPr>
          <p:cNvPr id="6" name="Zástupný symbol pro obsah 4">
            <a:extLst>
              <a:ext uri="{FF2B5EF4-FFF2-40B4-BE49-F238E27FC236}">
                <a16:creationId xmlns:a16="http://schemas.microsoft.com/office/drawing/2014/main" id="{54304636-EF61-4520-90A2-555D1EB61B53}"/>
              </a:ext>
            </a:extLst>
          </p:cNvPr>
          <p:cNvSpPr txBox="1">
            <a:spLocks/>
          </p:cNvSpPr>
          <p:nvPr/>
        </p:nvSpPr>
        <p:spPr>
          <a:xfrm>
            <a:off x="4148389" y="1022343"/>
            <a:ext cx="3898331" cy="4654060"/>
          </a:xfrm>
          <a:prstGeom prst="rect">
            <a:avLst/>
          </a:prstGeom>
        </p:spPr>
        <p:style>
          <a:lnRef idx="1">
            <a:schemeClr val="accent4"/>
          </a:lnRef>
          <a:fillRef idx="2">
            <a:schemeClr val="accent4"/>
          </a:fillRef>
          <a:effectRef idx="1">
            <a:schemeClr val="accent4"/>
          </a:effectRef>
          <a:fontRef idx="minor">
            <a:schemeClr val="dk1"/>
          </a:fontRef>
        </p:style>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a:t>Volba pomůcek</a:t>
            </a:r>
          </a:p>
          <a:p>
            <a:pPr lvl="1"/>
            <a:r>
              <a:rPr lang="cs-CZ" kern="0" dirty="0"/>
              <a:t>alergie</a:t>
            </a:r>
          </a:p>
        </p:txBody>
      </p:sp>
      <p:sp>
        <p:nvSpPr>
          <p:cNvPr id="7" name="Zástupný symbol pro obsah 4">
            <a:extLst>
              <a:ext uri="{FF2B5EF4-FFF2-40B4-BE49-F238E27FC236}">
                <a16:creationId xmlns:a16="http://schemas.microsoft.com/office/drawing/2014/main" id="{7EB736B6-CFC6-41E4-BE25-6E1772527ED6}"/>
              </a:ext>
            </a:extLst>
          </p:cNvPr>
          <p:cNvSpPr txBox="1">
            <a:spLocks/>
          </p:cNvSpPr>
          <p:nvPr/>
        </p:nvSpPr>
        <p:spPr>
          <a:xfrm>
            <a:off x="8433894" y="1022343"/>
            <a:ext cx="3614493" cy="5746592"/>
          </a:xfrm>
          <a:prstGeom prst="rect">
            <a:avLst/>
          </a:prstGeom>
        </p:spPr>
        <p:style>
          <a:lnRef idx="1">
            <a:schemeClr val="accent3"/>
          </a:lnRef>
          <a:fillRef idx="2">
            <a:schemeClr val="accent3"/>
          </a:fillRef>
          <a:effectRef idx="1">
            <a:schemeClr val="accent3"/>
          </a:effectRef>
          <a:fontRef idx="minor">
            <a:schemeClr val="dk1"/>
          </a:fontRef>
        </p:style>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a:t>Zakreslení </a:t>
            </a:r>
            <a:r>
              <a:rPr lang="cs-CZ" kern="0" dirty="0" err="1"/>
              <a:t>stomie</a:t>
            </a:r>
            <a:endParaRPr lang="cs-CZ" kern="0" dirty="0"/>
          </a:p>
          <a:p>
            <a:pPr lvl="1"/>
            <a:r>
              <a:rPr lang="cs-CZ" kern="0" dirty="0"/>
              <a:t>vhodná lokalizace</a:t>
            </a:r>
          </a:p>
        </p:txBody>
      </p:sp>
      <p:pic>
        <p:nvPicPr>
          <p:cNvPr id="8" name="Picture 7" descr="100_1615">
            <a:extLst>
              <a:ext uri="{FF2B5EF4-FFF2-40B4-BE49-F238E27FC236}">
                <a16:creationId xmlns:a16="http://schemas.microsoft.com/office/drawing/2014/main" id="{965EF817-0274-4E1C-B942-8E04070B2A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306566" y="2301717"/>
            <a:ext cx="3578866" cy="27010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AutoShape 2" descr="Zobrazit zdrojový obrázek">
            <a:extLst>
              <a:ext uri="{FF2B5EF4-FFF2-40B4-BE49-F238E27FC236}">
                <a16:creationId xmlns:a16="http://schemas.microsoft.com/office/drawing/2014/main" id="{BE367B2D-E29C-45ED-92BA-A66DA6AC1C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292" name="Picture 4" descr="Zobrazit zdrojový obrázek">
            <a:extLst>
              <a:ext uri="{FF2B5EF4-FFF2-40B4-BE49-F238E27FC236}">
                <a16:creationId xmlns:a16="http://schemas.microsoft.com/office/drawing/2014/main" id="{31F7CA3D-05B1-4BE4-9BEB-AB8DF43D67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521" y="2687294"/>
            <a:ext cx="3273185" cy="19303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02">
            <a:extLst>
              <a:ext uri="{FF2B5EF4-FFF2-40B4-BE49-F238E27FC236}">
                <a16:creationId xmlns:a16="http://schemas.microsoft.com/office/drawing/2014/main" id="{9E38E42C-1595-4F56-A9FD-C38EBB3247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9477191" y="4730373"/>
            <a:ext cx="2571196" cy="2038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8" descr="05">
            <a:extLst>
              <a:ext uri="{FF2B5EF4-FFF2-40B4-BE49-F238E27FC236}">
                <a16:creationId xmlns:a16="http://schemas.microsoft.com/office/drawing/2014/main" id="{BA1372C0-A3F2-444E-8EC6-492391D594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49153"/>
          <a:stretch>
            <a:fillRect/>
          </a:stretch>
        </p:blipFill>
        <p:spPr>
          <a:xfrm>
            <a:off x="8452151" y="1928996"/>
            <a:ext cx="2348360" cy="14946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9" descr="04">
            <a:extLst>
              <a:ext uri="{FF2B5EF4-FFF2-40B4-BE49-F238E27FC236}">
                <a16:creationId xmlns:a16="http://schemas.microsoft.com/office/drawing/2014/main" id="{A677C018-CEC4-4FB8-907B-BE6A766ADC9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8976577" y="3109752"/>
            <a:ext cx="2418690" cy="1934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1351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C226617-A88E-4DB3-A753-2F4F10682590}"/>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F94CBF2F-A3AC-40FB-BBDF-FE5CE8C55C88}"/>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C48F5CDC-8B2B-48AA-9107-73DF71265813}"/>
              </a:ext>
            </a:extLst>
          </p:cNvPr>
          <p:cNvSpPr>
            <a:spLocks noGrp="1"/>
          </p:cNvSpPr>
          <p:nvPr>
            <p:ph type="title"/>
          </p:nvPr>
        </p:nvSpPr>
        <p:spPr/>
        <p:txBody>
          <a:bodyPr/>
          <a:lstStyle/>
          <a:p>
            <a:r>
              <a:rPr lang="cs-CZ" dirty="0" err="1"/>
              <a:t>Stomie</a:t>
            </a:r>
            <a:endParaRPr lang="cs-CZ" dirty="0"/>
          </a:p>
        </p:txBody>
      </p:sp>
      <p:sp>
        <p:nvSpPr>
          <p:cNvPr id="5" name="Zástupný symbol pro obsah 4">
            <a:extLst>
              <a:ext uri="{FF2B5EF4-FFF2-40B4-BE49-F238E27FC236}">
                <a16:creationId xmlns:a16="http://schemas.microsoft.com/office/drawing/2014/main" id="{F4EB155C-7F99-4BE6-AA7B-3F3F53E7D454}"/>
              </a:ext>
            </a:extLst>
          </p:cNvPr>
          <p:cNvSpPr>
            <a:spLocks noGrp="1"/>
          </p:cNvSpPr>
          <p:nvPr>
            <p:ph idx="1"/>
          </p:nvPr>
        </p:nvSpPr>
        <p:spPr/>
        <p:txBody>
          <a:bodyPr/>
          <a:lstStyle/>
          <a:p>
            <a:r>
              <a:rPr lang="cs-CZ" dirty="0" err="1"/>
              <a:t>Stoma</a:t>
            </a:r>
            <a:r>
              <a:rPr lang="cs-CZ" dirty="0"/>
              <a:t> = ústí, ústa, otvor průchod</a:t>
            </a:r>
          </a:p>
          <a:p>
            <a:r>
              <a:rPr lang="cs-CZ" dirty="0"/>
              <a:t>Uměle vytvořené vyústění dutého orgánu na povrch těla</a:t>
            </a:r>
          </a:p>
          <a:p>
            <a:endParaRPr lang="cs-CZ" dirty="0"/>
          </a:p>
        </p:txBody>
      </p:sp>
      <p:pic>
        <p:nvPicPr>
          <p:cNvPr id="6" name="Obrázek 4">
            <a:extLst>
              <a:ext uri="{FF2B5EF4-FFF2-40B4-BE49-F238E27FC236}">
                <a16:creationId xmlns:a16="http://schemas.microsoft.com/office/drawing/2014/main" id="{0AE2B028-3BD7-4051-A4F6-357FA9E2C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562" y="3204647"/>
            <a:ext cx="3444875"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513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BEE780-A60D-4A00-B1A0-CCD74BE64D9D}"/>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6A38E158-CEB3-4967-9B0A-698859BC0DC0}"/>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pic>
        <p:nvPicPr>
          <p:cNvPr id="6" name="Zástupný symbol pro obsah 4">
            <a:extLst>
              <a:ext uri="{FF2B5EF4-FFF2-40B4-BE49-F238E27FC236}">
                <a16:creationId xmlns:a16="http://schemas.microsoft.com/office/drawing/2014/main" id="{D571D0A6-E54C-4EE6-9A3B-268394CFAE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3725801" cy="2795198"/>
          </a:xfrm>
          <a:prstGeom prst="rect">
            <a:avLst/>
          </a:prstGeom>
        </p:spPr>
      </p:pic>
      <p:pic>
        <p:nvPicPr>
          <p:cNvPr id="7" name="Zástupný symbol pro obsah 4">
            <a:extLst>
              <a:ext uri="{FF2B5EF4-FFF2-40B4-BE49-F238E27FC236}">
                <a16:creationId xmlns:a16="http://schemas.microsoft.com/office/drawing/2014/main" id="{99067B85-C87A-4563-A38A-AB5AE7B78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528167" y="2350684"/>
            <a:ext cx="4565650" cy="3424237"/>
          </a:xfrm>
          <a:prstGeom prst="rect">
            <a:avLst/>
          </a:prstGeom>
        </p:spPr>
      </p:pic>
      <p:pic>
        <p:nvPicPr>
          <p:cNvPr id="8" name="Zástupný symbol pro obsah 4">
            <a:extLst>
              <a:ext uri="{FF2B5EF4-FFF2-40B4-BE49-F238E27FC236}">
                <a16:creationId xmlns:a16="http://schemas.microsoft.com/office/drawing/2014/main" id="{78059628-5E44-4C14-BF47-E202432AD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104765" y="324147"/>
            <a:ext cx="4087235" cy="5450774"/>
          </a:xfrm>
          <a:prstGeom prst="rect">
            <a:avLst/>
          </a:prstGeom>
        </p:spPr>
      </p:pic>
    </p:spTree>
    <p:extLst>
      <p:ext uri="{BB962C8B-B14F-4D97-AF65-F5344CB8AC3E}">
        <p14:creationId xmlns:p14="http://schemas.microsoft.com/office/powerpoint/2010/main" val="358470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1CB548CF-3A93-4C37-8C43-61D1FC54F5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0" t="19016" r="9733" b="5530"/>
          <a:stretch/>
        </p:blipFill>
        <p:spPr>
          <a:xfrm>
            <a:off x="5493274" y="0"/>
            <a:ext cx="5177643" cy="6858000"/>
          </a:xfrm>
          <a:prstGeom prst="rect">
            <a:avLst/>
          </a:prstGeom>
        </p:spPr>
      </p:pic>
      <p:sp>
        <p:nvSpPr>
          <p:cNvPr id="2" name="Zástupný symbol pro zápatí 1">
            <a:extLst>
              <a:ext uri="{FF2B5EF4-FFF2-40B4-BE49-F238E27FC236}">
                <a16:creationId xmlns:a16="http://schemas.microsoft.com/office/drawing/2014/main" id="{82417048-3EA2-4572-9CF6-5745D49B07FB}"/>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3" name="Zástupný symbol pro číslo snímku 2">
            <a:extLst>
              <a:ext uri="{FF2B5EF4-FFF2-40B4-BE49-F238E27FC236}">
                <a16:creationId xmlns:a16="http://schemas.microsoft.com/office/drawing/2014/main" id="{EB98C573-58C4-4A1C-94D8-4A5ECB7B2657}"/>
              </a:ext>
            </a:extLst>
          </p:cNvPr>
          <p:cNvSpPr>
            <a:spLocks noGrp="1"/>
          </p:cNvSpPr>
          <p:nvPr>
            <p:ph type="sldNum" sz="quarter" idx="11"/>
          </p:nvPr>
        </p:nvSpPr>
        <p:spPr/>
        <p:txBody>
          <a:bodyPr/>
          <a:lstStyle/>
          <a:p>
            <a:fld id="{D6D6C118-631F-4A80-9886-907009361577}" type="slidenum">
              <a:rPr lang="cs-CZ" altLang="cs-CZ" smtClean="0"/>
              <a:pPr/>
              <a:t>21</a:t>
            </a:fld>
            <a:endParaRPr lang="cs-CZ" altLang="cs-CZ" dirty="0"/>
          </a:p>
        </p:txBody>
      </p:sp>
    </p:spTree>
    <p:extLst>
      <p:ext uri="{BB962C8B-B14F-4D97-AF65-F5344CB8AC3E}">
        <p14:creationId xmlns:p14="http://schemas.microsoft.com/office/powerpoint/2010/main" val="4222595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24B8D8F-FCD1-4B3A-9E6F-6344AE060706}"/>
              </a:ext>
            </a:extLst>
          </p:cNvPr>
          <p:cNvSpPr>
            <a:spLocks noGrp="1" noChangeArrowheads="1"/>
          </p:cNvSpPr>
          <p:nvPr>
            <p:ph type="title"/>
          </p:nvPr>
        </p:nvSpPr>
        <p:spPr>
          <a:xfrm>
            <a:off x="315739" y="318137"/>
            <a:ext cx="10753200" cy="451576"/>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p>
            <a:r>
              <a:rPr lang="cs-CZ" altLang="cs-CZ" dirty="0"/>
              <a:t>Derivační </a:t>
            </a:r>
            <a:r>
              <a:rPr lang="cs-CZ" altLang="cs-CZ" dirty="0" err="1"/>
              <a:t>stomie</a:t>
            </a:r>
            <a:r>
              <a:rPr lang="cs-CZ" altLang="cs-CZ" dirty="0"/>
              <a:t> GIT - pooperační péče</a:t>
            </a:r>
          </a:p>
        </p:txBody>
      </p:sp>
      <p:sp>
        <p:nvSpPr>
          <p:cNvPr id="16387" name="Rectangle 3">
            <a:extLst>
              <a:ext uri="{FF2B5EF4-FFF2-40B4-BE49-F238E27FC236}">
                <a16:creationId xmlns:a16="http://schemas.microsoft.com/office/drawing/2014/main" id="{63B469D9-7F65-49EC-B516-46398D878E25}"/>
              </a:ext>
            </a:extLst>
          </p:cNvPr>
          <p:cNvSpPr>
            <a:spLocks noGrp="1" noChangeArrowheads="1"/>
          </p:cNvSpPr>
          <p:nvPr>
            <p:ph type="body" idx="1"/>
          </p:nvPr>
        </p:nvSpPr>
        <p:spPr>
          <a:xfrm>
            <a:off x="315739" y="1058617"/>
            <a:ext cx="10753200" cy="4139998"/>
          </a:xfrm>
        </p:spPr>
        <p:txBody>
          <a:bodyPr/>
          <a:lstStyle/>
          <a:p>
            <a:pPr eaLnBrk="1" hangingPunct="1"/>
            <a:r>
              <a:rPr lang="cs-CZ" altLang="cs-CZ" dirty="0"/>
              <a:t>Sledování </a:t>
            </a:r>
            <a:r>
              <a:rPr lang="cs-CZ" altLang="cs-CZ" dirty="0" err="1"/>
              <a:t>stomie</a:t>
            </a:r>
            <a:r>
              <a:rPr lang="cs-CZ" altLang="cs-CZ" dirty="0"/>
              <a:t> (barva, funkčnost, tvar…)</a:t>
            </a:r>
          </a:p>
          <a:p>
            <a:pPr eaLnBrk="1" hangingPunct="1"/>
            <a:r>
              <a:rPr lang="cs-CZ" altLang="cs-CZ" dirty="0"/>
              <a:t>Sledování odpadů ze </a:t>
            </a:r>
            <a:r>
              <a:rPr lang="cs-CZ" altLang="cs-CZ" dirty="0" err="1"/>
              <a:t>stomie</a:t>
            </a:r>
            <a:r>
              <a:rPr lang="cs-CZ" altLang="cs-CZ" dirty="0"/>
              <a:t> </a:t>
            </a:r>
            <a:r>
              <a:rPr lang="cs-CZ" altLang="cs-CZ" sz="2000" dirty="0"/>
              <a:t>(pokud nevede extrémně mnoho, nebo neindikuje lékař– není třeba měřit množství)</a:t>
            </a:r>
          </a:p>
          <a:p>
            <a:pPr eaLnBrk="1" hangingPunct="1"/>
            <a:r>
              <a:rPr lang="cs-CZ" altLang="cs-CZ" dirty="0"/>
              <a:t>Výměna jímacího systému</a:t>
            </a:r>
          </a:p>
          <a:p>
            <a:pPr eaLnBrk="1" hangingPunct="1"/>
            <a:r>
              <a:rPr lang="cs-CZ" altLang="cs-CZ" dirty="0"/>
              <a:t>Edukační pohovory s pacientem a jeho blízkými (dle stavu pacienta aktivní či pasivní instruktáž ošetření </a:t>
            </a:r>
            <a:r>
              <a:rPr lang="cs-CZ" altLang="cs-CZ" dirty="0" err="1"/>
              <a:t>stomie</a:t>
            </a:r>
            <a:r>
              <a:rPr lang="cs-CZ" altLang="cs-CZ" dirty="0"/>
              <a:t>)</a:t>
            </a:r>
          </a:p>
        </p:txBody>
      </p:sp>
      <p:sp>
        <p:nvSpPr>
          <p:cNvPr id="2" name="Zástupný symbol pro zápatí 1">
            <a:extLst>
              <a:ext uri="{FF2B5EF4-FFF2-40B4-BE49-F238E27FC236}">
                <a16:creationId xmlns:a16="http://schemas.microsoft.com/office/drawing/2014/main" id="{C7806968-5EC3-4ABB-9A9B-32919CA4DD2F}"/>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88FD2625-EB69-4FE7-BB62-95983BAAB498}"/>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AD8BC67-8135-4787-B2A1-C299A5E8411C}"/>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3" name="Zástupný symbol pro číslo snímku 2">
            <a:extLst>
              <a:ext uri="{FF2B5EF4-FFF2-40B4-BE49-F238E27FC236}">
                <a16:creationId xmlns:a16="http://schemas.microsoft.com/office/drawing/2014/main" id="{4A1391C8-CD0C-41C3-ADD2-7E59F5716439}"/>
              </a:ext>
            </a:extLst>
          </p:cNvPr>
          <p:cNvSpPr>
            <a:spLocks noGrp="1"/>
          </p:cNvSpPr>
          <p:nvPr>
            <p:ph type="sldNum" sz="quarter" idx="11"/>
          </p:nvPr>
        </p:nvSpPr>
        <p:spPr/>
        <p:txBody>
          <a:bodyPr/>
          <a:lstStyle/>
          <a:p>
            <a:fld id="{D6D6C118-631F-4A80-9886-907009361577}" type="slidenum">
              <a:rPr lang="cs-CZ" altLang="cs-CZ" smtClean="0"/>
              <a:pPr/>
              <a:t>23</a:t>
            </a:fld>
            <a:endParaRPr lang="cs-CZ" altLang="cs-CZ" dirty="0"/>
          </a:p>
        </p:txBody>
      </p:sp>
      <p:pic>
        <p:nvPicPr>
          <p:cNvPr id="4" name="Picture 6" descr="VÃ½sledek obrÃ¡zku pro coloplast">
            <a:extLst>
              <a:ext uri="{FF2B5EF4-FFF2-40B4-BE49-F238E27FC236}">
                <a16:creationId xmlns:a16="http://schemas.microsoft.com/office/drawing/2014/main" id="{5ADC0002-F611-462A-ADB9-A4396F04C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7" y="1176338"/>
            <a:ext cx="2252663"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VÃ½sledek obrÃ¡zku pro dansac">
            <a:extLst>
              <a:ext uri="{FF2B5EF4-FFF2-40B4-BE49-F238E27FC236}">
                <a16:creationId xmlns:a16="http://schemas.microsoft.com/office/drawing/2014/main" id="{1E18B7F9-C27F-4B60-904A-4EA7DC681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62" y="3575287"/>
            <a:ext cx="2252663"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VÃ½sledek obrÃ¡zku pro stomocur">
            <a:extLst>
              <a:ext uri="{FF2B5EF4-FFF2-40B4-BE49-F238E27FC236}">
                <a16:creationId xmlns:a16="http://schemas.microsoft.com/office/drawing/2014/main" id="{8D8F0F55-D9C6-43D5-BEFC-0937757E9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051" y="1189657"/>
            <a:ext cx="216852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VÃ½sledek obrÃ¡zku pro convatec">
            <a:extLst>
              <a:ext uri="{FF2B5EF4-FFF2-40B4-BE49-F238E27FC236}">
                <a16:creationId xmlns:a16="http://schemas.microsoft.com/office/drawing/2014/main" id="{7DCD080F-C270-42ED-B629-9D048ED08C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9515"/>
          <a:stretch/>
        </p:blipFill>
        <p:spPr bwMode="auto">
          <a:xfrm>
            <a:off x="5093576" y="1189657"/>
            <a:ext cx="307657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VÃ½sledek obrÃ¡zku pro sabrix">
            <a:extLst>
              <a:ext uri="{FF2B5EF4-FFF2-40B4-BE49-F238E27FC236}">
                <a16:creationId xmlns:a16="http://schemas.microsoft.com/office/drawing/2014/main" id="{2F181EB1-7552-445E-AA1C-9F5539ADE7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2475" y="1484194"/>
            <a:ext cx="23717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VÃ½sledek obrÃ¡zku pro b-braun">
            <a:extLst>
              <a:ext uri="{FF2B5EF4-FFF2-40B4-BE49-F238E27FC236}">
                <a16:creationId xmlns:a16="http://schemas.microsoft.com/office/drawing/2014/main" id="{484303C8-F616-43A7-AC1F-F0F78D7004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6557" y="3690380"/>
            <a:ext cx="2700337"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VÃ½sledek obrÃ¡zku pro eakin">
            <a:extLst>
              <a:ext uri="{FF2B5EF4-FFF2-40B4-BE49-F238E27FC236}">
                <a16:creationId xmlns:a16="http://schemas.microsoft.com/office/drawing/2014/main" id="{87A5E751-B51A-47B3-8605-89A0A7A8BE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9469" y="3358182"/>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SouvisejÃ­cÃ­ obrÃ¡zek">
            <a:extLst>
              <a:ext uri="{FF2B5EF4-FFF2-40B4-BE49-F238E27FC236}">
                <a16:creationId xmlns:a16="http://schemas.microsoft.com/office/drawing/2014/main" id="{1366FCC4-5A1D-4320-9F77-AFE379D731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5480" y="3465522"/>
            <a:ext cx="2252663"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Nadpis 1">
            <a:extLst>
              <a:ext uri="{FF2B5EF4-FFF2-40B4-BE49-F238E27FC236}">
                <a16:creationId xmlns:a16="http://schemas.microsoft.com/office/drawing/2014/main" id="{07829C0F-7A2B-404C-8B87-4C616E73AA9B}"/>
              </a:ext>
            </a:extLst>
          </p:cNvPr>
          <p:cNvSpPr txBox="1">
            <a:spLocks noChangeArrowheads="1"/>
          </p:cNvSpPr>
          <p:nvPr/>
        </p:nvSpPr>
        <p:spPr>
          <a:xfrm>
            <a:off x="720000" y="255588"/>
            <a:ext cx="10176600" cy="1036637"/>
          </a:xfrm>
          <a:prstGeom prst="rect">
            <a:avLst/>
          </a:prstGeo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lvl1pPr eaLnBrk="1" hangingPunct="1">
              <a:lnSpc>
                <a:spcPts val="4000"/>
              </a:lnSpc>
              <a:defRPr sz="4000" b="1">
                <a:solidFill>
                  <a:schemeClr val="tx2"/>
                </a:solidFill>
                <a:latin typeface="+mj-lt"/>
                <a:ea typeface="+mj-ea"/>
                <a:cs typeface="+mj-cs"/>
              </a:defRPr>
            </a:lvl1pPr>
            <a:lvl2pPr eaLnBrk="1" hangingPunct="1">
              <a:defRPr b="1">
                <a:solidFill>
                  <a:srgbClr val="00287D"/>
                </a:solidFill>
              </a:defRPr>
            </a:lvl2pPr>
            <a:lvl3pPr eaLnBrk="1" hangingPunct="1">
              <a:defRPr b="1">
                <a:solidFill>
                  <a:srgbClr val="00287D"/>
                </a:solidFill>
              </a:defRPr>
            </a:lvl3pPr>
            <a:lvl4pPr eaLnBrk="1" hangingPunct="1">
              <a:defRPr b="1">
                <a:solidFill>
                  <a:srgbClr val="00287D"/>
                </a:solidFill>
              </a:defRPr>
            </a:lvl4pPr>
            <a:lvl5pPr eaLnBrk="1" hangingPunct="1">
              <a:defRPr b="1">
                <a:solidFill>
                  <a:srgbClr val="00287D"/>
                </a:solidFill>
              </a:defRPr>
            </a:lvl5pPr>
            <a:lvl6pPr marL="457200" fontAlgn="base">
              <a:spcBef>
                <a:spcPct val="0"/>
              </a:spcBef>
              <a:spcAft>
                <a:spcPct val="0"/>
              </a:spcAft>
              <a:defRPr b="1">
                <a:solidFill>
                  <a:srgbClr val="00287D"/>
                </a:solidFill>
              </a:defRPr>
            </a:lvl6pPr>
            <a:lvl7pPr marL="914400" fontAlgn="base">
              <a:spcBef>
                <a:spcPct val="0"/>
              </a:spcBef>
              <a:spcAft>
                <a:spcPct val="0"/>
              </a:spcAft>
              <a:defRPr b="1">
                <a:solidFill>
                  <a:srgbClr val="00287D"/>
                </a:solidFill>
              </a:defRPr>
            </a:lvl7pPr>
            <a:lvl8pPr marL="1371600" fontAlgn="base">
              <a:spcBef>
                <a:spcPct val="0"/>
              </a:spcBef>
              <a:spcAft>
                <a:spcPct val="0"/>
              </a:spcAft>
              <a:defRPr b="1">
                <a:solidFill>
                  <a:srgbClr val="00287D"/>
                </a:solidFill>
              </a:defRPr>
            </a:lvl8pPr>
            <a:lvl9pPr marL="1828800" fontAlgn="base">
              <a:spcBef>
                <a:spcPct val="0"/>
              </a:spcBef>
              <a:spcAft>
                <a:spcPct val="0"/>
              </a:spcAft>
              <a:defRPr b="1">
                <a:solidFill>
                  <a:srgbClr val="00287D"/>
                </a:solidFill>
              </a:defRPr>
            </a:lvl9pPr>
          </a:lstStyle>
          <a:p>
            <a:r>
              <a:rPr lang="cs-CZ" altLang="cs-CZ" dirty="0"/>
              <a:t>FIRMY VYRÁBĚJÍCÍ STOMAPOMŮCKY</a:t>
            </a:r>
          </a:p>
        </p:txBody>
      </p:sp>
    </p:spTree>
    <p:extLst>
      <p:ext uri="{BB962C8B-B14F-4D97-AF65-F5344CB8AC3E}">
        <p14:creationId xmlns:p14="http://schemas.microsoft.com/office/powerpoint/2010/main" val="4098260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45ADE51-7301-4002-82DA-A9605CAD6B48}"/>
              </a:ext>
            </a:extLst>
          </p:cNvPr>
          <p:cNvSpPr>
            <a:spLocks noGrp="1" noChangeArrowheads="1"/>
          </p:cNvSpPr>
          <p:nvPr>
            <p:ph type="title"/>
          </p:nvPr>
        </p:nvSpPr>
        <p:spPr>
          <a:xfrm>
            <a:off x="47014" y="267097"/>
            <a:ext cx="12041095" cy="922338"/>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p>
            <a:r>
              <a:rPr lang="cs-CZ" altLang="cs-CZ" dirty="0"/>
              <a:t>Typy </a:t>
            </a:r>
            <a:r>
              <a:rPr lang="cs-CZ" altLang="cs-CZ" dirty="0" err="1"/>
              <a:t>stomických</a:t>
            </a:r>
            <a:r>
              <a:rPr lang="cs-CZ" altLang="cs-CZ" dirty="0"/>
              <a:t> pomůcek – </a:t>
            </a:r>
            <a:r>
              <a:rPr lang="cs-CZ" altLang="cs-CZ" sz="3600" dirty="0"/>
              <a:t>derivační</a:t>
            </a:r>
            <a:r>
              <a:rPr lang="cs-CZ" altLang="cs-CZ" dirty="0"/>
              <a:t> </a:t>
            </a:r>
            <a:r>
              <a:rPr lang="cs-CZ" altLang="cs-CZ" dirty="0" err="1"/>
              <a:t>stomie</a:t>
            </a:r>
            <a:r>
              <a:rPr lang="cs-CZ" altLang="cs-CZ" dirty="0"/>
              <a:t> GIT</a:t>
            </a:r>
          </a:p>
        </p:txBody>
      </p:sp>
      <p:sp>
        <p:nvSpPr>
          <p:cNvPr id="38915" name="Rectangle 3">
            <a:extLst>
              <a:ext uri="{FF2B5EF4-FFF2-40B4-BE49-F238E27FC236}">
                <a16:creationId xmlns:a16="http://schemas.microsoft.com/office/drawing/2014/main" id="{CA7369D6-D065-4DFC-985E-4D766C29CF2F}"/>
              </a:ext>
            </a:extLst>
          </p:cNvPr>
          <p:cNvSpPr>
            <a:spLocks noGrp="1" noChangeArrowheads="1"/>
          </p:cNvSpPr>
          <p:nvPr>
            <p:ph type="body" idx="1"/>
          </p:nvPr>
        </p:nvSpPr>
        <p:spPr>
          <a:xfrm>
            <a:off x="23506" y="1230862"/>
            <a:ext cx="12097974" cy="2860201"/>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style>
          <a:lnRef idx="0">
            <a:schemeClr val="accent4"/>
          </a:lnRef>
          <a:fillRef idx="3">
            <a:schemeClr val="accent4"/>
          </a:fillRef>
          <a:effectRef idx="3">
            <a:schemeClr val="accent4"/>
          </a:effectRef>
          <a:fontRef idx="minor">
            <a:schemeClr val="lt1"/>
          </a:fontRef>
        </p:style>
        <p:txBody>
          <a:bodyPr/>
          <a:lstStyle/>
          <a:p>
            <a:pPr eaLnBrk="1" hangingPunct="1">
              <a:buFontTx/>
              <a:buNone/>
            </a:pPr>
            <a:r>
              <a:rPr lang="cs-CZ" altLang="cs-CZ" sz="2400" b="1" dirty="0">
                <a:solidFill>
                  <a:srgbClr val="0000DC"/>
                </a:solidFill>
                <a:cs typeface="Times New Roman" panose="02020603050405020304" pitchFamily="18" charset="0"/>
              </a:rPr>
              <a:t>Sběrná technologie</a:t>
            </a:r>
          </a:p>
          <a:p>
            <a:pPr marL="72000" indent="0">
              <a:buNone/>
            </a:pPr>
            <a:r>
              <a:rPr lang="cs-CZ" altLang="cs-CZ" sz="2400" dirty="0">
                <a:solidFill>
                  <a:schemeClr val="bg1"/>
                </a:solidFill>
                <a:cs typeface="Times New Roman" panose="02020603050405020304" pitchFamily="18" charset="0"/>
              </a:rPr>
              <a:t>Jednodílné systémy					Dvoudílné systémy</a:t>
            </a:r>
          </a:p>
          <a:p>
            <a:pPr marL="72000" indent="0">
              <a:buNone/>
            </a:pPr>
            <a:r>
              <a:rPr lang="cs-CZ" altLang="cs-CZ" sz="1600" dirty="0">
                <a:solidFill>
                  <a:schemeClr val="bg1"/>
                </a:solidFill>
                <a:cs typeface="Times New Roman" panose="02020603050405020304" pitchFamily="18" charset="0"/>
              </a:rPr>
              <a:t>Výpustné		Nevýpustné				Výpustné		Nevýpustné</a:t>
            </a:r>
          </a:p>
          <a:p>
            <a:pPr marL="72000" indent="0" eaLnBrk="1" hangingPunct="1">
              <a:buNone/>
            </a:pPr>
            <a:endParaRPr lang="cs-CZ" altLang="cs-CZ" sz="1600" dirty="0">
              <a:solidFill>
                <a:schemeClr val="bg1"/>
              </a:solidFill>
              <a:cs typeface="Times New Roman" panose="02020603050405020304" pitchFamily="18" charset="0"/>
            </a:endParaRPr>
          </a:p>
          <a:p>
            <a:pPr lvl="1"/>
            <a:endParaRPr lang="cs-CZ" altLang="cs-CZ" sz="1600" dirty="0">
              <a:solidFill>
                <a:schemeClr val="bg1"/>
              </a:solidFill>
              <a:cs typeface="Times New Roman" panose="02020603050405020304" pitchFamily="18" charset="0"/>
            </a:endParaRPr>
          </a:p>
          <a:p>
            <a:pPr lvl="1"/>
            <a:endParaRPr lang="cs-CZ" altLang="cs-CZ" sz="1600" dirty="0">
              <a:solidFill>
                <a:schemeClr val="bg1"/>
              </a:solidFill>
              <a:cs typeface="Times New Roman" panose="02020603050405020304" pitchFamily="18" charset="0"/>
            </a:endParaRPr>
          </a:p>
          <a:p>
            <a:pPr marL="324000" lvl="1" indent="0">
              <a:buNone/>
            </a:pPr>
            <a:endParaRPr lang="cs-CZ" altLang="cs-CZ" sz="1600" dirty="0">
              <a:solidFill>
                <a:schemeClr val="bg1"/>
              </a:solidFill>
              <a:cs typeface="Times New Roman" panose="02020603050405020304" pitchFamily="18" charset="0"/>
            </a:endParaRPr>
          </a:p>
          <a:p>
            <a:pPr marL="72000" indent="0">
              <a:buNone/>
            </a:pPr>
            <a:endParaRPr lang="cs-CZ" altLang="cs-CZ" sz="2400" dirty="0">
              <a:solidFill>
                <a:schemeClr val="bg1"/>
              </a:solidFill>
              <a:cs typeface="Times New Roman" panose="02020603050405020304" pitchFamily="18" charset="0"/>
            </a:endParaRPr>
          </a:p>
          <a:p>
            <a:pPr marL="72000" indent="0">
              <a:buNone/>
            </a:pPr>
            <a:endParaRPr lang="cs-CZ" altLang="cs-CZ" sz="2400" dirty="0">
              <a:solidFill>
                <a:schemeClr val="bg1"/>
              </a:solidFill>
              <a:cs typeface="Times New Roman" panose="02020603050405020304" pitchFamily="18" charset="0"/>
            </a:endParaRPr>
          </a:p>
          <a:p>
            <a:endParaRPr lang="cs-CZ" altLang="cs-CZ" sz="2400" b="1" dirty="0">
              <a:solidFill>
                <a:srgbClr val="FFFF00"/>
              </a:solidFill>
              <a:cs typeface="Times New Roman" panose="02020603050405020304" pitchFamily="18" charset="0"/>
            </a:endParaRPr>
          </a:p>
        </p:txBody>
      </p:sp>
      <p:sp>
        <p:nvSpPr>
          <p:cNvPr id="38916" name="Rectangle 4">
            <a:extLst>
              <a:ext uri="{FF2B5EF4-FFF2-40B4-BE49-F238E27FC236}">
                <a16:creationId xmlns:a16="http://schemas.microsoft.com/office/drawing/2014/main" id="{1DF9F043-393A-48E5-8844-50AAA0DD570B}"/>
              </a:ext>
            </a:extLst>
          </p:cNvPr>
          <p:cNvSpPr>
            <a:spLocks noChangeArrowheads="1"/>
          </p:cNvSpPr>
          <p:nvPr/>
        </p:nvSpPr>
        <p:spPr bwMode="auto">
          <a:xfrm>
            <a:off x="23506" y="4097952"/>
            <a:ext cx="12097974" cy="213470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52000" indent="-180000">
              <a:lnSpc>
                <a:spcPct val="150000"/>
              </a:lnSpc>
              <a:spcBef>
                <a:spcPts val="0"/>
              </a:spcBef>
              <a:buClr>
                <a:schemeClr val="tx2"/>
              </a:buClr>
              <a:buSzPct val="100000"/>
              <a:buNone/>
            </a:pPr>
            <a:r>
              <a:rPr lang="cs-CZ" altLang="cs-CZ" sz="2400" b="1" dirty="0">
                <a:solidFill>
                  <a:srgbClr val="0000DC"/>
                </a:solidFill>
                <a:latin typeface="+mn-lt"/>
                <a:cs typeface="Times New Roman" panose="02020603050405020304" pitchFamily="18" charset="0"/>
              </a:rPr>
              <a:t>Kosmetické prostředky</a:t>
            </a:r>
          </a:p>
          <a:p>
            <a:pPr marL="72000" indent="0">
              <a:lnSpc>
                <a:spcPct val="150000"/>
              </a:lnSpc>
              <a:spcBef>
                <a:spcPts val="0"/>
              </a:spcBef>
              <a:buClr>
                <a:schemeClr val="bg1"/>
              </a:buClr>
              <a:buSzPct val="100000"/>
              <a:buNone/>
            </a:pPr>
            <a:r>
              <a:rPr lang="cs-CZ" altLang="cs-CZ" sz="2400" dirty="0">
                <a:solidFill>
                  <a:schemeClr val="bg1"/>
                </a:solidFill>
                <a:latin typeface="+mn-lt"/>
                <a:cs typeface="Times New Roman" panose="02020603050405020304" pitchFamily="18" charset="0"/>
              </a:rPr>
              <a:t>Čistící prostředky			Ochranné prostředky		Hojivé prostředky</a:t>
            </a:r>
          </a:p>
        </p:txBody>
      </p:sp>
      <p:sp>
        <p:nvSpPr>
          <p:cNvPr id="38917" name="Rectangle 5">
            <a:extLst>
              <a:ext uri="{FF2B5EF4-FFF2-40B4-BE49-F238E27FC236}">
                <a16:creationId xmlns:a16="http://schemas.microsoft.com/office/drawing/2014/main" id="{0428E2E7-C773-4357-ADF6-6DE844D2CAA1}"/>
              </a:ext>
            </a:extLst>
          </p:cNvPr>
          <p:cNvSpPr>
            <a:spLocks noChangeArrowheads="1"/>
          </p:cNvSpPr>
          <p:nvPr/>
        </p:nvSpPr>
        <p:spPr bwMode="auto">
          <a:xfrm>
            <a:off x="23506" y="6287863"/>
            <a:ext cx="12144987" cy="5701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vert="horz" lIns="0" tIns="0" rIns="0" bIns="0" rtlCol="0">
            <a:no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52000" indent="-180000">
              <a:lnSpc>
                <a:spcPct val="150000"/>
              </a:lnSpc>
              <a:spcBef>
                <a:spcPts val="0"/>
              </a:spcBef>
              <a:buClr>
                <a:schemeClr val="tx2"/>
              </a:buClr>
              <a:buSzPct val="100000"/>
              <a:buNone/>
            </a:pPr>
            <a:r>
              <a:rPr lang="cs-CZ" altLang="cs-CZ" sz="2400" b="1" dirty="0">
                <a:solidFill>
                  <a:srgbClr val="0000DC"/>
                </a:solidFill>
                <a:latin typeface="+mn-lt"/>
                <a:cs typeface="Times New Roman" panose="02020603050405020304" pitchFamily="18" charset="0"/>
              </a:rPr>
              <a:t>Podpůrné prostředky</a:t>
            </a:r>
          </a:p>
          <a:p>
            <a:pPr marL="252000" indent="-180000">
              <a:lnSpc>
                <a:spcPct val="150000"/>
              </a:lnSpc>
              <a:spcBef>
                <a:spcPts val="0"/>
              </a:spcBef>
              <a:buClr>
                <a:schemeClr val="tx2"/>
              </a:buClr>
              <a:buSzPct val="100000"/>
              <a:buNone/>
            </a:pPr>
            <a:endParaRPr lang="cs-CZ" altLang="cs-CZ" b="1" dirty="0">
              <a:solidFill>
                <a:srgbClr val="0000DC"/>
              </a:solidFill>
              <a:latin typeface="+mn-lt"/>
              <a:cs typeface="Times New Roman" panose="02020603050405020304" pitchFamily="18" charset="0"/>
            </a:endParaRPr>
          </a:p>
        </p:txBody>
      </p:sp>
      <p:pic>
        <p:nvPicPr>
          <p:cNvPr id="6" name="Picture 4" descr="100_1329">
            <a:extLst>
              <a:ext uri="{FF2B5EF4-FFF2-40B4-BE49-F238E27FC236}">
                <a16:creationId xmlns:a16="http://schemas.microsoft.com/office/drawing/2014/main" id="{46BABD59-7BDE-42FB-9D20-0849B7A9EC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7014" y="2469463"/>
            <a:ext cx="2102420" cy="16037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100_1332">
            <a:extLst>
              <a:ext uri="{FF2B5EF4-FFF2-40B4-BE49-F238E27FC236}">
                <a16:creationId xmlns:a16="http://schemas.microsoft.com/office/drawing/2014/main" id="{52EA8B1E-6A8C-42D3-95AC-D18A8BA44C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417650" y="2430965"/>
            <a:ext cx="2019300" cy="16037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descr="Snímek 085">
            <a:extLst>
              <a:ext uri="{FF2B5EF4-FFF2-40B4-BE49-F238E27FC236}">
                <a16:creationId xmlns:a16="http://schemas.microsoft.com/office/drawing/2014/main" id="{88E83563-A5ED-48CC-8036-690556B7A0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896069" y="2430965"/>
            <a:ext cx="2019300" cy="16226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Obrázek 11">
            <a:extLst>
              <a:ext uri="{FF2B5EF4-FFF2-40B4-BE49-F238E27FC236}">
                <a16:creationId xmlns:a16="http://schemas.microsoft.com/office/drawing/2014/main" id="{7D76B8B3-131C-4620-8AC9-25462ABF37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406"/>
          <a:stretch/>
        </p:blipFill>
        <p:spPr bwMode="auto">
          <a:xfrm>
            <a:off x="8984737" y="2450551"/>
            <a:ext cx="2170154" cy="162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Roztok stomickÃ½ Coloplast, ubrousky, 30 ks ">
            <a:extLst>
              <a:ext uri="{FF2B5EF4-FFF2-40B4-BE49-F238E27FC236}">
                <a16:creationId xmlns:a16="http://schemas.microsoft.com/office/drawing/2014/main" id="{C33627D8-2DF0-4DA9-AB5F-AC62986B69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466" y="5108455"/>
            <a:ext cx="1248082" cy="111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s://unizdrav.cz/thumbs/1200-1200-normal-75/fd/60/fd609fb7c55e1a2a8e725c9ea9cc23b8.jpg">
            <a:extLst>
              <a:ext uri="{FF2B5EF4-FFF2-40B4-BE49-F238E27FC236}">
                <a16:creationId xmlns:a16="http://schemas.microsoft.com/office/drawing/2014/main" id="{8B5CE35B-0538-4E00-821F-EAE7D73CF4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1287" y="5128819"/>
            <a:ext cx="1837893" cy="110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Pasta Coloplast">
            <a:extLst>
              <a:ext uri="{FF2B5EF4-FFF2-40B4-BE49-F238E27FC236}">
                <a16:creationId xmlns:a16="http://schemas.microsoft.com/office/drawing/2014/main" id="{53B50EA1-67BD-4A52-A7CD-0399A11C236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820" t="35910" r="3215" b="33002"/>
          <a:stretch/>
        </p:blipFill>
        <p:spPr bwMode="auto">
          <a:xfrm>
            <a:off x="6493081" y="5433805"/>
            <a:ext cx="1659052" cy="58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Snímek 070">
            <a:extLst>
              <a:ext uri="{FF2B5EF4-FFF2-40B4-BE49-F238E27FC236}">
                <a16:creationId xmlns:a16="http://schemas.microsoft.com/office/drawing/2014/main" id="{DE2B147F-96F3-408F-95E6-548A332E655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9722116" y="5144229"/>
            <a:ext cx="1412898" cy="10596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44F6645-F195-4BAD-AC93-4E350F5D1B95}"/>
              </a:ext>
            </a:extLst>
          </p:cNvPr>
          <p:cNvSpPr txBox="1"/>
          <p:nvPr/>
        </p:nvSpPr>
        <p:spPr>
          <a:xfrm>
            <a:off x="585751" y="6010864"/>
            <a:ext cx="1739579" cy="276999"/>
          </a:xfrm>
          <a:prstGeom prst="rect">
            <a:avLst/>
          </a:prstGeom>
          <a:noFill/>
        </p:spPr>
        <p:txBody>
          <a:bodyPr wrap="none" rtlCol="0">
            <a:spAutoFit/>
          </a:bodyPr>
          <a:lstStyle/>
          <a:p>
            <a:r>
              <a:rPr lang="cs-CZ" sz="1200" dirty="0">
                <a:latin typeface="+mn-lt"/>
                <a:ea typeface="Tahoma" panose="020B0604030504040204" pitchFamily="34" charset="0"/>
                <a:cs typeface="Tahoma" panose="020B0604030504040204" pitchFamily="34" charset="0"/>
              </a:rPr>
              <a:t>Mýdlo, čistící ubrousky</a:t>
            </a:r>
          </a:p>
        </p:txBody>
      </p:sp>
      <p:sp>
        <p:nvSpPr>
          <p:cNvPr id="15" name="TextovéPole 14">
            <a:extLst>
              <a:ext uri="{FF2B5EF4-FFF2-40B4-BE49-F238E27FC236}">
                <a16:creationId xmlns:a16="http://schemas.microsoft.com/office/drawing/2014/main" id="{9088E148-D5FD-4F48-B55C-20A8EA3C7E9E}"/>
              </a:ext>
            </a:extLst>
          </p:cNvPr>
          <p:cNvSpPr txBox="1"/>
          <p:nvPr/>
        </p:nvSpPr>
        <p:spPr>
          <a:xfrm>
            <a:off x="9857916" y="5983262"/>
            <a:ext cx="3052928" cy="276999"/>
          </a:xfrm>
          <a:prstGeom prst="rect">
            <a:avLst/>
          </a:prstGeom>
          <a:noFill/>
        </p:spPr>
        <p:txBody>
          <a:bodyPr wrap="square" rtlCol="0">
            <a:spAutoFit/>
          </a:bodyPr>
          <a:lstStyle/>
          <a:p>
            <a:r>
              <a:rPr lang="cs-CZ" sz="1200" dirty="0">
                <a:solidFill>
                  <a:schemeClr val="bg1"/>
                </a:solidFill>
                <a:latin typeface="+mn-lt"/>
                <a:ea typeface="Tahoma" panose="020B0604030504040204" pitchFamily="34" charset="0"/>
                <a:cs typeface="Tahoma" panose="020B0604030504040204" pitchFamily="34" charset="0"/>
              </a:rPr>
              <a:t>Krémy, roztoky</a:t>
            </a:r>
          </a:p>
        </p:txBody>
      </p:sp>
      <p:sp>
        <p:nvSpPr>
          <p:cNvPr id="16" name="TextovéPole 15">
            <a:extLst>
              <a:ext uri="{FF2B5EF4-FFF2-40B4-BE49-F238E27FC236}">
                <a16:creationId xmlns:a16="http://schemas.microsoft.com/office/drawing/2014/main" id="{5F325B19-7A85-43D0-B826-B4E9F789A00C}"/>
              </a:ext>
            </a:extLst>
          </p:cNvPr>
          <p:cNvSpPr txBox="1"/>
          <p:nvPr/>
        </p:nvSpPr>
        <p:spPr>
          <a:xfrm>
            <a:off x="4594325" y="6010865"/>
            <a:ext cx="1969870" cy="276999"/>
          </a:xfrm>
          <a:prstGeom prst="rect">
            <a:avLst/>
          </a:prstGeom>
          <a:noFill/>
        </p:spPr>
        <p:txBody>
          <a:bodyPr wrap="square" rtlCol="0">
            <a:spAutoFit/>
          </a:bodyPr>
          <a:lstStyle/>
          <a:p>
            <a:r>
              <a:rPr lang="cs-CZ" sz="1200" dirty="0">
                <a:latin typeface="+mn-lt"/>
                <a:ea typeface="Tahoma" panose="020B0604030504040204" pitchFamily="34" charset="0"/>
                <a:cs typeface="Tahoma" panose="020B0604030504040204" pitchFamily="34" charset="0"/>
              </a:rPr>
              <a:t>Ochranný film</a:t>
            </a:r>
          </a:p>
        </p:txBody>
      </p:sp>
      <p:sp>
        <p:nvSpPr>
          <p:cNvPr id="17" name="TextovéPole 16">
            <a:extLst>
              <a:ext uri="{FF2B5EF4-FFF2-40B4-BE49-F238E27FC236}">
                <a16:creationId xmlns:a16="http://schemas.microsoft.com/office/drawing/2014/main" id="{0987B348-CB90-458A-BDCE-B14C3F9639F0}"/>
              </a:ext>
            </a:extLst>
          </p:cNvPr>
          <p:cNvSpPr txBox="1"/>
          <p:nvPr/>
        </p:nvSpPr>
        <p:spPr>
          <a:xfrm>
            <a:off x="6587233" y="5997087"/>
            <a:ext cx="1969870" cy="276999"/>
          </a:xfrm>
          <a:prstGeom prst="rect">
            <a:avLst/>
          </a:prstGeom>
          <a:noFill/>
        </p:spPr>
        <p:txBody>
          <a:bodyPr wrap="square" rtlCol="0">
            <a:spAutoFit/>
          </a:bodyPr>
          <a:lstStyle/>
          <a:p>
            <a:r>
              <a:rPr lang="cs-CZ" sz="1200" dirty="0">
                <a:latin typeface="+mn-lt"/>
                <a:ea typeface="Tahoma" panose="020B0604030504040204" pitchFamily="34" charset="0"/>
                <a:cs typeface="Tahoma" panose="020B0604030504040204" pitchFamily="34" charset="0"/>
              </a:rPr>
              <a:t>Pasta - vyrovnání</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2817D50-E922-4A95-B15A-25ACE34674DA}"/>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F751A3EC-8556-4F4A-BD96-4FA403EE8905}"/>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pic>
        <p:nvPicPr>
          <p:cNvPr id="6" name="Picture 3" descr="1">
            <a:extLst>
              <a:ext uri="{FF2B5EF4-FFF2-40B4-BE49-F238E27FC236}">
                <a16:creationId xmlns:a16="http://schemas.microsoft.com/office/drawing/2014/main" id="{CE13D35E-F9C3-4E56-B180-F4932F658C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69320" y="900788"/>
            <a:ext cx="5965825" cy="50564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2">
            <a:extLst>
              <a:ext uri="{FF2B5EF4-FFF2-40B4-BE49-F238E27FC236}">
                <a16:creationId xmlns:a16="http://schemas.microsoft.com/office/drawing/2014/main" id="{45D7D5ED-37DB-414A-9052-5FA51A043147}"/>
              </a:ext>
            </a:extLst>
          </p:cNvPr>
          <p:cNvSpPr txBox="1">
            <a:spLocks noChangeArrowheads="1"/>
          </p:cNvSpPr>
          <p:nvPr/>
        </p:nvSpPr>
        <p:spPr>
          <a:xfrm>
            <a:off x="150905" y="236679"/>
            <a:ext cx="12041095" cy="922338"/>
          </a:xfrm>
          <a:prstGeom prst="rect">
            <a:avLst/>
          </a:prstGeo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altLang="cs-CZ" kern="0" dirty="0"/>
              <a:t>Pomůcky – derivační </a:t>
            </a:r>
            <a:r>
              <a:rPr lang="cs-CZ" altLang="cs-CZ" kern="0" dirty="0" err="1"/>
              <a:t>stomie</a:t>
            </a:r>
            <a:r>
              <a:rPr lang="cs-CZ" altLang="cs-CZ" kern="0" dirty="0"/>
              <a:t> GIT</a:t>
            </a:r>
          </a:p>
        </p:txBody>
      </p:sp>
      <p:sp>
        <p:nvSpPr>
          <p:cNvPr id="10" name="Řečová bublina: obdélníkový bublinový popisek se zakulacenými rohy 9">
            <a:extLst>
              <a:ext uri="{FF2B5EF4-FFF2-40B4-BE49-F238E27FC236}">
                <a16:creationId xmlns:a16="http://schemas.microsoft.com/office/drawing/2014/main" id="{34940CC1-211E-4E95-99E3-198F0B0852B9}"/>
              </a:ext>
            </a:extLst>
          </p:cNvPr>
          <p:cNvSpPr/>
          <p:nvPr/>
        </p:nvSpPr>
        <p:spPr bwMode="auto">
          <a:xfrm>
            <a:off x="558140" y="1452738"/>
            <a:ext cx="2511181" cy="1432007"/>
          </a:xfrm>
          <a:prstGeom prst="wedgeRoundRectCallout">
            <a:avLst>
              <a:gd name="adj1" fmla="val 90475"/>
              <a:gd name="adj2" fmla="val -18272"/>
              <a:gd name="adj3" fmla="val 16667"/>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r>
              <a:rPr kumimoji="0" lang="cs-CZ" sz="2000" b="0" i="0" u="none" strike="noStrike" cap="none" normalizeH="0" baseline="0" dirty="0">
                <a:ln>
                  <a:noFill/>
                </a:ln>
                <a:solidFill>
                  <a:schemeClr val="bg1"/>
                </a:solidFill>
                <a:effectLst/>
                <a:latin typeface="+mn-lt"/>
                <a:ea typeface="Tahoma" panose="020B0604030504040204" pitchFamily="34" charset="0"/>
                <a:cs typeface="Tahoma" panose="020B0604030504040204" pitchFamily="34" charset="0"/>
              </a:rPr>
              <a:t>Pomůcky </a:t>
            </a:r>
            <a:r>
              <a:rPr lang="cs-CZ" sz="2000" dirty="0">
                <a:solidFill>
                  <a:schemeClr val="bg1"/>
                </a:solidFill>
                <a:ea typeface="Tahoma" panose="020B0604030504040204" pitchFamily="34" charset="0"/>
                <a:cs typeface="Tahoma" panose="020B0604030504040204" pitchFamily="34" charset="0"/>
              </a:rPr>
              <a:t>na</a:t>
            </a:r>
          </a:p>
          <a:p>
            <a:r>
              <a:rPr lang="cs-CZ" sz="2000" dirty="0">
                <a:solidFill>
                  <a:schemeClr val="bg1"/>
                </a:solidFill>
                <a:ea typeface="Tahoma" panose="020B0604030504040204" pitchFamily="34" charset="0"/>
                <a:cs typeface="Tahoma" panose="020B0604030504040204" pitchFamily="34" charset="0"/>
              </a:rPr>
              <a:t>vystřižení otvoru</a:t>
            </a:r>
          </a:p>
          <a:p>
            <a:r>
              <a:rPr lang="cs-CZ" sz="2000" dirty="0">
                <a:solidFill>
                  <a:schemeClr val="bg1"/>
                </a:solidFill>
                <a:ea typeface="Tahoma" panose="020B0604030504040204" pitchFamily="34" charset="0"/>
                <a:cs typeface="Tahoma" panose="020B0604030504040204" pitchFamily="34" charset="0"/>
              </a:rPr>
              <a:t>v pomůcce</a:t>
            </a:r>
          </a:p>
          <a:p>
            <a:r>
              <a:rPr kumimoji="0" lang="cs-CZ" sz="2000" b="0" i="0" u="none" strike="noStrike" cap="none" normalizeH="0" baseline="0" dirty="0">
                <a:ln>
                  <a:noFill/>
                </a:ln>
                <a:solidFill>
                  <a:schemeClr val="bg1"/>
                </a:solidFill>
                <a:effectLst/>
                <a:latin typeface="+mn-lt"/>
                <a:ea typeface="Tahoma" panose="020B0604030504040204" pitchFamily="34" charset="0"/>
                <a:cs typeface="Tahoma" panose="020B0604030504040204" pitchFamily="34" charset="0"/>
              </a:rPr>
              <a:t>(šablo</a:t>
            </a:r>
            <a:r>
              <a:rPr lang="cs-CZ" sz="2000" dirty="0">
                <a:solidFill>
                  <a:schemeClr val="bg1"/>
                </a:solidFill>
                <a:ea typeface="Tahoma" panose="020B0604030504040204" pitchFamily="34" charset="0"/>
                <a:cs typeface="Tahoma" panose="020B0604030504040204" pitchFamily="34" charset="0"/>
              </a:rPr>
              <a:t>na, fix, nůžky)</a:t>
            </a:r>
            <a:endParaRPr kumimoji="0" lang="cs-CZ" sz="2000" b="0" i="0" u="none" strike="noStrike" cap="none" normalizeH="0" baseline="0" dirty="0">
              <a:ln>
                <a:noFill/>
              </a:ln>
              <a:solidFill>
                <a:schemeClr val="bg1"/>
              </a:solidFill>
              <a:effectLst/>
              <a:latin typeface="+mn-lt"/>
              <a:ea typeface="Tahoma" panose="020B0604030504040204" pitchFamily="34" charset="0"/>
              <a:cs typeface="Tahoma" panose="020B0604030504040204" pitchFamily="34" charset="0"/>
            </a:endParaRPr>
          </a:p>
        </p:txBody>
      </p:sp>
      <p:sp>
        <p:nvSpPr>
          <p:cNvPr id="11" name="Řečová bublina: obdélníkový bublinový popisek se zakulacenými rohy 10">
            <a:extLst>
              <a:ext uri="{FF2B5EF4-FFF2-40B4-BE49-F238E27FC236}">
                <a16:creationId xmlns:a16="http://schemas.microsoft.com/office/drawing/2014/main" id="{82CF8650-915F-4409-9EFF-922D5126DB3E}"/>
              </a:ext>
            </a:extLst>
          </p:cNvPr>
          <p:cNvSpPr/>
          <p:nvPr/>
        </p:nvSpPr>
        <p:spPr bwMode="auto">
          <a:xfrm>
            <a:off x="558140" y="3217748"/>
            <a:ext cx="2598717" cy="827747"/>
          </a:xfrm>
          <a:prstGeom prst="wedgeRoundRectCallout">
            <a:avLst>
              <a:gd name="adj1" fmla="val 74682"/>
              <a:gd name="adj2" fmla="val -22746"/>
              <a:gd name="adj3" fmla="val 16667"/>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r>
              <a:rPr lang="cs-CZ" sz="2000" dirty="0">
                <a:solidFill>
                  <a:schemeClr val="bg1"/>
                </a:solidFill>
                <a:ea typeface="Tahoma" panose="020B0604030504040204" pitchFamily="34" charset="0"/>
                <a:cs typeface="Tahoma" panose="020B0604030504040204" pitchFamily="34" charset="0"/>
              </a:rPr>
              <a:t>Podložka</a:t>
            </a:r>
          </a:p>
          <a:p>
            <a:r>
              <a:rPr lang="cs-CZ" sz="2000" dirty="0">
                <a:solidFill>
                  <a:schemeClr val="bg1"/>
                </a:solidFill>
                <a:ea typeface="Tahoma" panose="020B0604030504040204" pitchFamily="34" charset="0"/>
                <a:cs typeface="Tahoma" panose="020B0604030504040204" pitchFamily="34" charset="0"/>
              </a:rPr>
              <a:t>– dvojdílný systém</a:t>
            </a:r>
            <a:endParaRPr kumimoji="0" lang="cs-CZ" sz="2000" b="0" i="0" u="none" strike="noStrike" cap="none" normalizeH="0" baseline="0" dirty="0">
              <a:ln>
                <a:noFill/>
              </a:ln>
              <a:solidFill>
                <a:schemeClr val="bg1"/>
              </a:solidFill>
              <a:effectLst/>
              <a:latin typeface="+mn-lt"/>
              <a:ea typeface="Tahoma" panose="020B0604030504040204" pitchFamily="34" charset="0"/>
              <a:cs typeface="Tahoma" panose="020B0604030504040204" pitchFamily="34" charset="0"/>
            </a:endParaRPr>
          </a:p>
        </p:txBody>
      </p:sp>
      <p:sp>
        <p:nvSpPr>
          <p:cNvPr id="12" name="Řečová bublina: obdélníkový bublinový popisek se zakulacenými rohy 11">
            <a:extLst>
              <a:ext uri="{FF2B5EF4-FFF2-40B4-BE49-F238E27FC236}">
                <a16:creationId xmlns:a16="http://schemas.microsoft.com/office/drawing/2014/main" id="{D0D72FD5-4602-421B-8FEF-BE09F51C13CC}"/>
              </a:ext>
            </a:extLst>
          </p:cNvPr>
          <p:cNvSpPr/>
          <p:nvPr/>
        </p:nvSpPr>
        <p:spPr bwMode="auto">
          <a:xfrm>
            <a:off x="1419445" y="4594762"/>
            <a:ext cx="1889812" cy="472488"/>
          </a:xfrm>
          <a:prstGeom prst="wedgeRoundRectCallout">
            <a:avLst>
              <a:gd name="adj1" fmla="val 74682"/>
              <a:gd name="adj2" fmla="val -22746"/>
              <a:gd name="adj3" fmla="val 16667"/>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a:ln>
                  <a:noFill/>
                </a:ln>
                <a:solidFill>
                  <a:schemeClr val="bg1"/>
                </a:solidFill>
                <a:effectLst/>
                <a:latin typeface="+mn-lt"/>
                <a:ea typeface="Tahoma" panose="020B0604030504040204" pitchFamily="34" charset="0"/>
                <a:cs typeface="Tahoma" panose="020B0604030504040204" pitchFamily="34" charset="0"/>
              </a:rPr>
              <a:t>Pytel na odpad</a:t>
            </a:r>
          </a:p>
        </p:txBody>
      </p:sp>
      <p:sp>
        <p:nvSpPr>
          <p:cNvPr id="13" name="Řečová bublina: obdélníkový bublinový popisek se zakulacenými rohy 12">
            <a:extLst>
              <a:ext uri="{FF2B5EF4-FFF2-40B4-BE49-F238E27FC236}">
                <a16:creationId xmlns:a16="http://schemas.microsoft.com/office/drawing/2014/main" id="{42FD1745-1635-4AF6-B6FA-EA8AD972A21B}"/>
              </a:ext>
            </a:extLst>
          </p:cNvPr>
          <p:cNvSpPr/>
          <p:nvPr/>
        </p:nvSpPr>
        <p:spPr bwMode="auto">
          <a:xfrm>
            <a:off x="8206021" y="795142"/>
            <a:ext cx="2774523" cy="756597"/>
          </a:xfrm>
          <a:prstGeom prst="wedgeRoundRectCallout">
            <a:avLst>
              <a:gd name="adj1" fmla="val -62669"/>
              <a:gd name="adj2" fmla="val 134410"/>
              <a:gd name="adj3" fmla="val 16667"/>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a:ln>
                  <a:noFill/>
                </a:ln>
                <a:solidFill>
                  <a:schemeClr val="bg1"/>
                </a:solidFill>
                <a:effectLst/>
                <a:latin typeface="+mn-lt"/>
                <a:ea typeface="Tahoma" panose="020B0604030504040204" pitchFamily="34" charset="0"/>
                <a:cs typeface="Tahoma" panose="020B0604030504040204" pitchFamily="34" charset="0"/>
              </a:rPr>
              <a:t>Ochranná pasta</a:t>
            </a:r>
          </a:p>
          <a:p>
            <a:pPr marL="0" marR="0" indent="0" algn="l" defTabSz="914400" rtl="0" eaLnBrk="1" fontAlgn="base" latinLnBrk="0" hangingPunct="1">
              <a:lnSpc>
                <a:spcPct val="100000"/>
              </a:lnSpc>
              <a:spcBef>
                <a:spcPct val="0"/>
              </a:spcBef>
              <a:spcAft>
                <a:spcPct val="0"/>
              </a:spcAft>
              <a:buClrTx/>
              <a:buSzTx/>
              <a:buFontTx/>
              <a:buNone/>
              <a:tabLst/>
            </a:pPr>
            <a:r>
              <a:rPr lang="cs-CZ" sz="2000" dirty="0">
                <a:solidFill>
                  <a:schemeClr val="bg1"/>
                </a:solidFill>
                <a:ea typeface="Tahoma" panose="020B0604030504040204" pitchFamily="34" charset="0"/>
                <a:cs typeface="Tahoma" panose="020B0604030504040204" pitchFamily="34" charset="0"/>
              </a:rPr>
              <a:t>na vyrovnání nerovností</a:t>
            </a:r>
            <a:endParaRPr kumimoji="0" lang="cs-CZ" sz="2000" b="0" i="0" u="none" strike="noStrike" cap="none" normalizeH="0" baseline="0" dirty="0">
              <a:ln>
                <a:noFill/>
              </a:ln>
              <a:solidFill>
                <a:schemeClr val="bg1"/>
              </a:solidFill>
              <a:effectLst/>
              <a:latin typeface="+mn-lt"/>
              <a:ea typeface="Tahoma" panose="020B0604030504040204" pitchFamily="34" charset="0"/>
              <a:cs typeface="Tahoma" panose="020B0604030504040204" pitchFamily="34" charset="0"/>
            </a:endParaRPr>
          </a:p>
        </p:txBody>
      </p:sp>
      <p:sp>
        <p:nvSpPr>
          <p:cNvPr id="14" name="Řečová bublina: obdélníkový bublinový popisek se zakulacenými rohy 13">
            <a:extLst>
              <a:ext uri="{FF2B5EF4-FFF2-40B4-BE49-F238E27FC236}">
                <a16:creationId xmlns:a16="http://schemas.microsoft.com/office/drawing/2014/main" id="{7B572A35-4478-4B96-9546-37FFB069633C}"/>
              </a:ext>
            </a:extLst>
          </p:cNvPr>
          <p:cNvSpPr/>
          <p:nvPr/>
        </p:nvSpPr>
        <p:spPr bwMode="auto">
          <a:xfrm>
            <a:off x="8383979" y="2841831"/>
            <a:ext cx="2596565" cy="922338"/>
          </a:xfrm>
          <a:prstGeom prst="wedgeRoundRectCallout">
            <a:avLst>
              <a:gd name="adj1" fmla="val -68461"/>
              <a:gd name="adj2" fmla="val 122744"/>
              <a:gd name="adj3" fmla="val 16667"/>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r>
              <a:rPr lang="cs-CZ" sz="2000" dirty="0">
                <a:solidFill>
                  <a:schemeClr val="bg1"/>
                </a:solidFill>
                <a:ea typeface="Tahoma" panose="020B0604030504040204" pitchFamily="34" charset="0"/>
                <a:cs typeface="Tahoma" panose="020B0604030504040204" pitchFamily="34" charset="0"/>
              </a:rPr>
              <a:t>Sáček</a:t>
            </a:r>
          </a:p>
          <a:p>
            <a:r>
              <a:rPr lang="cs-CZ" sz="2000" dirty="0">
                <a:solidFill>
                  <a:schemeClr val="bg1"/>
                </a:solidFill>
                <a:ea typeface="Tahoma" panose="020B0604030504040204" pitchFamily="34" charset="0"/>
                <a:cs typeface="Tahoma" panose="020B0604030504040204" pitchFamily="34" charset="0"/>
              </a:rPr>
              <a:t>– dvojdílný systém</a:t>
            </a:r>
            <a:endParaRPr kumimoji="0" lang="cs-CZ" sz="2000" b="0" i="0" u="none" strike="noStrike" cap="none" normalizeH="0" baseline="0" dirty="0">
              <a:ln>
                <a:noFill/>
              </a:ln>
              <a:solidFill>
                <a:schemeClr val="bg1"/>
              </a:solidFill>
              <a:effectLst/>
              <a:latin typeface="+mn-lt"/>
              <a:ea typeface="Tahoma" panose="020B0604030504040204" pitchFamily="34" charset="0"/>
              <a:cs typeface="Tahoma" panose="020B0604030504040204" pitchFamily="34" charset="0"/>
            </a:endParaRPr>
          </a:p>
        </p:txBody>
      </p:sp>
      <p:sp>
        <p:nvSpPr>
          <p:cNvPr id="15" name="Řečová bublina: obdélníkový bublinový popisek se zakulacenými rohy 14">
            <a:extLst>
              <a:ext uri="{FF2B5EF4-FFF2-40B4-BE49-F238E27FC236}">
                <a16:creationId xmlns:a16="http://schemas.microsoft.com/office/drawing/2014/main" id="{DC3943FC-43E8-44C9-A6F3-E02116A4D4E3}"/>
              </a:ext>
            </a:extLst>
          </p:cNvPr>
          <p:cNvSpPr/>
          <p:nvPr/>
        </p:nvSpPr>
        <p:spPr bwMode="auto">
          <a:xfrm>
            <a:off x="2715070" y="833242"/>
            <a:ext cx="2240478" cy="543296"/>
          </a:xfrm>
          <a:prstGeom prst="wedgeRoundRectCallout">
            <a:avLst>
              <a:gd name="adj1" fmla="val 82223"/>
              <a:gd name="adj2" fmla="val 51571"/>
              <a:gd name="adj3" fmla="val 16667"/>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a:ln>
                  <a:noFill/>
                </a:ln>
                <a:solidFill>
                  <a:schemeClr val="bg1"/>
                </a:solidFill>
                <a:effectLst/>
                <a:latin typeface="+mn-lt"/>
                <a:ea typeface="Tahoma" panose="020B0604030504040204" pitchFamily="34" charset="0"/>
                <a:cs typeface="Tahoma" panose="020B0604030504040204" pitchFamily="34" charset="0"/>
              </a:rPr>
              <a:t>Čistící prostředek</a:t>
            </a:r>
          </a:p>
        </p:txBody>
      </p:sp>
      <p:sp>
        <p:nvSpPr>
          <p:cNvPr id="16" name="Řečová bublina: obdélníkový bublinový popisek se zakulacenými rohy 15">
            <a:extLst>
              <a:ext uri="{FF2B5EF4-FFF2-40B4-BE49-F238E27FC236}">
                <a16:creationId xmlns:a16="http://schemas.microsoft.com/office/drawing/2014/main" id="{0625075B-97A3-41FC-8661-5E4A82BA6F5A}"/>
              </a:ext>
            </a:extLst>
          </p:cNvPr>
          <p:cNvSpPr/>
          <p:nvPr/>
        </p:nvSpPr>
        <p:spPr bwMode="auto">
          <a:xfrm>
            <a:off x="5788418" y="806513"/>
            <a:ext cx="2240478" cy="369144"/>
          </a:xfrm>
          <a:prstGeom prst="wedgeRoundRectCallout">
            <a:avLst>
              <a:gd name="adj1" fmla="val 6958"/>
              <a:gd name="adj2" fmla="val 224248"/>
              <a:gd name="adj3" fmla="val 16667"/>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a:ln>
                  <a:noFill/>
                </a:ln>
                <a:solidFill>
                  <a:schemeClr val="bg1"/>
                </a:solidFill>
                <a:effectLst/>
                <a:latin typeface="+mn-lt"/>
                <a:ea typeface="Tahoma" panose="020B0604030504040204" pitchFamily="34" charset="0"/>
                <a:cs typeface="Tahoma" panose="020B0604030504040204" pitchFamily="34" charset="0"/>
              </a:rPr>
              <a:t>Ochranný film</a:t>
            </a:r>
          </a:p>
        </p:txBody>
      </p:sp>
      <p:sp>
        <p:nvSpPr>
          <p:cNvPr id="18" name="Obdélník: se zakulacenými rohy 17">
            <a:extLst>
              <a:ext uri="{FF2B5EF4-FFF2-40B4-BE49-F238E27FC236}">
                <a16:creationId xmlns:a16="http://schemas.microsoft.com/office/drawing/2014/main" id="{3A8CBA6B-8FBA-4543-9CDA-68E2140A438E}"/>
              </a:ext>
            </a:extLst>
          </p:cNvPr>
          <p:cNvSpPr/>
          <p:nvPr/>
        </p:nvSpPr>
        <p:spPr bwMode="auto">
          <a:xfrm>
            <a:off x="4472135" y="3358162"/>
            <a:ext cx="2596565" cy="1024247"/>
          </a:xfrm>
          <a:prstGeom prst="round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r>
              <a:rPr lang="cs-CZ" sz="2000" dirty="0">
                <a:solidFill>
                  <a:schemeClr val="bg1"/>
                </a:solidFill>
                <a:latin typeface="+mn-lt"/>
                <a:ea typeface="Tahoma" panose="020B0604030504040204" pitchFamily="34" charset="0"/>
                <a:cs typeface="Tahoma" panose="020B0604030504040204" pitchFamily="34" charset="0"/>
              </a:rPr>
              <a:t>Otření</a:t>
            </a:r>
          </a:p>
          <a:p>
            <a:r>
              <a:rPr lang="cs-CZ" sz="2000" dirty="0">
                <a:solidFill>
                  <a:schemeClr val="bg1"/>
                </a:solidFill>
                <a:latin typeface="+mn-lt"/>
                <a:ea typeface="Tahoma" panose="020B0604030504040204" pitchFamily="34" charset="0"/>
                <a:cs typeface="Tahoma" panose="020B0604030504040204" pitchFamily="34" charset="0"/>
              </a:rPr>
              <a:t>(buničitá vata</a:t>
            </a:r>
          </a:p>
          <a:p>
            <a:r>
              <a:rPr lang="cs-CZ" sz="2000" dirty="0">
                <a:solidFill>
                  <a:schemeClr val="bg1"/>
                </a:solidFill>
                <a:latin typeface="+mn-lt"/>
                <a:ea typeface="Tahoma" panose="020B0604030504040204" pitchFamily="34" charset="0"/>
                <a:cs typeface="Tahoma" panose="020B0604030504040204" pitchFamily="34" charset="0"/>
              </a:rPr>
              <a:t>a mulový čtverec)</a:t>
            </a:r>
            <a:endParaRPr kumimoji="0" lang="cs-CZ" sz="2000" b="0" i="0" u="none" strike="noStrike" cap="none" normalizeH="0" baseline="0" dirty="0">
              <a:ln>
                <a:noFill/>
              </a:ln>
              <a:solidFill>
                <a:schemeClr val="tx1"/>
              </a:solidFill>
              <a:effectLst/>
              <a:latin typeface="+mn-lt"/>
            </a:endParaRPr>
          </a:p>
        </p:txBody>
      </p:sp>
      <p:sp>
        <p:nvSpPr>
          <p:cNvPr id="19" name="Obdélník 18">
            <a:extLst>
              <a:ext uri="{FF2B5EF4-FFF2-40B4-BE49-F238E27FC236}">
                <a16:creationId xmlns:a16="http://schemas.microsoft.com/office/drawing/2014/main" id="{889A9689-37ED-43CE-ACB4-F368F89F628D}"/>
              </a:ext>
            </a:extLst>
          </p:cNvPr>
          <p:cNvSpPr/>
          <p:nvPr/>
        </p:nvSpPr>
        <p:spPr bwMode="auto">
          <a:xfrm>
            <a:off x="8123723" y="4921405"/>
            <a:ext cx="3945740" cy="1021755"/>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2000" b="1" i="0" u="none" strike="noStrike" cap="none" normalizeH="0" baseline="0" dirty="0">
                <a:ln>
                  <a:noFill/>
                </a:ln>
                <a:solidFill>
                  <a:schemeClr val="tx1"/>
                </a:solidFill>
                <a:effectLst/>
                <a:latin typeface="+mn-lt"/>
              </a:rPr>
              <a:t>Pokud úkon provádí zdravotník:</a:t>
            </a:r>
          </a:p>
          <a:p>
            <a:pPr marL="342900" marR="0" indent="-342900" algn="l" defTabSz="914400" rtl="0" eaLnBrk="1" fontAlgn="base" latinLnBrk="0" hangingPunct="1">
              <a:lnSpc>
                <a:spcPct val="100000"/>
              </a:lnSpc>
              <a:spcBef>
                <a:spcPct val="0"/>
              </a:spcBef>
              <a:spcAft>
                <a:spcPct val="0"/>
              </a:spcAft>
              <a:buClr>
                <a:srgbClr val="0000DC"/>
              </a:buClr>
              <a:buSzTx/>
              <a:buFont typeface="Arial" panose="020B0604020202020204" pitchFamily="34" charset="0"/>
              <a:buChar char="-"/>
              <a:tabLst/>
            </a:pPr>
            <a:r>
              <a:rPr kumimoji="0" lang="cs-CZ" sz="2000" b="0" i="0" u="none" strike="noStrike" cap="none" normalizeH="0" baseline="0" dirty="0">
                <a:ln>
                  <a:noFill/>
                </a:ln>
                <a:solidFill>
                  <a:schemeClr val="tx1"/>
                </a:solidFill>
                <a:effectLst/>
                <a:latin typeface="+mn-lt"/>
              </a:rPr>
              <a:t>Ochranné rukavice</a:t>
            </a:r>
          </a:p>
          <a:p>
            <a:pPr marL="342900" marR="0" indent="-342900" algn="l" defTabSz="914400" rtl="0" eaLnBrk="1" fontAlgn="base" latinLnBrk="0" hangingPunct="1">
              <a:lnSpc>
                <a:spcPct val="100000"/>
              </a:lnSpc>
              <a:spcBef>
                <a:spcPct val="0"/>
              </a:spcBef>
              <a:spcAft>
                <a:spcPct val="0"/>
              </a:spcAft>
              <a:buClr>
                <a:srgbClr val="0000DC"/>
              </a:buClr>
              <a:buSzTx/>
              <a:buFont typeface="Arial" panose="020B0604020202020204" pitchFamily="34" charset="0"/>
              <a:buChar char="-"/>
              <a:tabLst/>
            </a:pPr>
            <a:r>
              <a:rPr lang="cs-CZ" sz="2000" dirty="0">
                <a:solidFill>
                  <a:schemeClr val="tx1"/>
                </a:solidFill>
                <a:latin typeface="+mn-lt"/>
              </a:rPr>
              <a:t>Zástěra</a:t>
            </a:r>
            <a:endParaRPr kumimoji="0" lang="cs-CZ" sz="20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898715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54C7683-0268-4F29-8C3B-BAB59A0E2699}"/>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3" name="Zástupný symbol pro číslo snímku 2">
            <a:extLst>
              <a:ext uri="{FF2B5EF4-FFF2-40B4-BE49-F238E27FC236}">
                <a16:creationId xmlns:a16="http://schemas.microsoft.com/office/drawing/2014/main" id="{F1779BBC-ECF2-469B-AFEA-74C59AC73115}"/>
              </a:ext>
            </a:extLst>
          </p:cNvPr>
          <p:cNvSpPr>
            <a:spLocks noGrp="1"/>
          </p:cNvSpPr>
          <p:nvPr>
            <p:ph type="sldNum" sz="quarter" idx="11"/>
          </p:nvPr>
        </p:nvSpPr>
        <p:spPr/>
        <p:txBody>
          <a:bodyPr/>
          <a:lstStyle/>
          <a:p>
            <a:fld id="{D6D6C118-631F-4A80-9886-907009361577}" type="slidenum">
              <a:rPr lang="cs-CZ" altLang="cs-CZ" smtClean="0"/>
              <a:pPr/>
              <a:t>26</a:t>
            </a:fld>
            <a:endParaRPr lang="cs-CZ" altLang="cs-CZ" dirty="0"/>
          </a:p>
        </p:txBody>
      </p:sp>
      <p:pic>
        <p:nvPicPr>
          <p:cNvPr id="9218" name="Picture 2" descr="Zobrazit zdrojový obrázek">
            <a:extLst>
              <a:ext uri="{FF2B5EF4-FFF2-40B4-BE49-F238E27FC236}">
                <a16:creationId xmlns:a16="http://schemas.microsoft.com/office/drawing/2014/main" id="{80634AEA-D92A-4586-834B-C476C9322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33" y="881618"/>
            <a:ext cx="4953000" cy="53625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9964555-7D16-4D7D-9F92-CB2FD29FBA51}"/>
              </a:ext>
            </a:extLst>
          </p:cNvPr>
          <p:cNvSpPr txBox="1">
            <a:spLocks noChangeArrowheads="1"/>
          </p:cNvSpPr>
          <p:nvPr/>
        </p:nvSpPr>
        <p:spPr>
          <a:xfrm>
            <a:off x="150905" y="236679"/>
            <a:ext cx="12041095" cy="922338"/>
          </a:xfrm>
          <a:prstGeom prst="rect">
            <a:avLst/>
          </a:prstGeo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altLang="cs-CZ" kern="0" dirty="0"/>
              <a:t>Výměna jímacího systému – derivační </a:t>
            </a:r>
            <a:r>
              <a:rPr lang="cs-CZ" altLang="cs-CZ" kern="0" dirty="0" err="1"/>
              <a:t>stomie</a:t>
            </a:r>
            <a:r>
              <a:rPr lang="cs-CZ" altLang="cs-CZ" kern="0" dirty="0"/>
              <a:t> GIT</a:t>
            </a:r>
          </a:p>
        </p:txBody>
      </p:sp>
      <p:pic>
        <p:nvPicPr>
          <p:cNvPr id="9220" name="Picture 4" descr="Zobrazit zdrojový obrázek">
            <a:extLst>
              <a:ext uri="{FF2B5EF4-FFF2-40B4-BE49-F238E27FC236}">
                <a16:creationId xmlns:a16="http://schemas.microsoft.com/office/drawing/2014/main" id="{8274DD1F-B925-48F0-9EEF-86EAF6500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209" y="934005"/>
            <a:ext cx="4728850" cy="5078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156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2DCAA47-E2AA-4B44-A6FC-C6F113946920}"/>
              </a:ext>
            </a:extLst>
          </p:cNvPr>
          <p:cNvPicPr>
            <a:picLocks noChangeAspect="1"/>
          </p:cNvPicPr>
          <p:nvPr/>
        </p:nvPicPr>
        <p:blipFill rotWithShape="1">
          <a:blip r:embed="rId2"/>
          <a:srcRect l="45390" t="5512" r="12533"/>
          <a:stretch/>
        </p:blipFill>
        <p:spPr>
          <a:xfrm>
            <a:off x="1721921" y="1"/>
            <a:ext cx="8752115" cy="6858000"/>
          </a:xfrm>
          <a:prstGeom prst="rect">
            <a:avLst/>
          </a:prstGeom>
        </p:spPr>
      </p:pic>
    </p:spTree>
    <p:extLst>
      <p:ext uri="{BB962C8B-B14F-4D97-AF65-F5344CB8AC3E}">
        <p14:creationId xmlns:p14="http://schemas.microsoft.com/office/powerpoint/2010/main" val="2391364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F300BA4-C872-4313-9969-41D9C93BDE4A}"/>
              </a:ext>
            </a:extLst>
          </p:cNvPr>
          <p:cNvSpPr>
            <a:spLocks noGrp="1" noChangeArrowheads="1"/>
          </p:cNvSpPr>
          <p:nvPr>
            <p:ph type="title"/>
          </p:nvPr>
        </p:nvSpPr>
        <p:spPr>
          <a:xfrm>
            <a:off x="719400" y="339989"/>
            <a:ext cx="10753200" cy="451576"/>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p>
            <a:r>
              <a:rPr lang="cs-CZ" altLang="cs-CZ" dirty="0"/>
              <a:t>Ambulantní péče - poradna</a:t>
            </a:r>
          </a:p>
        </p:txBody>
      </p:sp>
      <p:sp>
        <p:nvSpPr>
          <p:cNvPr id="19459" name="Rectangle 3">
            <a:extLst>
              <a:ext uri="{FF2B5EF4-FFF2-40B4-BE49-F238E27FC236}">
                <a16:creationId xmlns:a16="http://schemas.microsoft.com/office/drawing/2014/main" id="{B005F01C-FCC6-479C-A94C-7550FD88FFD8}"/>
              </a:ext>
            </a:extLst>
          </p:cNvPr>
          <p:cNvSpPr>
            <a:spLocks noGrp="1" noChangeArrowheads="1"/>
          </p:cNvSpPr>
          <p:nvPr>
            <p:ph type="body" idx="1"/>
          </p:nvPr>
        </p:nvSpPr>
        <p:spPr>
          <a:xfrm>
            <a:off x="666000" y="791565"/>
            <a:ext cx="11032176" cy="5589587"/>
          </a:xfrm>
        </p:spPr>
        <p:txBody>
          <a:bodyPr vert="horz" lIns="0" tIns="0" rIns="0" bIns="0" rtlCol="0">
            <a:noAutofit/>
          </a:bodyPr>
          <a:lstStyle/>
          <a:p>
            <a:r>
              <a:rPr lang="cs-CZ" altLang="cs-CZ" sz="2400" dirty="0"/>
              <a:t>Edukační pohovory</a:t>
            </a:r>
          </a:p>
          <a:p>
            <a:r>
              <a:rPr lang="cs-CZ" altLang="cs-CZ" sz="2400" dirty="0"/>
              <a:t>Psychoterapeutický pohovor</a:t>
            </a:r>
          </a:p>
          <a:p>
            <a:r>
              <a:rPr lang="cs-CZ" altLang="cs-CZ" sz="2400" dirty="0"/>
              <a:t>Preskripce pomůcek</a:t>
            </a:r>
          </a:p>
          <a:p>
            <a:r>
              <a:rPr lang="cs-CZ" altLang="cs-CZ" sz="2400" dirty="0"/>
              <a:t>Výdej pomůcek</a:t>
            </a:r>
          </a:p>
          <a:p>
            <a:r>
              <a:rPr lang="cs-CZ" altLang="cs-CZ" sz="2400" dirty="0"/>
              <a:t>Informace o nových typech pomůcek</a:t>
            </a:r>
          </a:p>
          <a:p>
            <a:r>
              <a:rPr lang="cs-CZ" altLang="cs-CZ" sz="2400" dirty="0"/>
              <a:t>Řešení a vyhledávání komplikací</a:t>
            </a:r>
          </a:p>
          <a:p>
            <a:r>
              <a:rPr lang="cs-CZ" altLang="cs-CZ" sz="2400" dirty="0"/>
              <a:t>Řešení intimních problémů (sexuálních)</a:t>
            </a:r>
          </a:p>
          <a:p>
            <a:r>
              <a:rPr lang="cs-CZ" altLang="cs-CZ" sz="2400" dirty="0"/>
              <a:t>Zpětná vazba s rodinným zázemím</a:t>
            </a:r>
          </a:p>
          <a:p>
            <a:r>
              <a:rPr lang="cs-CZ" altLang="cs-CZ" sz="2400" dirty="0"/>
              <a:t>Spolupráce s klubem </a:t>
            </a:r>
            <a:r>
              <a:rPr lang="cs-CZ" altLang="cs-CZ" sz="2400" dirty="0" err="1"/>
              <a:t>stomiků</a:t>
            </a:r>
            <a:endParaRPr lang="cs-CZ" altLang="cs-CZ" sz="2400" dirty="0"/>
          </a:p>
          <a:p>
            <a:r>
              <a:rPr lang="cs-CZ" altLang="cs-CZ" sz="2400" dirty="0"/>
              <a:t>Spolupráce s domácí péčí</a:t>
            </a:r>
          </a:p>
        </p:txBody>
      </p:sp>
      <p:pic>
        <p:nvPicPr>
          <p:cNvPr id="4" name="Zástupný obsah 4" descr="Obsah obrázku modrá, stůl, vsedě, postel&#10;&#10;Popis byl vytvořen automaticky">
            <a:extLst>
              <a:ext uri="{FF2B5EF4-FFF2-40B4-BE49-F238E27FC236}">
                <a16:creationId xmlns:a16="http://schemas.microsoft.com/office/drawing/2014/main" id="{5C283AE9-2932-4CF1-A84F-3E52B2D829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122722" y="565777"/>
            <a:ext cx="3349878" cy="2512979"/>
          </a:xfrm>
          <a:prstGeom prst="rect">
            <a:avLst/>
          </a:prstGeom>
        </p:spPr>
      </p:pic>
      <p:pic>
        <p:nvPicPr>
          <p:cNvPr id="5" name="Obrázek 6">
            <a:extLst>
              <a:ext uri="{FF2B5EF4-FFF2-40B4-BE49-F238E27FC236}">
                <a16:creationId xmlns:a16="http://schemas.microsoft.com/office/drawing/2014/main" id="{36F4AA2A-897F-4D88-82D6-8395971FD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r="8333"/>
          <a:stretch>
            <a:fillRect/>
          </a:stretch>
        </p:blipFill>
        <p:spPr>
          <a:xfrm>
            <a:off x="7785944" y="3441403"/>
            <a:ext cx="4023433" cy="2512979"/>
          </a:xfrm>
          <a:prstGeom prst="rect">
            <a:avLst/>
          </a:prstGeom>
        </p:spPr>
      </p:pic>
      <p:sp>
        <p:nvSpPr>
          <p:cNvPr id="2" name="TextovéPole 1">
            <a:extLst>
              <a:ext uri="{FF2B5EF4-FFF2-40B4-BE49-F238E27FC236}">
                <a16:creationId xmlns:a16="http://schemas.microsoft.com/office/drawing/2014/main" id="{5DD696F1-917D-4FF7-BE25-D068953E7916}"/>
              </a:ext>
            </a:extLst>
          </p:cNvPr>
          <p:cNvSpPr txBox="1"/>
          <p:nvPr/>
        </p:nvSpPr>
        <p:spPr>
          <a:xfrm>
            <a:off x="8754913" y="3029247"/>
            <a:ext cx="2320635" cy="461665"/>
          </a:xfrm>
          <a:prstGeom prst="rect">
            <a:avLst/>
          </a:prstGeom>
          <a:noFill/>
        </p:spPr>
        <p:txBody>
          <a:bodyPr wrap="none" rtlCol="0">
            <a:spAutoFit/>
          </a:bodyPr>
          <a:lstStyle/>
          <a:p>
            <a:r>
              <a:rPr lang="cs-CZ" dirty="0"/>
              <a:t>Dříve a dnes…..</a:t>
            </a:r>
          </a:p>
        </p:txBody>
      </p:sp>
      <p:sp>
        <p:nvSpPr>
          <p:cNvPr id="3" name="Zástupný symbol pro zápatí 2">
            <a:extLst>
              <a:ext uri="{FF2B5EF4-FFF2-40B4-BE49-F238E27FC236}">
                <a16:creationId xmlns:a16="http://schemas.microsoft.com/office/drawing/2014/main" id="{BEB84CE5-5BEF-4E9B-9F7C-0814A74A3FC0}"/>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6" name="Zástupný symbol pro číslo snímku 5">
            <a:extLst>
              <a:ext uri="{FF2B5EF4-FFF2-40B4-BE49-F238E27FC236}">
                <a16:creationId xmlns:a16="http://schemas.microsoft.com/office/drawing/2014/main" id="{3755752E-BC17-415A-AC9D-A14193E308B7}"/>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Tree>
    <p:extLst>
      <p:ext uri="{BB962C8B-B14F-4D97-AF65-F5344CB8AC3E}">
        <p14:creationId xmlns:p14="http://schemas.microsoft.com/office/powerpoint/2010/main" val="3270046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4A13802-DE62-4E5A-ABF6-19F9A8DF8977}"/>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13605B5A-558B-4081-BD3F-9EB06B85FDF7}"/>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DB23A2ED-6B79-4EE1-807B-120E1A0A7C32}"/>
              </a:ext>
            </a:extLst>
          </p:cNvPr>
          <p:cNvSpPr>
            <a:spLocks noGrp="1"/>
          </p:cNvSpPr>
          <p:nvPr>
            <p:ph type="title"/>
          </p:nvPr>
        </p:nvSpPr>
        <p:spPr>
          <a:xfrm>
            <a:off x="414000" y="280613"/>
            <a:ext cx="10753200" cy="451576"/>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p>
            <a:r>
              <a:rPr lang="cs-CZ" altLang="cs-CZ" dirty="0"/>
              <a:t>DET </a:t>
            </a:r>
            <a:r>
              <a:rPr lang="cs-CZ" altLang="cs-CZ" dirty="0" err="1"/>
              <a:t>score</a:t>
            </a:r>
            <a:r>
              <a:rPr lang="cs-CZ" altLang="cs-CZ" dirty="0"/>
              <a:t> – hodnocení </a:t>
            </a:r>
            <a:r>
              <a:rPr lang="cs-CZ" altLang="cs-CZ" dirty="0" err="1"/>
              <a:t>parastomální</a:t>
            </a:r>
            <a:r>
              <a:rPr lang="cs-CZ" altLang="cs-CZ" dirty="0"/>
              <a:t> kůže</a:t>
            </a:r>
            <a:endParaRPr lang="cs-CZ" dirty="0"/>
          </a:p>
        </p:txBody>
      </p:sp>
      <p:sp>
        <p:nvSpPr>
          <p:cNvPr id="6" name="Zástupný obsah 2">
            <a:extLst>
              <a:ext uri="{FF2B5EF4-FFF2-40B4-BE49-F238E27FC236}">
                <a16:creationId xmlns:a16="http://schemas.microsoft.com/office/drawing/2014/main" id="{5CE6903A-606C-4450-A198-F306345F26D9}"/>
              </a:ext>
            </a:extLst>
          </p:cNvPr>
          <p:cNvSpPr txBox="1">
            <a:spLocks noChangeArrowheads="1"/>
          </p:cNvSpPr>
          <p:nvPr/>
        </p:nvSpPr>
        <p:spPr>
          <a:xfrm>
            <a:off x="273134" y="878774"/>
            <a:ext cx="11804072" cy="5349226"/>
          </a:xfrm>
          <a:prstGeom prst="rect">
            <a:avLst/>
          </a:prstGeom>
        </p:spPr>
        <p:txBody>
          <a:bodyPr vert="horz" lIns="0" tIns="0" rIns="0" bIns="0" rtlCol="0">
            <a:noAutofit/>
          </a:bodyPr>
          <a:lstStyle>
            <a:lvl1pPr marL="252000" indent="-180000" eaLnBrk="1" hangingPunct="1">
              <a:lnSpc>
                <a:spcPct val="150000"/>
              </a:lnSpc>
              <a:spcBef>
                <a:spcPts val="0"/>
              </a:spcBef>
              <a:buClr>
                <a:schemeClr val="tx2"/>
              </a:buClr>
              <a:buSzPct val="100000"/>
              <a:buFont typeface="Arial" panose="020B0604020202020204" pitchFamily="34" charset="0"/>
              <a:buChar char="̶"/>
              <a:defRPr b="0">
                <a:latin typeface="+mn-lt"/>
              </a:defRPr>
            </a:lvl1pPr>
            <a:lvl2pPr marL="504000" indent="-180000" eaLnBrk="1" hangingPunct="1">
              <a:lnSpc>
                <a:spcPct val="100000"/>
              </a:lnSpc>
              <a:spcBef>
                <a:spcPts val="0"/>
              </a:spcBef>
              <a:buClr>
                <a:schemeClr val="tx2"/>
              </a:buClr>
              <a:buSzPct val="100000"/>
              <a:buFont typeface="Arial" panose="020B0604020202020204" pitchFamily="34" charset="0"/>
              <a:buChar char="̶"/>
              <a:defRPr sz="2000" b="0">
                <a:latin typeface="+mn-lt"/>
              </a:defRPr>
            </a:lvl2pPr>
            <a:lvl3pPr indent="0" eaLnBrk="1" hangingPunct="1">
              <a:lnSpc>
                <a:spcPts val="1800"/>
              </a:lnSpc>
              <a:spcBef>
                <a:spcPts val="0"/>
              </a:spcBef>
              <a:buClr>
                <a:schemeClr val="folHlink"/>
              </a:buClr>
              <a:buSzPct val="80000"/>
              <a:buFontTx/>
              <a:buNone/>
              <a:defRPr sz="1500" b="0">
                <a:latin typeface="+mn-lt"/>
              </a:defRPr>
            </a:lvl3pPr>
            <a:lvl4pPr indent="0" eaLnBrk="1" hangingPunct="1">
              <a:lnSpc>
                <a:spcPts val="1800"/>
              </a:lnSpc>
              <a:spcBef>
                <a:spcPts val="0"/>
              </a:spcBef>
              <a:buClr>
                <a:schemeClr val="accent2"/>
              </a:buClr>
              <a:buSzPct val="90000"/>
              <a:buFontTx/>
              <a:buNone/>
              <a:defRPr sz="1500" b="0">
                <a:latin typeface="+mn-lt"/>
              </a:defRPr>
            </a:lvl4pPr>
            <a:lvl5pPr indent="0" eaLnBrk="1" hangingPunct="1">
              <a:lnSpc>
                <a:spcPts val="1800"/>
              </a:lnSpc>
              <a:spcBef>
                <a:spcPts val="0"/>
              </a:spcBef>
              <a:buClr>
                <a:schemeClr val="accent1"/>
              </a:buClr>
              <a:buFontTx/>
              <a:buNone/>
              <a:defRPr sz="1500" b="0">
                <a:latin typeface="+mn-lt"/>
              </a:defRPr>
            </a:lvl5pPr>
            <a:lvl6pPr marL="2514600" indent="-228600" fontAlgn="base">
              <a:spcBef>
                <a:spcPct val="20000"/>
              </a:spcBef>
              <a:spcAft>
                <a:spcPct val="0"/>
              </a:spcAft>
              <a:buClr>
                <a:schemeClr val="accent1"/>
              </a:buClr>
              <a:buFont typeface="Wingdings" pitchFamily="2" charset="2"/>
              <a:buBlip>
                <a:blip r:embed="rId2"/>
              </a:buBlip>
              <a:defRPr>
                <a:latin typeface="+mn-lt"/>
              </a:defRPr>
            </a:lvl6pPr>
            <a:lvl7pPr indent="0" fontAlgn="base">
              <a:lnSpc>
                <a:spcPts val="1800"/>
              </a:lnSpc>
              <a:spcBef>
                <a:spcPts val="0"/>
              </a:spcBef>
              <a:spcAft>
                <a:spcPct val="0"/>
              </a:spcAft>
              <a:buClr>
                <a:schemeClr val="accent1"/>
              </a:buClr>
              <a:buFont typeface="Arial" panose="020B0604020202020204" pitchFamily="34" charset="0"/>
              <a:buNone/>
              <a:defRPr baseline="0">
                <a:latin typeface="+mn-lt"/>
              </a:defRPr>
            </a:lvl7pPr>
            <a:lvl8pPr indent="0" fontAlgn="base">
              <a:lnSpc>
                <a:spcPts val="1800"/>
              </a:lnSpc>
              <a:spcBef>
                <a:spcPts val="0"/>
              </a:spcBef>
              <a:spcAft>
                <a:spcPct val="0"/>
              </a:spcAft>
              <a:buClr>
                <a:schemeClr val="accent1"/>
              </a:buClr>
              <a:buFont typeface="Arial" panose="020B0604020202020204" pitchFamily="34" charset="0"/>
              <a:buNone/>
              <a:defRPr>
                <a:latin typeface="+mn-lt"/>
              </a:defRPr>
            </a:lvl8pPr>
            <a:lvl9pPr indent="0" fontAlgn="base">
              <a:lnSpc>
                <a:spcPts val="1800"/>
              </a:lnSpc>
              <a:spcBef>
                <a:spcPts val="0"/>
              </a:spcBef>
              <a:spcAft>
                <a:spcPct val="0"/>
              </a:spcAft>
              <a:buClr>
                <a:schemeClr val="accent1"/>
              </a:buClr>
              <a:buFont typeface="Arial" panose="020B0604020202020204" pitchFamily="34" charset="0"/>
              <a:buNone/>
              <a:defRPr>
                <a:latin typeface="+mn-lt"/>
              </a:defRPr>
            </a:lvl9pPr>
          </a:lstStyle>
          <a:p>
            <a:pPr marL="529200" indent="-457200">
              <a:buAutoNum type="arabicPeriod"/>
            </a:pPr>
            <a:r>
              <a:rPr lang="cs-CZ" altLang="cs-CZ" dirty="0">
                <a:solidFill>
                  <a:srgbClr val="0000DC"/>
                </a:solidFill>
              </a:rPr>
              <a:t>Část:  hodnocení okolí </a:t>
            </a:r>
            <a:r>
              <a:rPr lang="cs-CZ" altLang="cs-CZ" dirty="0" err="1">
                <a:solidFill>
                  <a:srgbClr val="0000DC"/>
                </a:solidFill>
              </a:rPr>
              <a:t>stomie</a:t>
            </a:r>
            <a:r>
              <a:rPr lang="cs-CZ" altLang="cs-CZ" dirty="0">
                <a:solidFill>
                  <a:srgbClr val="0000DC"/>
                </a:solidFill>
              </a:rPr>
              <a:t> </a:t>
            </a:r>
            <a:r>
              <a:rPr lang="cs-CZ" altLang="cs-CZ" dirty="0"/>
              <a:t>(velikost defektu je hodnocena za využití transparentní fólie s mřížkou)	 </a:t>
            </a:r>
          </a:p>
          <a:p>
            <a:pPr lvl="1">
              <a:lnSpc>
                <a:spcPct val="150000"/>
              </a:lnSpc>
            </a:pPr>
            <a:r>
              <a:rPr lang="cs-CZ" altLang="cs-CZ" dirty="0">
                <a:solidFill>
                  <a:srgbClr val="0000DC"/>
                </a:solidFill>
              </a:rPr>
              <a:t>D = </a:t>
            </a:r>
            <a:r>
              <a:rPr lang="cs-CZ" altLang="cs-CZ" dirty="0" err="1">
                <a:solidFill>
                  <a:srgbClr val="0000DC"/>
                </a:solidFill>
              </a:rPr>
              <a:t>Discolouration</a:t>
            </a:r>
            <a:r>
              <a:rPr lang="cs-CZ" altLang="cs-CZ" dirty="0">
                <a:solidFill>
                  <a:srgbClr val="0000DC"/>
                </a:solidFill>
              </a:rPr>
              <a:t> </a:t>
            </a:r>
            <a:r>
              <a:rPr lang="cs-CZ" altLang="cs-CZ" dirty="0"/>
              <a:t>(změna barvy) hodnotí se změna ve zabarvení </a:t>
            </a:r>
            <a:r>
              <a:rPr lang="cs-CZ" altLang="cs-CZ" dirty="0" err="1"/>
              <a:t>peristomální</a:t>
            </a:r>
            <a:r>
              <a:rPr lang="cs-CZ" altLang="cs-CZ" dirty="0"/>
              <a:t> oblasti, rozsah a její závažnost</a:t>
            </a:r>
          </a:p>
          <a:p>
            <a:pPr lvl="1">
              <a:lnSpc>
                <a:spcPct val="150000"/>
              </a:lnSpc>
            </a:pPr>
            <a:r>
              <a:rPr lang="cs-CZ" altLang="cs-CZ" dirty="0">
                <a:solidFill>
                  <a:srgbClr val="0000DC"/>
                </a:solidFill>
              </a:rPr>
              <a:t>E = </a:t>
            </a:r>
            <a:r>
              <a:rPr lang="cs-CZ" altLang="cs-CZ" dirty="0" err="1">
                <a:solidFill>
                  <a:srgbClr val="0000DC"/>
                </a:solidFill>
              </a:rPr>
              <a:t>Erosion</a:t>
            </a:r>
            <a:r>
              <a:rPr lang="cs-CZ" altLang="cs-CZ" dirty="0">
                <a:solidFill>
                  <a:srgbClr val="0000DC"/>
                </a:solidFill>
              </a:rPr>
              <a:t> </a:t>
            </a:r>
            <a:r>
              <a:rPr lang="cs-CZ" altLang="cs-CZ" dirty="0"/>
              <a:t>(eroze) k hodnocení rozsahu a závažnosti poškození kožního krytu</a:t>
            </a:r>
          </a:p>
          <a:p>
            <a:pPr lvl="1">
              <a:lnSpc>
                <a:spcPct val="150000"/>
              </a:lnSpc>
            </a:pPr>
            <a:r>
              <a:rPr lang="cs-CZ" altLang="cs-CZ" dirty="0">
                <a:solidFill>
                  <a:srgbClr val="0000DC"/>
                </a:solidFill>
              </a:rPr>
              <a:t>T = </a:t>
            </a:r>
            <a:r>
              <a:rPr lang="cs-CZ" altLang="cs-CZ" dirty="0" err="1">
                <a:solidFill>
                  <a:srgbClr val="0000DC"/>
                </a:solidFill>
              </a:rPr>
              <a:t>Tissue</a:t>
            </a:r>
            <a:r>
              <a:rPr lang="cs-CZ" altLang="cs-CZ" dirty="0">
                <a:solidFill>
                  <a:srgbClr val="0000DC"/>
                </a:solidFill>
              </a:rPr>
              <a:t> </a:t>
            </a:r>
            <a:r>
              <a:rPr lang="cs-CZ" altLang="cs-CZ" dirty="0"/>
              <a:t>(tkáňové hodnocení) hodnotí se výskyt </a:t>
            </a:r>
            <a:r>
              <a:rPr lang="cs-CZ" altLang="cs-CZ" dirty="0" err="1"/>
              <a:t>hypergranulační</a:t>
            </a:r>
            <a:r>
              <a:rPr lang="cs-CZ" altLang="cs-CZ" dirty="0"/>
              <a:t> tkáně, její rozsah a závažnost (nadměrný růst tkáně)</a:t>
            </a:r>
          </a:p>
          <a:p>
            <a:pPr lvl="1">
              <a:lnSpc>
                <a:spcPct val="150000"/>
              </a:lnSpc>
            </a:pPr>
            <a:endParaRPr lang="cs-CZ" altLang="cs-CZ" dirty="0"/>
          </a:p>
          <a:p>
            <a:pPr marL="324000" lvl="1" indent="0">
              <a:lnSpc>
                <a:spcPct val="150000"/>
              </a:lnSpc>
              <a:buNone/>
            </a:pPr>
            <a:r>
              <a:rPr lang="cs-CZ" altLang="cs-CZ" sz="2400" dirty="0">
                <a:solidFill>
                  <a:srgbClr val="0000DC"/>
                </a:solidFill>
              </a:rPr>
              <a:t>2. Část: hodnocení příčiny</a:t>
            </a:r>
            <a:endParaRPr lang="cs-CZ" altLang="cs-CZ" dirty="0"/>
          </a:p>
        </p:txBody>
      </p:sp>
    </p:spTree>
    <p:extLst>
      <p:ext uri="{BB962C8B-B14F-4D97-AF65-F5344CB8AC3E}">
        <p14:creationId xmlns:p14="http://schemas.microsoft.com/office/powerpoint/2010/main" val="3613305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54B04F36-70AD-41A9-8471-A18B63C317E8}"/>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4" name="Zástupný symbol pro číslo snímku 3">
            <a:extLst>
              <a:ext uri="{FF2B5EF4-FFF2-40B4-BE49-F238E27FC236}">
                <a16:creationId xmlns:a16="http://schemas.microsoft.com/office/drawing/2014/main" id="{10CABC1F-D97B-48CF-8416-184E6F829707}"/>
              </a:ext>
            </a:extLst>
          </p:cNvPr>
          <p:cNvSpPr>
            <a:spLocks noGrp="1"/>
          </p:cNvSpPr>
          <p:nvPr>
            <p:ph type="sldNum" sz="quarter" idx="11"/>
          </p:nvPr>
        </p:nvSpPr>
        <p:spPr/>
        <p:txBody>
          <a:bodyPr/>
          <a:lstStyle/>
          <a:p>
            <a:fld id="{D6D6C118-631F-4A80-9886-907009361577}" type="slidenum">
              <a:rPr lang="cs-CZ" altLang="cs-CZ" smtClean="0"/>
              <a:pPr/>
              <a:t>3</a:t>
            </a:fld>
            <a:endParaRPr lang="cs-CZ" altLang="cs-CZ" dirty="0"/>
          </a:p>
        </p:txBody>
      </p:sp>
      <p:sp>
        <p:nvSpPr>
          <p:cNvPr id="5" name="Nadpis 4">
            <a:extLst>
              <a:ext uri="{FF2B5EF4-FFF2-40B4-BE49-F238E27FC236}">
                <a16:creationId xmlns:a16="http://schemas.microsoft.com/office/drawing/2014/main" id="{E2C55B23-3FBC-4600-B374-F1EBC66CF5A3}"/>
              </a:ext>
            </a:extLst>
          </p:cNvPr>
          <p:cNvSpPr>
            <a:spLocks noGrp="1"/>
          </p:cNvSpPr>
          <p:nvPr>
            <p:ph type="title"/>
          </p:nvPr>
        </p:nvSpPr>
        <p:spPr>
          <a:xfrm>
            <a:off x="93024" y="302193"/>
            <a:ext cx="10753200" cy="451576"/>
          </a:xfrm>
        </p:spPr>
        <p:txBody>
          <a:bodyPr/>
          <a:lstStyle/>
          <a:p>
            <a:r>
              <a:rPr lang="cs-CZ" dirty="0"/>
              <a:t>Typy </a:t>
            </a:r>
            <a:r>
              <a:rPr lang="cs-CZ" dirty="0" err="1"/>
              <a:t>stomií</a:t>
            </a:r>
            <a:endParaRPr lang="cs-CZ" dirty="0"/>
          </a:p>
        </p:txBody>
      </p:sp>
      <p:sp>
        <p:nvSpPr>
          <p:cNvPr id="10" name="Obdélník 9">
            <a:extLst>
              <a:ext uri="{FF2B5EF4-FFF2-40B4-BE49-F238E27FC236}">
                <a16:creationId xmlns:a16="http://schemas.microsoft.com/office/drawing/2014/main" id="{FE569E18-3AFB-4E83-865C-66B5CD39C6FF}"/>
              </a:ext>
            </a:extLst>
          </p:cNvPr>
          <p:cNvSpPr/>
          <p:nvPr/>
        </p:nvSpPr>
        <p:spPr bwMode="auto">
          <a:xfrm>
            <a:off x="93023" y="870937"/>
            <a:ext cx="12005953" cy="2291457"/>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a:ln>
                  <a:noFill/>
                </a:ln>
                <a:solidFill>
                  <a:schemeClr val="bg1">
                    <a:lumMod val="95000"/>
                  </a:schemeClr>
                </a:solidFill>
                <a:effectLst/>
                <a:latin typeface="Tahoma" pitchFamily="34" charset="0"/>
              </a:rPr>
              <a:t>Výživné - přívodné</a:t>
            </a:r>
          </a:p>
        </p:txBody>
      </p:sp>
      <p:sp>
        <p:nvSpPr>
          <p:cNvPr id="11" name="Obdélník 10">
            <a:extLst>
              <a:ext uri="{FF2B5EF4-FFF2-40B4-BE49-F238E27FC236}">
                <a16:creationId xmlns:a16="http://schemas.microsoft.com/office/drawing/2014/main" id="{982484AE-17FA-43B8-978F-AFA33A4EB63D}"/>
              </a:ext>
            </a:extLst>
          </p:cNvPr>
          <p:cNvSpPr/>
          <p:nvPr/>
        </p:nvSpPr>
        <p:spPr bwMode="auto">
          <a:xfrm>
            <a:off x="93024" y="3279562"/>
            <a:ext cx="12005952" cy="2697196"/>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a:ln>
                  <a:noFill/>
                </a:ln>
                <a:solidFill>
                  <a:schemeClr val="bg1">
                    <a:lumMod val="95000"/>
                  </a:schemeClr>
                </a:solidFill>
                <a:effectLst/>
                <a:latin typeface="Tahoma" pitchFamily="34" charset="0"/>
              </a:rPr>
              <a:t>Odvodné = derivační</a:t>
            </a:r>
          </a:p>
        </p:txBody>
      </p:sp>
      <p:sp>
        <p:nvSpPr>
          <p:cNvPr id="12" name="Obdélník 11">
            <a:extLst>
              <a:ext uri="{FF2B5EF4-FFF2-40B4-BE49-F238E27FC236}">
                <a16:creationId xmlns:a16="http://schemas.microsoft.com/office/drawing/2014/main" id="{A09D7131-AD30-4C3C-992E-0CFA50E09460}"/>
              </a:ext>
            </a:extLst>
          </p:cNvPr>
          <p:cNvSpPr/>
          <p:nvPr/>
        </p:nvSpPr>
        <p:spPr bwMode="auto">
          <a:xfrm>
            <a:off x="182089" y="1384241"/>
            <a:ext cx="5708072" cy="1229620"/>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cs-CZ" sz="2000" dirty="0">
                <a:solidFill>
                  <a:schemeClr val="tx1"/>
                </a:solidFill>
                <a:latin typeface="Tahoma" pitchFamily="34" charset="0"/>
              </a:rPr>
              <a:t>Žaludek</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cs-CZ" sz="2000" dirty="0"/>
              <a:t>Gastrostomie</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cs-CZ" sz="2000" dirty="0"/>
              <a:t>Perkutánní endoskopická gastrostomie (PEG)</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cs-CZ" sz="2000" dirty="0"/>
              <a:t>Výživový knoflík  (</a:t>
            </a:r>
            <a:r>
              <a:rPr lang="cs-CZ" sz="2000" dirty="0" err="1"/>
              <a:t>Feeding</a:t>
            </a:r>
            <a:r>
              <a:rPr lang="cs-CZ" sz="2000" dirty="0"/>
              <a:t> </a:t>
            </a:r>
            <a:r>
              <a:rPr lang="cs-CZ" sz="2000" dirty="0" err="1"/>
              <a:t>button</a:t>
            </a:r>
            <a:r>
              <a:rPr lang="cs-CZ" sz="2000" dirty="0"/>
              <a:t>)</a:t>
            </a:r>
          </a:p>
          <a:p>
            <a:pPr marL="0" marR="0" indent="0" algn="l" defTabSz="914400" rtl="0" eaLnBrk="1" fontAlgn="base" latinLnBrk="0" hangingPunct="1">
              <a:lnSpc>
                <a:spcPct val="100000"/>
              </a:lnSpc>
              <a:spcBef>
                <a:spcPct val="0"/>
              </a:spcBef>
              <a:spcAft>
                <a:spcPct val="0"/>
              </a:spcAft>
              <a:buClrTx/>
              <a:buSzTx/>
              <a:buFontTx/>
              <a:buNone/>
              <a:tabLst/>
            </a:pPr>
            <a:endParaRPr kumimoji="0" lang="cs-CZ" sz="2000" b="0" i="0" u="none" strike="noStrike" cap="none" normalizeH="0" baseline="0" dirty="0">
              <a:ln>
                <a:noFill/>
              </a:ln>
              <a:solidFill>
                <a:schemeClr val="tx1"/>
              </a:solidFill>
              <a:effectLst/>
              <a:latin typeface="Tahoma" pitchFamily="34" charset="0"/>
            </a:endParaRPr>
          </a:p>
        </p:txBody>
      </p:sp>
      <p:sp>
        <p:nvSpPr>
          <p:cNvPr id="13" name="Obdélník 12">
            <a:extLst>
              <a:ext uri="{FF2B5EF4-FFF2-40B4-BE49-F238E27FC236}">
                <a16:creationId xmlns:a16="http://schemas.microsoft.com/office/drawing/2014/main" id="{9E0AB503-BD43-48AA-9759-E114F5B3DCEB}"/>
              </a:ext>
            </a:extLst>
          </p:cNvPr>
          <p:cNvSpPr/>
          <p:nvPr/>
        </p:nvSpPr>
        <p:spPr bwMode="auto">
          <a:xfrm>
            <a:off x="6096000" y="1384241"/>
            <a:ext cx="5913911" cy="1239950"/>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cs-CZ" dirty="0">
                <a:solidFill>
                  <a:schemeClr val="tx1"/>
                </a:solidFill>
                <a:latin typeface="Tahoma" pitchFamily="34" charset="0"/>
              </a:rPr>
              <a:t>Jejunum</a:t>
            </a:r>
          </a:p>
          <a:p>
            <a:pPr marL="342900" marR="0" indent="-342900" algn="l" defTabSz="914400" rtl="0" eaLnBrk="1" fontAlgn="base" latinLnBrk="0" hangingPunct="1">
              <a:lnSpc>
                <a:spcPct val="100000"/>
              </a:lnSpc>
              <a:spcBef>
                <a:spcPct val="0"/>
              </a:spcBef>
              <a:spcAft>
                <a:spcPct val="0"/>
              </a:spcAft>
              <a:buClr>
                <a:schemeClr val="bg1"/>
              </a:buClr>
              <a:buSzTx/>
              <a:buFont typeface="Arial" panose="020B0604020202020204" pitchFamily="34" charset="0"/>
              <a:buChar char="-"/>
              <a:tabLst/>
            </a:pPr>
            <a:r>
              <a:rPr lang="cs-CZ" sz="2000" dirty="0" err="1"/>
              <a:t>Jejunostomie</a:t>
            </a:r>
            <a:endParaRPr lang="cs-CZ" sz="2000" dirty="0"/>
          </a:p>
          <a:p>
            <a:pPr marL="342900" marR="0" indent="-342900" algn="l" defTabSz="914400" rtl="0" eaLnBrk="1" fontAlgn="base" latinLnBrk="0" hangingPunct="1">
              <a:lnSpc>
                <a:spcPct val="100000"/>
              </a:lnSpc>
              <a:spcBef>
                <a:spcPct val="0"/>
              </a:spcBef>
              <a:spcAft>
                <a:spcPct val="0"/>
              </a:spcAft>
              <a:buClr>
                <a:schemeClr val="bg1"/>
              </a:buClr>
              <a:buSzTx/>
              <a:buFont typeface="Arial" panose="020B0604020202020204" pitchFamily="34" charset="0"/>
              <a:buChar char="-"/>
              <a:tabLst/>
            </a:pPr>
            <a:r>
              <a:rPr lang="cs-CZ" sz="2000" dirty="0"/>
              <a:t>Perkutánní endoskopická </a:t>
            </a:r>
            <a:r>
              <a:rPr lang="cs-CZ" sz="2000" dirty="0" err="1"/>
              <a:t>jejunostomie</a:t>
            </a:r>
            <a:r>
              <a:rPr lang="cs-CZ" sz="2000" dirty="0"/>
              <a:t> – PEJ</a:t>
            </a:r>
          </a:p>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4" name="Obdélník 13">
            <a:extLst>
              <a:ext uri="{FF2B5EF4-FFF2-40B4-BE49-F238E27FC236}">
                <a16:creationId xmlns:a16="http://schemas.microsoft.com/office/drawing/2014/main" id="{712F43BE-B3F5-4461-BF6F-64D212AB1482}"/>
              </a:ext>
            </a:extLst>
          </p:cNvPr>
          <p:cNvSpPr/>
          <p:nvPr/>
        </p:nvSpPr>
        <p:spPr bwMode="auto">
          <a:xfrm>
            <a:off x="182088" y="2670877"/>
            <a:ext cx="11827822" cy="388451"/>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548640" lvl="1" algn="ctr" eaLnBrk="1" fontAlgn="auto" hangingPunct="1">
              <a:spcAft>
                <a:spcPts val="0"/>
              </a:spcAft>
              <a:defRPr/>
            </a:pPr>
            <a:r>
              <a:rPr lang="cs-CZ" sz="2000" dirty="0"/>
              <a:t>Perkutánní endoskopická gastrostomie s jejunální sondou - PEG/J</a:t>
            </a:r>
          </a:p>
          <a:p>
            <a:pPr marL="0" marR="0" indent="0" algn="l" defTabSz="914400" rtl="0" eaLnBrk="1" fontAlgn="base" latinLnBrk="0" hangingPunct="1">
              <a:lnSpc>
                <a:spcPct val="100000"/>
              </a:lnSpc>
              <a:spcBef>
                <a:spcPct val="0"/>
              </a:spcBef>
              <a:spcAft>
                <a:spcPct val="0"/>
              </a:spcAft>
              <a:buClrTx/>
              <a:buSzTx/>
              <a:buFontTx/>
              <a:buNone/>
              <a:tabLst/>
            </a:pPr>
            <a:endParaRPr kumimoji="0" lang="cs-CZ" sz="2000" b="0" i="0" u="none" strike="noStrike" cap="none" normalizeH="0" baseline="0" dirty="0">
              <a:ln>
                <a:noFill/>
              </a:ln>
              <a:solidFill>
                <a:schemeClr val="tx1"/>
              </a:solidFill>
              <a:effectLst/>
              <a:latin typeface="Tahoma" pitchFamily="34" charset="0"/>
            </a:endParaRPr>
          </a:p>
        </p:txBody>
      </p:sp>
      <p:sp>
        <p:nvSpPr>
          <p:cNvPr id="15" name="Obdélník 14">
            <a:extLst>
              <a:ext uri="{FF2B5EF4-FFF2-40B4-BE49-F238E27FC236}">
                <a16:creationId xmlns:a16="http://schemas.microsoft.com/office/drawing/2014/main" id="{BD06389A-F913-4087-916A-EB9F11EC0837}"/>
              </a:ext>
            </a:extLst>
          </p:cNvPr>
          <p:cNvSpPr/>
          <p:nvPr/>
        </p:nvSpPr>
        <p:spPr bwMode="auto">
          <a:xfrm>
            <a:off x="311379" y="3448481"/>
            <a:ext cx="3536226" cy="2467453"/>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lvl="1" indent="0" eaLnBrk="1" fontAlgn="auto" hangingPunct="1">
              <a:spcAft>
                <a:spcPts val="0"/>
              </a:spcAft>
              <a:buNone/>
              <a:defRPr/>
            </a:pPr>
            <a:r>
              <a:rPr lang="cs-CZ" sz="2000" b="1" dirty="0"/>
              <a:t>Zažívací trakt</a:t>
            </a:r>
          </a:p>
          <a:p>
            <a:pPr marL="342900" lvl="1" indent="-342900" eaLnBrk="1" fontAlgn="auto" hangingPunct="1">
              <a:spcAft>
                <a:spcPts val="0"/>
              </a:spcAft>
              <a:buClr>
                <a:schemeClr val="bg1"/>
              </a:buClr>
              <a:buFont typeface="Arial" panose="020B0604020202020204" pitchFamily="34" charset="0"/>
              <a:buChar char="-"/>
              <a:defRPr/>
            </a:pPr>
            <a:r>
              <a:rPr lang="cs-CZ" sz="2000" dirty="0" err="1"/>
              <a:t>Oesophagostomie</a:t>
            </a:r>
            <a:endParaRPr lang="cs-CZ" sz="2000" dirty="0"/>
          </a:p>
          <a:p>
            <a:pPr marL="342900" lvl="2" indent="-342900" eaLnBrk="1" fontAlgn="auto" hangingPunct="1">
              <a:spcAft>
                <a:spcPts val="0"/>
              </a:spcAft>
              <a:buClr>
                <a:schemeClr val="bg1"/>
              </a:buClr>
              <a:buFont typeface="Arial" panose="020B0604020202020204" pitchFamily="34" charset="0"/>
              <a:buChar char="-"/>
              <a:defRPr/>
            </a:pPr>
            <a:r>
              <a:rPr lang="cs-CZ" sz="2000" dirty="0" err="1"/>
              <a:t>Jejunostomie</a:t>
            </a:r>
            <a:endParaRPr lang="cs-CZ" sz="2000" dirty="0"/>
          </a:p>
          <a:p>
            <a:pPr marL="342900" lvl="2" indent="-342900" eaLnBrk="1" fontAlgn="auto" hangingPunct="1">
              <a:spcAft>
                <a:spcPts val="0"/>
              </a:spcAft>
              <a:buClr>
                <a:schemeClr val="bg1"/>
              </a:buClr>
              <a:buFont typeface="Arial" panose="020B0604020202020204" pitchFamily="34" charset="0"/>
              <a:buChar char="-"/>
              <a:defRPr/>
            </a:pPr>
            <a:r>
              <a:rPr lang="cs-CZ" sz="2000" dirty="0"/>
              <a:t>Ileostomie</a:t>
            </a:r>
          </a:p>
          <a:p>
            <a:pPr marL="342900" lvl="2" indent="-342900" eaLnBrk="1" fontAlgn="auto" hangingPunct="1">
              <a:spcAft>
                <a:spcPts val="0"/>
              </a:spcAft>
              <a:buClr>
                <a:schemeClr val="bg1"/>
              </a:buClr>
              <a:buFont typeface="Arial" panose="020B0604020202020204" pitchFamily="34" charset="0"/>
              <a:buChar char="-"/>
              <a:defRPr/>
            </a:pPr>
            <a:r>
              <a:rPr lang="cs-CZ" sz="2000" dirty="0"/>
              <a:t>Kolostomie</a:t>
            </a:r>
          </a:p>
          <a:p>
            <a:pPr marL="800100" lvl="3" indent="-342900" fontAlgn="auto">
              <a:spcAft>
                <a:spcPts val="0"/>
              </a:spcAft>
              <a:buClr>
                <a:schemeClr val="bg1"/>
              </a:buClr>
              <a:buFont typeface="Arial" panose="020B0604020202020204" pitchFamily="34" charset="0"/>
              <a:buChar char="-"/>
              <a:defRPr/>
            </a:pPr>
            <a:r>
              <a:rPr lang="cs-CZ" sz="1600" dirty="0" err="1"/>
              <a:t>Cékostomie</a:t>
            </a:r>
            <a:endParaRPr lang="cs-CZ" sz="1600" dirty="0"/>
          </a:p>
          <a:p>
            <a:pPr marL="800100" lvl="3" indent="-342900" fontAlgn="auto">
              <a:spcAft>
                <a:spcPts val="0"/>
              </a:spcAft>
              <a:buClr>
                <a:schemeClr val="bg1"/>
              </a:buClr>
              <a:buFont typeface="Arial" panose="020B0604020202020204" pitchFamily="34" charset="0"/>
              <a:buChar char="-"/>
              <a:defRPr/>
            </a:pPr>
            <a:r>
              <a:rPr lang="cs-CZ" sz="1600" dirty="0" err="1"/>
              <a:t>Transversostomie</a:t>
            </a:r>
            <a:endParaRPr lang="cs-CZ" sz="1600" dirty="0"/>
          </a:p>
          <a:p>
            <a:pPr marL="800100" lvl="3" indent="-342900" fontAlgn="auto">
              <a:spcAft>
                <a:spcPts val="0"/>
              </a:spcAft>
              <a:buClr>
                <a:schemeClr val="bg1"/>
              </a:buClr>
              <a:buFont typeface="Arial" panose="020B0604020202020204" pitchFamily="34" charset="0"/>
              <a:buChar char="-"/>
              <a:defRPr/>
            </a:pPr>
            <a:r>
              <a:rPr lang="cs-CZ" sz="1600" dirty="0" err="1"/>
              <a:t>Sigmoideostomie</a:t>
            </a:r>
            <a:endParaRPr lang="cs-CZ" sz="1600" dirty="0"/>
          </a:p>
          <a:p>
            <a:pPr marL="320040" lvl="1" indent="0" eaLnBrk="1" fontAlgn="auto" hangingPunct="1">
              <a:spcAft>
                <a:spcPts val="0"/>
              </a:spcAft>
              <a:buNone/>
              <a:defRPr/>
            </a:pPr>
            <a:endParaRPr lang="cs-CZ" sz="2000" dirty="0"/>
          </a:p>
        </p:txBody>
      </p:sp>
      <p:sp>
        <p:nvSpPr>
          <p:cNvPr id="16" name="Obdélník 15">
            <a:extLst>
              <a:ext uri="{FF2B5EF4-FFF2-40B4-BE49-F238E27FC236}">
                <a16:creationId xmlns:a16="http://schemas.microsoft.com/office/drawing/2014/main" id="{A6585A69-4FDF-4514-AF7F-53F7DF25C4CB}"/>
              </a:ext>
            </a:extLst>
          </p:cNvPr>
          <p:cNvSpPr/>
          <p:nvPr/>
        </p:nvSpPr>
        <p:spPr bwMode="auto">
          <a:xfrm>
            <a:off x="4205508" y="3769708"/>
            <a:ext cx="3780981" cy="2146226"/>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lvl="1" fontAlgn="auto">
              <a:spcAft>
                <a:spcPts val="0"/>
              </a:spcAft>
              <a:defRPr/>
            </a:pPr>
            <a:r>
              <a:rPr lang="cs-CZ" sz="2000" b="1" dirty="0" err="1"/>
              <a:t>Uropoetický</a:t>
            </a:r>
            <a:r>
              <a:rPr lang="cs-CZ" sz="2000" b="1" dirty="0"/>
              <a:t> trakt (UPT)</a:t>
            </a:r>
          </a:p>
          <a:p>
            <a:pPr marL="342900" lvl="2" indent="-342900" eaLnBrk="1" fontAlgn="auto" hangingPunct="1">
              <a:spcAft>
                <a:spcPts val="0"/>
              </a:spcAft>
              <a:buFont typeface="Arial" panose="020B0604020202020204" pitchFamily="34" charset="0"/>
              <a:buChar char="-"/>
              <a:defRPr/>
            </a:pPr>
            <a:r>
              <a:rPr lang="cs-CZ" sz="2000" dirty="0" err="1"/>
              <a:t>Ureterostomie</a:t>
            </a:r>
            <a:endParaRPr lang="cs-CZ" sz="2000" dirty="0"/>
          </a:p>
          <a:p>
            <a:pPr marL="342900" lvl="2" indent="-342900" eaLnBrk="1" fontAlgn="auto" hangingPunct="1">
              <a:spcAft>
                <a:spcPts val="0"/>
              </a:spcAft>
              <a:buFont typeface="Arial" panose="020B0604020202020204" pitchFamily="34" charset="0"/>
              <a:buChar char="-"/>
              <a:defRPr/>
            </a:pPr>
            <a:r>
              <a:rPr lang="cs-CZ" sz="2000" dirty="0" err="1"/>
              <a:t>Epicystostomie</a:t>
            </a:r>
            <a:r>
              <a:rPr lang="cs-CZ" sz="2000" dirty="0"/>
              <a:t> (</a:t>
            </a:r>
            <a:r>
              <a:rPr lang="cs-CZ" sz="2000" dirty="0" err="1"/>
              <a:t>cystostomie</a:t>
            </a:r>
            <a:r>
              <a:rPr lang="cs-CZ" sz="2000" dirty="0"/>
              <a:t>)</a:t>
            </a:r>
          </a:p>
          <a:p>
            <a:pPr marL="342900" lvl="2" indent="-342900" eaLnBrk="1" fontAlgn="auto" hangingPunct="1">
              <a:spcAft>
                <a:spcPts val="0"/>
              </a:spcAft>
              <a:buFont typeface="Arial" panose="020B0604020202020204" pitchFamily="34" charset="0"/>
              <a:buChar char="-"/>
              <a:defRPr/>
            </a:pPr>
            <a:r>
              <a:rPr lang="cs-CZ" sz="2000" dirty="0" err="1"/>
              <a:t>Urostomie</a:t>
            </a:r>
            <a:endParaRPr lang="cs-CZ" sz="2000" dirty="0"/>
          </a:p>
        </p:txBody>
      </p:sp>
      <p:sp>
        <p:nvSpPr>
          <p:cNvPr id="18" name="Obdélník 17">
            <a:extLst>
              <a:ext uri="{FF2B5EF4-FFF2-40B4-BE49-F238E27FC236}">
                <a16:creationId xmlns:a16="http://schemas.microsoft.com/office/drawing/2014/main" id="{BC56CB58-B966-4FE7-B3AC-64AAE733A3BA}"/>
              </a:ext>
            </a:extLst>
          </p:cNvPr>
          <p:cNvSpPr/>
          <p:nvPr/>
        </p:nvSpPr>
        <p:spPr bwMode="auto">
          <a:xfrm>
            <a:off x="8473684" y="3442617"/>
            <a:ext cx="3536226" cy="2467452"/>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lvl="1" indent="0" eaLnBrk="1" fontAlgn="auto" hangingPunct="1">
              <a:spcAft>
                <a:spcPts val="0"/>
              </a:spcAft>
              <a:buNone/>
              <a:defRPr/>
            </a:pPr>
            <a:r>
              <a:rPr lang="pl-PL" sz="2000" b="1" dirty="0"/>
              <a:t>Dýchací trakt (DT)</a:t>
            </a:r>
          </a:p>
          <a:p>
            <a:pPr marL="342900" lvl="2" indent="-342900" eaLnBrk="1" fontAlgn="auto" hangingPunct="1">
              <a:spcAft>
                <a:spcPts val="0"/>
              </a:spcAft>
              <a:buClr>
                <a:schemeClr val="bg1"/>
              </a:buClr>
              <a:buFont typeface="Arial" panose="020B0604020202020204" pitchFamily="34" charset="0"/>
              <a:buChar char="-"/>
              <a:defRPr/>
            </a:pPr>
            <a:r>
              <a:rPr lang="pl-PL" sz="2000" dirty="0"/>
              <a:t>Tracheostomie</a:t>
            </a:r>
          </a:p>
          <a:p>
            <a:pPr marL="342900" lvl="2" indent="-342900" eaLnBrk="1" fontAlgn="auto" hangingPunct="1">
              <a:spcAft>
                <a:spcPts val="0"/>
              </a:spcAft>
              <a:buClr>
                <a:schemeClr val="bg1"/>
              </a:buClr>
              <a:buFont typeface="Arial" panose="020B0604020202020204" pitchFamily="34" charset="0"/>
              <a:buChar char="-"/>
              <a:defRPr/>
            </a:pPr>
            <a:r>
              <a:rPr lang="pl-PL" sz="2000" dirty="0"/>
              <a:t>Koniotomie</a:t>
            </a:r>
          </a:p>
        </p:txBody>
      </p:sp>
    </p:spTree>
    <p:extLst>
      <p:ext uri="{BB962C8B-B14F-4D97-AF65-F5344CB8AC3E}">
        <p14:creationId xmlns:p14="http://schemas.microsoft.com/office/powerpoint/2010/main" val="627641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7A29725-EBB5-403D-BCBF-4733F74393D7}"/>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58607069-AC10-408F-A308-547060D9259F}"/>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6" name="Nadpis 3">
            <a:extLst>
              <a:ext uri="{FF2B5EF4-FFF2-40B4-BE49-F238E27FC236}">
                <a16:creationId xmlns:a16="http://schemas.microsoft.com/office/drawing/2014/main" id="{06F3D03B-A050-46E8-BDC1-CDF0CA8F97E4}"/>
              </a:ext>
            </a:extLst>
          </p:cNvPr>
          <p:cNvSpPr txBox="1">
            <a:spLocks/>
          </p:cNvSpPr>
          <p:nvPr/>
        </p:nvSpPr>
        <p:spPr>
          <a:xfrm>
            <a:off x="540000" y="423836"/>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Komplikace </a:t>
            </a:r>
            <a:r>
              <a:rPr lang="cs-CZ" kern="0" dirty="0" err="1"/>
              <a:t>ranné</a:t>
            </a:r>
            <a:r>
              <a:rPr lang="cs-CZ" kern="0" dirty="0"/>
              <a:t> - derivační </a:t>
            </a:r>
            <a:r>
              <a:rPr lang="cs-CZ" kern="0" dirty="0" err="1"/>
              <a:t>stomie</a:t>
            </a:r>
            <a:r>
              <a:rPr lang="cs-CZ" kern="0" dirty="0"/>
              <a:t> GIT</a:t>
            </a:r>
          </a:p>
        </p:txBody>
      </p:sp>
      <p:pic>
        <p:nvPicPr>
          <p:cNvPr id="7" name="Picture 7" descr="DSCN0520">
            <a:extLst>
              <a:ext uri="{FF2B5EF4-FFF2-40B4-BE49-F238E27FC236}">
                <a16:creationId xmlns:a16="http://schemas.microsoft.com/office/drawing/2014/main" id="{4D82B711-C047-4085-B80B-682B9E8C5561}"/>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540000" y="1000701"/>
            <a:ext cx="2822945" cy="21172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0" descr="DSCN1234">
            <a:extLst>
              <a:ext uri="{FF2B5EF4-FFF2-40B4-BE49-F238E27FC236}">
                <a16:creationId xmlns:a16="http://schemas.microsoft.com/office/drawing/2014/main" id="{F89EC2EB-9714-4022-BDA8-85B63A7AD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15609" y="4040425"/>
            <a:ext cx="2916237" cy="2187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descr="000_0002">
            <a:extLst>
              <a:ext uri="{FF2B5EF4-FFF2-40B4-BE49-F238E27FC236}">
                <a16:creationId xmlns:a16="http://schemas.microsoft.com/office/drawing/2014/main" id="{38032DB4-8EAA-4D36-9C19-80CF2A4A1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320009" y="2594295"/>
            <a:ext cx="2895600" cy="2185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ovéPole 10">
            <a:extLst>
              <a:ext uri="{FF2B5EF4-FFF2-40B4-BE49-F238E27FC236}">
                <a16:creationId xmlns:a16="http://schemas.microsoft.com/office/drawing/2014/main" id="{4276FA50-83B1-4588-B34C-9486F7BF4CAE}"/>
              </a:ext>
            </a:extLst>
          </p:cNvPr>
          <p:cNvSpPr txBox="1"/>
          <p:nvPr/>
        </p:nvSpPr>
        <p:spPr>
          <a:xfrm>
            <a:off x="540000" y="2656245"/>
            <a:ext cx="1338828" cy="461665"/>
          </a:xfrm>
          <a:prstGeom prst="rect">
            <a:avLst/>
          </a:prstGeom>
          <a:noFill/>
        </p:spPr>
        <p:txBody>
          <a:bodyPr wrap="none" rtlCol="0">
            <a:spAutoFit/>
          </a:bodyPr>
          <a:lstStyle/>
          <a:p>
            <a:r>
              <a:rPr lang="cs-CZ" dirty="0">
                <a:solidFill>
                  <a:schemeClr val="bg1"/>
                </a:solidFill>
              </a:rPr>
              <a:t>Krvácení</a:t>
            </a:r>
          </a:p>
        </p:txBody>
      </p:sp>
      <p:sp>
        <p:nvSpPr>
          <p:cNvPr id="12" name="TextovéPole 11">
            <a:extLst>
              <a:ext uri="{FF2B5EF4-FFF2-40B4-BE49-F238E27FC236}">
                <a16:creationId xmlns:a16="http://schemas.microsoft.com/office/drawing/2014/main" id="{7C6BDAF8-282B-4EF7-95DE-C394F51D033E}"/>
              </a:ext>
            </a:extLst>
          </p:cNvPr>
          <p:cNvSpPr txBox="1"/>
          <p:nvPr/>
        </p:nvSpPr>
        <p:spPr>
          <a:xfrm>
            <a:off x="3362945" y="4249839"/>
            <a:ext cx="1401346" cy="461665"/>
          </a:xfrm>
          <a:prstGeom prst="rect">
            <a:avLst/>
          </a:prstGeom>
          <a:noFill/>
        </p:spPr>
        <p:txBody>
          <a:bodyPr wrap="none" rtlCol="0">
            <a:spAutoFit/>
          </a:bodyPr>
          <a:lstStyle/>
          <a:p>
            <a:r>
              <a:rPr lang="cs-CZ" dirty="0">
                <a:solidFill>
                  <a:schemeClr val="bg1"/>
                </a:solidFill>
              </a:rPr>
              <a:t>Odhojení</a:t>
            </a:r>
          </a:p>
        </p:txBody>
      </p:sp>
      <p:sp>
        <p:nvSpPr>
          <p:cNvPr id="14" name="TextovéPole 13">
            <a:extLst>
              <a:ext uri="{FF2B5EF4-FFF2-40B4-BE49-F238E27FC236}">
                <a16:creationId xmlns:a16="http://schemas.microsoft.com/office/drawing/2014/main" id="{1CD1C5CD-39BC-4160-BC1A-20941A7522C4}"/>
              </a:ext>
            </a:extLst>
          </p:cNvPr>
          <p:cNvSpPr txBox="1"/>
          <p:nvPr/>
        </p:nvSpPr>
        <p:spPr>
          <a:xfrm>
            <a:off x="6215609" y="5678708"/>
            <a:ext cx="1281120" cy="461665"/>
          </a:xfrm>
          <a:prstGeom prst="rect">
            <a:avLst/>
          </a:prstGeom>
          <a:noFill/>
        </p:spPr>
        <p:txBody>
          <a:bodyPr wrap="none" rtlCol="0">
            <a:spAutoFit/>
          </a:bodyPr>
          <a:lstStyle/>
          <a:p>
            <a:r>
              <a:rPr lang="cs-CZ" dirty="0">
                <a:solidFill>
                  <a:schemeClr val="bg1"/>
                </a:solidFill>
              </a:rPr>
              <a:t>Nekróza</a:t>
            </a:r>
          </a:p>
        </p:txBody>
      </p:sp>
    </p:spTree>
    <p:extLst>
      <p:ext uri="{BB962C8B-B14F-4D97-AF65-F5344CB8AC3E}">
        <p14:creationId xmlns:p14="http://schemas.microsoft.com/office/powerpoint/2010/main" val="2350066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1CCAF8D-CF7F-41D6-AA24-A1AF2BC0552E}"/>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9B073A50-9C9C-4227-AA23-2B7DDAFD9EB7}"/>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a:extLst>
              <a:ext uri="{FF2B5EF4-FFF2-40B4-BE49-F238E27FC236}">
                <a16:creationId xmlns:a16="http://schemas.microsoft.com/office/drawing/2014/main" id="{CE18EC9C-CD2B-4DFA-8CF6-FDAEB7839222}"/>
              </a:ext>
            </a:extLst>
          </p:cNvPr>
          <p:cNvSpPr>
            <a:spLocks noGrp="1"/>
          </p:cNvSpPr>
          <p:nvPr>
            <p:ph type="title"/>
          </p:nvPr>
        </p:nvSpPr>
        <p:spPr>
          <a:xfrm>
            <a:off x="720000" y="478759"/>
            <a:ext cx="10753200" cy="451576"/>
          </a:xfrm>
        </p:spPr>
        <p:txBody>
          <a:bodyPr/>
          <a:lstStyle/>
          <a:p>
            <a:r>
              <a:rPr lang="cs-CZ" dirty="0"/>
              <a:t>Komplikace pozdní - derivační </a:t>
            </a:r>
            <a:r>
              <a:rPr lang="cs-CZ" dirty="0" err="1"/>
              <a:t>stomie</a:t>
            </a:r>
            <a:r>
              <a:rPr lang="cs-CZ" dirty="0"/>
              <a:t> GIT</a:t>
            </a:r>
          </a:p>
        </p:txBody>
      </p:sp>
      <p:pic>
        <p:nvPicPr>
          <p:cNvPr id="6" name="Picture 10" descr="DSCN1272">
            <a:extLst>
              <a:ext uri="{FF2B5EF4-FFF2-40B4-BE49-F238E27FC236}">
                <a16:creationId xmlns:a16="http://schemas.microsoft.com/office/drawing/2014/main" id="{886BDCA6-8DDF-41D7-91F3-1804F50E6F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206292" y="1088820"/>
            <a:ext cx="2501929" cy="18764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8" descr="100_1365">
            <a:extLst>
              <a:ext uri="{FF2B5EF4-FFF2-40B4-BE49-F238E27FC236}">
                <a16:creationId xmlns:a16="http://schemas.microsoft.com/office/drawing/2014/main" id="{B997E02E-C012-4DBE-97AF-BE0DEFA0D99B}"/>
              </a:ext>
            </a:extLst>
          </p:cNvP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720000" y="1088821"/>
            <a:ext cx="2486292" cy="18764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8" name="Object 5">
            <a:extLst>
              <a:ext uri="{FF2B5EF4-FFF2-40B4-BE49-F238E27FC236}">
                <a16:creationId xmlns:a16="http://schemas.microsoft.com/office/drawing/2014/main" id="{3859B540-592A-4613-82DD-06F41A140B0B}"/>
              </a:ext>
            </a:extLst>
          </p:cNvPr>
          <p:cNvGraphicFramePr>
            <a:graphicFrameLocks noChangeAspect="1"/>
          </p:cNvGraphicFramePr>
          <p:nvPr>
            <p:extLst>
              <p:ext uri="{D42A27DB-BD31-4B8C-83A1-F6EECF244321}">
                <p14:modId xmlns:p14="http://schemas.microsoft.com/office/powerpoint/2010/main" val="1172681726"/>
              </p:ext>
            </p:extLst>
          </p:nvPr>
        </p:nvGraphicFramePr>
        <p:xfrm>
          <a:off x="715449" y="3030118"/>
          <a:ext cx="3899501" cy="2923980"/>
        </p:xfrm>
        <a:graphic>
          <a:graphicData uri="http://schemas.openxmlformats.org/presentationml/2006/ole">
            <mc:AlternateContent xmlns:mc="http://schemas.openxmlformats.org/markup-compatibility/2006">
              <mc:Choice xmlns:v="urn:schemas-microsoft-com:vml" Requires="v">
                <p:oleObj spid="_x0000_s1056" name="Snímek" r:id="rId5" imgW="4572000" imgH="3429000" progId="PowerPoint.Slide.8">
                  <p:embed/>
                </p:oleObj>
              </mc:Choice>
              <mc:Fallback>
                <p:oleObj name="Snímek" r:id="rId5" imgW="4572000" imgH="3429000" progId="PowerPoint.Slide.8">
                  <p:embed/>
                  <p:pic>
                    <p:nvPicPr>
                      <p:cNvPr id="27651" name="Object 5">
                        <a:extLst>
                          <a:ext uri="{FF2B5EF4-FFF2-40B4-BE49-F238E27FC236}">
                            <a16:creationId xmlns:a16="http://schemas.microsoft.com/office/drawing/2014/main" id="{C32F1C84-1126-4E34-9DB8-87C922E294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449" y="3030118"/>
                        <a:ext cx="3899501" cy="2923980"/>
                      </a:xfrm>
                      <a:prstGeom prst="rect">
                        <a:avLst/>
                      </a:prstGeom>
                      <a:noFill/>
                      <a:ln>
                        <a:noFill/>
                      </a:ln>
                      <a:effectLst/>
                    </p:spPr>
                  </p:pic>
                </p:oleObj>
              </mc:Fallback>
            </mc:AlternateContent>
          </a:graphicData>
        </a:graphic>
      </p:graphicFrame>
      <p:graphicFrame>
        <p:nvGraphicFramePr>
          <p:cNvPr id="9" name="Object 3">
            <a:extLst>
              <a:ext uri="{FF2B5EF4-FFF2-40B4-BE49-F238E27FC236}">
                <a16:creationId xmlns:a16="http://schemas.microsoft.com/office/drawing/2014/main" id="{87840EAB-0FEA-4057-8894-5F46AB943BA9}"/>
              </a:ext>
            </a:extLst>
          </p:cNvPr>
          <p:cNvGraphicFramePr>
            <a:graphicFrameLocks noChangeAspect="1"/>
          </p:cNvGraphicFramePr>
          <p:nvPr>
            <p:extLst>
              <p:ext uri="{D42A27DB-BD31-4B8C-83A1-F6EECF244321}">
                <p14:modId xmlns:p14="http://schemas.microsoft.com/office/powerpoint/2010/main" val="457673752"/>
              </p:ext>
            </p:extLst>
          </p:nvPr>
        </p:nvGraphicFramePr>
        <p:xfrm>
          <a:off x="6096000" y="1088820"/>
          <a:ext cx="2790848" cy="1876447"/>
        </p:xfrm>
        <a:graphic>
          <a:graphicData uri="http://schemas.openxmlformats.org/presentationml/2006/ole">
            <mc:AlternateContent xmlns:mc="http://schemas.openxmlformats.org/markup-compatibility/2006">
              <mc:Choice xmlns:v="urn:schemas-microsoft-com:vml" Requires="v">
                <p:oleObj spid="_x0000_s1057" name="Snímek" r:id="rId7" imgW="4572000" imgH="3429000" progId="PowerPoint.Slide.8">
                  <p:embed/>
                </p:oleObj>
              </mc:Choice>
              <mc:Fallback>
                <p:oleObj name="Snímek" r:id="rId7" imgW="4572000" imgH="3429000" progId="PowerPoint.Slide.8">
                  <p:embed/>
                  <p:pic>
                    <p:nvPicPr>
                      <p:cNvPr id="28675" name="Object 3">
                        <a:extLst>
                          <a:ext uri="{FF2B5EF4-FFF2-40B4-BE49-F238E27FC236}">
                            <a16:creationId xmlns:a16="http://schemas.microsoft.com/office/drawing/2014/main" id="{EA44C9A0-636C-4A58-8913-3CC5AFFB2F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088820"/>
                        <a:ext cx="2790848" cy="1876447"/>
                      </a:xfrm>
                      <a:prstGeom prst="rect">
                        <a:avLst/>
                      </a:prstGeom>
                      <a:noFill/>
                      <a:ln>
                        <a:noFill/>
                      </a:ln>
                      <a:effectLst/>
                    </p:spPr>
                  </p:pic>
                </p:oleObj>
              </mc:Fallback>
            </mc:AlternateContent>
          </a:graphicData>
        </a:graphic>
      </p:graphicFrame>
      <p:pic>
        <p:nvPicPr>
          <p:cNvPr id="10" name="Picture 4" descr="100_1368">
            <a:extLst>
              <a:ext uri="{FF2B5EF4-FFF2-40B4-BE49-F238E27FC236}">
                <a16:creationId xmlns:a16="http://schemas.microsoft.com/office/drawing/2014/main" id="{04C34396-2BF2-4ACF-952E-479240962E6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8887387" y="1088820"/>
            <a:ext cx="2117354" cy="18764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8" descr="DSCN1475">
            <a:extLst>
              <a:ext uri="{FF2B5EF4-FFF2-40B4-BE49-F238E27FC236}">
                <a16:creationId xmlns:a16="http://schemas.microsoft.com/office/drawing/2014/main" id="{567EB3A3-DF8C-4BD7-B48B-C3B0A2A08E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4593701" y="3030118"/>
            <a:ext cx="3898639" cy="29239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ovéPole 11">
            <a:extLst>
              <a:ext uri="{FF2B5EF4-FFF2-40B4-BE49-F238E27FC236}">
                <a16:creationId xmlns:a16="http://schemas.microsoft.com/office/drawing/2014/main" id="{35204AB1-0C13-4BCF-84C6-66A0B54E4781}"/>
              </a:ext>
            </a:extLst>
          </p:cNvPr>
          <p:cNvSpPr txBox="1"/>
          <p:nvPr/>
        </p:nvSpPr>
        <p:spPr>
          <a:xfrm>
            <a:off x="1762772" y="2615662"/>
            <a:ext cx="2940549" cy="461665"/>
          </a:xfrm>
          <a:prstGeom prst="rect">
            <a:avLst/>
          </a:prstGeom>
          <a:noFill/>
        </p:spPr>
        <p:txBody>
          <a:bodyPr wrap="none" rtlCol="0">
            <a:spAutoFit/>
          </a:bodyPr>
          <a:lstStyle/>
          <a:p>
            <a:r>
              <a:rPr lang="cs-CZ" dirty="0">
                <a:solidFill>
                  <a:schemeClr val="bg1"/>
                </a:solidFill>
              </a:rPr>
              <a:t>Nevhodná lokalizace</a:t>
            </a:r>
          </a:p>
        </p:txBody>
      </p:sp>
      <p:sp>
        <p:nvSpPr>
          <p:cNvPr id="13" name="TextovéPole 12">
            <a:extLst>
              <a:ext uri="{FF2B5EF4-FFF2-40B4-BE49-F238E27FC236}">
                <a16:creationId xmlns:a16="http://schemas.microsoft.com/office/drawing/2014/main" id="{A41339E7-2A3F-4EB1-81D9-C33C122810D6}"/>
              </a:ext>
            </a:extLst>
          </p:cNvPr>
          <p:cNvSpPr txBox="1"/>
          <p:nvPr/>
        </p:nvSpPr>
        <p:spPr>
          <a:xfrm>
            <a:off x="7836787" y="2540846"/>
            <a:ext cx="1170641" cy="461665"/>
          </a:xfrm>
          <a:prstGeom prst="rect">
            <a:avLst/>
          </a:prstGeom>
          <a:noFill/>
        </p:spPr>
        <p:txBody>
          <a:bodyPr wrap="none" rtlCol="0">
            <a:spAutoFit/>
          </a:bodyPr>
          <a:lstStyle/>
          <a:p>
            <a:r>
              <a:rPr lang="cs-CZ" dirty="0">
                <a:solidFill>
                  <a:schemeClr val="bg1"/>
                </a:solidFill>
              </a:rPr>
              <a:t>Prolaps</a:t>
            </a:r>
          </a:p>
        </p:txBody>
      </p:sp>
      <p:sp>
        <p:nvSpPr>
          <p:cNvPr id="14" name="TextovéPole 13">
            <a:extLst>
              <a:ext uri="{FF2B5EF4-FFF2-40B4-BE49-F238E27FC236}">
                <a16:creationId xmlns:a16="http://schemas.microsoft.com/office/drawing/2014/main" id="{E8633A41-19B9-440B-B7AD-314A44D3453C}"/>
              </a:ext>
            </a:extLst>
          </p:cNvPr>
          <p:cNvSpPr txBox="1"/>
          <p:nvPr/>
        </p:nvSpPr>
        <p:spPr>
          <a:xfrm>
            <a:off x="7165032" y="5520040"/>
            <a:ext cx="1257075" cy="461665"/>
          </a:xfrm>
          <a:prstGeom prst="rect">
            <a:avLst/>
          </a:prstGeom>
          <a:noFill/>
        </p:spPr>
        <p:txBody>
          <a:bodyPr wrap="none" rtlCol="0">
            <a:spAutoFit/>
          </a:bodyPr>
          <a:lstStyle/>
          <a:p>
            <a:r>
              <a:rPr lang="cs-CZ" dirty="0">
                <a:solidFill>
                  <a:schemeClr val="bg1"/>
                </a:solidFill>
              </a:rPr>
              <a:t>Stenóza</a:t>
            </a:r>
          </a:p>
        </p:txBody>
      </p:sp>
      <p:sp>
        <p:nvSpPr>
          <p:cNvPr id="15" name="TextovéPole 14">
            <a:extLst>
              <a:ext uri="{FF2B5EF4-FFF2-40B4-BE49-F238E27FC236}">
                <a16:creationId xmlns:a16="http://schemas.microsoft.com/office/drawing/2014/main" id="{359220DB-C344-4AD0-8371-ED10B12A17DC}"/>
              </a:ext>
            </a:extLst>
          </p:cNvPr>
          <p:cNvSpPr txBox="1"/>
          <p:nvPr/>
        </p:nvSpPr>
        <p:spPr>
          <a:xfrm>
            <a:off x="666000" y="5502175"/>
            <a:ext cx="1238672" cy="461665"/>
          </a:xfrm>
          <a:prstGeom prst="rect">
            <a:avLst/>
          </a:prstGeom>
          <a:noFill/>
        </p:spPr>
        <p:txBody>
          <a:bodyPr wrap="none" rtlCol="0">
            <a:spAutoFit/>
          </a:bodyPr>
          <a:lstStyle/>
          <a:p>
            <a:r>
              <a:rPr lang="cs-CZ" dirty="0" err="1">
                <a:solidFill>
                  <a:schemeClr val="bg1"/>
                </a:solidFill>
              </a:rPr>
              <a:t>Rejekce</a:t>
            </a:r>
            <a:endParaRPr lang="cs-CZ" dirty="0">
              <a:solidFill>
                <a:schemeClr val="bg1"/>
              </a:solidFill>
            </a:endParaRPr>
          </a:p>
        </p:txBody>
      </p:sp>
      <p:pic>
        <p:nvPicPr>
          <p:cNvPr id="16" name="Picture 7" descr="DSCN0246">
            <a:extLst>
              <a:ext uri="{FF2B5EF4-FFF2-40B4-BE49-F238E27FC236}">
                <a16:creationId xmlns:a16="http://schemas.microsoft.com/office/drawing/2014/main" id="{242500BE-7D5F-42CE-9D34-564A011622A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a:xfrm>
            <a:off x="8492340" y="3030118"/>
            <a:ext cx="3124076" cy="29239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ovéPole 16">
            <a:extLst>
              <a:ext uri="{FF2B5EF4-FFF2-40B4-BE49-F238E27FC236}">
                <a16:creationId xmlns:a16="http://schemas.microsoft.com/office/drawing/2014/main" id="{95E1346F-7438-41E1-8016-579168E13307}"/>
              </a:ext>
            </a:extLst>
          </p:cNvPr>
          <p:cNvSpPr txBox="1"/>
          <p:nvPr/>
        </p:nvSpPr>
        <p:spPr>
          <a:xfrm>
            <a:off x="8908313" y="5492433"/>
            <a:ext cx="2414956" cy="461665"/>
          </a:xfrm>
          <a:prstGeom prst="rect">
            <a:avLst/>
          </a:prstGeom>
          <a:noFill/>
        </p:spPr>
        <p:txBody>
          <a:bodyPr wrap="none" rtlCol="0">
            <a:spAutoFit/>
          </a:bodyPr>
          <a:lstStyle/>
          <a:p>
            <a:r>
              <a:rPr lang="cs-CZ" dirty="0" err="1">
                <a:solidFill>
                  <a:schemeClr val="bg1"/>
                </a:solidFill>
              </a:rPr>
              <a:t>Paratomální</a:t>
            </a:r>
            <a:r>
              <a:rPr lang="cs-CZ" dirty="0">
                <a:solidFill>
                  <a:schemeClr val="bg1"/>
                </a:solidFill>
              </a:rPr>
              <a:t> kýla</a:t>
            </a:r>
          </a:p>
        </p:txBody>
      </p:sp>
    </p:spTree>
    <p:extLst>
      <p:ext uri="{BB962C8B-B14F-4D97-AF65-F5344CB8AC3E}">
        <p14:creationId xmlns:p14="http://schemas.microsoft.com/office/powerpoint/2010/main" val="3633811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C4AFB05-F848-4354-A381-315D5B30E4D9}"/>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151E2FCE-62BB-450A-BFAD-93174FFAF5AD}"/>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6" name="Nadpis 3">
            <a:extLst>
              <a:ext uri="{FF2B5EF4-FFF2-40B4-BE49-F238E27FC236}">
                <a16:creationId xmlns:a16="http://schemas.microsoft.com/office/drawing/2014/main" id="{57CB3993-338A-414E-8E0D-E1677A6A873F}"/>
              </a:ext>
            </a:extLst>
          </p:cNvPr>
          <p:cNvSpPr txBox="1">
            <a:spLocks/>
          </p:cNvSpPr>
          <p:nvPr/>
        </p:nvSpPr>
        <p:spPr>
          <a:xfrm>
            <a:off x="413999" y="478759"/>
            <a:ext cx="11354447"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Komplikace okolní kůže - derivační </a:t>
            </a:r>
            <a:r>
              <a:rPr lang="cs-CZ" kern="0" dirty="0" err="1"/>
              <a:t>stomie</a:t>
            </a:r>
            <a:r>
              <a:rPr lang="cs-CZ" kern="0" dirty="0"/>
              <a:t> GIT</a:t>
            </a:r>
          </a:p>
        </p:txBody>
      </p:sp>
      <p:pic>
        <p:nvPicPr>
          <p:cNvPr id="7" name="Picture 6" descr="Opruzení">
            <a:extLst>
              <a:ext uri="{FF2B5EF4-FFF2-40B4-BE49-F238E27FC236}">
                <a16:creationId xmlns:a16="http://schemas.microsoft.com/office/drawing/2014/main" id="{9AFDB75D-7866-4556-90E0-89F102DCE93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13999" y="1051648"/>
            <a:ext cx="4038600" cy="2628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9" descr="100_1393">
            <a:extLst>
              <a:ext uri="{FF2B5EF4-FFF2-40B4-BE49-F238E27FC236}">
                <a16:creationId xmlns:a16="http://schemas.microsoft.com/office/drawing/2014/main" id="{595D054C-2B63-432E-9AA8-742D91BF0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392403" y="2229592"/>
            <a:ext cx="2895600" cy="2185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100_1389">
            <a:extLst>
              <a:ext uri="{FF2B5EF4-FFF2-40B4-BE49-F238E27FC236}">
                <a16:creationId xmlns:a16="http://schemas.microsoft.com/office/drawing/2014/main" id="{475BA6AE-2D0E-4257-A0FA-F9EE72A21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288003" y="2980372"/>
            <a:ext cx="4038600" cy="304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ovéPole 10">
            <a:extLst>
              <a:ext uri="{FF2B5EF4-FFF2-40B4-BE49-F238E27FC236}">
                <a16:creationId xmlns:a16="http://schemas.microsoft.com/office/drawing/2014/main" id="{C768720E-E6AF-45CA-B786-EB91BB4CA4BD}"/>
              </a:ext>
            </a:extLst>
          </p:cNvPr>
          <p:cNvSpPr txBox="1"/>
          <p:nvPr/>
        </p:nvSpPr>
        <p:spPr>
          <a:xfrm>
            <a:off x="540000" y="2518707"/>
            <a:ext cx="1726883" cy="461665"/>
          </a:xfrm>
          <a:prstGeom prst="rect">
            <a:avLst/>
          </a:prstGeom>
          <a:noFill/>
        </p:spPr>
        <p:txBody>
          <a:bodyPr wrap="none" rtlCol="0">
            <a:spAutoFit/>
          </a:bodyPr>
          <a:lstStyle/>
          <a:p>
            <a:r>
              <a:rPr lang="cs-CZ" dirty="0">
                <a:solidFill>
                  <a:schemeClr val="bg1"/>
                </a:solidFill>
              </a:rPr>
              <a:t>Opruzenina</a:t>
            </a:r>
          </a:p>
        </p:txBody>
      </p:sp>
      <p:sp>
        <p:nvSpPr>
          <p:cNvPr id="12" name="TextovéPole 11">
            <a:extLst>
              <a:ext uri="{FF2B5EF4-FFF2-40B4-BE49-F238E27FC236}">
                <a16:creationId xmlns:a16="http://schemas.microsoft.com/office/drawing/2014/main" id="{EC4A96CB-1756-4487-8C57-DCBFD3344942}"/>
              </a:ext>
            </a:extLst>
          </p:cNvPr>
          <p:cNvSpPr txBox="1"/>
          <p:nvPr/>
        </p:nvSpPr>
        <p:spPr>
          <a:xfrm>
            <a:off x="4392403" y="3794446"/>
            <a:ext cx="1460208" cy="461665"/>
          </a:xfrm>
          <a:prstGeom prst="rect">
            <a:avLst/>
          </a:prstGeom>
          <a:noFill/>
        </p:spPr>
        <p:txBody>
          <a:bodyPr wrap="none" rtlCol="0">
            <a:spAutoFit/>
          </a:bodyPr>
          <a:lstStyle/>
          <a:p>
            <a:r>
              <a:rPr lang="cs-CZ" dirty="0">
                <a:solidFill>
                  <a:schemeClr val="bg1"/>
                </a:solidFill>
              </a:rPr>
              <a:t>Macerace</a:t>
            </a:r>
          </a:p>
        </p:txBody>
      </p:sp>
      <p:sp>
        <p:nvSpPr>
          <p:cNvPr id="13" name="TextovéPole 12">
            <a:extLst>
              <a:ext uri="{FF2B5EF4-FFF2-40B4-BE49-F238E27FC236}">
                <a16:creationId xmlns:a16="http://schemas.microsoft.com/office/drawing/2014/main" id="{E8CFFFAD-DB11-4945-B01E-86B9FFB1FA86}"/>
              </a:ext>
            </a:extLst>
          </p:cNvPr>
          <p:cNvSpPr txBox="1"/>
          <p:nvPr/>
        </p:nvSpPr>
        <p:spPr>
          <a:xfrm>
            <a:off x="7638062" y="5294867"/>
            <a:ext cx="1112933" cy="461665"/>
          </a:xfrm>
          <a:prstGeom prst="rect">
            <a:avLst/>
          </a:prstGeom>
          <a:noFill/>
        </p:spPr>
        <p:txBody>
          <a:bodyPr wrap="none" rtlCol="0">
            <a:spAutoFit/>
          </a:bodyPr>
          <a:lstStyle/>
          <a:p>
            <a:r>
              <a:rPr lang="cs-CZ" dirty="0">
                <a:solidFill>
                  <a:schemeClr val="bg1"/>
                </a:solidFill>
              </a:rPr>
              <a:t>Alergie</a:t>
            </a:r>
          </a:p>
        </p:txBody>
      </p:sp>
    </p:spTree>
    <p:extLst>
      <p:ext uri="{BB962C8B-B14F-4D97-AF65-F5344CB8AC3E}">
        <p14:creationId xmlns:p14="http://schemas.microsoft.com/office/powerpoint/2010/main" val="2653139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1E52BC60-9E51-4599-95F6-112890BEBB0D}"/>
              </a:ext>
            </a:extLst>
          </p:cNvPr>
          <p:cNvSpPr>
            <a:spLocks noGrp="1" noChangeArrowheads="1"/>
          </p:cNvSpPr>
          <p:nvPr>
            <p:ph type="title"/>
          </p:nvPr>
        </p:nvSpPr>
        <p:spPr>
          <a:xfrm>
            <a:off x="270391" y="142504"/>
            <a:ext cx="11525766" cy="85090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p>
            <a:r>
              <a:rPr lang="cs-CZ" altLang="cs-CZ" dirty="0"/>
              <a:t>Zásady výživy – derivační </a:t>
            </a:r>
            <a:r>
              <a:rPr lang="cs-CZ" altLang="cs-CZ" dirty="0" err="1"/>
              <a:t>stomie</a:t>
            </a:r>
            <a:r>
              <a:rPr lang="cs-CZ" altLang="cs-CZ" dirty="0"/>
              <a:t> GIT</a:t>
            </a:r>
          </a:p>
        </p:txBody>
      </p:sp>
      <p:sp>
        <p:nvSpPr>
          <p:cNvPr id="68611" name="Rectangle 3">
            <a:extLst>
              <a:ext uri="{FF2B5EF4-FFF2-40B4-BE49-F238E27FC236}">
                <a16:creationId xmlns:a16="http://schemas.microsoft.com/office/drawing/2014/main" id="{E773BA28-B193-4BD7-BF06-7FF50150C873}"/>
              </a:ext>
            </a:extLst>
          </p:cNvPr>
          <p:cNvSpPr>
            <a:spLocks noGrp="1" noChangeArrowheads="1"/>
          </p:cNvSpPr>
          <p:nvPr>
            <p:ph type="body" idx="1"/>
          </p:nvPr>
        </p:nvSpPr>
        <p:spPr>
          <a:xfrm>
            <a:off x="270391" y="623042"/>
            <a:ext cx="10517579" cy="6092454"/>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oAutofit/>
          </a:bodyPr>
          <a:lstStyle/>
          <a:p>
            <a:pPr marL="72000" indent="0" algn="ctr">
              <a:buNone/>
            </a:pPr>
            <a:r>
              <a:rPr lang="cs-CZ" altLang="cs-CZ" sz="2000" b="1" dirty="0"/>
              <a:t>Potíže vyvolané nevhodnou stravou jsou individuální.</a:t>
            </a:r>
          </a:p>
          <a:p>
            <a:r>
              <a:rPr lang="cs-CZ" altLang="cs-CZ" sz="2000" dirty="0">
                <a:sym typeface="Symbol" panose="05050102010706020507" pitchFamily="18" charset="2"/>
              </a:rPr>
              <a:t>K určení nevhodných potravin pomůže zaznamenávat přijatou stravu a odezvu organizmu po dobu 1 měsíce</a:t>
            </a:r>
          </a:p>
          <a:p>
            <a:pPr marL="72000" indent="0">
              <a:buNone/>
            </a:pPr>
            <a:r>
              <a:rPr lang="cs-CZ" altLang="cs-CZ" sz="2000" dirty="0">
                <a:solidFill>
                  <a:srgbClr val="0000DC"/>
                </a:solidFill>
                <a:sym typeface="Symbol" panose="05050102010706020507" pitchFamily="18" charset="2"/>
              </a:rPr>
              <a:t>Obecná doporučení</a:t>
            </a:r>
          </a:p>
          <a:p>
            <a:r>
              <a:rPr lang="cs-CZ" altLang="cs-CZ" sz="2000" dirty="0">
                <a:sym typeface="Symbol" panose="05050102010706020507" pitchFamily="18" charset="2"/>
              </a:rPr>
              <a:t>Jíst pomalu a pečlivě kousat</a:t>
            </a:r>
          </a:p>
          <a:p>
            <a:r>
              <a:rPr lang="cs-CZ" altLang="cs-CZ" sz="2000" dirty="0">
                <a:sym typeface="Symbol" panose="05050102010706020507" pitchFamily="18" charset="2"/>
              </a:rPr>
              <a:t>Žvýkat s uzavřenými ústy  zamezí polykání vzduchu </a:t>
            </a:r>
          </a:p>
          <a:p>
            <a:r>
              <a:rPr lang="cs-CZ" altLang="cs-CZ" sz="2000" dirty="0">
                <a:sym typeface="Symbol" panose="05050102010706020507" pitchFamily="18" charset="2"/>
              </a:rPr>
              <a:t>Pravidelná a střídmá strava  pravidelné vyprazdňování</a:t>
            </a:r>
          </a:p>
          <a:p>
            <a:r>
              <a:rPr lang="cs-CZ" altLang="cs-CZ" sz="2000" dirty="0">
                <a:sym typeface="Symbol" panose="05050102010706020507" pitchFamily="18" charset="2"/>
              </a:rPr>
              <a:t>Novou potravinu vyzkoušet v malém množství  alergie</a:t>
            </a:r>
          </a:p>
          <a:p>
            <a:r>
              <a:rPr lang="cs-CZ" altLang="cs-CZ" sz="2000" dirty="0">
                <a:sym typeface="Symbol" panose="05050102010706020507" pitchFamily="18" charset="2"/>
              </a:rPr>
              <a:t>Technologie úpravy – vaření, dušení vždy do změknutí</a:t>
            </a:r>
          </a:p>
          <a:p>
            <a:r>
              <a:rPr lang="cs-CZ" altLang="cs-CZ" sz="2000" dirty="0">
                <a:sym typeface="Symbol" panose="05050102010706020507" pitchFamily="18" charset="2"/>
              </a:rPr>
              <a:t>Dostatečný příjem tekutin – nepít studené a sycené nápoje</a:t>
            </a:r>
          </a:p>
          <a:p>
            <a:r>
              <a:rPr lang="cs-CZ" altLang="cs-CZ" sz="2000" dirty="0">
                <a:sym typeface="Symbol" panose="05050102010706020507" pitchFamily="18" charset="2"/>
              </a:rPr>
              <a:t>Doplňovat vitamíny a minerály</a:t>
            </a:r>
          </a:p>
          <a:p>
            <a:endParaRPr lang="cs-CZ" altLang="cs-CZ" sz="2000" dirty="0">
              <a:sym typeface="Symbol" panose="05050102010706020507" pitchFamily="18" charset="2"/>
            </a:endParaRPr>
          </a:p>
          <a:p>
            <a:endParaRPr lang="cs-CZ" altLang="cs-CZ" sz="2000" dirty="0">
              <a:sym typeface="Symbol" panose="05050102010706020507" pitchFamily="18" charset="2"/>
            </a:endParaRPr>
          </a:p>
        </p:txBody>
      </p:sp>
      <p:sp>
        <p:nvSpPr>
          <p:cNvPr id="2" name="Zástupný symbol pro zápatí 1">
            <a:extLst>
              <a:ext uri="{FF2B5EF4-FFF2-40B4-BE49-F238E27FC236}">
                <a16:creationId xmlns:a16="http://schemas.microsoft.com/office/drawing/2014/main" id="{4287D545-49A4-41BD-B250-EB87C7FB3121}"/>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9A9C69F0-3C1B-4BD4-9866-8B3A7C88AADE}"/>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34BD418-2457-47A2-A966-7672FEF912E4}"/>
              </a:ext>
            </a:extLst>
          </p:cNvPr>
          <p:cNvSpPr>
            <a:spLocks noGrp="1" noChangeArrowheads="1"/>
          </p:cNvSpPr>
          <p:nvPr>
            <p:ph type="title"/>
          </p:nvPr>
        </p:nvSpPr>
        <p:spPr>
          <a:xfrm>
            <a:off x="650401" y="86426"/>
            <a:ext cx="11118046" cy="85090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p>
            <a:r>
              <a:rPr lang="cs-CZ" altLang="cs-CZ" dirty="0"/>
              <a:t>Zásady výživy – derivační </a:t>
            </a:r>
            <a:r>
              <a:rPr lang="cs-CZ" altLang="cs-CZ" dirty="0" err="1"/>
              <a:t>stomie</a:t>
            </a:r>
            <a:r>
              <a:rPr lang="cs-CZ" altLang="cs-CZ" dirty="0"/>
              <a:t> GIT</a:t>
            </a:r>
          </a:p>
        </p:txBody>
      </p:sp>
      <p:sp>
        <p:nvSpPr>
          <p:cNvPr id="69635" name="Rectangle 3">
            <a:extLst>
              <a:ext uri="{FF2B5EF4-FFF2-40B4-BE49-F238E27FC236}">
                <a16:creationId xmlns:a16="http://schemas.microsoft.com/office/drawing/2014/main" id="{BA193338-2B1D-4C8E-B5A6-8EEC7C2DEDF4}"/>
              </a:ext>
            </a:extLst>
          </p:cNvPr>
          <p:cNvSpPr>
            <a:spLocks noGrp="1" noChangeArrowheads="1"/>
          </p:cNvSpPr>
          <p:nvPr>
            <p:ph type="body" idx="1"/>
          </p:nvPr>
        </p:nvSpPr>
        <p:spPr>
          <a:xfrm>
            <a:off x="242632" y="573303"/>
            <a:ext cx="10454244" cy="594995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oAutofit/>
          </a:bodyPr>
          <a:lstStyle/>
          <a:p>
            <a:pPr marL="72000" indent="0" algn="ctr">
              <a:buNone/>
            </a:pPr>
            <a:r>
              <a:rPr lang="cs-CZ" altLang="cs-CZ" sz="2000" b="1" dirty="0"/>
              <a:t>Vhodnou volbou stravy ovlivníme činnost střeva.</a:t>
            </a:r>
          </a:p>
          <a:p>
            <a:pPr marL="72000" indent="0">
              <a:buNone/>
            </a:pPr>
            <a:r>
              <a:rPr lang="cs-CZ" altLang="cs-CZ" sz="2000" dirty="0">
                <a:solidFill>
                  <a:srgbClr val="0000DC"/>
                </a:solidFill>
                <a:sym typeface="Symbol" panose="05050102010706020507" pitchFamily="18" charset="2"/>
              </a:rPr>
              <a:t>Požadavky na stravu</a:t>
            </a:r>
          </a:p>
          <a:p>
            <a:r>
              <a:rPr lang="cs-CZ" altLang="cs-CZ" sz="2000" dirty="0">
                <a:sym typeface="Symbol" panose="05050102010706020507" pitchFamily="18" charset="2"/>
              </a:rPr>
              <a:t>Bezezbytková</a:t>
            </a:r>
          </a:p>
          <a:p>
            <a:r>
              <a:rPr lang="cs-CZ" altLang="cs-CZ" sz="2000" dirty="0">
                <a:sym typeface="Symbol" panose="05050102010706020507" pitchFamily="18" charset="2"/>
              </a:rPr>
              <a:t>Netučná</a:t>
            </a:r>
          </a:p>
          <a:p>
            <a:r>
              <a:rPr lang="cs-CZ" altLang="cs-CZ" sz="2000" dirty="0">
                <a:sym typeface="Symbol" panose="05050102010706020507" pitchFamily="18" charset="2"/>
              </a:rPr>
              <a:t>Nenadýmavá</a:t>
            </a:r>
          </a:p>
          <a:p>
            <a:r>
              <a:rPr lang="cs-CZ" altLang="cs-CZ" sz="2000" dirty="0">
                <a:sym typeface="Symbol" panose="05050102010706020507" pitchFamily="18" charset="2"/>
              </a:rPr>
              <a:t>Prvních 6 – 8 týdnu strava bez nerozpustné vlákniny</a:t>
            </a:r>
          </a:p>
          <a:p>
            <a:pPr marL="72000" indent="0">
              <a:buNone/>
            </a:pPr>
            <a:r>
              <a:rPr lang="cs-CZ" altLang="cs-CZ" sz="2000" dirty="0">
                <a:solidFill>
                  <a:srgbClr val="0000DC"/>
                </a:solidFill>
                <a:sym typeface="Symbol" panose="05050102010706020507" pitchFamily="18" charset="2"/>
              </a:rPr>
              <a:t>Doplňky stravy</a:t>
            </a:r>
          </a:p>
          <a:p>
            <a:r>
              <a:rPr lang="cs-CZ" altLang="cs-CZ" sz="2000" dirty="0">
                <a:sym typeface="Symbol" panose="05050102010706020507" pitchFamily="18" charset="2"/>
              </a:rPr>
              <a:t>Vitamíny, minerály, sipping, modulární dietetika, probiotika, </a:t>
            </a:r>
            <a:r>
              <a:rPr lang="cs-CZ" altLang="cs-CZ" sz="2000" dirty="0" err="1">
                <a:sym typeface="Symbol" panose="05050102010706020507" pitchFamily="18" charset="2"/>
              </a:rPr>
              <a:t>prebiotika</a:t>
            </a:r>
            <a:endParaRPr lang="cs-CZ" altLang="cs-CZ" sz="2000" dirty="0">
              <a:sym typeface="Symbol" panose="05050102010706020507" pitchFamily="18" charset="2"/>
            </a:endParaRPr>
          </a:p>
          <a:p>
            <a:pPr marL="72000" indent="0">
              <a:buNone/>
            </a:pPr>
            <a:r>
              <a:rPr lang="cs-CZ" altLang="cs-CZ" sz="2000" dirty="0">
                <a:solidFill>
                  <a:srgbClr val="0000DC"/>
                </a:solidFill>
                <a:sym typeface="Symbol" panose="05050102010706020507" pitchFamily="18" charset="2"/>
              </a:rPr>
              <a:t>Rozložení stravy</a:t>
            </a:r>
          </a:p>
          <a:p>
            <a:r>
              <a:rPr lang="cs-CZ" altLang="cs-CZ" sz="2000" dirty="0">
                <a:sym typeface="Symbol" panose="05050102010706020507" pitchFamily="18" charset="2"/>
              </a:rPr>
              <a:t>Vydatná snídaně a oběd</a:t>
            </a:r>
          </a:p>
          <a:p>
            <a:r>
              <a:rPr lang="cs-CZ" altLang="cs-CZ" sz="2000" dirty="0">
                <a:sym typeface="Symbol" panose="05050102010706020507" pitchFamily="18" charset="2"/>
              </a:rPr>
              <a:t>Menší večeře</a:t>
            </a:r>
          </a:p>
        </p:txBody>
      </p:sp>
      <p:sp>
        <p:nvSpPr>
          <p:cNvPr id="69636" name="AutoShape 4">
            <a:extLst>
              <a:ext uri="{FF2B5EF4-FFF2-40B4-BE49-F238E27FC236}">
                <a16:creationId xmlns:a16="http://schemas.microsoft.com/office/drawing/2014/main" id="{A27616B3-99E7-457F-98F6-5BD563E7E441}"/>
              </a:ext>
            </a:extLst>
          </p:cNvPr>
          <p:cNvSpPr>
            <a:spLocks noChangeArrowheads="1"/>
          </p:cNvSpPr>
          <p:nvPr/>
        </p:nvSpPr>
        <p:spPr bwMode="auto">
          <a:xfrm>
            <a:off x="9009565" y="1085617"/>
            <a:ext cx="2842635" cy="1318449"/>
          </a:xfrm>
          <a:prstGeom prst="wedgeEllipseCallout">
            <a:avLst>
              <a:gd name="adj1" fmla="val -144026"/>
              <a:gd name="adj2" fmla="val 27300"/>
            </a:avLst>
          </a:prstGeo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52000" indent="-180000">
              <a:spcBef>
                <a:spcPts val="0"/>
              </a:spcBef>
              <a:buClr>
                <a:schemeClr val="tx2"/>
              </a:buClr>
              <a:buSzPct val="100000"/>
              <a:buFont typeface="Arial" panose="020B0604020202020204" pitchFamily="34" charset="0"/>
              <a:buChar char="̶"/>
            </a:pPr>
            <a:r>
              <a:rPr lang="cs-CZ" altLang="cs-CZ" sz="2000" dirty="0">
                <a:solidFill>
                  <a:schemeClr val="bg1"/>
                </a:solidFill>
                <a:latin typeface="+mn-lt"/>
              </a:rPr>
              <a:t>Dieta č. 5 Bílkovinná bezezbytková</a:t>
            </a:r>
          </a:p>
        </p:txBody>
      </p:sp>
      <p:sp>
        <p:nvSpPr>
          <p:cNvPr id="2" name="Zástupný symbol pro zápatí 1">
            <a:extLst>
              <a:ext uri="{FF2B5EF4-FFF2-40B4-BE49-F238E27FC236}">
                <a16:creationId xmlns:a16="http://schemas.microsoft.com/office/drawing/2014/main" id="{7628B004-807A-4A7B-8C67-64FE90559039}"/>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1F3310CC-755D-42F7-BC29-32A57FE4725A}"/>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a:extLst>
              <a:ext uri="{FF2B5EF4-FFF2-40B4-BE49-F238E27FC236}">
                <a16:creationId xmlns:a16="http://schemas.microsoft.com/office/drawing/2014/main" id="{62D68B9B-4677-446C-A901-28B691770E51}"/>
              </a:ext>
            </a:extLst>
          </p:cNvPr>
          <p:cNvSpPr>
            <a:spLocks noGrp="1" noChangeArrowheads="1"/>
          </p:cNvSpPr>
          <p:nvPr>
            <p:ph type="title"/>
          </p:nvPr>
        </p:nvSpPr>
        <p:spPr>
          <a:xfrm>
            <a:off x="211014" y="130628"/>
            <a:ext cx="11331802" cy="706438"/>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p>
            <a:r>
              <a:rPr lang="cs-CZ" altLang="cs-CZ" dirty="0"/>
              <a:t>Účinek potravin – derivační </a:t>
            </a:r>
            <a:r>
              <a:rPr lang="cs-CZ" altLang="cs-CZ" dirty="0" err="1"/>
              <a:t>stomie</a:t>
            </a:r>
            <a:r>
              <a:rPr lang="cs-CZ" altLang="cs-CZ" dirty="0"/>
              <a:t> GIT</a:t>
            </a:r>
          </a:p>
        </p:txBody>
      </p:sp>
      <p:graphicFrame>
        <p:nvGraphicFramePr>
          <p:cNvPr id="286780" name="Group 60">
            <a:extLst>
              <a:ext uri="{FF2B5EF4-FFF2-40B4-BE49-F238E27FC236}">
                <a16:creationId xmlns:a16="http://schemas.microsoft.com/office/drawing/2014/main" id="{3DED1BA3-B5E6-456B-8DED-CC77E78073E5}"/>
              </a:ext>
            </a:extLst>
          </p:cNvPr>
          <p:cNvGraphicFramePr>
            <a:graphicFrameLocks noGrp="1"/>
          </p:cNvGraphicFramePr>
          <p:nvPr>
            <p:ph type="tbl" idx="1"/>
            <p:extLst>
              <p:ext uri="{D42A27DB-BD31-4B8C-83A1-F6EECF244321}">
                <p14:modId xmlns:p14="http://schemas.microsoft.com/office/powerpoint/2010/main" val="1032125891"/>
              </p:ext>
            </p:extLst>
          </p:nvPr>
        </p:nvGraphicFramePr>
        <p:xfrm>
          <a:off x="95003" y="692151"/>
          <a:ext cx="12005953" cy="5535848"/>
        </p:xfrm>
        <a:graphic>
          <a:graphicData uri="http://schemas.openxmlformats.org/drawingml/2006/table">
            <a:tbl>
              <a:tblPr/>
              <a:tblGrid>
                <a:gridCol w="3639305">
                  <a:extLst>
                    <a:ext uri="{9D8B030D-6E8A-4147-A177-3AD203B41FA5}">
                      <a16:colId xmlns:a16="http://schemas.microsoft.com/office/drawing/2014/main" val="20000"/>
                    </a:ext>
                  </a:extLst>
                </a:gridCol>
                <a:gridCol w="8366648">
                  <a:extLst>
                    <a:ext uri="{9D8B030D-6E8A-4147-A177-3AD203B41FA5}">
                      <a16:colId xmlns:a16="http://schemas.microsoft.com/office/drawing/2014/main" val="20001"/>
                    </a:ext>
                  </a:extLst>
                </a:gridCol>
              </a:tblGrid>
              <a:tr h="80997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mn-lt"/>
                          <a:cs typeface="Times New Roman" pitchFamily="18" charset="0"/>
                        </a:rPr>
                        <a:t>Nadýmavý</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luštěniny, čerstvé pečivo, zelí, květák, vejce, pivo, cibule, nápoje s bublinkami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38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Proti nadýmání</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jogurt, brusinky</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186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Zápach podporuje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chřest, houby, luštěniny, vejce, ryby, cibule, zelí, česnek, květák, ostré koření</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186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Zápach tlumí</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mn-lt"/>
                          <a:cs typeface="Times New Roman" pitchFamily="18" charset="0"/>
                        </a:rPr>
                        <a:t>jogurt, brusinky, petržel, majoránka, kmín, fenykl, bazalka, tymián, saturajka</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266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Projímá</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káva, cukr, alkohol, švestky, hrušky,fíky, kysané zelí, kapusta, luštěniny, mléko, masové vývary, ryby, studené, smařené nápoje s bublinkami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186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Průjem tlumí</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čokoláda, bílé pečivo, rýže, banány, brambory, vařená mrkev, strouhané jablko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183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Zácpa - prevence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pomerančový džus ráno pře jídlem, dostatek tekutin</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186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Břišní koliku vyvolá</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mn-lt"/>
                          <a:cs typeface="Times New Roman" pitchFamily="18" charset="0"/>
                        </a:rPr>
                        <a:t>zelí, ořechy, luštěniny, kapusta, cibule, houby, křížaly, kukuřice</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Zástupný symbol pro zápatí 1">
            <a:extLst>
              <a:ext uri="{FF2B5EF4-FFF2-40B4-BE49-F238E27FC236}">
                <a16:creationId xmlns:a16="http://schemas.microsoft.com/office/drawing/2014/main" id="{83F688E5-6717-4BC6-A57B-4DB100C91374}"/>
              </a:ext>
            </a:extLst>
          </p:cNvPr>
          <p:cNvSpPr>
            <a:spLocks noGrp="1"/>
          </p:cNvSpPr>
          <p:nvPr>
            <p:ph type="ftr" sz="quarter" idx="11"/>
          </p:nvPr>
        </p:nvSpPr>
        <p:spPr/>
        <p:txBody>
          <a:bodyPr/>
          <a:lstStyle/>
          <a:p>
            <a:pPr>
              <a:defRPr/>
            </a:pPr>
            <a:r>
              <a:rPr lang="cs-CZ" altLang="cs-CZ"/>
              <a:t>Lékařská fakulta Masarykovy univerzity, Ústav zdravotnických věd</a:t>
            </a:r>
          </a:p>
        </p:txBody>
      </p:sp>
      <p:sp>
        <p:nvSpPr>
          <p:cNvPr id="3" name="Zástupný symbol pro číslo snímku 2">
            <a:extLst>
              <a:ext uri="{FF2B5EF4-FFF2-40B4-BE49-F238E27FC236}">
                <a16:creationId xmlns:a16="http://schemas.microsoft.com/office/drawing/2014/main" id="{B50459FB-E390-493F-A17E-4EE3923CD87A}"/>
              </a:ext>
            </a:extLst>
          </p:cNvPr>
          <p:cNvSpPr>
            <a:spLocks noGrp="1"/>
          </p:cNvSpPr>
          <p:nvPr>
            <p:ph type="sldNum" sz="quarter" idx="12"/>
          </p:nvPr>
        </p:nvSpPr>
        <p:spPr/>
        <p:txBody>
          <a:bodyPr/>
          <a:lstStyle/>
          <a:p>
            <a:pPr>
              <a:defRPr/>
            </a:pPr>
            <a:fld id="{7CEA5B1D-5931-4893-AFCC-31544CD6718E}" type="slidenum">
              <a:rPr lang="cs-CZ" altLang="cs-CZ" smtClean="0"/>
              <a:pPr>
                <a:defRPr/>
              </a:pPr>
              <a:t>35</a:t>
            </a:fld>
            <a:endParaRPr lang="cs-CZ" altLang="cs-CZ"/>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34AC52D-DDEA-478B-A585-CAC7C3094999}"/>
              </a:ext>
            </a:extLst>
          </p:cNvPr>
          <p:cNvSpPr>
            <a:spLocks noGrp="1" noChangeArrowheads="1"/>
          </p:cNvSpPr>
          <p:nvPr>
            <p:ph type="title"/>
          </p:nvPr>
        </p:nvSpPr>
        <p:spPr>
          <a:xfrm>
            <a:off x="154379" y="188912"/>
            <a:ext cx="8229600" cy="602342"/>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p>
            <a:r>
              <a:rPr lang="cs-CZ" altLang="cs-CZ" dirty="0"/>
              <a:t>Zásady výživy </a:t>
            </a:r>
            <a:r>
              <a:rPr lang="cs-CZ" altLang="cs-CZ" dirty="0" err="1"/>
              <a:t>kolonostomiků</a:t>
            </a:r>
            <a:endParaRPr lang="cs-CZ" altLang="cs-CZ" dirty="0"/>
          </a:p>
        </p:txBody>
      </p:sp>
      <p:sp>
        <p:nvSpPr>
          <p:cNvPr id="71683" name="Rectangle 3">
            <a:extLst>
              <a:ext uri="{FF2B5EF4-FFF2-40B4-BE49-F238E27FC236}">
                <a16:creationId xmlns:a16="http://schemas.microsoft.com/office/drawing/2014/main" id="{B3A8C87E-51DC-45E1-A435-1FC43A45F58A}"/>
              </a:ext>
            </a:extLst>
          </p:cNvPr>
          <p:cNvSpPr>
            <a:spLocks noGrp="1" noChangeArrowheads="1"/>
          </p:cNvSpPr>
          <p:nvPr>
            <p:ph type="body" idx="1"/>
          </p:nvPr>
        </p:nvSpPr>
        <p:spPr>
          <a:xfrm>
            <a:off x="87002" y="719138"/>
            <a:ext cx="11851574" cy="594995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oAutofit/>
          </a:bodyPr>
          <a:lstStyle/>
          <a:p>
            <a:r>
              <a:rPr lang="cs-CZ" altLang="cs-CZ" sz="2000" dirty="0"/>
              <a:t>Jíst třikrát denně ve stejnou dobu </a:t>
            </a:r>
            <a:r>
              <a:rPr lang="cs-CZ" altLang="cs-CZ" sz="2000" dirty="0">
                <a:sym typeface="Symbol" panose="05050102010706020507" pitchFamily="18" charset="2"/>
              </a:rPr>
              <a:t> zajistí pravidelnost vylučování</a:t>
            </a:r>
          </a:p>
          <a:p>
            <a:r>
              <a:rPr lang="cs-CZ" altLang="cs-CZ" sz="2000" dirty="0">
                <a:sym typeface="Symbol" panose="05050102010706020507" pitchFamily="18" charset="2"/>
              </a:rPr>
              <a:t>Dostatek tekutin </a:t>
            </a:r>
          </a:p>
          <a:p>
            <a:r>
              <a:rPr lang="cs-CZ" altLang="cs-CZ" sz="2000" dirty="0">
                <a:sym typeface="Symbol" panose="05050102010706020507" pitchFamily="18" charset="2"/>
              </a:rPr>
              <a:t>Velké množství bílkovin ztužuje stolici  omezit</a:t>
            </a:r>
          </a:p>
          <a:p>
            <a:pPr marL="72000" indent="0">
              <a:buNone/>
            </a:pPr>
            <a:r>
              <a:rPr lang="cs-CZ" altLang="cs-CZ" sz="2000" dirty="0">
                <a:solidFill>
                  <a:srgbClr val="0000DC"/>
                </a:solidFill>
                <a:sym typeface="Symbol" panose="05050102010706020507" pitchFamily="18" charset="2"/>
              </a:rPr>
              <a:t>Nekonzumovat</a:t>
            </a:r>
          </a:p>
          <a:p>
            <a:r>
              <a:rPr lang="cs-CZ" altLang="cs-CZ" sz="2000" dirty="0">
                <a:sym typeface="Symbol" panose="05050102010706020507" pitchFamily="18" charset="2"/>
              </a:rPr>
              <a:t>Tučné jídla</a:t>
            </a:r>
          </a:p>
          <a:p>
            <a:r>
              <a:rPr lang="cs-CZ" altLang="cs-CZ" sz="2000" dirty="0">
                <a:sym typeface="Symbol" panose="05050102010706020507" pitchFamily="18" charset="2"/>
              </a:rPr>
              <a:t>Celozrnný chléb, luštěniny, zelené fazolky</a:t>
            </a:r>
          </a:p>
          <a:p>
            <a:r>
              <a:rPr lang="cs-CZ" altLang="cs-CZ" sz="2000" dirty="0">
                <a:sym typeface="Symbol" panose="05050102010706020507" pitchFamily="18" charset="2"/>
              </a:rPr>
              <a:t>Zelí, kapustu, květák</a:t>
            </a:r>
          </a:p>
          <a:p>
            <a:r>
              <a:rPr lang="cs-CZ" altLang="cs-CZ" sz="2000" dirty="0">
                <a:sym typeface="Symbol" panose="05050102010706020507" pitchFamily="18" charset="2"/>
              </a:rPr>
              <a:t>Okurky, syrové ovoce</a:t>
            </a:r>
          </a:p>
          <a:p>
            <a:r>
              <a:rPr lang="cs-CZ" altLang="cs-CZ" sz="2000" dirty="0">
                <a:sym typeface="Symbol" panose="05050102010706020507" pitchFamily="18" charset="2"/>
              </a:rPr>
              <a:t>Aromatickou zeleninu – cibule, česnek, pórek, ředkvičky</a:t>
            </a:r>
          </a:p>
          <a:p>
            <a:r>
              <a:rPr lang="cs-CZ" altLang="cs-CZ" sz="2000" dirty="0">
                <a:sym typeface="Symbol" panose="05050102010706020507" pitchFamily="18" charset="2"/>
              </a:rPr>
              <a:t>Ostré koření</a:t>
            </a:r>
          </a:p>
          <a:p>
            <a:r>
              <a:rPr lang="cs-CZ" altLang="cs-CZ" sz="2000" dirty="0">
                <a:sym typeface="Symbol" panose="05050102010706020507" pitchFamily="18" charset="2"/>
              </a:rPr>
              <a:t>Mléko, šumivé nápoje, koncentrovaný alkohol </a:t>
            </a:r>
          </a:p>
        </p:txBody>
      </p:sp>
      <p:sp>
        <p:nvSpPr>
          <p:cNvPr id="2" name="Zástupný symbol pro zápatí 1">
            <a:extLst>
              <a:ext uri="{FF2B5EF4-FFF2-40B4-BE49-F238E27FC236}">
                <a16:creationId xmlns:a16="http://schemas.microsoft.com/office/drawing/2014/main" id="{9C759940-0672-421E-BA89-0BD948DC8EBC}"/>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B87A44B7-B7DC-489B-BD0F-95508B8BF183}"/>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2E523FB5-A02A-4974-8635-B32B31DCEB5A}"/>
              </a:ext>
            </a:extLst>
          </p:cNvPr>
          <p:cNvSpPr>
            <a:spLocks noGrp="1" noChangeArrowheads="1"/>
          </p:cNvSpPr>
          <p:nvPr>
            <p:ph type="title"/>
          </p:nvPr>
        </p:nvSpPr>
        <p:spPr>
          <a:xfrm>
            <a:off x="484147" y="171410"/>
            <a:ext cx="8229600" cy="593766"/>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chor="t" anchorCtr="0">
            <a:noAutofit/>
          </a:bodyPr>
          <a:lstStyle/>
          <a:p>
            <a:r>
              <a:rPr lang="cs-CZ" altLang="cs-CZ" dirty="0"/>
              <a:t>Zásady výživy </a:t>
            </a:r>
            <a:r>
              <a:rPr lang="cs-CZ" altLang="cs-CZ" dirty="0" err="1"/>
              <a:t>ileostomiků</a:t>
            </a:r>
            <a:endParaRPr lang="cs-CZ" altLang="cs-CZ" dirty="0"/>
          </a:p>
        </p:txBody>
      </p:sp>
      <p:sp>
        <p:nvSpPr>
          <p:cNvPr id="72707" name="Rectangle 3">
            <a:extLst>
              <a:ext uri="{FF2B5EF4-FFF2-40B4-BE49-F238E27FC236}">
                <a16:creationId xmlns:a16="http://schemas.microsoft.com/office/drawing/2014/main" id="{83D6B072-5057-433D-8844-1CB85A8733A3}"/>
              </a:ext>
            </a:extLst>
          </p:cNvPr>
          <p:cNvSpPr>
            <a:spLocks noGrp="1" noChangeArrowheads="1"/>
          </p:cNvSpPr>
          <p:nvPr>
            <p:ph type="body" idx="1"/>
          </p:nvPr>
        </p:nvSpPr>
        <p:spPr>
          <a:xfrm>
            <a:off x="380010" y="765176"/>
            <a:ext cx="11811990" cy="6092825"/>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0" tIns="0" rIns="0" bIns="0" rtlCol="0">
            <a:noAutofit/>
          </a:bodyPr>
          <a:lstStyle/>
          <a:p>
            <a:r>
              <a:rPr lang="cs-CZ" altLang="cs-CZ" sz="2400" dirty="0"/>
              <a:t>Kaloricky vydatná strava</a:t>
            </a:r>
            <a:endParaRPr lang="cs-CZ" altLang="cs-CZ" sz="2400" dirty="0">
              <a:sym typeface="Symbol" panose="05050102010706020507" pitchFamily="18" charset="2"/>
            </a:endParaRPr>
          </a:p>
          <a:p>
            <a:r>
              <a:rPr lang="cs-CZ" altLang="cs-CZ" sz="2400" dirty="0">
                <a:sym typeface="Symbol" panose="05050102010706020507" pitchFamily="18" charset="2"/>
              </a:rPr>
              <a:t>Hodně vitamínů – ovocné šťávy</a:t>
            </a:r>
          </a:p>
          <a:p>
            <a:r>
              <a:rPr lang="cs-CZ" altLang="cs-CZ" sz="2400" dirty="0">
                <a:sym typeface="Symbol" panose="05050102010706020507" pitchFamily="18" charset="2"/>
              </a:rPr>
              <a:t>Dostatek minerálů – sůl 6 -9 g denně</a:t>
            </a:r>
          </a:p>
          <a:p>
            <a:r>
              <a:rPr lang="cs-CZ" altLang="cs-CZ" sz="2400" dirty="0">
                <a:sym typeface="Symbol" panose="05050102010706020507" pitchFamily="18" charset="2"/>
              </a:rPr>
              <a:t>Dostatek tekutin, pít při jídle – 2 l / den</a:t>
            </a:r>
          </a:p>
          <a:p>
            <a:r>
              <a:rPr lang="cs-CZ" altLang="cs-CZ" sz="2400" dirty="0">
                <a:sym typeface="Symbol" panose="05050102010706020507" pitchFamily="18" charset="2"/>
              </a:rPr>
              <a:t>Při pití sníst něco malého</a:t>
            </a:r>
          </a:p>
          <a:p>
            <a:endParaRPr lang="cs-CZ" altLang="cs-CZ" sz="2400" dirty="0">
              <a:sym typeface="Symbol" panose="05050102010706020507" pitchFamily="18" charset="2"/>
            </a:endParaRPr>
          </a:p>
        </p:txBody>
      </p:sp>
      <p:sp>
        <p:nvSpPr>
          <p:cNvPr id="2" name="Obdélník 1">
            <a:extLst>
              <a:ext uri="{FF2B5EF4-FFF2-40B4-BE49-F238E27FC236}">
                <a16:creationId xmlns:a16="http://schemas.microsoft.com/office/drawing/2014/main" id="{960B09C3-A3E6-4A45-A191-456BCFA8D2DB}"/>
              </a:ext>
            </a:extLst>
          </p:cNvPr>
          <p:cNvSpPr/>
          <p:nvPr/>
        </p:nvSpPr>
        <p:spPr>
          <a:xfrm>
            <a:off x="6096000" y="675859"/>
            <a:ext cx="6096000" cy="5253304"/>
          </a:xfrm>
          <a:prstGeom prst="rect">
            <a:avLst/>
          </a:prstGeom>
          <a:extLst>
            <a:ext uri="{91240B29-F687-4F45-9708-019B960494DF}">
              <a14:hiddenLine xmlns:a14="http://schemas.microsoft.com/office/drawing/2010/main" w="9525" cap="flat" cmpd="sng" algn="ctr">
                <a:solidFill>
                  <a:schemeClr val="tx1"/>
                </a:solidFill>
                <a:prstDash val="solid"/>
                <a:miter lim="800000"/>
                <a:headEnd/>
                <a:tailEnd/>
              </a14:hiddenLine>
            </a:ext>
          </a:extLst>
        </p:spPr>
        <p:style>
          <a:lnRef idx="1">
            <a:schemeClr val="accent4"/>
          </a:lnRef>
          <a:fillRef idx="2">
            <a:schemeClr val="accent4"/>
          </a:fillRef>
          <a:effectRef idx="1">
            <a:schemeClr val="accent4"/>
          </a:effectRef>
          <a:fontRef idx="minor">
            <a:schemeClr val="dk1"/>
          </a:fontRef>
        </p:style>
        <p:txBody>
          <a:bodyPr vert="horz" lIns="0" tIns="0" rIns="0" bIns="0" rtlCol="0">
            <a:noAutofit/>
          </a:bodyPr>
          <a:lstStyle/>
          <a:p>
            <a:pPr marL="72000">
              <a:lnSpc>
                <a:spcPct val="150000"/>
              </a:lnSpc>
              <a:spcBef>
                <a:spcPts val="0"/>
              </a:spcBef>
              <a:buClr>
                <a:schemeClr val="tx2"/>
              </a:buClr>
              <a:buSzPct val="100000"/>
            </a:pPr>
            <a:r>
              <a:rPr lang="cs-CZ" altLang="cs-CZ" sz="2300" dirty="0">
                <a:solidFill>
                  <a:srgbClr val="0000DC"/>
                </a:solidFill>
                <a:latin typeface="+mn-lt"/>
                <a:sym typeface="Symbol" panose="05050102010706020507" pitchFamily="18" charset="2"/>
              </a:rPr>
              <a:t>Stolici zahustí</a:t>
            </a:r>
          </a:p>
          <a:p>
            <a:pPr marL="252000" indent="-180000">
              <a:lnSpc>
                <a:spcPct val="150000"/>
              </a:lnSpc>
              <a:spcBef>
                <a:spcPts val="0"/>
              </a:spcBef>
              <a:buClr>
                <a:schemeClr val="tx2"/>
              </a:buClr>
              <a:buSzPct val="100000"/>
              <a:buFont typeface="Arial" panose="020B0604020202020204" pitchFamily="34" charset="0"/>
              <a:buChar char="̶"/>
            </a:pPr>
            <a:r>
              <a:rPr lang="cs-CZ" altLang="cs-CZ" sz="2300" dirty="0">
                <a:latin typeface="+mn-lt"/>
                <a:sym typeface="Symbol" panose="05050102010706020507" pitchFamily="18" charset="2"/>
              </a:rPr>
              <a:t>Rýže</a:t>
            </a:r>
          </a:p>
          <a:p>
            <a:pPr marL="252000" indent="-180000">
              <a:lnSpc>
                <a:spcPct val="150000"/>
              </a:lnSpc>
              <a:spcBef>
                <a:spcPts val="0"/>
              </a:spcBef>
              <a:buClr>
                <a:schemeClr val="tx2"/>
              </a:buClr>
              <a:buSzPct val="100000"/>
              <a:buFont typeface="Arial" panose="020B0604020202020204" pitchFamily="34" charset="0"/>
              <a:buChar char="̶"/>
            </a:pPr>
            <a:r>
              <a:rPr lang="cs-CZ" altLang="cs-CZ" sz="2300" dirty="0">
                <a:latin typeface="+mn-lt"/>
                <a:sym typeface="Symbol" panose="05050102010706020507" pitchFamily="18" charset="2"/>
              </a:rPr>
              <a:t>Borůvky</a:t>
            </a:r>
          </a:p>
          <a:p>
            <a:pPr marL="252000" indent="-180000">
              <a:lnSpc>
                <a:spcPct val="150000"/>
              </a:lnSpc>
              <a:spcBef>
                <a:spcPts val="0"/>
              </a:spcBef>
              <a:buClr>
                <a:schemeClr val="tx2"/>
              </a:buClr>
              <a:buSzPct val="100000"/>
              <a:buFont typeface="Arial" panose="020B0604020202020204" pitchFamily="34" charset="0"/>
              <a:buChar char="̶"/>
            </a:pPr>
            <a:r>
              <a:rPr lang="cs-CZ" altLang="cs-CZ" sz="2300" dirty="0">
                <a:latin typeface="+mn-lt"/>
                <a:sym typeface="Symbol" panose="05050102010706020507" pitchFamily="18" charset="2"/>
              </a:rPr>
              <a:t>Černý čaj</a:t>
            </a:r>
          </a:p>
          <a:p>
            <a:pPr marL="252000" indent="-180000">
              <a:lnSpc>
                <a:spcPct val="150000"/>
              </a:lnSpc>
              <a:spcBef>
                <a:spcPts val="0"/>
              </a:spcBef>
              <a:buClr>
                <a:schemeClr val="tx2"/>
              </a:buClr>
              <a:buSzPct val="100000"/>
              <a:buFont typeface="Arial" panose="020B0604020202020204" pitchFamily="34" charset="0"/>
              <a:buChar char="̶"/>
            </a:pPr>
            <a:r>
              <a:rPr lang="cs-CZ" altLang="cs-CZ" sz="2300" dirty="0">
                <a:latin typeface="+mn-lt"/>
                <a:sym typeface="Symbol" panose="05050102010706020507" pitchFamily="18" charset="2"/>
              </a:rPr>
              <a:t>Strouhané jablka</a:t>
            </a:r>
          </a:p>
          <a:p>
            <a:pPr marL="72000">
              <a:lnSpc>
                <a:spcPct val="150000"/>
              </a:lnSpc>
              <a:spcBef>
                <a:spcPts val="0"/>
              </a:spcBef>
              <a:buClr>
                <a:schemeClr val="tx2"/>
              </a:buClr>
              <a:buSzPct val="100000"/>
            </a:pPr>
            <a:r>
              <a:rPr lang="cs-CZ" altLang="cs-CZ" sz="2300" dirty="0">
                <a:solidFill>
                  <a:srgbClr val="0000DC"/>
                </a:solidFill>
                <a:latin typeface="+mn-lt"/>
                <a:sym typeface="Symbol" panose="05050102010706020507" pitchFamily="18" charset="2"/>
              </a:rPr>
              <a:t>Nekonzumovat</a:t>
            </a:r>
          </a:p>
          <a:p>
            <a:pPr marL="252000" indent="-180000">
              <a:lnSpc>
                <a:spcPct val="150000"/>
              </a:lnSpc>
              <a:spcBef>
                <a:spcPts val="0"/>
              </a:spcBef>
              <a:buClr>
                <a:schemeClr val="tx2"/>
              </a:buClr>
              <a:buSzPct val="100000"/>
              <a:buFont typeface="Arial" panose="020B0604020202020204" pitchFamily="34" charset="0"/>
              <a:buChar char="̶"/>
            </a:pPr>
            <a:r>
              <a:rPr lang="cs-CZ" altLang="cs-CZ" sz="2300" dirty="0">
                <a:latin typeface="+mn-lt"/>
                <a:sym typeface="Symbol" panose="05050102010706020507" pitchFamily="18" charset="2"/>
              </a:rPr>
              <a:t>Tučné jídla</a:t>
            </a:r>
          </a:p>
          <a:p>
            <a:pPr marL="252000" indent="-180000">
              <a:lnSpc>
                <a:spcPct val="150000"/>
              </a:lnSpc>
              <a:spcBef>
                <a:spcPts val="0"/>
              </a:spcBef>
              <a:buClr>
                <a:schemeClr val="tx2"/>
              </a:buClr>
              <a:buSzPct val="100000"/>
              <a:buFont typeface="Arial" panose="020B0604020202020204" pitchFamily="34" charset="0"/>
              <a:buChar char="̶"/>
            </a:pPr>
            <a:r>
              <a:rPr lang="cs-CZ" altLang="cs-CZ" sz="2300" dirty="0">
                <a:latin typeface="+mn-lt"/>
                <a:sym typeface="Symbol" panose="05050102010706020507" pitchFamily="18" charset="2"/>
              </a:rPr>
              <a:t>Hodně sladké</a:t>
            </a:r>
          </a:p>
          <a:p>
            <a:pPr marL="252000" indent="-180000">
              <a:lnSpc>
                <a:spcPct val="150000"/>
              </a:lnSpc>
              <a:spcBef>
                <a:spcPts val="0"/>
              </a:spcBef>
              <a:buClr>
                <a:schemeClr val="tx2"/>
              </a:buClr>
              <a:buSzPct val="100000"/>
              <a:buFont typeface="Arial" panose="020B0604020202020204" pitchFamily="34" charset="0"/>
              <a:buChar char="̶"/>
            </a:pPr>
            <a:r>
              <a:rPr lang="cs-CZ" altLang="cs-CZ" sz="2300" dirty="0">
                <a:latin typeface="+mn-lt"/>
                <a:sym typeface="Symbol" panose="05050102010706020507" pitchFamily="18" charset="2"/>
              </a:rPr>
              <a:t>Pomeranče, slupky, okurky, kukuřice, ořechy  riziko koliky </a:t>
            </a:r>
          </a:p>
        </p:txBody>
      </p:sp>
      <p:sp>
        <p:nvSpPr>
          <p:cNvPr id="3" name="Zástupný symbol pro zápatí 2">
            <a:extLst>
              <a:ext uri="{FF2B5EF4-FFF2-40B4-BE49-F238E27FC236}">
                <a16:creationId xmlns:a16="http://schemas.microsoft.com/office/drawing/2014/main" id="{65F33E3A-A4E6-411D-858C-A709545D795C}"/>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4" name="Zástupný symbol pro číslo snímku 3">
            <a:extLst>
              <a:ext uri="{FF2B5EF4-FFF2-40B4-BE49-F238E27FC236}">
                <a16:creationId xmlns:a16="http://schemas.microsoft.com/office/drawing/2014/main" id="{916B5B1D-F3EF-4735-833D-8306C8610E45}"/>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38</a:t>
            </a:fld>
            <a:endParaRPr lang="cs-CZ" altLang="cs-CZ" dirty="0"/>
          </a:p>
        </p:txBody>
      </p:sp>
      <p:sp>
        <p:nvSpPr>
          <p:cNvPr id="4" name="Nadpis 3"/>
          <p:cNvSpPr>
            <a:spLocks noGrp="1"/>
          </p:cNvSpPr>
          <p:nvPr>
            <p:ph type="title"/>
          </p:nvPr>
        </p:nvSpPr>
        <p:spPr>
          <a:xfrm>
            <a:off x="398502" y="2900365"/>
            <a:ext cx="11361600" cy="864113"/>
          </a:xfrm>
        </p:spPr>
        <p:txBody>
          <a:bodyPr/>
          <a:lstStyle/>
          <a:p>
            <a:r>
              <a:rPr lang="cs-CZ" dirty="0"/>
              <a:t>Derivační </a:t>
            </a:r>
            <a:r>
              <a:rPr lang="cs-CZ" dirty="0" err="1"/>
              <a:t>stomie</a:t>
            </a:r>
            <a:r>
              <a:rPr lang="cs-CZ" dirty="0"/>
              <a:t> – </a:t>
            </a:r>
            <a:r>
              <a:rPr lang="cs-CZ" dirty="0" err="1"/>
              <a:t>uropoetický</a:t>
            </a:r>
            <a:r>
              <a:rPr lang="cs-CZ" dirty="0"/>
              <a:t> trakt</a:t>
            </a:r>
          </a:p>
        </p:txBody>
      </p:sp>
    </p:spTree>
    <p:extLst>
      <p:ext uri="{BB962C8B-B14F-4D97-AF65-F5344CB8AC3E}">
        <p14:creationId xmlns:p14="http://schemas.microsoft.com/office/powerpoint/2010/main" val="2324727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50A28A8-0761-47E4-A5E0-F652BE00902C}"/>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8A723732-2711-40BF-A38F-1174C2552C37}"/>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a:extLst>
              <a:ext uri="{FF2B5EF4-FFF2-40B4-BE49-F238E27FC236}">
                <a16:creationId xmlns:a16="http://schemas.microsoft.com/office/drawing/2014/main" id="{30156797-1525-4567-99C8-5284974F30A5}"/>
              </a:ext>
            </a:extLst>
          </p:cNvPr>
          <p:cNvSpPr>
            <a:spLocks noGrp="1"/>
          </p:cNvSpPr>
          <p:nvPr>
            <p:ph type="title"/>
          </p:nvPr>
        </p:nvSpPr>
        <p:spPr>
          <a:xfrm>
            <a:off x="540000" y="232754"/>
            <a:ext cx="10753200" cy="451576"/>
          </a:xfrm>
        </p:spPr>
        <p:txBody>
          <a:bodyPr/>
          <a:lstStyle/>
          <a:p>
            <a:r>
              <a:rPr lang="cs-CZ" dirty="0"/>
              <a:t>Typy derivačních </a:t>
            </a:r>
            <a:r>
              <a:rPr lang="cs-CZ" dirty="0" err="1"/>
              <a:t>stomií</a:t>
            </a:r>
            <a:r>
              <a:rPr lang="cs-CZ" dirty="0"/>
              <a:t> – </a:t>
            </a:r>
            <a:r>
              <a:rPr lang="cs-CZ" dirty="0" err="1"/>
              <a:t>uropoetický</a:t>
            </a:r>
            <a:r>
              <a:rPr lang="cs-CZ" dirty="0"/>
              <a:t> trakt</a:t>
            </a:r>
          </a:p>
        </p:txBody>
      </p:sp>
      <p:pic>
        <p:nvPicPr>
          <p:cNvPr id="6" name="Obrázek 4">
            <a:extLst>
              <a:ext uri="{FF2B5EF4-FFF2-40B4-BE49-F238E27FC236}">
                <a16:creationId xmlns:a16="http://schemas.microsoft.com/office/drawing/2014/main" id="{12E179FE-717C-47F5-8C84-C2BABE592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00" y="838848"/>
            <a:ext cx="2328367" cy="17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1D2726C0-5F55-4F96-AE2D-E3188107BBC4}"/>
              </a:ext>
            </a:extLst>
          </p:cNvPr>
          <p:cNvSpPr txBox="1"/>
          <p:nvPr/>
        </p:nvSpPr>
        <p:spPr>
          <a:xfrm>
            <a:off x="570406" y="3827342"/>
            <a:ext cx="1951948" cy="1200329"/>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Urostomie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Našití močovodů na „zaslepené“ střevo</a:t>
            </a:r>
          </a:p>
        </p:txBody>
      </p:sp>
      <p:pic>
        <p:nvPicPr>
          <p:cNvPr id="8" name="Obrázek 3">
            <a:extLst>
              <a:ext uri="{FF2B5EF4-FFF2-40B4-BE49-F238E27FC236}">
                <a16:creationId xmlns:a16="http://schemas.microsoft.com/office/drawing/2014/main" id="{B8347881-D029-4428-BAA0-CDAB0E195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647" y="838848"/>
            <a:ext cx="2591726" cy="209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a:extLst>
              <a:ext uri="{FF2B5EF4-FFF2-40B4-BE49-F238E27FC236}">
                <a16:creationId xmlns:a16="http://schemas.microsoft.com/office/drawing/2014/main" id="{AB4B27C1-C066-4BAE-99F6-50259BC2091E}"/>
              </a:ext>
            </a:extLst>
          </p:cNvPr>
          <p:cNvSpPr txBox="1"/>
          <p:nvPr/>
        </p:nvSpPr>
        <p:spPr>
          <a:xfrm>
            <a:off x="6631257" y="2935455"/>
            <a:ext cx="2591727" cy="1477328"/>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Ureterostomie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Vyústění jednoho, nebo obou močovodů na povrch těla</a:t>
            </a:r>
          </a:p>
          <a:p>
            <a:pPr algn="ctr"/>
            <a:r>
              <a:rPr lang="cs-CZ" sz="1800" dirty="0">
                <a:solidFill>
                  <a:srgbClr val="FF0000"/>
                </a:solidFill>
                <a:latin typeface="+mn-lt"/>
                <a:ea typeface="Tahoma" panose="020B0604030504040204" pitchFamily="34" charset="0"/>
                <a:cs typeface="Tahoma" panose="020B0604030504040204" pitchFamily="34" charset="0"/>
              </a:rPr>
              <a:t>NESMÍ SE KLEMOVAT</a:t>
            </a:r>
          </a:p>
        </p:txBody>
      </p:sp>
      <p:pic>
        <p:nvPicPr>
          <p:cNvPr id="10" name="Obrázek 5" descr="Obsah obrázku text, mapa&#10;&#10;Popis vygenerovaný s vysokou mírou spolehlivosti">
            <a:extLst>
              <a:ext uri="{FF2B5EF4-FFF2-40B4-BE49-F238E27FC236}">
                <a16:creationId xmlns:a16="http://schemas.microsoft.com/office/drawing/2014/main" id="{73C6F195-5016-4BB7-8298-94C0E01D97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179" t="21154" b="1"/>
          <a:stretch/>
        </p:blipFill>
        <p:spPr bwMode="auto">
          <a:xfrm>
            <a:off x="3565126" y="828415"/>
            <a:ext cx="2141228" cy="209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a:extLst>
              <a:ext uri="{FF2B5EF4-FFF2-40B4-BE49-F238E27FC236}">
                <a16:creationId xmlns:a16="http://schemas.microsoft.com/office/drawing/2014/main" id="{665C423C-99B5-4C97-ACCB-4AC265892881}"/>
              </a:ext>
            </a:extLst>
          </p:cNvPr>
          <p:cNvSpPr txBox="1"/>
          <p:nvPr/>
        </p:nvSpPr>
        <p:spPr>
          <a:xfrm>
            <a:off x="3265739" y="3012854"/>
            <a:ext cx="2591727" cy="923330"/>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Epicistostomie</a:t>
            </a:r>
            <a:endParaRPr lang="cs-CZ" sz="1800" b="1" dirty="0">
              <a:latin typeface="+mn-lt"/>
              <a:ea typeface="Tahoma" panose="020B0604030504040204" pitchFamily="34" charset="0"/>
              <a:cs typeface="Tahoma" panose="020B0604030504040204" pitchFamily="34" charset="0"/>
            </a:endParaRPr>
          </a:p>
          <a:p>
            <a:pPr algn="ctr"/>
            <a:r>
              <a:rPr lang="cs-CZ" sz="1800" dirty="0">
                <a:ea typeface="Tahoma" panose="020B0604030504040204" pitchFamily="34" charset="0"/>
                <a:cs typeface="Tahoma" panose="020B0604030504040204" pitchFamily="34" charset="0"/>
              </a:rPr>
              <a:t>Vyústění močového měchýře na povrch</a:t>
            </a:r>
            <a:endParaRPr lang="cs-CZ" sz="1800" dirty="0">
              <a:latin typeface="+mn-lt"/>
              <a:ea typeface="Tahoma" panose="020B0604030504040204" pitchFamily="34" charset="0"/>
              <a:cs typeface="Tahoma" panose="020B0604030504040204" pitchFamily="34" charset="0"/>
            </a:endParaRPr>
          </a:p>
        </p:txBody>
      </p:sp>
      <p:pic>
        <p:nvPicPr>
          <p:cNvPr id="12" name="Picture 2" descr="SouvisejÃ­cÃ­ obrÃ¡zek">
            <a:extLst>
              <a:ext uri="{FF2B5EF4-FFF2-40B4-BE49-F238E27FC236}">
                <a16:creationId xmlns:a16="http://schemas.microsoft.com/office/drawing/2014/main" id="{E4549878-6DCD-43E0-8E6B-F15947EBF9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2135" b="12524"/>
          <a:stretch>
            <a:fillRect/>
          </a:stretch>
        </p:blipFill>
        <p:spPr bwMode="auto">
          <a:xfrm>
            <a:off x="9608440" y="845114"/>
            <a:ext cx="2228603" cy="209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a:extLst>
              <a:ext uri="{FF2B5EF4-FFF2-40B4-BE49-F238E27FC236}">
                <a16:creationId xmlns:a16="http://schemas.microsoft.com/office/drawing/2014/main" id="{672A6B12-A8C6-4630-9B9E-2C92C3478CE1}"/>
              </a:ext>
            </a:extLst>
          </p:cNvPr>
          <p:cNvSpPr txBox="1"/>
          <p:nvPr/>
        </p:nvSpPr>
        <p:spPr>
          <a:xfrm>
            <a:off x="9426877" y="2953223"/>
            <a:ext cx="2591727" cy="1477328"/>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Nefrostomie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Vyústění jednoho, nebo obou močovodů na povrch těla</a:t>
            </a:r>
          </a:p>
          <a:p>
            <a:pPr algn="ctr"/>
            <a:r>
              <a:rPr lang="cs-CZ" sz="1800" dirty="0">
                <a:solidFill>
                  <a:srgbClr val="FF0000"/>
                </a:solidFill>
                <a:latin typeface="+mn-lt"/>
                <a:ea typeface="Tahoma" panose="020B0604030504040204" pitchFamily="34" charset="0"/>
                <a:cs typeface="Tahoma" panose="020B0604030504040204" pitchFamily="34" charset="0"/>
              </a:rPr>
              <a:t>NESMÍ SE KLEMOVAT</a:t>
            </a:r>
          </a:p>
        </p:txBody>
      </p:sp>
      <p:pic>
        <p:nvPicPr>
          <p:cNvPr id="14" name="Obrázek 4">
            <a:extLst>
              <a:ext uri="{FF2B5EF4-FFF2-40B4-BE49-F238E27FC236}">
                <a16:creationId xmlns:a16="http://schemas.microsoft.com/office/drawing/2014/main" id="{008DF16F-0DFD-40F1-AA0B-6EAD4FCD19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813" y="2620436"/>
            <a:ext cx="18911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ovéPole 14">
            <a:extLst>
              <a:ext uri="{FF2B5EF4-FFF2-40B4-BE49-F238E27FC236}">
                <a16:creationId xmlns:a16="http://schemas.microsoft.com/office/drawing/2014/main" id="{9BF4052A-66B4-4EA0-9B93-E80618EE7EF2}"/>
              </a:ext>
            </a:extLst>
          </p:cNvPr>
          <p:cNvSpPr txBox="1"/>
          <p:nvPr/>
        </p:nvSpPr>
        <p:spPr>
          <a:xfrm>
            <a:off x="414000" y="4995954"/>
            <a:ext cx="2454366" cy="1200329"/>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Vezikostomie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Vytvoření vyústění močového měchýře na povrch těla</a:t>
            </a:r>
          </a:p>
        </p:txBody>
      </p:sp>
      <p:sp>
        <p:nvSpPr>
          <p:cNvPr id="16" name="Obdélník 15">
            <a:extLst>
              <a:ext uri="{FF2B5EF4-FFF2-40B4-BE49-F238E27FC236}">
                <a16:creationId xmlns:a16="http://schemas.microsoft.com/office/drawing/2014/main" id="{947CF846-4671-4A02-9CAA-2064266514AE}"/>
              </a:ext>
            </a:extLst>
          </p:cNvPr>
          <p:cNvSpPr/>
          <p:nvPr/>
        </p:nvSpPr>
        <p:spPr bwMode="auto">
          <a:xfrm>
            <a:off x="3336966" y="4489432"/>
            <a:ext cx="8189625" cy="1440886"/>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a:ln>
                  <a:noFill/>
                </a:ln>
                <a:solidFill>
                  <a:srgbClr val="FF0000"/>
                </a:solidFill>
                <a:effectLst/>
                <a:latin typeface="Tahoma" pitchFamily="34" charset="0"/>
              </a:rPr>
              <a:t>Nutný přísně aseptický přístup!!!!</a:t>
            </a:r>
          </a:p>
          <a:p>
            <a:pPr marL="0" marR="0" indent="0" algn="ctr" defTabSz="914400" rtl="0" eaLnBrk="1" fontAlgn="base" latinLnBrk="0" hangingPunct="1">
              <a:lnSpc>
                <a:spcPct val="100000"/>
              </a:lnSpc>
              <a:spcBef>
                <a:spcPct val="0"/>
              </a:spcBef>
              <a:spcAft>
                <a:spcPct val="0"/>
              </a:spcAft>
              <a:buClrTx/>
              <a:buSzTx/>
              <a:buFontTx/>
              <a:buNone/>
              <a:tabLst/>
            </a:pPr>
            <a:r>
              <a:rPr lang="cs-CZ" dirty="0">
                <a:solidFill>
                  <a:schemeClr val="bg1"/>
                </a:solidFill>
              </a:rPr>
              <a:t>J</a:t>
            </a:r>
            <a:r>
              <a:rPr kumimoji="0" lang="cs-CZ" sz="2400" i="0" u="none" strike="noStrike" cap="none" normalizeH="0" baseline="0" dirty="0">
                <a:ln>
                  <a:noFill/>
                </a:ln>
                <a:solidFill>
                  <a:schemeClr val="bg1"/>
                </a:solidFill>
                <a:effectLst/>
                <a:latin typeface="Tahoma" pitchFamily="34" charset="0"/>
              </a:rPr>
              <a:t>sou svedeny do stejné </a:t>
            </a:r>
            <a:r>
              <a:rPr lang="cs-CZ" dirty="0">
                <a:solidFill>
                  <a:schemeClr val="bg1"/>
                </a:solidFill>
              </a:rPr>
              <a:t>sběrné nádoby jako PMK,</a:t>
            </a:r>
          </a:p>
          <a:p>
            <a:pPr marL="0" marR="0" indent="0" algn="ctr" defTabSz="914400" rtl="0" eaLnBrk="1" fontAlgn="base" latinLnBrk="0" hangingPunct="1">
              <a:lnSpc>
                <a:spcPct val="100000"/>
              </a:lnSpc>
              <a:spcBef>
                <a:spcPct val="0"/>
              </a:spcBef>
              <a:spcAft>
                <a:spcPct val="0"/>
              </a:spcAft>
              <a:buClrTx/>
              <a:buSzTx/>
              <a:buFontTx/>
              <a:buNone/>
              <a:tabLst/>
            </a:pPr>
            <a:r>
              <a:rPr lang="cs-CZ" dirty="0">
                <a:solidFill>
                  <a:schemeClr val="bg1"/>
                </a:solidFill>
              </a:rPr>
              <a:t>nebo je použit sběrný sáček (jednodílný výpustný).</a:t>
            </a:r>
            <a:endParaRPr kumimoji="0" lang="cs-CZ" sz="2400" i="0" u="none" strike="noStrike" cap="none" normalizeH="0" baseline="0" dirty="0">
              <a:ln>
                <a:noFill/>
              </a:ln>
              <a:solidFill>
                <a:schemeClr val="bg1"/>
              </a:solidFill>
              <a:effectLst/>
              <a:latin typeface="Tahoma" pitchFamily="34" charset="0"/>
            </a:endParaRPr>
          </a:p>
        </p:txBody>
      </p:sp>
    </p:spTree>
    <p:extLst>
      <p:ext uri="{BB962C8B-B14F-4D97-AF65-F5344CB8AC3E}">
        <p14:creationId xmlns:p14="http://schemas.microsoft.com/office/powerpoint/2010/main" val="2027094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a:extLst>
              <a:ext uri="{FF2B5EF4-FFF2-40B4-BE49-F238E27FC236}">
                <a16:creationId xmlns:a16="http://schemas.microsoft.com/office/drawing/2014/main" id="{1E45AE96-93A2-40A5-9BA7-FA09C183DAFF}"/>
              </a:ext>
            </a:extLst>
          </p:cNvPr>
          <p:cNvSpPr txBox="1">
            <a:spLocks noGrp="1" noChangeArrowheads="1"/>
          </p:cNvSpPr>
          <p:nvPr>
            <p:ph type="ctrTitle"/>
          </p:nvPr>
        </p:nvSpPr>
        <p:spPr>
          <a:xfrm>
            <a:off x="749135" y="2407641"/>
            <a:ext cx="6400800" cy="549316"/>
          </a:xfrm>
        </p:spPr>
        <p:txBody>
          <a:bodyPr vert="horz" lIns="0" tIns="0" rIns="0" bIns="0" rtlCol="0" anchor="t" anchorCtr="0">
            <a:noAutofit/>
          </a:bodyPr>
          <a:lstStyle/>
          <a:p>
            <a:r>
              <a:rPr altLang="cs-CZ" dirty="0"/>
              <a:t>VÝŽIVNÉ STOMIE</a:t>
            </a:r>
          </a:p>
        </p:txBody>
      </p:sp>
      <p:pic>
        <p:nvPicPr>
          <p:cNvPr id="8194" name="Picture 2" descr="Zobrazit zdrojový obrázek">
            <a:extLst>
              <a:ext uri="{FF2B5EF4-FFF2-40B4-BE49-F238E27FC236}">
                <a16:creationId xmlns:a16="http://schemas.microsoft.com/office/drawing/2014/main" id="{AF1B6E33-99B5-471C-9B7B-87E24BA1E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170" y="404257"/>
            <a:ext cx="4514850"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138E21B8-993E-4CA0-8309-9BCD4159743C}"/>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C86457BF-BC48-4D4C-9B5D-DD064118F4B2}"/>
              </a:ext>
            </a:extLst>
          </p:cNvPr>
          <p:cNvSpPr>
            <a:spLocks noGrp="1"/>
          </p:cNvSpPr>
          <p:nvPr>
            <p:ph type="sldNum" sz="quarter" idx="11"/>
          </p:nvPr>
        </p:nvSpPr>
        <p:spPr/>
        <p:txBody>
          <a:bodyPr/>
          <a:lstStyle/>
          <a:p>
            <a:fld id="{0DE708CC-0C3F-4567-9698-B54C0F35BD31}" type="slidenum">
              <a:rPr lang="cs-CZ" altLang="cs-CZ" smtClean="0"/>
              <a:pPr/>
              <a:t>4</a:t>
            </a:fld>
            <a:endParaRPr lang="cs-CZ" altLang="cs-CZ"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40</a:t>
            </a:fld>
            <a:endParaRPr lang="cs-CZ" altLang="cs-CZ" dirty="0"/>
          </a:p>
        </p:txBody>
      </p:sp>
      <p:sp>
        <p:nvSpPr>
          <p:cNvPr id="4" name="Nadpis 3"/>
          <p:cNvSpPr>
            <a:spLocks noGrp="1"/>
          </p:cNvSpPr>
          <p:nvPr>
            <p:ph type="title"/>
          </p:nvPr>
        </p:nvSpPr>
        <p:spPr>
          <a:xfrm>
            <a:off x="398502" y="2900365"/>
            <a:ext cx="11361600" cy="864113"/>
          </a:xfrm>
        </p:spPr>
        <p:txBody>
          <a:bodyPr/>
          <a:lstStyle/>
          <a:p>
            <a:r>
              <a:rPr lang="cs-CZ" dirty="0" err="1"/>
              <a:t>Stomie</a:t>
            </a:r>
            <a:r>
              <a:rPr lang="cs-CZ" dirty="0"/>
              <a:t> – dýchací trakt</a:t>
            </a:r>
          </a:p>
        </p:txBody>
      </p:sp>
    </p:spTree>
    <p:extLst>
      <p:ext uri="{BB962C8B-B14F-4D97-AF65-F5344CB8AC3E}">
        <p14:creationId xmlns:p14="http://schemas.microsoft.com/office/powerpoint/2010/main" val="2053918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E4587C3-6248-4CAD-982A-71D47402F6E6}"/>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18A41C6A-05D2-40D0-85E8-FA583EBF0141}"/>
              </a:ext>
            </a:extLst>
          </p:cNvPr>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4" name="Nadpis 3">
            <a:extLst>
              <a:ext uri="{FF2B5EF4-FFF2-40B4-BE49-F238E27FC236}">
                <a16:creationId xmlns:a16="http://schemas.microsoft.com/office/drawing/2014/main" id="{C8E526F8-BB5B-4009-AE94-25BBD0F30F76}"/>
              </a:ext>
            </a:extLst>
          </p:cNvPr>
          <p:cNvSpPr>
            <a:spLocks noGrp="1"/>
          </p:cNvSpPr>
          <p:nvPr>
            <p:ph type="title"/>
          </p:nvPr>
        </p:nvSpPr>
        <p:spPr/>
        <p:txBody>
          <a:bodyPr/>
          <a:lstStyle/>
          <a:p>
            <a:r>
              <a:rPr lang="cs-CZ" dirty="0" err="1"/>
              <a:t>Koniotomie</a:t>
            </a:r>
            <a:endParaRPr lang="cs-CZ" dirty="0"/>
          </a:p>
        </p:txBody>
      </p:sp>
      <p:sp>
        <p:nvSpPr>
          <p:cNvPr id="5" name="Zástupný symbol pro obsah 4">
            <a:extLst>
              <a:ext uri="{FF2B5EF4-FFF2-40B4-BE49-F238E27FC236}">
                <a16:creationId xmlns:a16="http://schemas.microsoft.com/office/drawing/2014/main" id="{6A055FB0-68E5-4398-B64B-FB5CAD37D841}"/>
              </a:ext>
            </a:extLst>
          </p:cNvPr>
          <p:cNvSpPr>
            <a:spLocks noGrp="1"/>
          </p:cNvSpPr>
          <p:nvPr>
            <p:ph idx="1"/>
          </p:nvPr>
        </p:nvSpPr>
        <p:spPr>
          <a:xfrm>
            <a:off x="666000" y="1487286"/>
            <a:ext cx="5775803" cy="4139998"/>
          </a:xfrm>
        </p:spPr>
        <p:txBody>
          <a:bodyPr/>
          <a:lstStyle/>
          <a:p>
            <a:r>
              <a:rPr lang="cs-CZ" dirty="0"/>
              <a:t>Urgentní zajištění dýchacích cest</a:t>
            </a:r>
          </a:p>
          <a:p>
            <a:r>
              <a:rPr lang="cs-CZ" dirty="0"/>
              <a:t>Jedná se o dočasné řešení, které je nahrazeno tracheostomií</a:t>
            </a:r>
          </a:p>
          <a:p>
            <a:endParaRPr lang="cs-CZ" dirty="0"/>
          </a:p>
        </p:txBody>
      </p:sp>
      <p:pic>
        <p:nvPicPr>
          <p:cNvPr id="6" name="Obrázek 9">
            <a:extLst>
              <a:ext uri="{FF2B5EF4-FFF2-40B4-BE49-F238E27FC236}">
                <a16:creationId xmlns:a16="http://schemas.microsoft.com/office/drawing/2014/main" id="{3190CB52-42D1-4906-A67C-978B23E90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9672" y="858550"/>
            <a:ext cx="244633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7" descr="Obsah obrázku text&#10;&#10;Popis vygenerovaný s velmi vysokou mírou spolehlivosti">
            <a:extLst>
              <a:ext uri="{FF2B5EF4-FFF2-40B4-BE49-F238E27FC236}">
                <a16:creationId xmlns:a16="http://schemas.microsoft.com/office/drawing/2014/main" id="{A4C15DF4-68E4-45CD-8ACB-274EDFAF1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845" b="12845"/>
          <a:stretch>
            <a:fillRect/>
          </a:stretch>
        </p:blipFill>
        <p:spPr>
          <a:xfrm>
            <a:off x="8640000" y="2266174"/>
            <a:ext cx="3706812" cy="3503613"/>
          </a:xfrm>
          <a:prstGeom prst="rect">
            <a:avLst/>
          </a:prstGeom>
        </p:spPr>
      </p:pic>
    </p:spTree>
    <p:extLst>
      <p:ext uri="{BB962C8B-B14F-4D97-AF65-F5344CB8AC3E}">
        <p14:creationId xmlns:p14="http://schemas.microsoft.com/office/powerpoint/2010/main" val="4155801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F9F113D-DF3F-450E-990D-6856382A0D73}"/>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13EAB758-33A5-44F9-AD67-EAF7E532E280}"/>
              </a:ext>
            </a:extLst>
          </p:cNvPr>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a:extLst>
              <a:ext uri="{FF2B5EF4-FFF2-40B4-BE49-F238E27FC236}">
                <a16:creationId xmlns:a16="http://schemas.microsoft.com/office/drawing/2014/main" id="{C0E0F503-895B-4B17-AAD2-E190849B0379}"/>
              </a:ext>
            </a:extLst>
          </p:cNvPr>
          <p:cNvSpPr>
            <a:spLocks noGrp="1"/>
          </p:cNvSpPr>
          <p:nvPr>
            <p:ph type="title"/>
          </p:nvPr>
        </p:nvSpPr>
        <p:spPr>
          <a:xfrm>
            <a:off x="414000" y="152212"/>
            <a:ext cx="10753200" cy="451576"/>
          </a:xfrm>
        </p:spPr>
        <p:txBody>
          <a:bodyPr/>
          <a:lstStyle/>
          <a:p>
            <a:r>
              <a:rPr lang="cs-CZ" dirty="0"/>
              <a:t>Tracheostomie</a:t>
            </a:r>
          </a:p>
        </p:txBody>
      </p:sp>
      <p:pic>
        <p:nvPicPr>
          <p:cNvPr id="6" name="Obrázek 4">
            <a:extLst>
              <a:ext uri="{FF2B5EF4-FFF2-40B4-BE49-F238E27FC236}">
                <a16:creationId xmlns:a16="http://schemas.microsoft.com/office/drawing/2014/main" id="{9858F131-3AC8-4308-B6F9-656D2398C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795" b="16795"/>
          <a:stretch>
            <a:fillRect/>
          </a:stretch>
        </p:blipFill>
        <p:spPr>
          <a:xfrm>
            <a:off x="8107569" y="267176"/>
            <a:ext cx="3830637" cy="4040188"/>
          </a:xfrm>
          <a:prstGeom prst="rect">
            <a:avLst/>
          </a:prstGeom>
        </p:spPr>
      </p:pic>
      <p:pic>
        <p:nvPicPr>
          <p:cNvPr id="7" name="Obrázek 3">
            <a:extLst>
              <a:ext uri="{FF2B5EF4-FFF2-40B4-BE49-F238E27FC236}">
                <a16:creationId xmlns:a16="http://schemas.microsoft.com/office/drawing/2014/main" id="{87377B41-A401-4E7C-9FB0-E2158BADE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768431" y="4194430"/>
            <a:ext cx="2254456" cy="2308225"/>
          </a:xfrm>
          <a:prstGeom prst="rect">
            <a:avLst/>
          </a:prstGeom>
        </p:spPr>
      </p:pic>
      <p:pic>
        <p:nvPicPr>
          <p:cNvPr id="8" name="Picture 2" descr="VÃ½sledek obrÃ¡zku pro kanyla s obturaÄnÃ­ manÅ¾etou">
            <a:extLst>
              <a:ext uri="{FF2B5EF4-FFF2-40B4-BE49-F238E27FC236}">
                <a16:creationId xmlns:a16="http://schemas.microsoft.com/office/drawing/2014/main" id="{470E2BD1-01E3-4184-B75E-F4A404507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648" y="2981581"/>
            <a:ext cx="2563812"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a:extLst>
              <a:ext uri="{FF2B5EF4-FFF2-40B4-BE49-F238E27FC236}">
                <a16:creationId xmlns:a16="http://schemas.microsoft.com/office/drawing/2014/main" id="{A41CCA96-F0B0-44D6-A172-FA5EAE382841}"/>
              </a:ext>
            </a:extLst>
          </p:cNvPr>
          <p:cNvSpPr txBox="1"/>
          <p:nvPr/>
        </p:nvSpPr>
        <p:spPr>
          <a:xfrm>
            <a:off x="231959" y="939261"/>
            <a:ext cx="7689633" cy="1724309"/>
          </a:xfrm>
          <a:prstGeom prst="rect">
            <a:avLst/>
          </a:prstGeom>
        </p:spPr>
        <p:txBody>
          <a:bodyPr vert="horz" lIns="0" tIns="0" rIns="0" bIns="0" rtlCol="0">
            <a:noAutofit/>
          </a:bodyPr>
          <a:lstStyle>
            <a:lvl1pPr marL="252000" indent="-180000" eaLnBrk="1" hangingPunct="1">
              <a:lnSpc>
                <a:spcPct val="150000"/>
              </a:lnSpc>
              <a:spcBef>
                <a:spcPts val="0"/>
              </a:spcBef>
              <a:buClr>
                <a:schemeClr val="tx2"/>
              </a:buClr>
              <a:buSzPct val="100000"/>
              <a:buFont typeface="Arial" panose="020B0604020202020204" pitchFamily="34" charset="0"/>
              <a:buChar char="̶"/>
              <a:defRPr sz="2800" b="0">
                <a:latin typeface="+mn-lt"/>
              </a:defRPr>
            </a:lvl1pPr>
            <a:lvl2pPr marL="504000" indent="-180000" eaLnBrk="1" hangingPunct="1">
              <a:lnSpc>
                <a:spcPct val="100000"/>
              </a:lnSpc>
              <a:spcBef>
                <a:spcPts val="0"/>
              </a:spcBef>
              <a:buClr>
                <a:schemeClr val="tx2"/>
              </a:buClr>
              <a:buSzPct val="100000"/>
              <a:buFont typeface="Arial" panose="020B0604020202020204" pitchFamily="34" charset="0"/>
              <a:buChar char="̶"/>
              <a:defRPr sz="2000" b="0">
                <a:latin typeface="+mn-lt"/>
              </a:defRPr>
            </a:lvl2pPr>
            <a:lvl3pPr indent="0" eaLnBrk="1" hangingPunct="1">
              <a:lnSpc>
                <a:spcPts val="1800"/>
              </a:lnSpc>
              <a:spcBef>
                <a:spcPts val="0"/>
              </a:spcBef>
              <a:buClr>
                <a:schemeClr val="folHlink"/>
              </a:buClr>
              <a:buSzPct val="80000"/>
              <a:buFontTx/>
              <a:buNone/>
              <a:defRPr sz="1500" b="0">
                <a:latin typeface="+mn-lt"/>
              </a:defRPr>
            </a:lvl3pPr>
            <a:lvl4pPr indent="0" eaLnBrk="1" hangingPunct="1">
              <a:lnSpc>
                <a:spcPts val="1800"/>
              </a:lnSpc>
              <a:spcBef>
                <a:spcPts val="0"/>
              </a:spcBef>
              <a:buClr>
                <a:schemeClr val="accent2"/>
              </a:buClr>
              <a:buSzPct val="90000"/>
              <a:buFontTx/>
              <a:buNone/>
              <a:defRPr sz="1500" b="0">
                <a:latin typeface="+mn-lt"/>
              </a:defRPr>
            </a:lvl4pPr>
            <a:lvl5pPr indent="0" eaLnBrk="1" hangingPunct="1">
              <a:lnSpc>
                <a:spcPts val="1800"/>
              </a:lnSpc>
              <a:spcBef>
                <a:spcPts val="0"/>
              </a:spcBef>
              <a:buClr>
                <a:schemeClr val="accent1"/>
              </a:buClr>
              <a:buFontTx/>
              <a:buNone/>
              <a:defRPr sz="1500" b="0">
                <a:latin typeface="+mn-lt"/>
              </a:defRPr>
            </a:lvl5pPr>
            <a:lvl6pPr marL="2514600" indent="-228600" fontAlgn="base">
              <a:spcBef>
                <a:spcPct val="20000"/>
              </a:spcBef>
              <a:spcAft>
                <a:spcPct val="0"/>
              </a:spcAft>
              <a:buClr>
                <a:schemeClr val="accent1"/>
              </a:buClr>
              <a:buFont typeface="Wingdings" pitchFamily="2" charset="2"/>
              <a:buBlip>
                <a:blip r:embed="rId5"/>
              </a:buBlip>
              <a:defRPr>
                <a:latin typeface="+mn-lt"/>
              </a:defRPr>
            </a:lvl6pPr>
            <a:lvl7pPr indent="0" fontAlgn="base">
              <a:lnSpc>
                <a:spcPts val="1800"/>
              </a:lnSpc>
              <a:spcBef>
                <a:spcPts val="0"/>
              </a:spcBef>
              <a:spcAft>
                <a:spcPct val="0"/>
              </a:spcAft>
              <a:buClr>
                <a:schemeClr val="accent1"/>
              </a:buClr>
              <a:buFont typeface="Arial" panose="020B0604020202020204" pitchFamily="34" charset="0"/>
              <a:buNone/>
              <a:defRPr baseline="0">
                <a:latin typeface="+mn-lt"/>
              </a:defRPr>
            </a:lvl7pPr>
            <a:lvl8pPr indent="0" fontAlgn="base">
              <a:lnSpc>
                <a:spcPts val="1800"/>
              </a:lnSpc>
              <a:spcBef>
                <a:spcPts val="0"/>
              </a:spcBef>
              <a:spcAft>
                <a:spcPct val="0"/>
              </a:spcAft>
              <a:buClr>
                <a:schemeClr val="accent1"/>
              </a:buClr>
              <a:buFont typeface="Arial" panose="020B0604020202020204" pitchFamily="34" charset="0"/>
              <a:buNone/>
              <a:defRPr>
                <a:latin typeface="+mn-lt"/>
              </a:defRPr>
            </a:lvl8pPr>
            <a:lvl9pPr indent="0" fontAlgn="base">
              <a:lnSpc>
                <a:spcPts val="1800"/>
              </a:lnSpc>
              <a:spcBef>
                <a:spcPts val="0"/>
              </a:spcBef>
              <a:spcAft>
                <a:spcPct val="0"/>
              </a:spcAft>
              <a:buClr>
                <a:schemeClr val="accent1"/>
              </a:buClr>
              <a:buFont typeface="Arial" panose="020B0604020202020204" pitchFamily="34" charset="0"/>
              <a:buNone/>
              <a:defRPr>
                <a:latin typeface="+mn-lt"/>
              </a:defRPr>
            </a:lvl9pPr>
          </a:lstStyle>
          <a:p>
            <a:r>
              <a:rPr lang="cs-CZ" dirty="0"/>
              <a:t>Umělé vyústění průdušnice na povrch těla</a:t>
            </a:r>
          </a:p>
          <a:p>
            <a:r>
              <a:rPr lang="cs-CZ" dirty="0"/>
              <a:t>Umožnění ventilace</a:t>
            </a:r>
          </a:p>
        </p:txBody>
      </p:sp>
      <p:pic>
        <p:nvPicPr>
          <p:cNvPr id="3074" name="Picture 2" descr="Zobrazit zdrojový obrázek">
            <a:extLst>
              <a:ext uri="{FF2B5EF4-FFF2-40B4-BE49-F238E27FC236}">
                <a16:creationId xmlns:a16="http://schemas.microsoft.com/office/drawing/2014/main" id="{3C79D04B-8022-434C-A29C-B9957B9EA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0579" y="2889925"/>
            <a:ext cx="3202069" cy="3202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racheal Stoma">
            <a:extLst>
              <a:ext uri="{FF2B5EF4-FFF2-40B4-BE49-F238E27FC236}">
                <a16:creationId xmlns:a16="http://schemas.microsoft.com/office/drawing/2014/main" id="{9BC6E0AD-E8CA-44FD-9563-FAC3A0AF1C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79" y="2889925"/>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987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420CEFF-A4C9-4C7A-B6FF-F92C85F5337D}"/>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3" name="Zástupný symbol pro číslo snímku 2">
            <a:extLst>
              <a:ext uri="{FF2B5EF4-FFF2-40B4-BE49-F238E27FC236}">
                <a16:creationId xmlns:a16="http://schemas.microsoft.com/office/drawing/2014/main" id="{9D12BF51-F396-4E77-B33A-3770D15636BE}"/>
              </a:ext>
            </a:extLst>
          </p:cNvPr>
          <p:cNvSpPr>
            <a:spLocks noGrp="1"/>
          </p:cNvSpPr>
          <p:nvPr>
            <p:ph type="sldNum" sz="quarter" idx="11"/>
          </p:nvPr>
        </p:nvSpPr>
        <p:spPr/>
        <p:txBody>
          <a:bodyPr/>
          <a:lstStyle/>
          <a:p>
            <a:fld id="{D6D6C118-631F-4A80-9886-907009361577}" type="slidenum">
              <a:rPr lang="cs-CZ" altLang="cs-CZ" smtClean="0"/>
              <a:pPr/>
              <a:t>43</a:t>
            </a:fld>
            <a:endParaRPr lang="cs-CZ" altLang="cs-CZ" dirty="0"/>
          </a:p>
        </p:txBody>
      </p:sp>
      <p:pic>
        <p:nvPicPr>
          <p:cNvPr id="3074" name="Picture 2" descr="Zobrazit zdrojový obrázek">
            <a:extLst>
              <a:ext uri="{FF2B5EF4-FFF2-40B4-BE49-F238E27FC236}">
                <a16:creationId xmlns:a16="http://schemas.microsoft.com/office/drawing/2014/main" id="{E6C907FB-C2C7-4A07-9B2B-9BCCC9E9E9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17"/>
          <a:stretch/>
        </p:blipFill>
        <p:spPr bwMode="auto">
          <a:xfrm>
            <a:off x="0" y="231461"/>
            <a:ext cx="11192845" cy="599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633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56B93C7-5559-4BF5-A6DC-C01685FCDF6F}"/>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3" name="Zástupný symbol pro číslo snímku 2">
            <a:extLst>
              <a:ext uri="{FF2B5EF4-FFF2-40B4-BE49-F238E27FC236}">
                <a16:creationId xmlns:a16="http://schemas.microsoft.com/office/drawing/2014/main" id="{6FF94404-C12C-413D-9D79-99AC73AC600B}"/>
              </a:ext>
            </a:extLst>
          </p:cNvPr>
          <p:cNvSpPr>
            <a:spLocks noGrp="1"/>
          </p:cNvSpPr>
          <p:nvPr>
            <p:ph type="sldNum" sz="quarter" idx="11"/>
          </p:nvPr>
        </p:nvSpPr>
        <p:spPr/>
        <p:txBody>
          <a:bodyPr/>
          <a:lstStyle/>
          <a:p>
            <a:fld id="{D6D6C118-631F-4A80-9886-907009361577}" type="slidenum">
              <a:rPr lang="cs-CZ" altLang="cs-CZ" smtClean="0"/>
              <a:pPr/>
              <a:t>44</a:t>
            </a:fld>
            <a:endParaRPr lang="cs-CZ" altLang="cs-CZ" dirty="0"/>
          </a:p>
        </p:txBody>
      </p:sp>
      <p:pic>
        <p:nvPicPr>
          <p:cNvPr id="7170" name="Picture 2" descr="Zobrazit zdrojový obrázek">
            <a:extLst>
              <a:ext uri="{FF2B5EF4-FFF2-40B4-BE49-F238E27FC236}">
                <a16:creationId xmlns:a16="http://schemas.microsoft.com/office/drawing/2014/main" id="{B595D505-C8E1-4CE3-B8CA-9DA9EC97E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899" y="776287"/>
            <a:ext cx="4924425" cy="5305425"/>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3">
            <a:extLst>
              <a:ext uri="{FF2B5EF4-FFF2-40B4-BE49-F238E27FC236}">
                <a16:creationId xmlns:a16="http://schemas.microsoft.com/office/drawing/2014/main" id="{E55E3E33-72B9-4AAB-A1F8-15FBB4784874}"/>
              </a:ext>
            </a:extLst>
          </p:cNvPr>
          <p:cNvSpPr txBox="1">
            <a:spLocks/>
          </p:cNvSpPr>
          <p:nvPr/>
        </p:nvSpPr>
        <p:spPr>
          <a:xfrm>
            <a:off x="414000" y="152212"/>
            <a:ext cx="10753200" cy="451576"/>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Tracheostomie - převaz</a:t>
            </a:r>
          </a:p>
        </p:txBody>
      </p:sp>
    </p:spTree>
    <p:extLst>
      <p:ext uri="{BB962C8B-B14F-4D97-AF65-F5344CB8AC3E}">
        <p14:creationId xmlns:p14="http://schemas.microsoft.com/office/powerpoint/2010/main" val="3660281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F0601DC-DD79-4246-A283-25A8E3CF8BAC}"/>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3" name="Zástupný symbol pro číslo snímku 2">
            <a:extLst>
              <a:ext uri="{FF2B5EF4-FFF2-40B4-BE49-F238E27FC236}">
                <a16:creationId xmlns:a16="http://schemas.microsoft.com/office/drawing/2014/main" id="{2E299861-3771-438B-A888-D37BAF070F12}"/>
              </a:ext>
            </a:extLst>
          </p:cNvPr>
          <p:cNvSpPr>
            <a:spLocks noGrp="1"/>
          </p:cNvSpPr>
          <p:nvPr>
            <p:ph type="sldNum" sz="quarter" idx="11"/>
          </p:nvPr>
        </p:nvSpPr>
        <p:spPr/>
        <p:txBody>
          <a:bodyPr/>
          <a:lstStyle/>
          <a:p>
            <a:fld id="{D6D6C118-631F-4A80-9886-907009361577}" type="slidenum">
              <a:rPr lang="cs-CZ" altLang="cs-CZ" smtClean="0"/>
              <a:pPr/>
              <a:t>45</a:t>
            </a:fld>
            <a:endParaRPr lang="cs-CZ" altLang="cs-CZ" dirty="0"/>
          </a:p>
        </p:txBody>
      </p:sp>
      <p:sp>
        <p:nvSpPr>
          <p:cNvPr id="6" name="TextovéPole 5">
            <a:extLst>
              <a:ext uri="{FF2B5EF4-FFF2-40B4-BE49-F238E27FC236}">
                <a16:creationId xmlns:a16="http://schemas.microsoft.com/office/drawing/2014/main" id="{B6385687-EF13-480F-ABD1-F32AEA8E971C}"/>
              </a:ext>
            </a:extLst>
          </p:cNvPr>
          <p:cNvSpPr txBox="1"/>
          <p:nvPr/>
        </p:nvSpPr>
        <p:spPr>
          <a:xfrm>
            <a:off x="135739" y="2613373"/>
            <a:ext cx="11642261" cy="3614627"/>
          </a:xfrm>
          <a:prstGeom prst="rect">
            <a:avLst/>
          </a:prstGeom>
        </p:spPr>
        <p:txBody>
          <a:bodyPr vert="horz" lIns="0" tIns="0" rIns="0" bIns="0" rtlCol="0">
            <a:noAutofit/>
          </a:bodyPr>
          <a:lstStyle>
            <a:defPPr>
              <a:defRPr lang="en-US"/>
            </a:defPPr>
            <a:lvl1pPr marL="252000" indent="-180000" eaLnBrk="1" hangingPunct="1">
              <a:lnSpc>
                <a:spcPct val="100000"/>
              </a:lnSpc>
              <a:spcBef>
                <a:spcPts val="0"/>
              </a:spcBef>
              <a:buClr>
                <a:schemeClr val="tx2"/>
              </a:buClr>
              <a:buSzPct val="100000"/>
              <a:buFont typeface="Arial" panose="020B0604020202020204" pitchFamily="34" charset="0"/>
              <a:buChar char="̶"/>
              <a:defRPr sz="1800" b="0">
                <a:latin typeface="+mn-lt"/>
              </a:defRPr>
            </a:lvl1pPr>
            <a:lvl2pPr marL="504000" indent="-180000" eaLnBrk="1" hangingPunct="1">
              <a:lnSpc>
                <a:spcPct val="100000"/>
              </a:lnSpc>
              <a:spcBef>
                <a:spcPts val="0"/>
              </a:spcBef>
              <a:buClr>
                <a:schemeClr val="tx2"/>
              </a:buClr>
              <a:buSzPct val="100000"/>
              <a:buFont typeface="Arial" panose="020B0604020202020204" pitchFamily="34" charset="0"/>
              <a:buChar char="̶"/>
              <a:defRPr sz="2000" b="0">
                <a:latin typeface="+mn-lt"/>
              </a:defRPr>
            </a:lvl2pPr>
            <a:lvl3pPr indent="0" eaLnBrk="1" hangingPunct="1">
              <a:lnSpc>
                <a:spcPts val="1800"/>
              </a:lnSpc>
              <a:spcBef>
                <a:spcPts val="0"/>
              </a:spcBef>
              <a:buClr>
                <a:schemeClr val="folHlink"/>
              </a:buClr>
              <a:buSzPct val="80000"/>
              <a:buFontTx/>
              <a:buNone/>
              <a:defRPr sz="1500" b="0">
                <a:latin typeface="+mn-lt"/>
              </a:defRPr>
            </a:lvl3pPr>
            <a:lvl4pPr indent="0" eaLnBrk="1" hangingPunct="1">
              <a:lnSpc>
                <a:spcPts val="1800"/>
              </a:lnSpc>
              <a:spcBef>
                <a:spcPts val="0"/>
              </a:spcBef>
              <a:buClr>
                <a:schemeClr val="accent2"/>
              </a:buClr>
              <a:buSzPct val="90000"/>
              <a:buFontTx/>
              <a:buNone/>
              <a:defRPr sz="1500" b="0">
                <a:latin typeface="+mn-lt"/>
              </a:defRPr>
            </a:lvl4pPr>
            <a:lvl5pPr indent="0" eaLnBrk="1" hangingPunct="1">
              <a:lnSpc>
                <a:spcPts val="1800"/>
              </a:lnSpc>
              <a:spcBef>
                <a:spcPts val="0"/>
              </a:spcBef>
              <a:buClr>
                <a:schemeClr val="accent1"/>
              </a:buClr>
              <a:buFontTx/>
              <a:buNone/>
              <a:defRPr sz="1500" b="0">
                <a:latin typeface="+mn-lt"/>
              </a:defRPr>
            </a:lvl5pPr>
            <a:lvl6pPr marL="2514600" indent="-228600" fontAlgn="base">
              <a:spcBef>
                <a:spcPct val="20000"/>
              </a:spcBef>
              <a:spcAft>
                <a:spcPct val="0"/>
              </a:spcAft>
              <a:buClr>
                <a:schemeClr val="accent1"/>
              </a:buClr>
              <a:buFont typeface="Wingdings" pitchFamily="2" charset="2"/>
              <a:buBlip>
                <a:blip r:embed="rId2"/>
              </a:buBlip>
              <a:defRPr>
                <a:latin typeface="+mn-lt"/>
              </a:defRPr>
            </a:lvl6pPr>
            <a:lvl7pPr indent="0" fontAlgn="base">
              <a:lnSpc>
                <a:spcPts val="1800"/>
              </a:lnSpc>
              <a:spcBef>
                <a:spcPts val="0"/>
              </a:spcBef>
              <a:spcAft>
                <a:spcPct val="0"/>
              </a:spcAft>
              <a:buClr>
                <a:schemeClr val="accent1"/>
              </a:buClr>
              <a:buFont typeface="Arial" panose="020B0604020202020204" pitchFamily="34" charset="0"/>
              <a:buNone/>
              <a:defRPr baseline="0">
                <a:latin typeface="+mn-lt"/>
              </a:defRPr>
            </a:lvl7pPr>
            <a:lvl8pPr indent="0" fontAlgn="base">
              <a:lnSpc>
                <a:spcPts val="1800"/>
              </a:lnSpc>
              <a:spcBef>
                <a:spcPts val="0"/>
              </a:spcBef>
              <a:spcAft>
                <a:spcPct val="0"/>
              </a:spcAft>
              <a:buClr>
                <a:schemeClr val="accent1"/>
              </a:buClr>
              <a:buFont typeface="Arial" panose="020B0604020202020204" pitchFamily="34" charset="0"/>
              <a:buNone/>
              <a:defRPr>
                <a:latin typeface="+mn-lt"/>
              </a:defRPr>
            </a:lvl8pPr>
            <a:lvl9pPr indent="0" fontAlgn="base">
              <a:lnSpc>
                <a:spcPts val="1800"/>
              </a:lnSpc>
              <a:spcBef>
                <a:spcPts val="0"/>
              </a:spcBef>
              <a:spcAft>
                <a:spcPct val="0"/>
              </a:spcAft>
              <a:buClr>
                <a:schemeClr val="accent1"/>
              </a:buClr>
              <a:buFont typeface="Arial" panose="020B0604020202020204" pitchFamily="34" charset="0"/>
              <a:buNone/>
              <a:defRPr>
                <a:latin typeface="+mn-lt"/>
              </a:defRPr>
            </a:lvl9pPr>
          </a:lstStyle>
          <a:p>
            <a:pPr marL="72000" indent="0">
              <a:buNone/>
            </a:pPr>
            <a:r>
              <a:rPr lang="cs-CZ" dirty="0">
                <a:solidFill>
                  <a:schemeClr val="tx2"/>
                </a:solidFill>
              </a:rPr>
              <a:t>Průběh: </a:t>
            </a:r>
          </a:p>
          <a:p>
            <a:r>
              <a:rPr lang="cs-CZ" dirty="0"/>
              <a:t>Edukace pacienta</a:t>
            </a:r>
          </a:p>
          <a:p>
            <a:r>
              <a:rPr lang="cs-CZ" dirty="0" err="1"/>
              <a:t>Fowlerova</a:t>
            </a:r>
            <a:r>
              <a:rPr lang="cs-CZ" dirty="0"/>
              <a:t> poloha pacienta</a:t>
            </a:r>
          </a:p>
          <a:p>
            <a:r>
              <a:rPr lang="cs-CZ" dirty="0"/>
              <a:t>Zdravotník si nasadí OOPP</a:t>
            </a:r>
          </a:p>
          <a:p>
            <a:r>
              <a:rPr lang="cs-CZ" dirty="0"/>
              <a:t>Provede péči o dutinu ústní a odsaje ze </a:t>
            </a:r>
            <a:r>
              <a:rPr lang="cs-CZ" dirty="0" err="1"/>
              <a:t>sublglotického</a:t>
            </a:r>
            <a:r>
              <a:rPr lang="cs-CZ" dirty="0"/>
              <a:t> prostoru i dolních cest dýchacích (zkontroluje tlak v </a:t>
            </a:r>
            <a:r>
              <a:rPr lang="cs-CZ" dirty="0" err="1"/>
              <a:t>obturační</a:t>
            </a:r>
            <a:r>
              <a:rPr lang="cs-CZ" dirty="0"/>
              <a:t> manžetě = 20-25 mm </a:t>
            </a:r>
            <a:r>
              <a:rPr lang="cs-CZ" dirty="0" err="1"/>
              <a:t>Hg</a:t>
            </a:r>
            <a:r>
              <a:rPr lang="cs-CZ" dirty="0"/>
              <a:t>)</a:t>
            </a:r>
          </a:p>
          <a:p>
            <a:r>
              <a:rPr lang="cs-CZ" dirty="0"/>
              <a:t>Sejmutí starého krytí, odstranění použitých rukavic, dezinfekce rukou, nové rukavice</a:t>
            </a:r>
          </a:p>
          <a:p>
            <a:r>
              <a:rPr lang="cs-CZ" dirty="0"/>
              <a:t>Zhodnocení okolí stomatu (krvácení, infekce, stav kůže/sliznic)</a:t>
            </a:r>
          </a:p>
          <a:p>
            <a:r>
              <a:rPr lang="cs-CZ" dirty="0"/>
              <a:t>Dezinfekce za využití sterilních nástrojů a tamponů	</a:t>
            </a:r>
          </a:p>
          <a:p>
            <a:r>
              <a:rPr lang="cs-CZ" dirty="0"/>
              <a:t>Kanylu podkládáme mulovým materiálem (frekvence výměny je min. 24 hodin)</a:t>
            </a:r>
          </a:p>
          <a:p>
            <a:r>
              <a:rPr lang="cs-CZ" dirty="0"/>
              <a:t>Fixace fixační páskou (tah na dva prsty)</a:t>
            </a:r>
          </a:p>
        </p:txBody>
      </p:sp>
      <p:sp>
        <p:nvSpPr>
          <p:cNvPr id="8" name="TextovéPole 7">
            <a:extLst>
              <a:ext uri="{FF2B5EF4-FFF2-40B4-BE49-F238E27FC236}">
                <a16:creationId xmlns:a16="http://schemas.microsoft.com/office/drawing/2014/main" id="{75645C6A-D6EB-4198-B470-69830BF4D817}"/>
              </a:ext>
            </a:extLst>
          </p:cNvPr>
          <p:cNvSpPr txBox="1"/>
          <p:nvPr/>
        </p:nvSpPr>
        <p:spPr>
          <a:xfrm>
            <a:off x="135739" y="75375"/>
            <a:ext cx="6707822" cy="2451387"/>
          </a:xfrm>
          <a:prstGeom prst="rect">
            <a:avLst/>
          </a:prstGeom>
        </p:spPr>
        <p:style>
          <a:lnRef idx="1">
            <a:schemeClr val="accent4"/>
          </a:lnRef>
          <a:fillRef idx="2">
            <a:schemeClr val="accent4"/>
          </a:fillRef>
          <a:effectRef idx="1">
            <a:schemeClr val="accent4"/>
          </a:effectRef>
          <a:fontRef idx="minor">
            <a:schemeClr val="dk1"/>
          </a:fontRef>
        </p:style>
        <p:txBody>
          <a:bodyPr vert="horz" lIns="0" tIns="0" rIns="0" bIns="0" rtlCol="0">
            <a:noAutofit/>
          </a:bodyPr>
          <a:lstStyle>
            <a:defPPr>
              <a:defRPr lang="en-US"/>
            </a:defPPr>
            <a:lvl1pPr marL="252000" indent="-180000" eaLnBrk="1" hangingPunct="1">
              <a:lnSpc>
                <a:spcPct val="150000"/>
              </a:lnSpc>
              <a:spcBef>
                <a:spcPts val="0"/>
              </a:spcBef>
              <a:buClr>
                <a:schemeClr val="tx2"/>
              </a:buClr>
              <a:buSzPct val="100000"/>
              <a:buFont typeface="Arial" panose="020B0604020202020204" pitchFamily="34" charset="0"/>
              <a:buChar char="̶"/>
              <a:defRPr sz="2800" b="0">
                <a:latin typeface="+mn-lt"/>
              </a:defRPr>
            </a:lvl1pPr>
            <a:lvl2pPr marL="504000" indent="-180000" eaLnBrk="1" hangingPunct="1">
              <a:lnSpc>
                <a:spcPct val="100000"/>
              </a:lnSpc>
              <a:spcBef>
                <a:spcPts val="0"/>
              </a:spcBef>
              <a:buClr>
                <a:schemeClr val="tx2"/>
              </a:buClr>
              <a:buSzPct val="100000"/>
              <a:buFont typeface="Arial" panose="020B0604020202020204" pitchFamily="34" charset="0"/>
              <a:buChar char="̶"/>
              <a:defRPr sz="2000" b="0">
                <a:latin typeface="+mn-lt"/>
              </a:defRPr>
            </a:lvl2pPr>
            <a:lvl3pPr indent="0" eaLnBrk="1" hangingPunct="1">
              <a:lnSpc>
                <a:spcPts val="1800"/>
              </a:lnSpc>
              <a:spcBef>
                <a:spcPts val="0"/>
              </a:spcBef>
              <a:buClr>
                <a:schemeClr val="folHlink"/>
              </a:buClr>
              <a:buSzPct val="80000"/>
              <a:buFontTx/>
              <a:buNone/>
              <a:defRPr sz="1500" b="0">
                <a:latin typeface="+mn-lt"/>
              </a:defRPr>
            </a:lvl3pPr>
            <a:lvl4pPr indent="0" eaLnBrk="1" hangingPunct="1">
              <a:lnSpc>
                <a:spcPts val="1800"/>
              </a:lnSpc>
              <a:spcBef>
                <a:spcPts val="0"/>
              </a:spcBef>
              <a:buClr>
                <a:schemeClr val="accent2"/>
              </a:buClr>
              <a:buSzPct val="90000"/>
              <a:buFontTx/>
              <a:buNone/>
              <a:defRPr sz="1500" b="0">
                <a:latin typeface="+mn-lt"/>
              </a:defRPr>
            </a:lvl4pPr>
            <a:lvl5pPr indent="0" eaLnBrk="1" hangingPunct="1">
              <a:lnSpc>
                <a:spcPts val="1800"/>
              </a:lnSpc>
              <a:spcBef>
                <a:spcPts val="0"/>
              </a:spcBef>
              <a:buClr>
                <a:schemeClr val="accent1"/>
              </a:buClr>
              <a:buFontTx/>
              <a:buNone/>
              <a:defRPr sz="1500" b="0">
                <a:latin typeface="+mn-lt"/>
              </a:defRPr>
            </a:lvl5pPr>
            <a:lvl6pPr marL="2514600" indent="-228600" fontAlgn="base">
              <a:spcBef>
                <a:spcPct val="20000"/>
              </a:spcBef>
              <a:spcAft>
                <a:spcPct val="0"/>
              </a:spcAft>
              <a:buClr>
                <a:schemeClr val="accent1"/>
              </a:buClr>
              <a:buFont typeface="Wingdings" pitchFamily="2" charset="2"/>
              <a:buBlip>
                <a:blip r:embed="rId2"/>
              </a:buBlip>
              <a:defRPr>
                <a:latin typeface="+mn-lt"/>
              </a:defRPr>
            </a:lvl6pPr>
            <a:lvl7pPr indent="0" fontAlgn="base">
              <a:lnSpc>
                <a:spcPts val="1800"/>
              </a:lnSpc>
              <a:spcBef>
                <a:spcPts val="0"/>
              </a:spcBef>
              <a:spcAft>
                <a:spcPct val="0"/>
              </a:spcAft>
              <a:buClr>
                <a:schemeClr val="accent1"/>
              </a:buClr>
              <a:buFont typeface="Arial" panose="020B0604020202020204" pitchFamily="34" charset="0"/>
              <a:buNone/>
              <a:defRPr baseline="0">
                <a:latin typeface="+mn-lt"/>
              </a:defRPr>
            </a:lvl7pPr>
            <a:lvl8pPr indent="0" fontAlgn="base">
              <a:lnSpc>
                <a:spcPts val="1800"/>
              </a:lnSpc>
              <a:spcBef>
                <a:spcPts val="0"/>
              </a:spcBef>
              <a:spcAft>
                <a:spcPct val="0"/>
              </a:spcAft>
              <a:buClr>
                <a:schemeClr val="accent1"/>
              </a:buClr>
              <a:buFont typeface="Arial" panose="020B0604020202020204" pitchFamily="34" charset="0"/>
              <a:buNone/>
              <a:defRPr>
                <a:latin typeface="+mn-lt"/>
              </a:defRPr>
            </a:lvl8pPr>
            <a:lvl9pPr indent="0" fontAlgn="base">
              <a:lnSpc>
                <a:spcPts val="1800"/>
              </a:lnSpc>
              <a:spcBef>
                <a:spcPts val="0"/>
              </a:spcBef>
              <a:spcAft>
                <a:spcPct val="0"/>
              </a:spcAft>
              <a:buClr>
                <a:schemeClr val="accent1"/>
              </a:buClr>
              <a:buFont typeface="Arial" panose="020B0604020202020204" pitchFamily="34" charset="0"/>
              <a:buNone/>
              <a:defRPr>
                <a:latin typeface="+mn-lt"/>
              </a:defRPr>
            </a:lvl9pPr>
          </a:lstStyle>
          <a:p>
            <a:pPr>
              <a:lnSpc>
                <a:spcPct val="100000"/>
              </a:lnSpc>
            </a:pPr>
            <a:r>
              <a:rPr lang="cs-CZ" sz="1800" dirty="0">
                <a:solidFill>
                  <a:schemeClr val="tx2"/>
                </a:solidFill>
              </a:rPr>
              <a:t>Pomůcky: </a:t>
            </a:r>
            <a:endParaRPr lang="cs-CZ" sz="1800" dirty="0"/>
          </a:p>
          <a:p>
            <a:pPr>
              <a:lnSpc>
                <a:spcPct val="100000"/>
              </a:lnSpc>
            </a:pPr>
            <a:r>
              <a:rPr lang="cs-CZ" sz="1800" dirty="0"/>
              <a:t>OOPP (rukavice, zástěra, ochranné brýle)</a:t>
            </a:r>
          </a:p>
          <a:p>
            <a:pPr>
              <a:lnSpc>
                <a:spcPct val="100000"/>
              </a:lnSpc>
            </a:pPr>
            <a:r>
              <a:rPr lang="cs-CZ" sz="1800" dirty="0"/>
              <a:t>Emisní misku</a:t>
            </a:r>
          </a:p>
          <a:p>
            <a:pPr>
              <a:lnSpc>
                <a:spcPct val="100000"/>
              </a:lnSpc>
            </a:pPr>
            <a:r>
              <a:rPr lang="cs-CZ" sz="1800" dirty="0"/>
              <a:t>Sterilní nástroj (peán, pinzetu)</a:t>
            </a:r>
          </a:p>
          <a:p>
            <a:pPr>
              <a:lnSpc>
                <a:spcPct val="100000"/>
              </a:lnSpc>
            </a:pPr>
            <a:r>
              <a:rPr lang="cs-CZ" sz="1800" dirty="0"/>
              <a:t>Sterilní tampóny</a:t>
            </a:r>
          </a:p>
          <a:p>
            <a:pPr>
              <a:lnSpc>
                <a:spcPct val="100000"/>
              </a:lnSpc>
            </a:pPr>
            <a:r>
              <a:rPr lang="cs-CZ" sz="1800" dirty="0"/>
              <a:t>Dezinfekční prostředek</a:t>
            </a:r>
          </a:p>
          <a:p>
            <a:pPr>
              <a:lnSpc>
                <a:spcPct val="100000"/>
              </a:lnSpc>
            </a:pPr>
            <a:r>
              <a:rPr lang="cs-CZ" sz="1800" dirty="0"/>
              <a:t>Tracheostomickou kanylu</a:t>
            </a:r>
          </a:p>
          <a:p>
            <a:pPr>
              <a:lnSpc>
                <a:spcPct val="100000"/>
              </a:lnSpc>
            </a:pPr>
            <a:r>
              <a:rPr lang="cs-CZ" sz="1800" dirty="0"/>
              <a:t>Vhodný krycí materiál</a:t>
            </a:r>
          </a:p>
          <a:p>
            <a:pPr>
              <a:lnSpc>
                <a:spcPct val="100000"/>
              </a:lnSpc>
            </a:pPr>
            <a:r>
              <a:rPr lang="cs-CZ" sz="1800" dirty="0"/>
              <a:t>Fixační pásku k upevnění tracheostomické kanyly</a:t>
            </a:r>
          </a:p>
        </p:txBody>
      </p:sp>
      <p:sp>
        <p:nvSpPr>
          <p:cNvPr id="9" name="Nadpis 3">
            <a:extLst>
              <a:ext uri="{FF2B5EF4-FFF2-40B4-BE49-F238E27FC236}">
                <a16:creationId xmlns:a16="http://schemas.microsoft.com/office/drawing/2014/main" id="{F448BFCF-F122-4A75-BAE8-27F8659830B2}"/>
              </a:ext>
            </a:extLst>
          </p:cNvPr>
          <p:cNvSpPr txBox="1">
            <a:spLocks/>
          </p:cNvSpPr>
          <p:nvPr/>
        </p:nvSpPr>
        <p:spPr>
          <a:xfrm>
            <a:off x="6930188" y="75374"/>
            <a:ext cx="5261812" cy="794101"/>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sz="3200" kern="0" dirty="0"/>
              <a:t>Tracheostomie - převaz</a:t>
            </a:r>
          </a:p>
        </p:txBody>
      </p:sp>
    </p:spTree>
    <p:extLst>
      <p:ext uri="{BB962C8B-B14F-4D97-AF65-F5344CB8AC3E}">
        <p14:creationId xmlns:p14="http://schemas.microsoft.com/office/powerpoint/2010/main" val="1349834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D3BE9E9-8863-4D41-8ED0-7BA02FFE91E6}"/>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3" name="Zástupný symbol pro číslo snímku 2">
            <a:extLst>
              <a:ext uri="{FF2B5EF4-FFF2-40B4-BE49-F238E27FC236}">
                <a16:creationId xmlns:a16="http://schemas.microsoft.com/office/drawing/2014/main" id="{41AC0BFF-AB1B-4677-9B16-B100F01C6662}"/>
              </a:ext>
            </a:extLst>
          </p:cNvPr>
          <p:cNvSpPr>
            <a:spLocks noGrp="1"/>
          </p:cNvSpPr>
          <p:nvPr>
            <p:ph type="sldNum" sz="quarter" idx="11"/>
          </p:nvPr>
        </p:nvSpPr>
        <p:spPr/>
        <p:txBody>
          <a:bodyPr/>
          <a:lstStyle/>
          <a:p>
            <a:fld id="{D6D6C118-631F-4A80-9886-907009361577}" type="slidenum">
              <a:rPr lang="cs-CZ" altLang="cs-CZ" smtClean="0"/>
              <a:pPr/>
              <a:t>46</a:t>
            </a:fld>
            <a:endParaRPr lang="cs-CZ" altLang="cs-CZ" dirty="0"/>
          </a:p>
        </p:txBody>
      </p:sp>
      <p:pic>
        <p:nvPicPr>
          <p:cNvPr id="5126" name="Picture 6" descr="Zobrazit zdrojový obrázek">
            <a:extLst>
              <a:ext uri="{FF2B5EF4-FFF2-40B4-BE49-F238E27FC236}">
                <a16:creationId xmlns:a16="http://schemas.microsoft.com/office/drawing/2014/main" id="{1FC336E1-9F08-475D-A3D5-9F197E066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4136" y="597869"/>
            <a:ext cx="4953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3">
            <a:extLst>
              <a:ext uri="{FF2B5EF4-FFF2-40B4-BE49-F238E27FC236}">
                <a16:creationId xmlns:a16="http://schemas.microsoft.com/office/drawing/2014/main" id="{DBA5A8D8-70F1-4E8A-8B85-95C4BCCE4D84}"/>
              </a:ext>
            </a:extLst>
          </p:cNvPr>
          <p:cNvSpPr txBox="1">
            <a:spLocks/>
          </p:cNvSpPr>
          <p:nvPr/>
        </p:nvSpPr>
        <p:spPr>
          <a:xfrm>
            <a:off x="397958" y="108895"/>
            <a:ext cx="10753200" cy="451576"/>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Tracheostomie - odsávání</a:t>
            </a:r>
          </a:p>
        </p:txBody>
      </p:sp>
    </p:spTree>
    <p:extLst>
      <p:ext uri="{BB962C8B-B14F-4D97-AF65-F5344CB8AC3E}">
        <p14:creationId xmlns:p14="http://schemas.microsoft.com/office/powerpoint/2010/main" val="3754483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D9B53F3-E0D6-46CE-B3F8-89E6204EAB01}"/>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37D9F646-2BC0-4EB6-97E7-38DAED7F5820}"/>
              </a:ext>
            </a:extLst>
          </p:cNvPr>
          <p:cNvSpPr>
            <a:spLocks noGrp="1"/>
          </p:cNvSpPr>
          <p:nvPr>
            <p:ph type="sldNum" sz="quarter" idx="11"/>
          </p:nvPr>
        </p:nvSpPr>
        <p:spPr/>
        <p:txBody>
          <a:bodyPr/>
          <a:lstStyle/>
          <a:p>
            <a:fld id="{0DE708CC-0C3F-4567-9698-B54C0F35BD31}" type="slidenum">
              <a:rPr lang="cs-CZ" altLang="cs-CZ" smtClean="0"/>
              <a:pPr/>
              <a:t>47</a:t>
            </a:fld>
            <a:endParaRPr lang="cs-CZ" altLang="cs-CZ" dirty="0"/>
          </a:p>
        </p:txBody>
      </p:sp>
      <p:sp>
        <p:nvSpPr>
          <p:cNvPr id="4" name="Nadpis 3">
            <a:extLst>
              <a:ext uri="{FF2B5EF4-FFF2-40B4-BE49-F238E27FC236}">
                <a16:creationId xmlns:a16="http://schemas.microsoft.com/office/drawing/2014/main" id="{9712263B-76BC-41F6-A2CD-088337650B70}"/>
              </a:ext>
            </a:extLst>
          </p:cNvPr>
          <p:cNvSpPr>
            <a:spLocks noGrp="1"/>
          </p:cNvSpPr>
          <p:nvPr>
            <p:ph type="title"/>
          </p:nvPr>
        </p:nvSpPr>
        <p:spPr/>
        <p:txBody>
          <a:bodyPr/>
          <a:lstStyle/>
          <a:p>
            <a:r>
              <a:rPr lang="cs-CZ" dirty="0"/>
              <a:t>DĚKUJI ZA POZORNOST</a:t>
            </a:r>
          </a:p>
        </p:txBody>
      </p:sp>
      <p:sp>
        <p:nvSpPr>
          <p:cNvPr id="5" name="Podnadpis 4">
            <a:extLst>
              <a:ext uri="{FF2B5EF4-FFF2-40B4-BE49-F238E27FC236}">
                <a16:creationId xmlns:a16="http://schemas.microsoft.com/office/drawing/2014/main" id="{EF203F69-7771-47CB-AD75-33752089C50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013685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52948AE-C104-4354-BDC6-9AD29AD12162}"/>
              </a:ext>
            </a:extLst>
          </p:cNvPr>
          <p:cNvSpPr>
            <a:spLocks noGrp="1"/>
          </p:cNvSpPr>
          <p:nvPr>
            <p:ph type="ftr" sz="quarter" idx="10"/>
          </p:nvPr>
        </p:nvSpPr>
        <p:spPr/>
        <p:txBody>
          <a:bodyPr/>
          <a:lstStyle/>
          <a:p>
            <a:r>
              <a:rPr lang="cs-CZ"/>
              <a:t>Lékařská fakulta Masarykovy univerzity, Ústav zdravotnických věd</a:t>
            </a:r>
            <a:endParaRPr lang="cs-CZ" dirty="0"/>
          </a:p>
        </p:txBody>
      </p:sp>
      <p:sp>
        <p:nvSpPr>
          <p:cNvPr id="3" name="Zástupný symbol pro číslo snímku 2">
            <a:extLst>
              <a:ext uri="{FF2B5EF4-FFF2-40B4-BE49-F238E27FC236}">
                <a16:creationId xmlns:a16="http://schemas.microsoft.com/office/drawing/2014/main" id="{F435F095-5B10-4E8A-962C-D48DD9B87C0E}"/>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D1C21C52-22EC-466D-BA09-5959A89DF164}"/>
              </a:ext>
            </a:extLst>
          </p:cNvPr>
          <p:cNvSpPr>
            <a:spLocks noGrp="1"/>
          </p:cNvSpPr>
          <p:nvPr>
            <p:ph type="title"/>
          </p:nvPr>
        </p:nvSpPr>
        <p:spPr>
          <a:xfrm>
            <a:off x="720000" y="378000"/>
            <a:ext cx="10753200" cy="1113916"/>
          </a:xfrm>
        </p:spPr>
        <p:txBody>
          <a:bodyPr/>
          <a:lstStyle/>
          <a:p>
            <a:r>
              <a:rPr lang="cs-CZ" sz="4000" kern="0" dirty="0"/>
              <a:t>Derivační </a:t>
            </a:r>
            <a:r>
              <a:rPr lang="cs-CZ" sz="4000" kern="0" dirty="0" err="1"/>
              <a:t>stomie</a:t>
            </a:r>
            <a:r>
              <a:rPr lang="cs-CZ" sz="4000" kern="0" dirty="0"/>
              <a:t>: kompetence Všeobecné sestry</a:t>
            </a:r>
            <a:br>
              <a:rPr lang="cs-CZ" sz="4000" kern="0" dirty="0"/>
            </a:br>
            <a:endParaRPr lang="cs-CZ" dirty="0"/>
          </a:p>
        </p:txBody>
      </p:sp>
      <p:sp>
        <p:nvSpPr>
          <p:cNvPr id="5" name="Zástupný obsah 4">
            <a:extLst>
              <a:ext uri="{FF2B5EF4-FFF2-40B4-BE49-F238E27FC236}">
                <a16:creationId xmlns:a16="http://schemas.microsoft.com/office/drawing/2014/main" id="{F7E5E92D-1038-46DF-8AEF-E4D5EB9D4038}"/>
              </a:ext>
            </a:extLst>
          </p:cNvPr>
          <p:cNvSpPr>
            <a:spLocks noGrp="1"/>
          </p:cNvSpPr>
          <p:nvPr>
            <p:ph idx="1"/>
          </p:nvPr>
        </p:nvSpPr>
        <p:spPr/>
        <p:txBody>
          <a:bodyPr/>
          <a:lstStyle/>
          <a:p>
            <a:r>
              <a:rPr lang="cs-CZ" dirty="0"/>
              <a:t>Podávat potraviny pro zvláštní lékařské účely</a:t>
            </a:r>
          </a:p>
        </p:txBody>
      </p:sp>
    </p:spTree>
    <p:extLst>
      <p:ext uri="{BB962C8B-B14F-4D97-AF65-F5344CB8AC3E}">
        <p14:creationId xmlns:p14="http://schemas.microsoft.com/office/powerpoint/2010/main" val="3724722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4CCA0C3-E289-49D3-A709-BEAA35629CD8}"/>
              </a:ext>
            </a:extLst>
          </p:cNvPr>
          <p:cNvSpPr>
            <a:spLocks noGrp="1"/>
          </p:cNvSpPr>
          <p:nvPr>
            <p:ph type="ftr" sz="quarter" idx="10"/>
          </p:nvPr>
        </p:nvSpPr>
        <p:spPr/>
        <p:txBody>
          <a:bodyPr/>
          <a:lstStyle/>
          <a:p>
            <a:r>
              <a:rPr lang="cs-CZ" altLang="cs-CZ"/>
              <a:t>Lékařská fakulta Masarykovy univerzity, Ústav zdravotnických věd</a:t>
            </a:r>
            <a:endParaRPr lang="cs-CZ" altLang="cs-CZ" dirty="0"/>
          </a:p>
        </p:txBody>
      </p:sp>
      <p:sp>
        <p:nvSpPr>
          <p:cNvPr id="3" name="Zástupný symbol pro číslo snímku 2">
            <a:extLst>
              <a:ext uri="{FF2B5EF4-FFF2-40B4-BE49-F238E27FC236}">
                <a16:creationId xmlns:a16="http://schemas.microsoft.com/office/drawing/2014/main" id="{08F520F2-611B-4CC5-AE0E-560791FA9284}"/>
              </a:ext>
            </a:extLst>
          </p:cNvPr>
          <p:cNvSpPr>
            <a:spLocks noGrp="1"/>
          </p:cNvSpPr>
          <p:nvPr>
            <p:ph type="sldNum" sz="quarter" idx="11"/>
          </p:nvPr>
        </p:nvSpPr>
        <p:spPr/>
        <p:txBody>
          <a:bodyPr/>
          <a:lstStyle/>
          <a:p>
            <a:fld id="{D6D6C118-631F-4A80-9886-907009361577}" type="slidenum">
              <a:rPr lang="cs-CZ" altLang="cs-CZ" smtClean="0"/>
              <a:pPr/>
              <a:t>6</a:t>
            </a:fld>
            <a:endParaRPr lang="cs-CZ" altLang="cs-CZ" dirty="0"/>
          </a:p>
        </p:txBody>
      </p:sp>
      <p:pic>
        <p:nvPicPr>
          <p:cNvPr id="4" name="Obrázek 3">
            <a:extLst>
              <a:ext uri="{FF2B5EF4-FFF2-40B4-BE49-F238E27FC236}">
                <a16:creationId xmlns:a16="http://schemas.microsoft.com/office/drawing/2014/main" id="{FC1BA471-0407-4519-B427-A429AB886373}"/>
              </a:ext>
            </a:extLst>
          </p:cNvPr>
          <p:cNvPicPr>
            <a:picLocks noChangeAspect="1"/>
          </p:cNvPicPr>
          <p:nvPr/>
        </p:nvPicPr>
        <p:blipFill rotWithShape="1">
          <a:blip r:embed="rId2"/>
          <a:srcRect l="12928" t="-375" r="13468" b="375"/>
          <a:stretch/>
        </p:blipFill>
        <p:spPr>
          <a:xfrm>
            <a:off x="95003" y="0"/>
            <a:ext cx="12243460" cy="6748900"/>
          </a:xfrm>
          <a:prstGeom prst="rect">
            <a:avLst/>
          </a:prstGeom>
        </p:spPr>
      </p:pic>
    </p:spTree>
    <p:extLst>
      <p:ext uri="{BB962C8B-B14F-4D97-AF65-F5344CB8AC3E}">
        <p14:creationId xmlns:p14="http://schemas.microsoft.com/office/powerpoint/2010/main" val="129882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D3AF2F6-CB74-44D9-933A-611B344B4ABD}"/>
              </a:ext>
            </a:extLst>
          </p:cNvPr>
          <p:cNvSpPr>
            <a:spLocks noGrp="1"/>
          </p:cNvSpPr>
          <p:nvPr>
            <p:ph type="ftr" sz="quarter" idx="10"/>
          </p:nvPr>
        </p:nvSpPr>
        <p:spPr/>
        <p:txBody>
          <a:bodyPr/>
          <a:lstStyle/>
          <a:p>
            <a:r>
              <a:rPr lang="cs-CZ" dirty="0"/>
              <a:t>Lékařská fakulta Masarykovy univerzity, Ústav zdravotnických věd</a:t>
            </a:r>
          </a:p>
        </p:txBody>
      </p:sp>
      <p:sp>
        <p:nvSpPr>
          <p:cNvPr id="3" name="Zástupný symbol pro číslo snímku 2">
            <a:extLst>
              <a:ext uri="{FF2B5EF4-FFF2-40B4-BE49-F238E27FC236}">
                <a16:creationId xmlns:a16="http://schemas.microsoft.com/office/drawing/2014/main" id="{6C7C667F-7932-42C1-AD2E-BA67FFAFCA57}"/>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8B2B0792-3730-4478-B930-84400C434A59}"/>
              </a:ext>
            </a:extLst>
          </p:cNvPr>
          <p:cNvSpPr>
            <a:spLocks noGrp="1"/>
          </p:cNvSpPr>
          <p:nvPr>
            <p:ph type="title"/>
          </p:nvPr>
        </p:nvSpPr>
        <p:spPr>
          <a:xfrm>
            <a:off x="414000" y="378000"/>
            <a:ext cx="10753200" cy="451576"/>
          </a:xfrm>
        </p:spPr>
        <p:txBody>
          <a:bodyPr/>
          <a:lstStyle/>
          <a:p>
            <a:r>
              <a:rPr lang="cs-CZ" sz="3600" dirty="0"/>
              <a:t>Důvody k vytvoření výživné </a:t>
            </a:r>
            <a:r>
              <a:rPr lang="cs-CZ" sz="3600" dirty="0" err="1"/>
              <a:t>stomie</a:t>
            </a:r>
            <a:endParaRPr lang="cs-CZ" sz="3600" dirty="0"/>
          </a:p>
        </p:txBody>
      </p:sp>
      <p:sp>
        <p:nvSpPr>
          <p:cNvPr id="5" name="Zástupný symbol pro obsah 4">
            <a:extLst>
              <a:ext uri="{FF2B5EF4-FFF2-40B4-BE49-F238E27FC236}">
                <a16:creationId xmlns:a16="http://schemas.microsoft.com/office/drawing/2014/main" id="{E49DB395-BFB1-4423-BE36-26364F5F2303}"/>
              </a:ext>
            </a:extLst>
          </p:cNvPr>
          <p:cNvSpPr>
            <a:spLocks noGrp="1"/>
          </p:cNvSpPr>
          <p:nvPr>
            <p:ph idx="1"/>
          </p:nvPr>
        </p:nvSpPr>
        <p:spPr>
          <a:xfrm>
            <a:off x="413999" y="966649"/>
            <a:ext cx="11357697" cy="4895135"/>
          </a:xfrm>
        </p:spPr>
        <p:txBody>
          <a:bodyPr/>
          <a:lstStyle/>
          <a:p>
            <a:r>
              <a:rPr lang="cs-CZ" dirty="0"/>
              <a:t>Nelze přijímat stravu ústy</a:t>
            </a:r>
          </a:p>
          <a:p>
            <a:pPr lvl="1"/>
            <a:r>
              <a:rPr lang="cs-CZ" dirty="0"/>
              <a:t>Poruchy vědomí (kvantitativní, kvalitativní)</a:t>
            </a:r>
          </a:p>
          <a:p>
            <a:pPr lvl="1"/>
            <a:r>
              <a:rPr lang="cs-CZ" dirty="0"/>
              <a:t>Porucha polykacího aktu (dysfagie)</a:t>
            </a:r>
          </a:p>
          <a:p>
            <a:r>
              <a:rPr lang="cs-CZ" dirty="0"/>
              <a:t>Onemocnění/úraz horní části GIT</a:t>
            </a:r>
          </a:p>
          <a:p>
            <a:pPr lvl="1"/>
            <a:r>
              <a:rPr lang="cs-CZ" dirty="0"/>
              <a:t>Dutina ústní: závažná stomatitida, popáleniny, zlomeniny čelisti, tumory…)</a:t>
            </a:r>
          </a:p>
          <a:p>
            <a:pPr lvl="1"/>
            <a:r>
              <a:rPr lang="cs-CZ" dirty="0"/>
              <a:t>Jícen: </a:t>
            </a:r>
            <a:r>
              <a:rPr lang="cs-CZ" dirty="0" err="1"/>
              <a:t>achalázie</a:t>
            </a:r>
            <a:r>
              <a:rPr lang="cs-CZ" dirty="0"/>
              <a:t>, stenóza, poleptání, tumory…)</a:t>
            </a:r>
          </a:p>
          <a:p>
            <a:r>
              <a:rPr lang="cs-CZ" dirty="0"/>
              <a:t>Malnutrice, kachexie</a:t>
            </a:r>
          </a:p>
          <a:p>
            <a:r>
              <a:rPr lang="cs-CZ" dirty="0"/>
              <a:t>Onkologičtí nemocní</a:t>
            </a:r>
          </a:p>
          <a:p>
            <a:r>
              <a:rPr lang="cs-CZ" dirty="0"/>
              <a:t>Syndrom krátkého střeva, nespecifické střevní záněty, píštěle…</a:t>
            </a:r>
          </a:p>
          <a:p>
            <a:endParaRPr lang="cs-CZ" dirty="0"/>
          </a:p>
          <a:p>
            <a:pPr lvl="1"/>
            <a:endParaRPr lang="cs-CZ" dirty="0"/>
          </a:p>
        </p:txBody>
      </p:sp>
    </p:spTree>
    <p:extLst>
      <p:ext uri="{BB962C8B-B14F-4D97-AF65-F5344CB8AC3E}">
        <p14:creationId xmlns:p14="http://schemas.microsoft.com/office/powerpoint/2010/main" val="662496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a:extLst>
              <a:ext uri="{FF2B5EF4-FFF2-40B4-BE49-F238E27FC236}">
                <a16:creationId xmlns:a16="http://schemas.microsoft.com/office/drawing/2014/main" id="{5A08DB72-FC1A-4234-859C-8EDDF29C6557}"/>
              </a:ext>
            </a:extLst>
          </p:cNvPr>
          <p:cNvSpPr txBox="1">
            <a:spLocks noGrp="1" noChangeArrowheads="1"/>
          </p:cNvSpPr>
          <p:nvPr>
            <p:ph type="title" idx="4294967295"/>
          </p:nvPr>
        </p:nvSpPr>
        <p:spPr>
          <a:xfrm>
            <a:off x="540000" y="62897"/>
            <a:ext cx="10753200" cy="451576"/>
          </a:xfrm>
        </p:spPr>
        <p:txBody>
          <a:bodyPr/>
          <a:lstStyle/>
          <a:p>
            <a:pPr eaLnBrk="1" hangingPunct="1"/>
            <a:r>
              <a:rPr altLang="cs-CZ" dirty="0"/>
              <a:t>GASTROSTOMIE</a:t>
            </a:r>
            <a:r>
              <a:rPr lang="cs-CZ" altLang="cs-CZ" dirty="0"/>
              <a:t>         versus                PEG</a:t>
            </a:r>
            <a:endParaRPr altLang="cs-CZ" dirty="0"/>
          </a:p>
        </p:txBody>
      </p:sp>
      <p:pic>
        <p:nvPicPr>
          <p:cNvPr id="23556" name="Obrázek 5" descr="Obsah obrázku text&#10;&#10;Popis vygenerovaný s velmi vysokou mírou spolehlivosti">
            <a:extLst>
              <a:ext uri="{FF2B5EF4-FFF2-40B4-BE49-F238E27FC236}">
                <a16:creationId xmlns:a16="http://schemas.microsoft.com/office/drawing/2014/main" id="{18B9444F-DC0B-4D32-8CA0-6244C4106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5824" r="314" b="-214"/>
          <a:stretch>
            <a:fillRect/>
          </a:stretch>
        </p:blipFill>
        <p:spPr bwMode="auto">
          <a:xfrm>
            <a:off x="699879" y="2361757"/>
            <a:ext cx="3630619" cy="380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Řečová bublina: obdélníkový bublinový popisek se zakulacenými rohy 1">
            <a:extLst>
              <a:ext uri="{FF2B5EF4-FFF2-40B4-BE49-F238E27FC236}">
                <a16:creationId xmlns:a16="http://schemas.microsoft.com/office/drawing/2014/main" id="{EF263120-4AED-48DE-A36A-29753FE7DA87}"/>
              </a:ext>
            </a:extLst>
          </p:cNvPr>
          <p:cNvSpPr/>
          <p:nvPr/>
        </p:nvSpPr>
        <p:spPr bwMode="auto">
          <a:xfrm>
            <a:off x="182880" y="717470"/>
            <a:ext cx="5714197" cy="1506988"/>
          </a:xfrm>
          <a:prstGeom prst="wedgeRoundRectCallout">
            <a:avLst>
              <a:gd name="adj1" fmla="val 20609"/>
              <a:gd name="adj2" fmla="val -67233"/>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bg1"/>
                </a:solidFill>
                <a:effectLst/>
                <a:latin typeface="+mn-lt"/>
              </a:rPr>
              <a:t>GASTROSTOMIE</a:t>
            </a:r>
          </a:p>
          <a:p>
            <a:pPr marL="0" marR="0" indent="0" algn="ctr"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dirty="0">
                <a:ln>
                  <a:noFill/>
                </a:ln>
                <a:solidFill>
                  <a:schemeClr val="bg1"/>
                </a:solidFill>
                <a:effectLst/>
                <a:latin typeface="+mn-lt"/>
              </a:rPr>
              <a:t>V průběhu operačního zákroku</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(laparoskopického/laparotomického)</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je z</a:t>
            </a:r>
            <a:r>
              <a:rPr kumimoji="0" lang="cs-CZ" sz="1800" b="0" i="0" u="none" strike="noStrike" cap="none" normalizeH="0" baseline="0" dirty="0">
                <a:ln>
                  <a:noFill/>
                </a:ln>
                <a:solidFill>
                  <a:schemeClr val="bg1"/>
                </a:solidFill>
                <a:effectLst/>
                <a:latin typeface="+mn-lt"/>
              </a:rPr>
              <a:t>aveden silikonový katé</a:t>
            </a:r>
            <a:r>
              <a:rPr lang="cs-CZ" sz="1800" dirty="0">
                <a:solidFill>
                  <a:schemeClr val="bg1"/>
                </a:solidFill>
                <a:latin typeface="+mn-lt"/>
              </a:rPr>
              <a:t>tr do žaludku za</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účelem podávání výživy</a:t>
            </a:r>
            <a:endParaRPr kumimoji="0" lang="cs-CZ" sz="1800" b="0" i="0" u="none" strike="noStrike" cap="none" normalizeH="0" baseline="0" dirty="0">
              <a:ln>
                <a:noFill/>
              </a:ln>
              <a:solidFill>
                <a:schemeClr val="bg1"/>
              </a:solidFill>
              <a:effectLst/>
              <a:latin typeface="+mn-lt"/>
            </a:endParaRPr>
          </a:p>
        </p:txBody>
      </p:sp>
      <p:pic>
        <p:nvPicPr>
          <p:cNvPr id="6" name="Obrázek 4" descr="Obsah obrázku text, mapa&#10;&#10;Popis vygenerovaný s velmi vysokou mírou spolehlivosti">
            <a:extLst>
              <a:ext uri="{FF2B5EF4-FFF2-40B4-BE49-F238E27FC236}">
                <a16:creationId xmlns:a16="http://schemas.microsoft.com/office/drawing/2014/main" id="{13D7C6EC-B6C7-4352-A8BB-9AF60BA00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327" y="2550125"/>
            <a:ext cx="464185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Řečová bublina: obdélníkový bublinový popisek se zakulacenými rohy 6">
            <a:extLst>
              <a:ext uri="{FF2B5EF4-FFF2-40B4-BE49-F238E27FC236}">
                <a16:creationId xmlns:a16="http://schemas.microsoft.com/office/drawing/2014/main" id="{C4A37D9F-53EC-4360-87F9-E9142E961524}"/>
              </a:ext>
            </a:extLst>
          </p:cNvPr>
          <p:cNvSpPr/>
          <p:nvPr/>
        </p:nvSpPr>
        <p:spPr bwMode="auto">
          <a:xfrm>
            <a:off x="6294925" y="748034"/>
            <a:ext cx="5714197" cy="1568530"/>
          </a:xfrm>
          <a:prstGeom prst="wedgeRoundRectCallout">
            <a:avLst>
              <a:gd name="adj1" fmla="val 20337"/>
              <a:gd name="adj2" fmla="val -66681"/>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a:r>
              <a:rPr lang="cs-CZ" sz="1800" b="1" dirty="0">
                <a:solidFill>
                  <a:schemeClr val="bg1"/>
                </a:solidFill>
                <a:effectLst>
                  <a:outerShdw blurRad="38100" dist="38100" dir="2700000" algn="tl">
                    <a:srgbClr val="000000">
                      <a:alpha val="43137"/>
                    </a:srgbClr>
                  </a:outerShdw>
                </a:effectLst>
                <a:latin typeface="+mn-lt"/>
              </a:rPr>
              <a:t>PERKUTÁNNÍ ENDOSKOPICKÁ GASTROSTOMIE</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Silikonový katétr do žaludků zaveden přes</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stěnu břišní (perkutánně) za využití endoskopu </a:t>
            </a:r>
          </a:p>
        </p:txBody>
      </p:sp>
      <p:pic>
        <p:nvPicPr>
          <p:cNvPr id="8" name="Picture 5" descr="sonda2">
            <a:extLst>
              <a:ext uri="{FF2B5EF4-FFF2-40B4-BE49-F238E27FC236}">
                <a16:creationId xmlns:a16="http://schemas.microsoft.com/office/drawing/2014/main" id="{1ECC5B57-59B5-423F-A860-81385DD2D2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0961" y="3393087"/>
            <a:ext cx="2350077"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Zástupný symbol pro zápatí 2">
            <a:extLst>
              <a:ext uri="{FF2B5EF4-FFF2-40B4-BE49-F238E27FC236}">
                <a16:creationId xmlns:a16="http://schemas.microsoft.com/office/drawing/2014/main" id="{89747254-4DD9-4D25-BCB4-2237F7988D31}"/>
              </a:ext>
            </a:extLst>
          </p:cNvPr>
          <p:cNvSpPr>
            <a:spLocks noGrp="1"/>
          </p:cNvSpPr>
          <p:nvPr>
            <p:ph type="ftr" sz="quarter" idx="10"/>
          </p:nvPr>
        </p:nvSpPr>
        <p:spPr/>
        <p:txBody>
          <a:bodyPr/>
          <a:lstStyle/>
          <a:p>
            <a:pPr>
              <a:defRPr/>
            </a:pPr>
            <a:r>
              <a:rPr lang="cs-CZ" dirty="0"/>
              <a:t>Lékařská fakulta Masarykovy univerzity, Ústav zdravotnických věd</a:t>
            </a:r>
          </a:p>
        </p:txBody>
      </p:sp>
      <p:sp>
        <p:nvSpPr>
          <p:cNvPr id="4" name="Zástupný symbol pro číslo snímku 3">
            <a:extLst>
              <a:ext uri="{FF2B5EF4-FFF2-40B4-BE49-F238E27FC236}">
                <a16:creationId xmlns:a16="http://schemas.microsoft.com/office/drawing/2014/main" id="{C12F72DA-C1EC-4A40-9D6E-1502FF3DE0FD}"/>
              </a:ext>
            </a:extLst>
          </p:cNvPr>
          <p:cNvSpPr>
            <a:spLocks noGrp="1"/>
          </p:cNvSpPr>
          <p:nvPr>
            <p:ph type="sldNum" sz="quarter" idx="12"/>
          </p:nvPr>
        </p:nvSpPr>
        <p:spPr/>
        <p:txBody>
          <a:bodyPr/>
          <a:lstStyle/>
          <a:p>
            <a:fld id="{B43B39D4-5E14-4005-B202-988BA234E89F}" type="slidenum">
              <a:rPr lang="cs-CZ" altLang="cs-CZ" smtClean="0"/>
              <a:pPr/>
              <a:t>8</a:t>
            </a:fld>
            <a:endParaRPr lang="cs-CZ" altLang="cs-CZ"/>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a:extLst>
              <a:ext uri="{FF2B5EF4-FFF2-40B4-BE49-F238E27FC236}">
                <a16:creationId xmlns:a16="http://schemas.microsoft.com/office/drawing/2014/main" id="{55E220C1-9F66-4054-823A-BDAD4C3DD23F}"/>
              </a:ext>
            </a:extLst>
          </p:cNvPr>
          <p:cNvSpPr txBox="1">
            <a:spLocks noGrp="1" noChangeArrowheads="1"/>
          </p:cNvSpPr>
          <p:nvPr>
            <p:ph type="title" idx="4294967295"/>
          </p:nvPr>
        </p:nvSpPr>
        <p:spPr>
          <a:xfrm>
            <a:off x="414000" y="346417"/>
            <a:ext cx="10753200" cy="451576"/>
          </a:xfrm>
        </p:spPr>
        <p:txBody>
          <a:bodyPr/>
          <a:lstStyle/>
          <a:p>
            <a:pPr eaLnBrk="1" hangingPunct="1"/>
            <a:r>
              <a:rPr altLang="cs-CZ" dirty="0"/>
              <a:t>VÝŽIVOVÝ KNOFLÍK (FEEDING BUTTON)</a:t>
            </a:r>
          </a:p>
        </p:txBody>
      </p:sp>
      <p:pic>
        <p:nvPicPr>
          <p:cNvPr id="28676" name="Obrázek 4">
            <a:extLst>
              <a:ext uri="{FF2B5EF4-FFF2-40B4-BE49-F238E27FC236}">
                <a16:creationId xmlns:a16="http://schemas.microsoft.com/office/drawing/2014/main" id="{D2849314-FD50-49B9-BBC5-84E37B213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499" y="821026"/>
            <a:ext cx="3068637" cy="384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Obrázek 6">
            <a:extLst>
              <a:ext uri="{FF2B5EF4-FFF2-40B4-BE49-F238E27FC236}">
                <a16:creationId xmlns:a16="http://schemas.microsoft.com/office/drawing/2014/main" id="{897E7C49-F6D5-49D7-B396-4E9B31E02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1560513"/>
            <a:ext cx="2365375"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Řečová bublina: obdélníkový bublinový popisek se zakulacenými rohy 1">
            <a:extLst>
              <a:ext uri="{FF2B5EF4-FFF2-40B4-BE49-F238E27FC236}">
                <a16:creationId xmlns:a16="http://schemas.microsoft.com/office/drawing/2014/main" id="{8C49AAE5-4204-492D-BEB4-54885C81BDC3}"/>
              </a:ext>
            </a:extLst>
          </p:cNvPr>
          <p:cNvSpPr/>
          <p:nvPr/>
        </p:nvSpPr>
        <p:spPr bwMode="auto">
          <a:xfrm>
            <a:off x="281048" y="4603326"/>
            <a:ext cx="11910952" cy="1388321"/>
          </a:xfrm>
          <a:prstGeom prst="wedgeRoundRectCallout">
            <a:avLst>
              <a:gd name="adj1" fmla="val -23015"/>
              <a:gd name="adj2" fmla="val -110523"/>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eaLnBrk="1" hangingPunct="1"/>
            <a:r>
              <a:rPr lang="cs-CZ" altLang="cs-CZ" dirty="0">
                <a:solidFill>
                  <a:schemeClr val="bg1"/>
                </a:solidFill>
                <a:latin typeface="+mn-lt"/>
              </a:rPr>
              <a:t>Zavádí se po 6 - 8 týdnech po vytvoření </a:t>
            </a:r>
            <a:r>
              <a:rPr lang="cs-CZ" altLang="cs-CZ" dirty="0" err="1">
                <a:solidFill>
                  <a:schemeClr val="bg1"/>
                </a:solidFill>
                <a:latin typeface="+mn-lt"/>
              </a:rPr>
              <a:t>PEGu</a:t>
            </a:r>
            <a:r>
              <a:rPr lang="cs-CZ" altLang="cs-CZ" dirty="0">
                <a:solidFill>
                  <a:schemeClr val="bg1"/>
                </a:solidFill>
                <a:latin typeface="+mn-lt"/>
              </a:rPr>
              <a:t>.</a:t>
            </a:r>
          </a:p>
          <a:p>
            <a:pPr eaLnBrk="1" hangingPunct="1"/>
            <a:r>
              <a:rPr lang="cs-CZ" altLang="cs-CZ" dirty="0">
                <a:solidFill>
                  <a:schemeClr val="bg1"/>
                </a:solidFill>
                <a:latin typeface="+mn-lt"/>
              </a:rPr>
              <a:t>Jedná se o diskrétní metodu </a:t>
            </a:r>
            <a:r>
              <a:rPr lang="cs-CZ" altLang="cs-CZ" dirty="0" err="1">
                <a:solidFill>
                  <a:schemeClr val="bg1"/>
                </a:solidFill>
                <a:latin typeface="+mn-lt"/>
              </a:rPr>
              <a:t>PEGu</a:t>
            </a:r>
            <a:r>
              <a:rPr lang="cs-CZ" altLang="cs-CZ" dirty="0">
                <a:solidFill>
                  <a:schemeClr val="bg1"/>
                </a:solidFill>
                <a:latin typeface="+mn-lt"/>
              </a:rPr>
              <a:t>.</a:t>
            </a:r>
          </a:p>
          <a:p>
            <a:pPr eaLnBrk="1" hangingPunct="1"/>
            <a:r>
              <a:rPr lang="cs-CZ" altLang="cs-CZ" dirty="0">
                <a:solidFill>
                  <a:schemeClr val="bg1"/>
                </a:solidFill>
                <a:latin typeface="+mn-lt"/>
              </a:rPr>
              <a:t>Vhodný u aktivních pacientů, nebo u neklidných pacientů (hrozí extrakce, poškození).</a:t>
            </a:r>
          </a:p>
        </p:txBody>
      </p:sp>
      <p:sp>
        <p:nvSpPr>
          <p:cNvPr id="3" name="Zástupný symbol pro číslo snímku 2">
            <a:extLst>
              <a:ext uri="{FF2B5EF4-FFF2-40B4-BE49-F238E27FC236}">
                <a16:creationId xmlns:a16="http://schemas.microsoft.com/office/drawing/2014/main" id="{FAC11356-D73A-4BB2-B12D-C2AB9FB31169}"/>
              </a:ext>
            </a:extLst>
          </p:cNvPr>
          <p:cNvSpPr>
            <a:spLocks noGrp="1"/>
          </p:cNvSpPr>
          <p:nvPr>
            <p:ph type="sldNum" sz="quarter" idx="11"/>
          </p:nvPr>
        </p:nvSpPr>
        <p:spPr/>
        <p:txBody>
          <a:bodyPr/>
          <a:lstStyle/>
          <a:p>
            <a:fld id="{0CFCB6FA-7CD2-4779-931E-0A069E2C061E}" type="slidenum">
              <a:rPr lang="cs-CZ" altLang="cs-CZ" smtClean="0"/>
              <a:pPr/>
              <a:t>9</a:t>
            </a:fld>
            <a:endParaRPr lang="cs-CZ" altLang="cs-CZ"/>
          </a:p>
        </p:txBody>
      </p:sp>
      <p:sp>
        <p:nvSpPr>
          <p:cNvPr id="7" name="Zástupný symbol pro zápatí 1">
            <a:extLst>
              <a:ext uri="{FF2B5EF4-FFF2-40B4-BE49-F238E27FC236}">
                <a16:creationId xmlns:a16="http://schemas.microsoft.com/office/drawing/2014/main" id="{B5CB133A-9B86-4BDB-A184-7E1FE363DDF4}"/>
              </a:ext>
            </a:extLst>
          </p:cNvPr>
          <p:cNvSpPr txBox="1">
            <a:spLocks/>
          </p:cNvSpPr>
          <p:nvPr/>
        </p:nvSpPr>
        <p:spPr>
          <a:xfrm>
            <a:off x="720000" y="6228000"/>
            <a:ext cx="7920000" cy="25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defRPr lang="cs-CZ" altLang="cs-CZ" sz="1200">
                <a:solidFill>
                  <a:schemeClr val="tx2"/>
                </a:solidFill>
                <a:latin typeface="+mj-lt"/>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dirty="0"/>
              <a:t>Lékařská fakulta Masarykovy univerzity, Ústav zdravotnických věd</a:t>
            </a:r>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S_PPT_DBNAME" val="Imobilizační obvaz jvs[20210322085237215].mdb"/>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v6.potx" id="{97EFCD77-9C4E-4C7F-B5A1-8993D087E5E5}" vid="{FF9757C8-6D5C-48A5-8A1A-93F5EE3A3CA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Prezentace-MED-CZ-v6</Template>
  <TotalTime>994</TotalTime>
  <Words>1911</Words>
  <Application>Microsoft Office PowerPoint</Application>
  <PresentationFormat>Širokoúhlá obrazovka</PresentationFormat>
  <Paragraphs>404</Paragraphs>
  <Slides>47</Slides>
  <Notes>4</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47</vt:i4>
      </vt:variant>
    </vt:vector>
  </HeadingPairs>
  <TitlesOfParts>
    <vt:vector size="54" baseType="lpstr">
      <vt:lpstr>Arial</vt:lpstr>
      <vt:lpstr>Book Antiqua</vt:lpstr>
      <vt:lpstr>Roboto</vt:lpstr>
      <vt:lpstr>Tahoma</vt:lpstr>
      <vt:lpstr>Wingdings</vt:lpstr>
      <vt:lpstr>Prezentace_MU_CZ</vt:lpstr>
      <vt:lpstr>Snímek</vt:lpstr>
      <vt:lpstr>Stomie</vt:lpstr>
      <vt:lpstr>Stomie</vt:lpstr>
      <vt:lpstr>Typy stomií</vt:lpstr>
      <vt:lpstr>VÝŽIVNÉ STOMIE</vt:lpstr>
      <vt:lpstr>Derivační stomie: kompetence Všeobecné sestry </vt:lpstr>
      <vt:lpstr>Prezentace aplikace PowerPoint</vt:lpstr>
      <vt:lpstr>Důvody k vytvoření výživné stomie</vt:lpstr>
      <vt:lpstr>GASTROSTOMIE         versus                PEG</vt:lpstr>
      <vt:lpstr>VÝŽIVOVÝ KNOFLÍK (FEEDING BUTTON)</vt:lpstr>
      <vt:lpstr>Jejunostomie         versus                PEJ</vt:lpstr>
      <vt:lpstr>Prezentace aplikace PowerPoint</vt:lpstr>
      <vt:lpstr>Prezentace aplikace PowerPoint</vt:lpstr>
      <vt:lpstr>Derivační stomie</vt:lpstr>
      <vt:lpstr>Prezentace aplikace PowerPoint</vt:lpstr>
      <vt:lpstr>D E R I V A Č N Í  G I T </vt:lpstr>
      <vt:lpstr>Důvody k v vytvoření derivační stomie GIT</vt:lpstr>
      <vt:lpstr>Dělení derivačních stomií GIT</vt:lpstr>
      <vt:lpstr>Lokalizace derivační stomií GIT – stěna břišní</vt:lpstr>
      <vt:lpstr>Předoperační péče – derivační stomie GIT</vt:lpstr>
      <vt:lpstr>Prezentace aplikace PowerPoint</vt:lpstr>
      <vt:lpstr>Prezentace aplikace PowerPoint</vt:lpstr>
      <vt:lpstr>Derivační stomie GIT - pooperační péče</vt:lpstr>
      <vt:lpstr>Prezentace aplikace PowerPoint</vt:lpstr>
      <vt:lpstr>Typy stomických pomůcek – derivační stomie GIT</vt:lpstr>
      <vt:lpstr>Prezentace aplikace PowerPoint</vt:lpstr>
      <vt:lpstr>Prezentace aplikace PowerPoint</vt:lpstr>
      <vt:lpstr>Prezentace aplikace PowerPoint</vt:lpstr>
      <vt:lpstr>Ambulantní péče - poradna</vt:lpstr>
      <vt:lpstr>DET score – hodnocení parastomální kůže</vt:lpstr>
      <vt:lpstr>Prezentace aplikace PowerPoint</vt:lpstr>
      <vt:lpstr>Komplikace pozdní - derivační stomie GIT</vt:lpstr>
      <vt:lpstr>Prezentace aplikace PowerPoint</vt:lpstr>
      <vt:lpstr>Zásady výživy – derivační stomie GIT</vt:lpstr>
      <vt:lpstr>Zásady výživy – derivační stomie GIT</vt:lpstr>
      <vt:lpstr>Účinek potravin – derivační stomie GIT</vt:lpstr>
      <vt:lpstr>Zásady výživy kolonostomiků</vt:lpstr>
      <vt:lpstr>Zásady výživy ileostomiků</vt:lpstr>
      <vt:lpstr>Derivační stomie – uropoetický trakt</vt:lpstr>
      <vt:lpstr>Typy derivačních stomií – uropoetický trakt</vt:lpstr>
      <vt:lpstr>Stomie – dýchací trakt</vt:lpstr>
      <vt:lpstr>Koniotomie</vt:lpstr>
      <vt:lpstr>Tracheostomie</vt:lpstr>
      <vt:lpstr>Prezentace aplikace PowerPoint</vt:lpstr>
      <vt:lpstr>Prezentace aplikace PowerPoint</vt:lpstr>
      <vt:lpstr>Prezentace aplikace PowerPoint</vt:lpstr>
      <vt:lpstr>Prezentace aplikace PowerPoint</vt:lpstr>
      <vt:lpstr>DĚKUJI ZA POZORNOST</vt:lpstr>
    </vt:vector>
  </TitlesOfParts>
  <Company>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Ukázka prezentace LF MU  v jednotném vizuálním stylu MU</dc:title>
  <dc:creator>Martin Komenda</dc:creator>
  <cp:lastModifiedBy>Alena Pospíšilová</cp:lastModifiedBy>
  <cp:revision>83</cp:revision>
  <cp:lastPrinted>1601-01-01T00:00:00Z</cp:lastPrinted>
  <dcterms:created xsi:type="dcterms:W3CDTF">2018-10-05T10:13:37Z</dcterms:created>
  <dcterms:modified xsi:type="dcterms:W3CDTF">2022-03-07T12:14:13Z</dcterms:modified>
</cp:coreProperties>
</file>