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304" r:id="rId2"/>
    <p:sldId id="257" r:id="rId3"/>
    <p:sldId id="323" r:id="rId4"/>
    <p:sldId id="324" r:id="rId5"/>
    <p:sldId id="326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50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7" r:id="rId25"/>
    <p:sldId id="348" r:id="rId26"/>
    <p:sldId id="345" r:id="rId27"/>
    <p:sldId id="346" r:id="rId28"/>
    <p:sldId id="306" r:id="rId29"/>
    <p:sldId id="351" r:id="rId30"/>
    <p:sldId id="305" r:id="rId31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323"/>
            <p14:sldId id="324"/>
            <p14:sldId id="326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50"/>
            <p14:sldId id="349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7"/>
            <p14:sldId id="348"/>
            <p14:sldId id="345"/>
            <p14:sldId id="346"/>
          </p14:sldIdLst>
        </p14:section>
        <p14:section name="Oddíl bez názvu" id="{678A563B-2B22-48BF-B69D-3A140C40EFA4}">
          <p14:sldIdLst>
            <p14:sldId id="306"/>
            <p14:sldId id="351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skatelevize.cz/porady/10320915585-moje-medicina/211563230220016-rektoskopie-a-kolonoskop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ortal.med.muni.cz/player_ext.php?lid=31&amp;link=kyla_lapar_480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eskatelevize.cz/porady/10320915585-moje-medicina/211563230220019-bronchoskop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is.muni.cz/elportal/?id=149606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ceskatelevize.cz/porady/10320915585-moje-medicina/211563230220012-gastroskopie/#noti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7681-1577-4223-95FD-B2D811782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B9430-47C7-4DBD-B7C6-120F5DF4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620DD-2B2F-4D2D-A276-A8CBA075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4" descr="papille-normal_bgx_600_515">
            <a:extLst>
              <a:ext uri="{FF2B5EF4-FFF2-40B4-BE49-F238E27FC236}">
                <a16:creationId xmlns:a16="http://schemas.microsoft.com/office/drawing/2014/main" id="{543EAF6F-A867-4B1A-834C-15DB8D11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1205947" y="1594830"/>
            <a:ext cx="49549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RCP norm">
            <a:extLst>
              <a:ext uri="{FF2B5EF4-FFF2-40B4-BE49-F238E27FC236}">
                <a16:creationId xmlns:a16="http://schemas.microsoft.com/office/drawing/2014/main" id="{F38A31D4-B72B-4F9C-89F4-9EFB348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>
            <a:fillRect/>
          </a:stretch>
        </p:blipFill>
        <p:spPr bwMode="auto">
          <a:xfrm>
            <a:off x="6442900" y="1594830"/>
            <a:ext cx="4394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DC573E-7141-400F-8863-2D3242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E5928-DFDC-4237-AE6E-FD9803213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2AD520-3972-4ADE-833D-B40EBE03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6EC0F5-5231-45EF-8E8F-83912788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ERCP vyšetření se používá endoskop – </a:t>
            </a:r>
            <a:r>
              <a:rPr lang="cs-CZ" altLang="cs-CZ" dirty="0" err="1"/>
              <a:t>lateroskop</a:t>
            </a:r>
            <a:r>
              <a:rPr lang="cs-CZ" altLang="cs-CZ" dirty="0"/>
              <a:t> a RTG přístroj</a:t>
            </a:r>
          </a:p>
          <a:p>
            <a:r>
              <a:rPr lang="cs-CZ" altLang="cs-CZ" dirty="0"/>
              <a:t>endoskop se zavede ústy do oblasti sestupu duodena, nalezneme ústí žlučových cest a ústí vývodu slinivky břišní (</a:t>
            </a:r>
            <a:r>
              <a:rPr lang="cs-CZ" altLang="cs-CZ" dirty="0" err="1"/>
              <a:t>Vaterskou</a:t>
            </a:r>
            <a:r>
              <a:rPr lang="cs-CZ" altLang="cs-CZ" dirty="0"/>
              <a:t> papilu), vývod se </a:t>
            </a:r>
            <a:r>
              <a:rPr lang="cs-CZ" altLang="cs-CZ" dirty="0" err="1"/>
              <a:t>kanyluje</a:t>
            </a:r>
            <a:r>
              <a:rPr lang="cs-CZ" altLang="cs-CZ" dirty="0"/>
              <a:t> a vstříkne kontrastní látka, kterou pomocí rentgenu detekujeme</a:t>
            </a:r>
          </a:p>
          <a:p>
            <a:r>
              <a:rPr lang="cs-CZ" altLang="cs-CZ" dirty="0"/>
              <a:t>obraz je zpracováván počítačem a zobrazen na monitoru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75064-2DBD-48C2-9CBF-616DEF182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2B387C-20E5-43F2-AB8C-53645514F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9B93F-EC13-4FCC-ABB1-5AA43295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575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0A76D3-F846-4E45-A474-050D499F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1576"/>
            <a:ext cx="10753200" cy="4139998"/>
          </a:xfrm>
        </p:spPr>
        <p:txBody>
          <a:bodyPr/>
          <a:lstStyle/>
          <a:p>
            <a:r>
              <a:rPr lang="cs-CZ" altLang="cs-CZ" dirty="0"/>
              <a:t>vyšetření tlustého střeva</a:t>
            </a:r>
          </a:p>
          <a:p>
            <a:endParaRPr lang="cs-CZ" altLang="cs-CZ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http://www.ceskatelevize.cz/porady/10320915585-moje-medicina/211563230220016-rektoskopie-a-kolonoskopie/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kolonoskop">
            <a:extLst>
              <a:ext uri="{FF2B5EF4-FFF2-40B4-BE49-F238E27FC236}">
                <a16:creationId xmlns:a16="http://schemas.microsoft.com/office/drawing/2014/main" id="{27AB5C7A-6B58-489B-BDFB-C87F2E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6" y="3172550"/>
            <a:ext cx="34321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lonasc_bgx_600_515">
            <a:extLst>
              <a:ext uri="{FF2B5EF4-FFF2-40B4-BE49-F238E27FC236}">
                <a16:creationId xmlns:a16="http://schemas.microsoft.com/office/drawing/2014/main" id="{B715B43A-39EF-4BC1-BE0D-E1B39CE8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b="7324"/>
          <a:stretch>
            <a:fillRect/>
          </a:stretch>
        </p:blipFill>
        <p:spPr bwMode="auto">
          <a:xfrm>
            <a:off x="5882991" y="3210754"/>
            <a:ext cx="3736105" cy="2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2285"/>
            <a:ext cx="5220000" cy="271576"/>
          </a:xfrm>
        </p:spPr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28901"/>
            <a:ext cx="10093774" cy="4139998"/>
          </a:xfrm>
        </p:spPr>
        <p:txBody>
          <a:bodyPr/>
          <a:lstStyle/>
          <a:p>
            <a:r>
              <a:rPr lang="cs-CZ" altLang="cs-CZ" dirty="0"/>
              <a:t>nutnost vyprázdnění rekta, esovité kličky a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descendens</a:t>
            </a:r>
            <a:r>
              <a:rPr lang="cs-CZ" altLang="cs-CZ" dirty="0"/>
              <a:t> </a:t>
            </a:r>
          </a:p>
          <a:p>
            <a:r>
              <a:rPr lang="cs-CZ" dirty="0"/>
              <a:t>5 dnů před vyšetřením vysadit potraviny s hrubými zbytky, hlavně zrnky a slupkami (rybíz, angrešt, hrozny, jahody, kiwi, meloun, rajčata + pečivo s hrubými zrny a mákem)</a:t>
            </a:r>
            <a:endParaRPr lang="cs-CZ" altLang="cs-CZ" dirty="0"/>
          </a:p>
          <a:p>
            <a:r>
              <a:rPr lang="cs-CZ" altLang="cs-CZ" dirty="0"/>
              <a:t>v poledne před výkonem pouze tekutá či kašovitá strava</a:t>
            </a:r>
          </a:p>
          <a:p>
            <a:r>
              <a:rPr lang="cs-CZ" altLang="cs-CZ" dirty="0"/>
              <a:t>večer jen čaj</a:t>
            </a:r>
          </a:p>
          <a:p>
            <a:r>
              <a:rPr lang="cs-CZ" dirty="0"/>
              <a:t>užívá-li pacient léky na ředění krve, vysadit je po dohodě </a:t>
            </a:r>
            <a:br>
              <a:rPr lang="cs-CZ" dirty="0"/>
            </a:br>
            <a:r>
              <a:rPr lang="cs-CZ" dirty="0"/>
              <a:t>s ošetřujícím lékařem týden před kolonoskopií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3907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8755304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v průběhu odpoledne popíjet </a:t>
            </a:r>
            <a:r>
              <a:rPr lang="cs-CZ" dirty="0" err="1"/>
              <a:t>Fortrans</a:t>
            </a:r>
            <a:r>
              <a:rPr lang="cs-CZ" dirty="0"/>
              <a:t> (4 sáčky) následujícím postupem: 1 sáček rozpustit v 1 litru vody, popíjet 60 minut po doušcích, celkem tedy 4 sáčky = 4 litry = 4 hodiny popíjet</a:t>
            </a:r>
          </a:p>
          <a:p>
            <a:pPr>
              <a:defRPr/>
            </a:pPr>
            <a:r>
              <a:rPr lang="cs-CZ" dirty="0"/>
              <a:t>při potížích je možno po druhém a třetím litru udělat v popíjení 30 minut pauzu</a:t>
            </a:r>
          </a:p>
          <a:p>
            <a:pPr>
              <a:defRPr/>
            </a:pPr>
            <a:r>
              <a:rPr lang="cs-CZ" dirty="0"/>
              <a:t>vyprázdnění probíhá v následujících 1-2 hodinách po požití </a:t>
            </a:r>
            <a:r>
              <a:rPr lang="cs-CZ" dirty="0" err="1"/>
              <a:t>Fortransu</a:t>
            </a:r>
            <a:r>
              <a:rPr lang="cs-CZ" dirty="0"/>
              <a:t>, pak již nejíst, může se popíjet čiré nebo ochucené minerálky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9C5BC-4927-46FA-8B77-7E25A142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628" y="533907"/>
            <a:ext cx="2764478" cy="2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0954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000" y="3072637"/>
            <a:ext cx="5220000" cy="271576"/>
          </a:xfrm>
        </p:spPr>
        <p:txBody>
          <a:bodyPr/>
          <a:lstStyle/>
          <a:p>
            <a:r>
              <a:rPr lang="cs-CZ" sz="2800" dirty="0"/>
              <a:t>Po výkonu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363" y="3649575"/>
            <a:ext cx="5375637" cy="4139998"/>
          </a:xfrm>
        </p:spPr>
        <p:txBody>
          <a:bodyPr/>
          <a:lstStyle/>
          <a:p>
            <a:r>
              <a:rPr lang="cs-CZ" altLang="cs-CZ" dirty="0"/>
              <a:t>sledování krvácení z konečníku</a:t>
            </a:r>
          </a:p>
          <a:p>
            <a:r>
              <a:rPr lang="cs-CZ" altLang="cs-CZ" dirty="0"/>
              <a:t>monitoring fyziologických funkcí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540000" y="1660176"/>
            <a:ext cx="1117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</a:t>
            </a:r>
            <a:r>
              <a:rPr lang="cs-CZ" altLang="cs-CZ" sz="2800" dirty="0" err="1"/>
              <a:t>kolenoprsní</a:t>
            </a:r>
            <a:r>
              <a:rPr lang="cs-CZ" altLang="cs-CZ" sz="2800" dirty="0"/>
              <a:t> nebo na boku s mírně pokrčenými DKK</a:t>
            </a:r>
          </a:p>
        </p:txBody>
      </p:sp>
    </p:spTree>
    <p:extLst>
      <p:ext uri="{BB962C8B-B14F-4D97-AF65-F5344CB8AC3E}">
        <p14:creationId xmlns:p14="http://schemas.microsoft.com/office/powerpoint/2010/main" val="3196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48774-7A77-45A8-8C84-BCEA910A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DD8FF-F3A1-4A33-8DC1-CB4804E9F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E2BFD-7E53-4083-9BE5-8199138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82AB38-30A9-4B27-93C3-13ECAB44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dutiny břišní a malé pánve, jater, žlučníku a pobřišnice laparoskopem</a:t>
            </a:r>
          </a:p>
          <a:p>
            <a:r>
              <a:rPr lang="cs-CZ" altLang="cs-CZ" dirty="0"/>
              <a:t>laparoskop se zavádí malou incizí v pravé polovině břicha do dutiny pobřišnicové</a:t>
            </a:r>
          </a:p>
          <a:p>
            <a:r>
              <a:rPr lang="cs-CZ" altLang="cs-CZ" dirty="0">
                <a:hlinkClick r:id="rId2"/>
              </a:rPr>
              <a:t>http://portal.med.muni.cz/player_ext.php?lid=31&amp;link=kyla_lapar_480.flv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B386B-DCEB-40AF-8A50-E6FE095A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2" y="4193474"/>
            <a:ext cx="3325878" cy="2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F52B6-BE95-4845-837D-7AFE91B2B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13E8-A8AD-4C26-AF79-51303704E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BA7D7-D892-4F18-940B-53A392C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Laparoskopická chirurgie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73C3B0-65F3-4C35-96D0-574C1CB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výhody:</a:t>
            </a:r>
          </a:p>
          <a:p>
            <a:r>
              <a:rPr lang="cs-CZ" altLang="cs-CZ" dirty="0"/>
              <a:t>malá traumatizace výkonem</a:t>
            </a:r>
          </a:p>
          <a:p>
            <a:r>
              <a:rPr lang="cs-CZ" altLang="cs-CZ" dirty="0"/>
              <a:t>méně bolesti</a:t>
            </a:r>
          </a:p>
          <a:p>
            <a:r>
              <a:rPr lang="cs-CZ" altLang="cs-CZ" dirty="0"/>
              <a:t>nevelká operační rána</a:t>
            </a:r>
          </a:p>
          <a:p>
            <a:r>
              <a:rPr lang="cs-CZ" altLang="cs-CZ" dirty="0"/>
              <a:t>krátce trvající pooperační atonie žaludku  a střev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indikace:</a:t>
            </a:r>
          </a:p>
          <a:p>
            <a:r>
              <a:rPr lang="cs-CZ" altLang="cs-CZ" dirty="0"/>
              <a:t>apendektomie, cholecystektomie, operace kýl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E9ED7-5400-43B6-902A-89357CD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720000"/>
            <a:ext cx="3189390" cy="2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EE04F-278E-47D9-BCCC-1340290F8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938BB-58F5-4B95-84BE-A02EA176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021B-0666-458C-8D66-8B1DBE9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GIT pomocí endoskopické kapsle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3A682B7-9A74-4D96-9E5E-7DAD5F2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498"/>
            <a:ext cx="7178296" cy="4139998"/>
          </a:xfrm>
        </p:spPr>
        <p:txBody>
          <a:bodyPr/>
          <a:lstStyle/>
          <a:p>
            <a:r>
              <a:rPr lang="cs-CZ" dirty="0"/>
              <a:t>neinvazivní a bezbolestná metoda vyšetření tlustého střeva pomocí endoskopické kapsle</a:t>
            </a:r>
          </a:p>
          <a:p>
            <a:r>
              <a:rPr lang="cs-CZ" dirty="0"/>
              <a:t>ta se polyká a poté se pohybuje v tenkém</a:t>
            </a:r>
            <a:br>
              <a:rPr lang="cs-CZ" dirty="0"/>
            </a:br>
            <a:r>
              <a:rPr lang="cs-CZ" dirty="0"/>
              <a:t>a později v tlustém střevě</a:t>
            </a:r>
          </a:p>
          <a:p>
            <a:r>
              <a:rPr lang="cs-CZ" dirty="0"/>
              <a:t>kapsle má v sobě umístěnu mikrokameru na obou koncích</a:t>
            </a:r>
          </a:p>
          <a:p>
            <a:endParaRPr lang="cs-CZ" dirty="0"/>
          </a:p>
        </p:txBody>
      </p:sp>
      <p:pic>
        <p:nvPicPr>
          <p:cNvPr id="11" name="Picture 3" descr="kapsel1_klein">
            <a:extLst>
              <a:ext uri="{FF2B5EF4-FFF2-40B4-BE49-F238E27FC236}">
                <a16:creationId xmlns:a16="http://schemas.microsoft.com/office/drawing/2014/main" id="{A1527435-3594-496C-84DB-9305C077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471362"/>
            <a:ext cx="1987827" cy="20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kapsel2_klein">
            <a:extLst>
              <a:ext uri="{FF2B5EF4-FFF2-40B4-BE49-F238E27FC236}">
                <a16:creationId xmlns:a16="http://schemas.microsoft.com/office/drawing/2014/main" id="{1E93240D-DBE2-4BA9-827F-C8290692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1503835"/>
            <a:ext cx="409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1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958B9-F2CD-4C11-8B54-C694EF87B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A367-3F5F-4A83-9027-3C0D7FBC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B5EC2-8997-45B4-8304-3EBEDE9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Endoskopie v plicním lékařství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DFD68DA-DDDD-4053-B4EB-7F7317F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bronchoskopie</a:t>
            </a:r>
          </a:p>
          <a:p>
            <a:r>
              <a:rPr lang="cs-CZ" altLang="cs-CZ" dirty="0" err="1"/>
              <a:t>thorakoskopie</a:t>
            </a:r>
            <a:endParaRPr lang="cs-CZ" altLang="cs-CZ" dirty="0"/>
          </a:p>
          <a:p>
            <a:r>
              <a:rPr lang="cs-CZ" altLang="cs-CZ" dirty="0" err="1"/>
              <a:t>mediastinoskopie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Picture 3" descr="Larynx">
            <a:extLst>
              <a:ext uri="{FF2B5EF4-FFF2-40B4-BE49-F238E27FC236}">
                <a16:creationId xmlns:a16="http://schemas.microsoft.com/office/drawing/2014/main" id="{21FBBFDA-2803-4712-9234-A12411F0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4677" r="12599" b="22017"/>
          <a:stretch>
            <a:fillRect/>
          </a:stretch>
        </p:blipFill>
        <p:spPr bwMode="auto">
          <a:xfrm>
            <a:off x="993912" y="2245002"/>
            <a:ext cx="2774951" cy="20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5D38870-E2A9-4F41-B8FC-FF6DECF9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2" y="1692002"/>
            <a:ext cx="5669998" cy="42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LF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0000" y="3429000"/>
            <a:ext cx="11361600" cy="1171580"/>
          </a:xfrm>
        </p:spPr>
        <p:txBody>
          <a:bodyPr/>
          <a:lstStyle/>
          <a:p>
            <a:r>
              <a:rPr lang="cs-CZ" dirty="0"/>
              <a:t>Endoskopie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E0FB43-BC3D-4503-87A3-C6BF19E30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5248694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A1A69-F6D1-463A-B643-7646BFFD6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9903A-3366-4A84-9206-7D23C9218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B8EBC-08B3-418A-9EA7-490CD7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888E9B-2121-4F88-9440-9BB6D5E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9" y="1469600"/>
            <a:ext cx="10753200" cy="4139998"/>
          </a:xfrm>
        </p:spPr>
        <p:txBody>
          <a:bodyPr/>
          <a:lstStyle/>
          <a:p>
            <a:r>
              <a:rPr lang="cs-CZ" dirty="0"/>
              <a:t>indikace</a:t>
            </a:r>
          </a:p>
          <a:p>
            <a:pPr lvl="1"/>
            <a:r>
              <a:rPr lang="cs-CZ" altLang="cs-CZ" sz="2800" dirty="0"/>
              <a:t>odběr materiálu na histologii, cytologii, </a:t>
            </a:r>
            <a:br>
              <a:rPr lang="cs-CZ" altLang="cs-CZ" sz="2800" dirty="0"/>
            </a:br>
            <a:r>
              <a:rPr lang="cs-CZ" altLang="cs-CZ" sz="2800" dirty="0"/>
              <a:t>bakteriologii, bacil Kochův</a:t>
            </a:r>
          </a:p>
          <a:p>
            <a:pPr lvl="1"/>
            <a:r>
              <a:rPr lang="cs-CZ" altLang="cs-CZ" sz="2800" dirty="0"/>
              <a:t>odsátí krve, zvratků, sputa</a:t>
            </a:r>
          </a:p>
          <a:p>
            <a:pPr lvl="1"/>
            <a:r>
              <a:rPr lang="cs-CZ" altLang="cs-CZ" sz="2800" dirty="0"/>
              <a:t>stavění krvácení</a:t>
            </a:r>
          </a:p>
          <a:p>
            <a:pPr lvl="1"/>
            <a:r>
              <a:rPr lang="cs-CZ" altLang="cs-CZ" sz="2800" dirty="0"/>
              <a:t>vynětí aspirovaného tělesa</a:t>
            </a:r>
          </a:p>
          <a:p>
            <a:pPr lvl="1"/>
            <a:r>
              <a:rPr lang="cs-CZ" altLang="cs-CZ" sz="2800" dirty="0"/>
              <a:t>aplikace léků</a:t>
            </a:r>
          </a:p>
          <a:p>
            <a:pPr lvl="1"/>
            <a:r>
              <a:rPr lang="cs-CZ" altLang="cs-CZ" sz="2800" dirty="0"/>
              <a:t>odstranění nezhoubných nádorů</a:t>
            </a:r>
          </a:p>
          <a:p>
            <a:pPr lvl="1"/>
            <a:endParaRPr lang="cs-CZ" altLang="cs-CZ" sz="2400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http://www.ceskatelevize.cz/porady/10320915585-moje-medicina/211563230220019-bronchoskopie/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bronchoskop">
            <a:extLst>
              <a:ext uri="{FF2B5EF4-FFF2-40B4-BE49-F238E27FC236}">
                <a16:creationId xmlns:a16="http://schemas.microsoft.com/office/drawing/2014/main" id="{AEB98694-3CBE-48FF-A793-8FD490C2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95" y="1413749"/>
            <a:ext cx="3344896" cy="32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7" y="1358108"/>
            <a:ext cx="5220000" cy="271576"/>
          </a:xfrm>
        </p:spPr>
        <p:txBody>
          <a:bodyPr/>
          <a:lstStyle/>
          <a:p>
            <a:r>
              <a:rPr lang="cs-CZ" sz="2800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2" y="1880393"/>
            <a:ext cx="5219998" cy="4139998"/>
          </a:xfrm>
        </p:spPr>
        <p:txBody>
          <a:bodyPr/>
          <a:lstStyle/>
          <a:p>
            <a:r>
              <a:rPr lang="cs-CZ" altLang="cs-CZ" dirty="0"/>
              <a:t>na noc sedativa a antitusika dle potřeby</a:t>
            </a:r>
          </a:p>
          <a:p>
            <a:r>
              <a:rPr lang="cs-CZ" altLang="cs-CZ" dirty="0"/>
              <a:t>lačnění před výkonem dle zvyku pracoviště</a:t>
            </a:r>
          </a:p>
          <a:p>
            <a:r>
              <a:rPr lang="cs-CZ" altLang="cs-CZ" dirty="0"/>
              <a:t>vyjmout zubní náhradu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853555"/>
            <a:ext cx="5375637" cy="4139998"/>
          </a:xfrm>
        </p:spPr>
        <p:txBody>
          <a:bodyPr/>
          <a:lstStyle/>
          <a:p>
            <a:r>
              <a:rPr lang="cs-CZ" altLang="cs-CZ" dirty="0" err="1"/>
              <a:t>cave</a:t>
            </a:r>
            <a:r>
              <a:rPr lang="cs-CZ" altLang="cs-CZ" dirty="0"/>
              <a:t> nic per os 2 – 4 hod.</a:t>
            </a:r>
          </a:p>
          <a:p>
            <a:r>
              <a:rPr lang="cs-CZ" altLang="cs-CZ" dirty="0"/>
              <a:t>sledování celkového stavu nemocného</a:t>
            </a:r>
          </a:p>
          <a:p>
            <a:r>
              <a:rPr lang="cs-CZ" altLang="cs-CZ" dirty="0"/>
              <a:t>monitoring vitálních funkcí</a:t>
            </a:r>
          </a:p>
          <a:p>
            <a:r>
              <a:rPr lang="cs-CZ" altLang="cs-CZ" dirty="0"/>
              <a:t>sledování barvy sputa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720361" y="4843005"/>
            <a:ext cx="10751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  <a:latin typeface="+mn-lt"/>
              </a:rPr>
              <a:t>poloha nemocného </a:t>
            </a:r>
            <a:r>
              <a:rPr lang="cs-CZ" altLang="cs-CZ" sz="2800" dirty="0">
                <a:latin typeface="+mn-lt"/>
              </a:rPr>
              <a:t>– na zádech, hlava v mírném záklonu </a:t>
            </a:r>
          </a:p>
          <a:p>
            <a:pPr eaLnBrk="1" hangingPunct="1"/>
            <a:r>
              <a:rPr lang="cs-CZ" altLang="cs-CZ" sz="2800" dirty="0">
                <a:latin typeface="+mn-lt"/>
              </a:rPr>
              <a:t>(podepřena speciální opěrkou stolu)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268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EC798-6827-45AF-9531-5220E1CF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3BCE6-66D3-45BB-847F-E0AAFDD49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6607F4-52E7-42EC-B70F-4A20D637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174090-7C3D-4020-A77D-2BD99B8C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7576"/>
            <a:ext cx="10753200" cy="4139998"/>
          </a:xfrm>
        </p:spPr>
        <p:txBody>
          <a:bodyPr/>
          <a:lstStyle/>
          <a:p>
            <a:r>
              <a:rPr lang="cs-CZ" dirty="0"/>
              <a:t>bifurkace trachey </a:t>
            </a:r>
          </a:p>
        </p:txBody>
      </p:sp>
      <p:pic>
        <p:nvPicPr>
          <p:cNvPr id="6" name="Picture 3" descr="broncho">
            <a:extLst>
              <a:ext uri="{FF2B5EF4-FFF2-40B4-BE49-F238E27FC236}">
                <a16:creationId xmlns:a16="http://schemas.microsoft.com/office/drawing/2014/main" id="{C7474939-6F84-4E6D-B134-59DD5F97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8" y="2204562"/>
            <a:ext cx="457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ncho_461x600">
            <a:extLst>
              <a:ext uri="{FF2B5EF4-FFF2-40B4-BE49-F238E27FC236}">
                <a16:creationId xmlns:a16="http://schemas.microsoft.com/office/drawing/2014/main" id="{5DBBAC9E-021B-4EB4-9256-D689664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0"/>
            <a:ext cx="4275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Endoskopie v gynekologii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450504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kolposkopie</a:t>
            </a:r>
            <a:r>
              <a:rPr lang="cs-CZ" dirty="0"/>
              <a:t> – vyšetření děložního čípku s cílem </a:t>
            </a:r>
            <a:r>
              <a:rPr lang="cs-CZ" altLang="cs-CZ" dirty="0"/>
              <a:t>odhalit změny na sliznici děložního čípku, případně v pochvě nebo na zevních rodidlech</a:t>
            </a:r>
            <a:endParaRPr lang="cs-CZ" dirty="0"/>
          </a:p>
          <a:p>
            <a:r>
              <a:rPr lang="cs-CZ" altLang="cs-CZ" dirty="0"/>
              <a:t>je nedílnou součástí preventivních gynekologických prohlídek</a:t>
            </a:r>
          </a:p>
          <a:p>
            <a:r>
              <a:rPr lang="cs-CZ" dirty="0"/>
              <a:t>poloha gynekologická</a:t>
            </a:r>
          </a:p>
          <a:p>
            <a:r>
              <a:rPr lang="cs-CZ" dirty="0"/>
              <a:t>příprava před výkonem ani péče po výkonu není nutná</a:t>
            </a:r>
          </a:p>
          <a:p>
            <a:endParaRPr lang="cs-CZ" dirty="0"/>
          </a:p>
        </p:txBody>
      </p:sp>
      <p:pic>
        <p:nvPicPr>
          <p:cNvPr id="6" name="Picture 4" descr="kolpos_1">
            <a:extLst>
              <a:ext uri="{FF2B5EF4-FFF2-40B4-BE49-F238E27FC236}">
                <a16:creationId xmlns:a16="http://schemas.microsoft.com/office/drawing/2014/main" id="{2B8D429F-F49A-4317-B86C-86C162EE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72" y="1692002"/>
            <a:ext cx="2178621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Endoskopie v urologii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cystoskopie</a:t>
            </a:r>
            <a:r>
              <a:rPr lang="cs-CZ" dirty="0"/>
              <a:t> – vyšetření močového měchýře</a:t>
            </a:r>
          </a:p>
          <a:p>
            <a:r>
              <a:rPr lang="cs-CZ" altLang="cs-CZ" dirty="0"/>
              <a:t>příprava:  </a:t>
            </a:r>
          </a:p>
          <a:p>
            <a:pPr lvl="1"/>
            <a:r>
              <a:rPr lang="cs-CZ" altLang="cs-CZ" sz="2800" dirty="0"/>
              <a:t>normálně jíst, pít a užívat léky</a:t>
            </a:r>
          </a:p>
          <a:p>
            <a:pPr lvl="1"/>
            <a:r>
              <a:rPr lang="cs-CZ" altLang="cs-CZ" sz="2800" dirty="0"/>
              <a:t>těsně před vyšetřením se vymočí, vyš. trvá asi 15 minut </a:t>
            </a:r>
          </a:p>
          <a:p>
            <a:pPr lvl="1"/>
            <a:r>
              <a:rPr lang="cs-CZ" altLang="cs-CZ" sz="2800" dirty="0"/>
              <a:t>poloha gynekologická, znecitlivující gel (upozornit na chladivý pocit)</a:t>
            </a:r>
          </a:p>
          <a:p>
            <a:pPr lvl="1"/>
            <a:r>
              <a:rPr lang="cs-CZ" altLang="cs-CZ" sz="2800" dirty="0"/>
              <a:t>po zavedení tubusu se močový měchýř naplní sterilní tekutinou, aby se dobře rozvinul a mohl být prohlédnut – pomocí optiky prohlíží stěny močového měchýře, odebrat vzorek tkáně)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4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Cystoskopie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919999" cy="4139998"/>
          </a:xfrm>
        </p:spPr>
        <p:txBody>
          <a:bodyPr/>
          <a:lstStyle/>
          <a:p>
            <a:r>
              <a:rPr lang="cs-CZ" altLang="cs-CZ" dirty="0"/>
              <a:t>po ukončení cystoskopie je převážná část tekutiny z močového měchýře vypuštěna, event. zbytek pacient(</a:t>
            </a:r>
            <a:r>
              <a:rPr lang="cs-CZ" altLang="cs-CZ" dirty="0" err="1"/>
              <a:t>ka</a:t>
            </a:r>
            <a:r>
              <a:rPr lang="cs-CZ" altLang="cs-CZ" dirty="0"/>
              <a:t>) vymočí do WC</a:t>
            </a:r>
          </a:p>
          <a:p>
            <a:r>
              <a:rPr lang="cs-CZ" altLang="cs-CZ" dirty="0"/>
              <a:t>může mít při močení pocit pálení či řezání, tyto potíže spontánně vymizí během 1 – 2 dnů</a:t>
            </a:r>
          </a:p>
          <a:p>
            <a:r>
              <a:rPr lang="cs-CZ" altLang="cs-CZ" dirty="0"/>
              <a:t>pokud potíže neustanou nebo se po vyšetření objeví zimnice, třesavka nebo zvýšená teplota, je třeba zvýšit příjem tekutin a omezit fyzickou aktivitu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1026" name="Picture 2" descr="Vektor Cystoskopie měchýře 3D vektorová ilustrace na bílém pozadí  #251910527 | fotobanka Fotky&amp;Foto">
            <a:extLst>
              <a:ext uri="{FF2B5EF4-FFF2-40B4-BE49-F238E27FC236}">
                <a16:creationId xmlns:a16="http://schemas.microsoft.com/office/drawing/2014/main" id="{9C051C2C-569A-45BE-B184-99266724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720000"/>
            <a:ext cx="2950351" cy="29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C0F9D-3C29-48AD-88B6-8DEA752A1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AF548-7FC9-4DC1-9BEB-21D391BD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40835-AA13-4106-8C08-0CC22D6D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Endoskopická ultrasonografie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89C9EE-08C8-4C7C-A957-7F622B1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74783" cy="4139998"/>
          </a:xfrm>
        </p:spPr>
        <p:txBody>
          <a:bodyPr/>
          <a:lstStyle/>
          <a:p>
            <a:r>
              <a:rPr lang="cs-CZ" dirty="0"/>
              <a:t>metoda, kterou lze zobrazit trávicí trakt pomocí malé ultrazvukové sondy umístěné na konci endoskopického přístroje</a:t>
            </a:r>
          </a:p>
          <a:p>
            <a:r>
              <a:rPr lang="cs-CZ" dirty="0"/>
              <a:t>vyšetření výrazně zpřesňuje diagnostiku jícnu, žaludku, slinivky břišní, žlučových cest </a:t>
            </a:r>
            <a:br>
              <a:rPr lang="cs-CZ" dirty="0"/>
            </a:br>
            <a:r>
              <a:rPr lang="cs-CZ" dirty="0"/>
              <a:t>a měkkých tkání a cévního systému </a:t>
            </a:r>
            <a:r>
              <a:rPr lang="cs-CZ" dirty="0" err="1"/>
              <a:t>podjaterní</a:t>
            </a:r>
            <a:r>
              <a:rPr lang="cs-CZ" dirty="0"/>
              <a:t> krajiny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136DFB-C542-4B85-BD3E-AB1AE5DF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934"/>
          <a:stretch/>
        </p:blipFill>
        <p:spPr>
          <a:xfrm>
            <a:off x="6599582" y="1983104"/>
            <a:ext cx="4660383" cy="34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68A62-9098-450D-B2A8-ED6768B10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525C4B-5F16-4BF1-ABCC-1C64453E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EB07D6F-9A7F-4622-9017-9B9EDEC20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798" y="378000"/>
            <a:ext cx="3750404" cy="5609121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317E81D-867C-4456-AF26-C2B78707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6" y="3374505"/>
            <a:ext cx="4334012" cy="26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160CA-6650-4573-AFCA-91560F3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378000"/>
            <a:ext cx="4334012" cy="28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FA154-B896-4380-92A5-B81BCD1C5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F71778-A1AA-4931-9C37-55D2A6DAB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B9E9E00-7080-4CDD-8B99-C522F7A2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795" y="2197077"/>
            <a:ext cx="10752138" cy="32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A19786-0B23-40A3-B101-4607FF43F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A9D98-8C8D-4E2D-A348-327FD469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6E0FE-22FF-4130-8911-7283810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1D9747-F9F0-46D5-ABC4-9C470BB0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9967"/>
            <a:ext cx="10753200" cy="4139998"/>
          </a:xfrm>
        </p:spPr>
        <p:txBody>
          <a:bodyPr/>
          <a:lstStyle/>
          <a:p>
            <a:r>
              <a:rPr lang="cs-CZ" altLang="cs-CZ" dirty="0"/>
              <a:t>vyšetření dutých orgánů a tělních dutin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endoskop umožňuje: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osvětlení vyšetřovaného orgánu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opláchnutí vodou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insuflaci vzduchu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 err="1"/>
              <a:t>aspekci</a:t>
            </a:r>
            <a:r>
              <a:rPr lang="cs-CZ" altLang="cs-CZ" sz="2800" dirty="0"/>
              <a:t> – pohled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přenesení obrazu na monitor a jeho uschování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odběr materiálu k dalšímu vyšetření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léčebný zákrok – např. odstranění patologického útvaru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7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C5E9C-D66B-414E-9590-9218D58B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99F82-6FD9-4CA8-BCDD-DA829A2E1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1D327-C582-49DB-90AF-2B04398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endoskopů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24BBDF-3732-40DC-94D9-EEBBC493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0200"/>
            <a:ext cx="10915409" cy="4139998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endoskopy se liší </a:t>
            </a:r>
            <a:r>
              <a:rPr lang="cs-CZ" altLang="cs-CZ" b="1" dirty="0"/>
              <a:t>velikostí a délkou,</a:t>
            </a:r>
            <a:r>
              <a:rPr lang="cs-CZ" altLang="cs-CZ" dirty="0"/>
              <a:t> podle toho kam jsou zaváděny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rigidní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flexibilní – fibroskopy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části endoskopu: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hlink"/>
                </a:solidFill>
              </a:rPr>
              <a:t>tubus</a:t>
            </a:r>
            <a:r>
              <a:rPr lang="cs-CZ" altLang="cs-CZ" dirty="0"/>
              <a:t>: zavaděč různé velikosti (z kovu, nebo ohebného materiálu)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hlink"/>
                </a:solidFill>
              </a:rPr>
              <a:t>optika</a:t>
            </a:r>
            <a:r>
              <a:rPr lang="cs-CZ" altLang="cs-CZ" dirty="0"/>
              <a:t> – soustava vláken, které zvětšují prohlížené pole (vláknitá optika)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hlink"/>
                </a:solidFill>
              </a:rPr>
              <a:t>osvětlovací zařízení</a:t>
            </a:r>
            <a:r>
              <a:rPr lang="cs-CZ" altLang="cs-CZ" dirty="0"/>
              <a:t> – umístěno na konci zavaděče, kryto, aby nepoškodilo sliznici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9D4308-9CFA-4FB9-B4D5-C67480B6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6" y="2199385"/>
            <a:ext cx="2633700" cy="174360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4355C9AC-4A91-4277-BBB6-F01FB2E1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33002"/>
            <a:ext cx="3254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7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12CB5-42FE-47EC-84AE-7276FEC5D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LF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07934E-B770-49A1-8DD9-55EDCFFA1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4686-0BE3-4582-881F-068B731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využití endoskopu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A3AB17-51A1-459A-8D55-4696FCF7DB7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cizího tělesa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polypu, nádoru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odsátí krve, zvratků, sekretů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stavění krvácení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kamínku ze žlučových či močových cest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aplikace léků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endoskopické operace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C66EE0-179C-4988-9D0E-A472581DA7A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odběr materiálu při endoskopii:</a:t>
            </a:r>
          </a:p>
          <a:p>
            <a:pPr lvl="1"/>
            <a:r>
              <a:rPr lang="cs-CZ" altLang="cs-CZ" sz="2400" dirty="0"/>
              <a:t>na mikrobiologické vyšetření</a:t>
            </a:r>
          </a:p>
          <a:p>
            <a:pPr lvl="1"/>
            <a:r>
              <a:rPr lang="cs-CZ" altLang="cs-CZ" sz="2400" dirty="0"/>
              <a:t>na cytologické vyšetření</a:t>
            </a:r>
          </a:p>
          <a:p>
            <a:pPr lvl="1"/>
            <a:r>
              <a:rPr lang="cs-CZ" altLang="cs-CZ" sz="2400" dirty="0"/>
              <a:t>na histologické vyšetření</a:t>
            </a:r>
          </a:p>
          <a:p>
            <a:pPr lvl="1"/>
            <a:r>
              <a:rPr lang="cs-CZ" altLang="cs-CZ" sz="2400" dirty="0"/>
              <a:t>na biochemické vyšetření</a:t>
            </a:r>
          </a:p>
          <a:p>
            <a:endParaRPr lang="cs-CZ" dirty="0"/>
          </a:p>
        </p:txBody>
      </p:sp>
      <p:pic>
        <p:nvPicPr>
          <p:cNvPr id="7" name="Picture 4" descr="pk1">
            <a:extLst>
              <a:ext uri="{FF2B5EF4-FFF2-40B4-BE49-F238E27FC236}">
                <a16:creationId xmlns:a16="http://schemas.microsoft.com/office/drawing/2014/main" id="{8B56F7D9-B37B-478A-8057-55DDD04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3" y="3832199"/>
            <a:ext cx="3471173" cy="2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D83FE-D73A-4809-83BB-A09A9DD7C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DD07A-8D1F-416B-A95E-8467AF4A1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85E80-90B6-4C2F-B089-F287019A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Endoskopie v gastroenterologii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7B50CE-341D-446B-BBCB-535388B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esofagoskopie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gastroduodenoskopie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rektoskopie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kolonoskopie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ERCP – endoskopická retrográdní </a:t>
            </a:r>
            <a:r>
              <a:rPr lang="cs-CZ" altLang="cs-CZ" dirty="0" err="1"/>
              <a:t>cholangiopankreatikografie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laparoskopie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vyšetření celého zažívacího traktu pomocí endoskopické kapsle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440539D-F7C7-481B-B594-C33BF28A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20" y="1296002"/>
            <a:ext cx="2554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7EB5-DBA5-494C-A179-9E874F0F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460589-2A47-44C1-A9F7-BD6C7BF96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B7DE71-DEA1-499B-A412-F0A9E18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Ezofagoskopie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FE884E-99EB-4882-99A8-A5F469B8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hltanu </a:t>
            </a:r>
          </a:p>
        </p:txBody>
      </p:sp>
      <p:pic>
        <p:nvPicPr>
          <p:cNvPr id="6" name="Picture 3" descr="Ezofagus">
            <a:extLst>
              <a:ext uri="{FF2B5EF4-FFF2-40B4-BE49-F238E27FC236}">
                <a16:creationId xmlns:a16="http://schemas.microsoft.com/office/drawing/2014/main" id="{8297B013-675A-45A2-984F-828737E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5148194" y="845428"/>
            <a:ext cx="53276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0299F-E6AA-47C5-A01C-876A37680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E17F-F7A8-4859-BF8B-17E471CF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CCCC8-FDCE-4229-9333-B8CAB50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283081-016D-4B34-82E5-729481A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133530" cy="4139998"/>
          </a:xfrm>
        </p:spPr>
        <p:txBody>
          <a:bodyPr/>
          <a:lstStyle/>
          <a:p>
            <a:r>
              <a:rPr lang="cs-CZ" dirty="0"/>
              <a:t>vyšetření žaludku a duodena pomocí flexibilního </a:t>
            </a:r>
            <a:br>
              <a:rPr lang="cs-CZ" dirty="0"/>
            </a:br>
            <a:r>
              <a:rPr lang="cs-CZ" dirty="0"/>
              <a:t>endoskopu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altLang="cs-CZ" dirty="0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http://www.ceskatelevize.cz/porady/10320915585-moje-medicina/211563230220012-gastroskopie/#noticka</a:t>
            </a:r>
            <a:endParaRPr lang="cs-CZ" altLang="cs-CZ" dirty="0">
              <a:solidFill>
                <a:srgbClr val="0000DC"/>
              </a:solidFill>
            </a:endParaRP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5D3CEC-B9CA-4FA8-838B-060CCE8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706" y="836998"/>
            <a:ext cx="2890858" cy="4329000"/>
          </a:xfrm>
          <a:prstGeom prst="rect">
            <a:avLst/>
          </a:prstGeom>
        </p:spPr>
      </p:pic>
      <p:pic>
        <p:nvPicPr>
          <p:cNvPr id="7" name="Picture 3" descr="duodenoskop">
            <a:extLst>
              <a:ext uri="{FF2B5EF4-FFF2-40B4-BE49-F238E27FC236}">
                <a16:creationId xmlns:a16="http://schemas.microsoft.com/office/drawing/2014/main" id="{6A2A6004-0BE2-428C-B50F-3A3BE426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37" y="2559016"/>
            <a:ext cx="2721183" cy="2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8" y="1236681"/>
            <a:ext cx="5220000" cy="271576"/>
          </a:xfrm>
        </p:spPr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02412"/>
            <a:ext cx="10753200" cy="451576"/>
          </a:xfrm>
        </p:spPr>
        <p:txBody>
          <a:bodyPr/>
          <a:lstStyle/>
          <a:p>
            <a:r>
              <a:rPr lang="cs-CZ" dirty="0" err="1"/>
              <a:t>Gastroduodenoskopie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15484"/>
            <a:ext cx="5220000" cy="271576"/>
          </a:xfrm>
        </p:spPr>
        <p:txBody>
          <a:bodyPr/>
          <a:lstStyle/>
          <a:p>
            <a:r>
              <a:rPr lang="cs-CZ" sz="2800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219999" cy="4139998"/>
          </a:xfrm>
        </p:spPr>
        <p:txBody>
          <a:bodyPr/>
          <a:lstStyle/>
          <a:p>
            <a:r>
              <a:rPr lang="cs-CZ" altLang="cs-CZ" dirty="0"/>
              <a:t>lačnění od 22. hod. předchozího dne</a:t>
            </a:r>
          </a:p>
          <a:p>
            <a:r>
              <a:rPr lang="cs-CZ" altLang="cs-CZ" dirty="0"/>
              <a:t>na noc hypnotika, sedativa dle ordinace</a:t>
            </a:r>
          </a:p>
          <a:p>
            <a:r>
              <a:rPr lang="cs-CZ" altLang="cs-CZ" dirty="0"/>
              <a:t>ráno nejíst, nepít, nekouřit</a:t>
            </a:r>
          </a:p>
          <a:p>
            <a:r>
              <a:rPr lang="cs-CZ" altLang="cs-CZ" dirty="0"/>
              <a:t>vyjmout umělý chrup</a:t>
            </a:r>
          </a:p>
          <a:p>
            <a:r>
              <a:rPr lang="cs-CZ" altLang="cs-CZ" dirty="0"/>
              <a:t>těsně před výkonem místní anestezie začátku GIT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75637" cy="4139998"/>
          </a:xfrm>
        </p:spPr>
        <p:txBody>
          <a:bodyPr/>
          <a:lstStyle/>
          <a:p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altLang="cs-CZ" dirty="0"/>
              <a:t>strava a tekutiny 1 – 2 hod. po výkonu (riziko aspirace)</a:t>
            </a:r>
          </a:p>
          <a:p>
            <a:r>
              <a:rPr lang="cs-CZ" altLang="cs-CZ" dirty="0"/>
              <a:t>sledování celkového stavu</a:t>
            </a:r>
          </a:p>
          <a:p>
            <a:r>
              <a:rPr lang="cs-CZ" altLang="cs-CZ" dirty="0"/>
              <a:t>sledování příznaků </a:t>
            </a:r>
            <a:r>
              <a:rPr lang="cs-CZ" altLang="cs-CZ" dirty="0" err="1"/>
              <a:t>dysfágie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9" y="5354945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vleže na levém boku, DKK pokrčeny v kyčlích, hlava mírně zakloněná</a:t>
            </a:r>
          </a:p>
        </p:txBody>
      </p:sp>
    </p:spTree>
    <p:extLst>
      <p:ext uri="{BB962C8B-B14F-4D97-AF65-F5344CB8AC3E}">
        <p14:creationId xmlns:p14="http://schemas.microsoft.com/office/powerpoint/2010/main" val="42023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Endoskopie[2021050308434986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787</TotalTime>
  <Words>901</Words>
  <Application>Microsoft Office PowerPoint</Application>
  <PresentationFormat>Širokoúhlá obrazovka</PresentationFormat>
  <Paragraphs>222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Prezentace aplikace PowerPoint</vt:lpstr>
      <vt:lpstr>Endoskopie</vt:lpstr>
      <vt:lpstr>Endoskopie</vt:lpstr>
      <vt:lpstr>Typy endoskopů</vt:lpstr>
      <vt:lpstr>Terapeutické využití endoskopu</vt:lpstr>
      <vt:lpstr>Endoskopie v gastroenterologii</vt:lpstr>
      <vt:lpstr>Ezofagoskopie </vt:lpstr>
      <vt:lpstr>Gastroduodenoskopie </vt:lpstr>
      <vt:lpstr>Gastroduodenoskopie</vt:lpstr>
      <vt:lpstr>ERCP – endoskopická retrográdní cholangiopankreatikografie</vt:lpstr>
      <vt:lpstr>ERCP – endoskopická retrográdní cholangiopankreatikografie</vt:lpstr>
      <vt:lpstr>Kolonoskopie </vt:lpstr>
      <vt:lpstr>Kolonoskopie</vt:lpstr>
      <vt:lpstr>Kolonoskopie</vt:lpstr>
      <vt:lpstr>Kolonoskopie</vt:lpstr>
      <vt:lpstr>Laparoskopie </vt:lpstr>
      <vt:lpstr>Laparoskopická chirurgie</vt:lpstr>
      <vt:lpstr>Vyšetření GIT pomocí endoskopické kapsle</vt:lpstr>
      <vt:lpstr>Endoskopie v plicním lékařství</vt:lpstr>
      <vt:lpstr>Bronchoskopie </vt:lpstr>
      <vt:lpstr>Bronchoskopie</vt:lpstr>
      <vt:lpstr>Bronchoskopie </vt:lpstr>
      <vt:lpstr>Endoskopie v gynekologii</vt:lpstr>
      <vt:lpstr>Endoskopie v urologii</vt:lpstr>
      <vt:lpstr>Cystoskopie</vt:lpstr>
      <vt:lpstr>Endoskopická ultrasonografie</vt:lpstr>
      <vt:lpstr>Prezentace aplikace PowerPoint</vt:lpstr>
      <vt:lpstr>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60</cp:revision>
  <cp:lastPrinted>2021-05-03T06:44:54Z</cp:lastPrinted>
  <dcterms:created xsi:type="dcterms:W3CDTF">2021-02-15T10:37:16Z</dcterms:created>
  <dcterms:modified xsi:type="dcterms:W3CDTF">2022-03-15T17:40:37Z</dcterms:modified>
</cp:coreProperties>
</file>