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1"/>
  </p:notesMasterIdLst>
  <p:handoutMasterIdLst>
    <p:handoutMasterId r:id="rId42"/>
  </p:handoutMasterIdLst>
  <p:sldIdLst>
    <p:sldId id="304" r:id="rId2"/>
    <p:sldId id="257" r:id="rId3"/>
    <p:sldId id="351" r:id="rId4"/>
    <p:sldId id="317" r:id="rId5"/>
    <p:sldId id="352" r:id="rId6"/>
    <p:sldId id="319" r:id="rId7"/>
    <p:sldId id="320" r:id="rId8"/>
    <p:sldId id="321" r:id="rId9"/>
    <p:sldId id="322" r:id="rId10"/>
    <p:sldId id="325" r:id="rId11"/>
    <p:sldId id="327" r:id="rId12"/>
    <p:sldId id="326" r:id="rId13"/>
    <p:sldId id="328" r:id="rId14"/>
    <p:sldId id="329" r:id="rId15"/>
    <p:sldId id="330" r:id="rId16"/>
    <p:sldId id="324" r:id="rId17"/>
    <p:sldId id="354" r:id="rId18"/>
    <p:sldId id="331" r:id="rId19"/>
    <p:sldId id="332" r:id="rId20"/>
    <p:sldId id="333" r:id="rId21"/>
    <p:sldId id="335" r:id="rId22"/>
    <p:sldId id="336" r:id="rId23"/>
    <p:sldId id="337" r:id="rId24"/>
    <p:sldId id="334" r:id="rId25"/>
    <p:sldId id="338" r:id="rId26"/>
    <p:sldId id="339" r:id="rId27"/>
    <p:sldId id="340" r:id="rId28"/>
    <p:sldId id="341" r:id="rId29"/>
    <p:sldId id="342" r:id="rId30"/>
    <p:sldId id="344" r:id="rId31"/>
    <p:sldId id="345" r:id="rId32"/>
    <p:sldId id="343" r:id="rId33"/>
    <p:sldId id="347" r:id="rId34"/>
    <p:sldId id="346" r:id="rId35"/>
    <p:sldId id="348" r:id="rId36"/>
    <p:sldId id="349" r:id="rId37"/>
    <p:sldId id="306" r:id="rId38"/>
    <p:sldId id="350" r:id="rId39"/>
    <p:sldId id="305" r:id="rId40"/>
  </p:sldIdLst>
  <p:sldSz cx="12192000" cy="6858000"/>
  <p:notesSz cx="6858000" cy="9144000"/>
  <p:custDataLst>
    <p:tags r:id="rId43"/>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521415D9-36F7-43E2-AB2F-B90AF26B5E84}">
      <p14:sectionLst xmlns:p14="http://schemas.microsoft.com/office/powerpoint/2010/main">
        <p14:section name="Výchozí oddíl" id="{67714F45-8CCB-4DF3-9CA5-C8B12B90C1D2}">
          <p14:sldIdLst>
            <p14:sldId id="304"/>
            <p14:sldId id="257"/>
            <p14:sldId id="351"/>
            <p14:sldId id="317"/>
            <p14:sldId id="352"/>
            <p14:sldId id="319"/>
            <p14:sldId id="320"/>
            <p14:sldId id="321"/>
            <p14:sldId id="322"/>
            <p14:sldId id="325"/>
            <p14:sldId id="327"/>
            <p14:sldId id="326"/>
            <p14:sldId id="328"/>
            <p14:sldId id="329"/>
            <p14:sldId id="330"/>
            <p14:sldId id="324"/>
            <p14:sldId id="354"/>
            <p14:sldId id="331"/>
            <p14:sldId id="332"/>
            <p14:sldId id="333"/>
            <p14:sldId id="335"/>
            <p14:sldId id="336"/>
            <p14:sldId id="337"/>
            <p14:sldId id="334"/>
            <p14:sldId id="338"/>
            <p14:sldId id="339"/>
            <p14:sldId id="340"/>
            <p14:sldId id="341"/>
            <p14:sldId id="342"/>
            <p14:sldId id="344"/>
            <p14:sldId id="345"/>
            <p14:sldId id="343"/>
            <p14:sldId id="347"/>
            <p14:sldId id="346"/>
            <p14:sldId id="348"/>
            <p14:sldId id="349"/>
            <p14:sldId id="306"/>
            <p14:sldId id="350"/>
            <p14:sldId id="305"/>
          </p14:sldIdLst>
        </p14:section>
        <p14:section name="Oddíl bez názvu" id="{678A563B-2B22-48BF-B69D-3A140C40EFA4}">
          <p14:sldIdLst/>
        </p14:section>
      </p14:sectionLst>
    </p:ex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52" autoAdjust="0"/>
    <p:restoredTop sz="95768" autoAdjust="0"/>
  </p:normalViewPr>
  <p:slideViewPr>
    <p:cSldViewPr snapToGrid="0">
      <p:cViewPr varScale="1">
        <p:scale>
          <a:sx n="72" d="100"/>
          <a:sy n="72" d="100"/>
        </p:scale>
        <p:origin x="654" y="78"/>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13248"/>
    </p:cViewPr>
  </p:outlineViewPr>
  <p:notesTextViewPr>
    <p:cViewPr>
      <p:scale>
        <a:sx n="3" d="2"/>
        <a:sy n="3" d="2"/>
      </p:scale>
      <p:origin x="0" y="0"/>
    </p:cViewPr>
  </p:notesTextViewPr>
  <p:sorterViewPr>
    <p:cViewPr>
      <p:scale>
        <a:sx n="100" d="100"/>
        <a:sy n="100" d="100"/>
      </p:scale>
      <p:origin x="0" y="-15414"/>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Ústav zdravotnických věd, LF MU</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Tree>
    <p:extLst>
      <p:ext uri="{BB962C8B-B14F-4D97-AF65-F5344CB8AC3E}">
        <p14:creationId xmlns:p14="http://schemas.microsoft.com/office/powerpoint/2010/main" val="935384140"/>
      </p:ext>
    </p:extLst>
  </p:cSld>
  <p:clrMapOvr>
    <a:masterClrMapping/>
  </p:clrMapOvr>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Ústav zdravotnických věd, LF MU</a:t>
            </a:r>
            <a:endParaRPr lang="cs-CZ" dirty="0"/>
          </a:p>
        </p:txBody>
      </p:sp>
    </p:spTree>
    <p:extLst>
      <p:ext uri="{BB962C8B-B14F-4D97-AF65-F5344CB8AC3E}">
        <p14:creationId xmlns:p14="http://schemas.microsoft.com/office/powerpoint/2010/main" val="2158127259"/>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Ústav zdravotnických věd, LF MU</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Ústav zdravotnických věd, LF MU</a:t>
            </a:r>
            <a:endParaRPr lang="cs-CZ" dirty="0"/>
          </a:p>
        </p:txBody>
      </p:sp>
    </p:spTree>
    <p:extLst>
      <p:ext uri="{BB962C8B-B14F-4D97-AF65-F5344CB8AC3E}">
        <p14:creationId xmlns:p14="http://schemas.microsoft.com/office/powerpoint/2010/main" val="3819924859"/>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Ústav zdravotnických věd, LF MU</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Ústav zdravotnických věd, LF MU</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Ústav zdravotnických věd, LF MU</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Tree>
    <p:extLst>
      <p:ext uri="{BB962C8B-B14F-4D97-AF65-F5344CB8AC3E}">
        <p14:creationId xmlns:p14="http://schemas.microsoft.com/office/powerpoint/2010/main" val="234975528"/>
      </p:ext>
    </p:extLst>
  </p:cSld>
  <p:clrMapOvr>
    <a:masterClrMapping/>
  </p:clrMapOvr>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Ústav zdravotnických věd, LF MU</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6.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hyperlink" Target="http://portal.med.muni.cz/player_ext.php?lid=44&amp;link=sternal_punk_480.fl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portal.med.muni.cz/player_ext.php?lid=46&amp;link=trepanobio_480.flv"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youtube.com/watch?v=ZoYdNQRHLM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hyperlink" Target="https://is.muni.cz/elportal/?id=1496062" TargetMode="External"/></Relationships>
</file>

<file path=ppt/slides/_rels/slide3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ags" Target="../tags/tag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760897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B784AE3-F9AD-4B95-80CF-21871B34F9C3}"/>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D25BA994-118B-41CC-B003-F171D06C0A68}"/>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89F35873-DE08-4521-8343-84B0146BDD6D}"/>
              </a:ext>
            </a:extLst>
          </p:cNvPr>
          <p:cNvSpPr>
            <a:spLocks noGrp="1"/>
          </p:cNvSpPr>
          <p:nvPr>
            <p:ph type="title"/>
          </p:nvPr>
        </p:nvSpPr>
        <p:spPr/>
        <p:txBody>
          <a:bodyPr/>
          <a:lstStyle/>
          <a:p>
            <a:r>
              <a:rPr lang="cs-CZ" dirty="0"/>
              <a:t>Sternální punkce</a:t>
            </a:r>
          </a:p>
        </p:txBody>
      </p:sp>
      <p:sp>
        <p:nvSpPr>
          <p:cNvPr id="5" name="Zástupný symbol pro obsah 4">
            <a:extLst>
              <a:ext uri="{FF2B5EF4-FFF2-40B4-BE49-F238E27FC236}">
                <a16:creationId xmlns:a16="http://schemas.microsoft.com/office/drawing/2014/main" id="{E7949379-6851-489A-97C7-49BA72DBDA58}"/>
              </a:ext>
            </a:extLst>
          </p:cNvPr>
          <p:cNvSpPr>
            <a:spLocks noGrp="1"/>
          </p:cNvSpPr>
          <p:nvPr>
            <p:ph idx="1"/>
          </p:nvPr>
        </p:nvSpPr>
        <p:spPr>
          <a:xfrm>
            <a:off x="720000" y="1453463"/>
            <a:ext cx="10753200" cy="4139998"/>
          </a:xfrm>
        </p:spPr>
        <p:txBody>
          <a:bodyPr/>
          <a:lstStyle/>
          <a:p>
            <a:r>
              <a:rPr lang="cs-CZ" dirty="0"/>
              <a:t>poloha nemocného: vleže, rovně na zádech na rovné podložce, svlečený do poloviny těla</a:t>
            </a:r>
          </a:p>
          <a:p>
            <a:r>
              <a:rPr lang="cs-CZ" dirty="0"/>
              <a:t>výkon se provádí ambulantně nebo v rámci vyšetřovacího programu v průběhu hospitalizace</a:t>
            </a:r>
          </a:p>
          <a:p>
            <a:endParaRPr lang="cs-CZ" dirty="0"/>
          </a:p>
          <a:p>
            <a:r>
              <a:rPr lang="cs-CZ" dirty="0">
                <a:solidFill>
                  <a:srgbClr val="0000DC"/>
                </a:solidFill>
                <a:hlinkClick r:id="rId2">
                  <a:extLst>
                    <a:ext uri="{A12FA001-AC4F-418D-AE19-62706E023703}">
                      <ahyp:hlinkClr xmlns:ahyp="http://schemas.microsoft.com/office/drawing/2018/hyperlinkcolor" val="tx"/>
                    </a:ext>
                  </a:extLst>
                </a:hlinkClick>
              </a:rPr>
              <a:t>http://www.mojemedicina.cz/vysetrovaci-a-lecebne-metody/vysetreni-kostni-drene/</a:t>
            </a:r>
          </a:p>
          <a:p>
            <a:r>
              <a:rPr lang="cs-CZ" dirty="0">
                <a:solidFill>
                  <a:srgbClr val="0000DC"/>
                </a:solidFill>
                <a:hlinkClick r:id="rId2">
                  <a:extLst>
                    <a:ext uri="{A12FA001-AC4F-418D-AE19-62706E023703}">
                      <ahyp:hlinkClr xmlns:ahyp="http://schemas.microsoft.com/office/drawing/2018/hyperlinkcolor" val="tx"/>
                    </a:ext>
                  </a:extLst>
                </a:hlinkClick>
              </a:rPr>
              <a:t>http://portal.med.muni.cz/player_ext.php?lid=44&amp;link=sternal_punk_480.flv</a:t>
            </a:r>
            <a:r>
              <a:rPr lang="cs-CZ" dirty="0">
                <a:solidFill>
                  <a:srgbClr val="0000DC"/>
                </a:solidFill>
              </a:rPr>
              <a:t> </a:t>
            </a: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622103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1F101D4-783B-4C00-BAD1-8D1C7B8C8E8E}"/>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E23B9DFF-570D-4E0B-A3FE-DA27FBB56591}"/>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4D69C660-7EB3-41A9-AE14-26359564D1C7}"/>
              </a:ext>
            </a:extLst>
          </p:cNvPr>
          <p:cNvSpPr>
            <a:spLocks noGrp="1"/>
          </p:cNvSpPr>
          <p:nvPr>
            <p:ph type="title"/>
          </p:nvPr>
        </p:nvSpPr>
        <p:spPr>
          <a:xfrm>
            <a:off x="719400" y="378000"/>
            <a:ext cx="10753200" cy="451576"/>
          </a:xfrm>
        </p:spPr>
        <p:txBody>
          <a:bodyPr/>
          <a:lstStyle/>
          <a:p>
            <a:r>
              <a:rPr lang="cs-CZ" dirty="0"/>
              <a:t>Sternální punkce – aktivity sestry před vyšetřením</a:t>
            </a:r>
          </a:p>
        </p:txBody>
      </p:sp>
      <p:sp>
        <p:nvSpPr>
          <p:cNvPr id="5" name="Zástupný symbol pro obsah 4">
            <a:extLst>
              <a:ext uri="{FF2B5EF4-FFF2-40B4-BE49-F238E27FC236}">
                <a16:creationId xmlns:a16="http://schemas.microsoft.com/office/drawing/2014/main" id="{0E95D796-AE9F-4F74-AD10-065E5B511FA0}"/>
              </a:ext>
            </a:extLst>
          </p:cNvPr>
          <p:cNvSpPr>
            <a:spLocks noGrp="1"/>
          </p:cNvSpPr>
          <p:nvPr>
            <p:ph idx="1"/>
          </p:nvPr>
        </p:nvSpPr>
        <p:spPr/>
        <p:txBody>
          <a:bodyPr/>
          <a:lstStyle/>
          <a:p>
            <a:r>
              <a:rPr lang="cs-CZ" dirty="0"/>
              <a:t>psychická příprava</a:t>
            </a:r>
          </a:p>
          <a:p>
            <a:pPr lvl="1"/>
            <a:r>
              <a:rPr lang="cs-CZ" dirty="0"/>
              <a:t>vysvětlit pacientovi podstatu vyšetření</a:t>
            </a:r>
          </a:p>
          <a:p>
            <a:pPr lvl="1"/>
            <a:r>
              <a:rPr lang="cs-CZ" dirty="0"/>
              <a:t>vysvětlit pacientovi význam a nutnost vyšetření, objasnit přípravu a průběh vyšetření</a:t>
            </a:r>
          </a:p>
          <a:p>
            <a:pPr lvl="1"/>
            <a:r>
              <a:rPr lang="cs-CZ" dirty="0"/>
              <a:t>seznámit pacienta s chováním po vyšetření</a:t>
            </a:r>
          </a:p>
          <a:p>
            <a:pPr lvl="1"/>
            <a:r>
              <a:rPr lang="cs-CZ" dirty="0"/>
              <a:t>získat od pacienta informovaný souhlas s výkonem</a:t>
            </a:r>
          </a:p>
          <a:p>
            <a:pPr lvl="1"/>
            <a:r>
              <a:rPr lang="cs-CZ" dirty="0"/>
              <a:t>zmírnit obavy pacienta vhodnou komunikací</a:t>
            </a:r>
          </a:p>
          <a:p>
            <a:pPr lvl="1"/>
            <a:r>
              <a:rPr lang="cs-CZ" dirty="0"/>
              <a:t>zjistit anamnestické údaje týkající se projevů alergie</a:t>
            </a:r>
          </a:p>
          <a:p>
            <a:pPr lvl="1"/>
            <a:r>
              <a:rPr lang="cs-CZ" dirty="0"/>
              <a:t>sdělit pacientovi, kdy a kde se bude výkon provádět (na lůžku, na vyšetřovně), kdo bude výkonu přítomen (lékař, sestra)</a:t>
            </a:r>
          </a:p>
          <a:p>
            <a:pPr lvl="1"/>
            <a:r>
              <a:rPr lang="cs-CZ" dirty="0"/>
              <a:t>informovat pacienta, jak dlouho bude výkon trvat (15-20 minut)</a:t>
            </a:r>
          </a:p>
          <a:p>
            <a:pPr lvl="1"/>
            <a:r>
              <a:rPr lang="cs-CZ" dirty="0"/>
              <a:t>upozornit pacienta, co může po dobu punkce očekávat: nepříjemný pocit štípnutí při provádění lokální anestezie, nepříjemný pocit při pronikání jehly, bolestivost při nasávání</a:t>
            </a:r>
          </a:p>
        </p:txBody>
      </p:sp>
    </p:spTree>
    <p:extLst>
      <p:ext uri="{BB962C8B-B14F-4D97-AF65-F5344CB8AC3E}">
        <p14:creationId xmlns:p14="http://schemas.microsoft.com/office/powerpoint/2010/main" val="974922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1F101D4-783B-4C00-BAD1-8D1C7B8C8E8E}"/>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E23B9DFF-570D-4E0B-A3FE-DA27FBB56591}"/>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4D69C660-7EB3-41A9-AE14-26359564D1C7}"/>
              </a:ext>
            </a:extLst>
          </p:cNvPr>
          <p:cNvSpPr>
            <a:spLocks noGrp="1"/>
          </p:cNvSpPr>
          <p:nvPr>
            <p:ph type="title"/>
          </p:nvPr>
        </p:nvSpPr>
        <p:spPr/>
        <p:txBody>
          <a:bodyPr/>
          <a:lstStyle/>
          <a:p>
            <a:r>
              <a:rPr lang="cs-CZ" dirty="0"/>
              <a:t>Sternální punkce – aktivity sestry před vyšetřením</a:t>
            </a:r>
          </a:p>
        </p:txBody>
      </p:sp>
      <p:sp>
        <p:nvSpPr>
          <p:cNvPr id="5" name="Zástupný symbol pro obsah 4">
            <a:extLst>
              <a:ext uri="{FF2B5EF4-FFF2-40B4-BE49-F238E27FC236}">
                <a16:creationId xmlns:a16="http://schemas.microsoft.com/office/drawing/2014/main" id="{0E95D796-AE9F-4F74-AD10-065E5B511FA0}"/>
              </a:ext>
            </a:extLst>
          </p:cNvPr>
          <p:cNvSpPr>
            <a:spLocks noGrp="1"/>
          </p:cNvSpPr>
          <p:nvPr>
            <p:ph idx="1"/>
          </p:nvPr>
        </p:nvSpPr>
        <p:spPr>
          <a:xfrm>
            <a:off x="666000" y="1998002"/>
            <a:ext cx="10753200" cy="4139998"/>
          </a:xfrm>
        </p:spPr>
        <p:txBody>
          <a:bodyPr/>
          <a:lstStyle/>
          <a:p>
            <a:r>
              <a:rPr lang="cs-CZ" dirty="0"/>
              <a:t>fyzická příprava</a:t>
            </a:r>
          </a:p>
          <a:p>
            <a:pPr lvl="1"/>
            <a:r>
              <a:rPr lang="cs-CZ" dirty="0"/>
              <a:t>zhodnotit celkový stav pacienta</a:t>
            </a:r>
          </a:p>
          <a:p>
            <a:pPr lvl="1"/>
            <a:r>
              <a:rPr lang="cs-CZ" dirty="0"/>
              <a:t>změřit pacientovi vitální funkce (TK, P)</a:t>
            </a:r>
          </a:p>
          <a:p>
            <a:pPr lvl="1"/>
            <a:r>
              <a:rPr lang="cs-CZ" dirty="0"/>
              <a:t>zabezpečit hygienu místa vpichu</a:t>
            </a:r>
          </a:p>
          <a:p>
            <a:pPr lvl="1"/>
            <a:r>
              <a:rPr lang="cs-CZ" dirty="0"/>
              <a:t>informovat pacienta, aby měl vyprázdněný močový měchýř</a:t>
            </a:r>
          </a:p>
          <a:p>
            <a:pPr lvl="1"/>
            <a:r>
              <a:rPr lang="cs-CZ" dirty="0"/>
              <a:t>zajistit oholení místa vpichu u mužů, pokud je třeba</a:t>
            </a:r>
          </a:p>
          <a:p>
            <a:pPr lvl="1"/>
            <a:r>
              <a:rPr lang="cs-CZ" dirty="0"/>
              <a:t>zajistit pevný základ lůžka a polohu pacienta</a:t>
            </a:r>
          </a:p>
          <a:p>
            <a:endParaRPr lang="cs-CZ" dirty="0"/>
          </a:p>
          <a:p>
            <a:r>
              <a:rPr lang="cs-CZ" dirty="0"/>
              <a:t>průvodka mimo základní údaje musí obsahovat hodnoty posledního krevního obrazu s diferenciálem</a:t>
            </a:r>
          </a:p>
          <a:p>
            <a:endParaRPr lang="cs-CZ" dirty="0"/>
          </a:p>
          <a:p>
            <a:pPr marL="526320" lvl="1" indent="-274320" fontAlgn="auto">
              <a:spcAft>
                <a:spcPts val="0"/>
              </a:spcAft>
              <a:buFont typeface="Wingdings 2"/>
              <a:buChar char=""/>
              <a:defRPr/>
            </a:pPr>
            <a:endParaRPr lang="cs-CZ" dirty="0"/>
          </a:p>
          <a:p>
            <a:pPr marL="526320" lvl="1" indent="-274320" fontAlgn="auto">
              <a:spcAft>
                <a:spcPts val="0"/>
              </a:spcAft>
              <a:buFont typeface="Wingdings 2"/>
              <a:buChar char=""/>
              <a:defRPr/>
            </a:pPr>
            <a:endParaRPr lang="cs-CZ" dirty="0"/>
          </a:p>
          <a:p>
            <a:endParaRPr lang="cs-CZ" dirty="0"/>
          </a:p>
        </p:txBody>
      </p:sp>
    </p:spTree>
    <p:extLst>
      <p:ext uri="{BB962C8B-B14F-4D97-AF65-F5344CB8AC3E}">
        <p14:creationId xmlns:p14="http://schemas.microsoft.com/office/powerpoint/2010/main" val="2309797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C97EBFE-C3C8-4995-BEB3-A13BEF2EF8CD}"/>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A2EEA993-3165-40D5-8462-BF3AD6DB4EDC}"/>
              </a:ext>
            </a:extLst>
          </p:cNvPr>
          <p:cNvSpPr>
            <a:spLocks noGrp="1"/>
          </p:cNvSpPr>
          <p:nvPr>
            <p:ph type="sldNum" sz="quarter" idx="11"/>
          </p:nvPr>
        </p:nvSpPr>
        <p:spPr/>
        <p:txBody>
          <a:bodyPr/>
          <a:lstStyle/>
          <a:p>
            <a:fld id="{D6D6C118-631F-4A80-9886-907009361577}" type="slidenum">
              <a:rPr lang="cs-CZ" altLang="cs-CZ" smtClean="0"/>
              <a:pPr/>
              <a:t>13</a:t>
            </a:fld>
            <a:endParaRPr lang="cs-CZ" altLang="cs-CZ" dirty="0"/>
          </a:p>
        </p:txBody>
      </p:sp>
      <p:sp>
        <p:nvSpPr>
          <p:cNvPr id="4" name="Zástupný symbol pro text 3">
            <a:extLst>
              <a:ext uri="{FF2B5EF4-FFF2-40B4-BE49-F238E27FC236}">
                <a16:creationId xmlns:a16="http://schemas.microsoft.com/office/drawing/2014/main" id="{674FDEB5-1BD5-4E98-BB80-0FDDC0182EA1}"/>
              </a:ext>
            </a:extLst>
          </p:cNvPr>
          <p:cNvSpPr>
            <a:spLocks noGrp="1"/>
          </p:cNvSpPr>
          <p:nvPr>
            <p:ph type="body" sz="quarter" idx="26"/>
          </p:nvPr>
        </p:nvSpPr>
        <p:spPr>
          <a:xfrm>
            <a:off x="719998" y="1154727"/>
            <a:ext cx="5220000" cy="271576"/>
          </a:xfrm>
        </p:spPr>
        <p:txBody>
          <a:bodyPr/>
          <a:lstStyle/>
          <a:p>
            <a:r>
              <a:rPr lang="cs-CZ" dirty="0"/>
              <a:t>Na sterilní plochu:</a:t>
            </a:r>
          </a:p>
        </p:txBody>
      </p:sp>
      <p:sp>
        <p:nvSpPr>
          <p:cNvPr id="5" name="Nadpis 4">
            <a:extLst>
              <a:ext uri="{FF2B5EF4-FFF2-40B4-BE49-F238E27FC236}">
                <a16:creationId xmlns:a16="http://schemas.microsoft.com/office/drawing/2014/main" id="{A37E89A4-3646-4823-A342-33272A8AD73D}"/>
              </a:ext>
            </a:extLst>
          </p:cNvPr>
          <p:cNvSpPr>
            <a:spLocks noGrp="1"/>
          </p:cNvSpPr>
          <p:nvPr>
            <p:ph type="title"/>
          </p:nvPr>
        </p:nvSpPr>
        <p:spPr>
          <a:xfrm>
            <a:off x="666000" y="543444"/>
            <a:ext cx="10753200" cy="451576"/>
          </a:xfrm>
        </p:spPr>
        <p:txBody>
          <a:bodyPr/>
          <a:lstStyle/>
          <a:p>
            <a:r>
              <a:rPr lang="cs-CZ" dirty="0"/>
              <a:t>Sternální punkce – pomůcky </a:t>
            </a:r>
          </a:p>
        </p:txBody>
      </p:sp>
      <p:sp>
        <p:nvSpPr>
          <p:cNvPr id="6" name="Zástupný symbol pro text 5">
            <a:extLst>
              <a:ext uri="{FF2B5EF4-FFF2-40B4-BE49-F238E27FC236}">
                <a16:creationId xmlns:a16="http://schemas.microsoft.com/office/drawing/2014/main" id="{14CC8A76-4F41-4B99-9BC4-AAAD664BFF9E}"/>
              </a:ext>
            </a:extLst>
          </p:cNvPr>
          <p:cNvSpPr>
            <a:spLocks noGrp="1"/>
          </p:cNvSpPr>
          <p:nvPr>
            <p:ph type="body" sz="quarter" idx="27"/>
          </p:nvPr>
        </p:nvSpPr>
        <p:spPr>
          <a:xfrm>
            <a:off x="6251278" y="1154727"/>
            <a:ext cx="5220000" cy="271576"/>
          </a:xfrm>
        </p:spPr>
        <p:txBody>
          <a:bodyPr/>
          <a:lstStyle/>
          <a:p>
            <a:r>
              <a:rPr lang="cs-CZ" dirty="0"/>
              <a:t>Na nesterilní plochu:</a:t>
            </a:r>
          </a:p>
        </p:txBody>
      </p:sp>
      <p:sp>
        <p:nvSpPr>
          <p:cNvPr id="7" name="Zástupný symbol pro obsah 6">
            <a:extLst>
              <a:ext uri="{FF2B5EF4-FFF2-40B4-BE49-F238E27FC236}">
                <a16:creationId xmlns:a16="http://schemas.microsoft.com/office/drawing/2014/main" id="{4718530A-545A-4B24-98DF-529CEDBAA85A}"/>
              </a:ext>
            </a:extLst>
          </p:cNvPr>
          <p:cNvSpPr>
            <a:spLocks noGrp="1"/>
          </p:cNvSpPr>
          <p:nvPr>
            <p:ph idx="29"/>
          </p:nvPr>
        </p:nvSpPr>
        <p:spPr>
          <a:xfrm>
            <a:off x="719998" y="1520931"/>
            <a:ext cx="5219998" cy="4139998"/>
          </a:xfrm>
        </p:spPr>
        <p:txBody>
          <a:bodyPr/>
          <a:lstStyle/>
          <a:p>
            <a:pPr fontAlgn="auto">
              <a:lnSpc>
                <a:spcPct val="100000"/>
              </a:lnSpc>
              <a:spcAft>
                <a:spcPts val="0"/>
              </a:spcAft>
              <a:defRPr/>
            </a:pPr>
            <a:r>
              <a:rPr lang="cs-CZ" sz="2400" dirty="0"/>
              <a:t>sterilní rukavice pro lékaře a sestru</a:t>
            </a:r>
          </a:p>
          <a:p>
            <a:pPr fontAlgn="auto">
              <a:lnSpc>
                <a:spcPct val="100000"/>
              </a:lnSpc>
              <a:spcAft>
                <a:spcPts val="0"/>
              </a:spcAft>
              <a:defRPr/>
            </a:pPr>
            <a:r>
              <a:rPr lang="cs-CZ" sz="2400" dirty="0"/>
              <a:t>tampony</a:t>
            </a:r>
          </a:p>
          <a:p>
            <a:pPr fontAlgn="auto">
              <a:lnSpc>
                <a:spcPct val="100000"/>
              </a:lnSpc>
              <a:spcAft>
                <a:spcPts val="0"/>
              </a:spcAft>
              <a:defRPr/>
            </a:pPr>
            <a:r>
              <a:rPr lang="cs-CZ" sz="2400" dirty="0"/>
              <a:t>jehla příslušné velikosti k lokální anestezii, </a:t>
            </a:r>
          </a:p>
          <a:p>
            <a:pPr fontAlgn="auto">
              <a:lnSpc>
                <a:spcPct val="100000"/>
              </a:lnSpc>
              <a:spcAft>
                <a:spcPts val="0"/>
              </a:spcAft>
              <a:defRPr/>
            </a:pPr>
            <a:r>
              <a:rPr lang="cs-CZ" sz="2400" dirty="0"/>
              <a:t>2 kusy 10ml stříkaček, </a:t>
            </a:r>
          </a:p>
          <a:p>
            <a:pPr fontAlgn="auto">
              <a:lnSpc>
                <a:spcPct val="100000"/>
              </a:lnSpc>
              <a:spcAft>
                <a:spcPts val="0"/>
              </a:spcAft>
              <a:defRPr/>
            </a:pPr>
            <a:r>
              <a:rPr lang="cs-CZ" sz="2400" dirty="0"/>
              <a:t>punkční sterilní jehla (skládá se ze tří částí – kanyly, </a:t>
            </a:r>
            <a:r>
              <a:rPr lang="cs-CZ" sz="2400" dirty="0" err="1"/>
              <a:t>mandrénu</a:t>
            </a:r>
            <a:r>
              <a:rPr lang="cs-CZ" sz="2400" dirty="0"/>
              <a:t> a posunovatelného jezdce, který slouží k nastavení požadované délky kanyly)</a:t>
            </a:r>
          </a:p>
          <a:p>
            <a:pPr fontAlgn="auto">
              <a:lnSpc>
                <a:spcPct val="100000"/>
              </a:lnSpc>
              <a:spcAft>
                <a:spcPts val="0"/>
              </a:spcAft>
              <a:defRPr/>
            </a:pPr>
            <a:r>
              <a:rPr lang="cs-CZ" sz="2400" dirty="0"/>
              <a:t>perforovaná rouška nebo dvě neperforované</a:t>
            </a:r>
          </a:p>
          <a:p>
            <a:pPr fontAlgn="auto">
              <a:lnSpc>
                <a:spcPct val="100000"/>
              </a:lnSpc>
              <a:spcAft>
                <a:spcPts val="0"/>
              </a:spcAft>
              <a:defRPr/>
            </a:pPr>
            <a:r>
              <a:rPr lang="cs-CZ" sz="2400" dirty="0"/>
              <a:t>sterilní operační plášť</a:t>
            </a:r>
          </a:p>
          <a:p>
            <a:endParaRPr lang="cs-CZ" dirty="0"/>
          </a:p>
        </p:txBody>
      </p:sp>
      <p:sp>
        <p:nvSpPr>
          <p:cNvPr id="8" name="Zástupný symbol pro obsah 7">
            <a:extLst>
              <a:ext uri="{FF2B5EF4-FFF2-40B4-BE49-F238E27FC236}">
                <a16:creationId xmlns:a16="http://schemas.microsoft.com/office/drawing/2014/main" id="{1B052738-BFC8-4485-8BC3-33AAD92223CE}"/>
              </a:ext>
            </a:extLst>
          </p:cNvPr>
          <p:cNvSpPr>
            <a:spLocks noGrp="1"/>
          </p:cNvSpPr>
          <p:nvPr>
            <p:ph idx="30"/>
          </p:nvPr>
        </p:nvSpPr>
        <p:spPr/>
        <p:txBody>
          <a:bodyPr/>
          <a:lstStyle/>
          <a:p>
            <a:pPr>
              <a:lnSpc>
                <a:spcPct val="100000"/>
              </a:lnSpc>
            </a:pPr>
            <a:r>
              <a:rPr lang="cs-CZ" altLang="cs-CZ" sz="2400" dirty="0"/>
              <a:t>dezinfekční roztok, </a:t>
            </a:r>
          </a:p>
          <a:p>
            <a:pPr>
              <a:lnSpc>
                <a:spcPct val="100000"/>
              </a:lnSpc>
            </a:pPr>
            <a:r>
              <a:rPr lang="cs-CZ" altLang="cs-CZ" sz="2400" dirty="0" err="1"/>
              <a:t>podávkové</a:t>
            </a:r>
            <a:r>
              <a:rPr lang="cs-CZ" altLang="cs-CZ" sz="2400" dirty="0"/>
              <a:t> kleště, </a:t>
            </a:r>
          </a:p>
          <a:p>
            <a:pPr>
              <a:lnSpc>
                <a:spcPct val="100000"/>
              </a:lnSpc>
            </a:pPr>
            <a:r>
              <a:rPr lang="cs-CZ" altLang="cs-CZ" sz="2400" dirty="0"/>
              <a:t>lokální anestetikum (</a:t>
            </a:r>
            <a:r>
              <a:rPr lang="cs-CZ" altLang="cs-CZ" sz="2400" dirty="0" err="1"/>
              <a:t>Mesocain</a:t>
            </a:r>
            <a:r>
              <a:rPr lang="cs-CZ" altLang="cs-CZ" sz="2400" dirty="0"/>
              <a:t> 1%), </a:t>
            </a:r>
          </a:p>
          <a:p>
            <a:pPr>
              <a:lnSpc>
                <a:spcPct val="100000"/>
              </a:lnSpc>
            </a:pPr>
            <a:r>
              <a:rPr lang="cs-CZ" altLang="cs-CZ" sz="2400" dirty="0"/>
              <a:t>2 emitní misky, </a:t>
            </a:r>
          </a:p>
          <a:p>
            <a:pPr>
              <a:lnSpc>
                <a:spcPct val="100000"/>
              </a:lnSpc>
            </a:pPr>
            <a:r>
              <a:rPr lang="cs-CZ" altLang="cs-CZ" sz="2400" dirty="0"/>
              <a:t>kontejner na použité jehly, </a:t>
            </a:r>
          </a:p>
          <a:p>
            <a:pPr>
              <a:lnSpc>
                <a:spcPct val="100000"/>
              </a:lnSpc>
            </a:pPr>
            <a:r>
              <a:rPr lang="cs-CZ" altLang="cs-CZ" sz="2400" dirty="0"/>
              <a:t>náplast, </a:t>
            </a:r>
          </a:p>
          <a:p>
            <a:pPr>
              <a:lnSpc>
                <a:spcPct val="100000"/>
              </a:lnSpc>
            </a:pPr>
            <a:r>
              <a:rPr lang="cs-CZ" altLang="cs-CZ" sz="2400" dirty="0"/>
              <a:t>odmaštěná podložní sklíčka roztírací sklíčko se zabroušenými hranami, </a:t>
            </a:r>
          </a:p>
          <a:p>
            <a:pPr>
              <a:lnSpc>
                <a:spcPct val="100000"/>
              </a:lnSpc>
            </a:pPr>
            <a:r>
              <a:rPr lang="cs-CZ" altLang="cs-CZ" sz="2400" dirty="0"/>
              <a:t>nůžky, </a:t>
            </a:r>
          </a:p>
          <a:p>
            <a:pPr>
              <a:lnSpc>
                <a:spcPct val="100000"/>
              </a:lnSpc>
            </a:pPr>
            <a:r>
              <a:rPr lang="cs-CZ" altLang="cs-CZ" sz="2400" dirty="0"/>
              <a:t>sterilní fyziologický roztok, </a:t>
            </a:r>
          </a:p>
          <a:p>
            <a:pPr>
              <a:lnSpc>
                <a:spcPct val="100000"/>
              </a:lnSpc>
            </a:pPr>
            <a:r>
              <a:rPr lang="cs-CZ" altLang="cs-CZ" sz="2400" dirty="0"/>
              <a:t>dokumentace, průvodky</a:t>
            </a:r>
          </a:p>
          <a:p>
            <a:pPr>
              <a:lnSpc>
                <a:spcPct val="100000"/>
              </a:lnSpc>
            </a:pPr>
            <a:r>
              <a:rPr lang="cs-CZ" altLang="cs-CZ" sz="2400" dirty="0"/>
              <a:t>operační čepice, ústenka</a:t>
            </a:r>
          </a:p>
          <a:p>
            <a:endParaRPr lang="cs-CZ" dirty="0"/>
          </a:p>
        </p:txBody>
      </p:sp>
    </p:spTree>
    <p:extLst>
      <p:ext uri="{BB962C8B-B14F-4D97-AF65-F5344CB8AC3E}">
        <p14:creationId xmlns:p14="http://schemas.microsoft.com/office/powerpoint/2010/main" val="504002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AFB6109-FFAF-416B-8771-F4E27E5329FB}"/>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1273AA86-6103-4E4F-B281-DA0AFC60A2C0}"/>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019D7056-EF30-4575-81B0-56C60935193E}"/>
              </a:ext>
            </a:extLst>
          </p:cNvPr>
          <p:cNvSpPr>
            <a:spLocks noGrp="1"/>
          </p:cNvSpPr>
          <p:nvPr>
            <p:ph type="title"/>
          </p:nvPr>
        </p:nvSpPr>
        <p:spPr>
          <a:xfrm>
            <a:off x="666000" y="378000"/>
            <a:ext cx="10753200" cy="451576"/>
          </a:xfrm>
        </p:spPr>
        <p:txBody>
          <a:bodyPr/>
          <a:lstStyle/>
          <a:p>
            <a:r>
              <a:rPr lang="cs-CZ" dirty="0"/>
              <a:t>Sternální punkce – aktivity sestry po vyšetření</a:t>
            </a:r>
          </a:p>
        </p:txBody>
      </p:sp>
      <p:sp>
        <p:nvSpPr>
          <p:cNvPr id="5" name="Zástupný symbol pro obsah 4">
            <a:extLst>
              <a:ext uri="{FF2B5EF4-FFF2-40B4-BE49-F238E27FC236}">
                <a16:creationId xmlns:a16="http://schemas.microsoft.com/office/drawing/2014/main" id="{A6F22AE5-C6ED-4363-A5C4-89FAE3A21573}"/>
              </a:ext>
            </a:extLst>
          </p:cNvPr>
          <p:cNvSpPr>
            <a:spLocks noGrp="1"/>
          </p:cNvSpPr>
          <p:nvPr>
            <p:ph idx="1"/>
          </p:nvPr>
        </p:nvSpPr>
        <p:spPr>
          <a:xfrm>
            <a:off x="719400" y="1612489"/>
            <a:ext cx="10753200" cy="4139998"/>
          </a:xfrm>
        </p:spPr>
        <p:txBody>
          <a:bodyPr/>
          <a:lstStyle/>
          <a:p>
            <a:r>
              <a:rPr lang="cs-CZ" dirty="0"/>
              <a:t>uložit pacienta po vyšetření do polohy vleže a doporučit asi 1-2 hodiny odpočívat v klidu na lůžku</a:t>
            </a:r>
          </a:p>
          <a:p>
            <a:r>
              <a:rPr lang="cs-CZ" dirty="0"/>
              <a:t>zaznamenávat nepříjemné pocity a stavy pacienta po vyšetření</a:t>
            </a:r>
          </a:p>
          <a:p>
            <a:r>
              <a:rPr lang="cs-CZ" dirty="0"/>
              <a:t>sledovat vitální funkce, celkový stav P/K</a:t>
            </a:r>
          </a:p>
          <a:p>
            <a:r>
              <a:rPr lang="cs-CZ" dirty="0"/>
              <a:t>pravidelně kontrolovat a zaznamenávat jakékoliv změny místa vpichu (krvácení z místa vpichu, tvorba hematomu, citlivost místa vpichu), a to několik dnů po vyšetření</a:t>
            </a:r>
          </a:p>
          <a:p>
            <a:r>
              <a:rPr lang="cs-CZ" dirty="0"/>
              <a:t>zajistit dezinfekci použitých pomůcek</a:t>
            </a:r>
          </a:p>
          <a:p>
            <a:r>
              <a:rPr lang="cs-CZ" dirty="0"/>
              <a:t>sledovat bolestivost, dle ordinace aplikovat analgetika</a:t>
            </a:r>
          </a:p>
          <a:p>
            <a:r>
              <a:rPr lang="cs-CZ" dirty="0"/>
              <a:t>záznam výkonu do dokumentace</a:t>
            </a:r>
          </a:p>
          <a:p>
            <a:endParaRPr lang="cs-CZ" dirty="0"/>
          </a:p>
        </p:txBody>
      </p:sp>
    </p:spTree>
    <p:extLst>
      <p:ext uri="{BB962C8B-B14F-4D97-AF65-F5344CB8AC3E}">
        <p14:creationId xmlns:p14="http://schemas.microsoft.com/office/powerpoint/2010/main" val="1128650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42E1BB-7509-4873-9B1F-A519683E668F}"/>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F605E02C-0313-44B4-8DCC-4C160C9B2B32}"/>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7C042970-F2C4-4E2F-A9CF-CF9BF23C45ED}"/>
              </a:ext>
            </a:extLst>
          </p:cNvPr>
          <p:cNvSpPr>
            <a:spLocks noGrp="1"/>
          </p:cNvSpPr>
          <p:nvPr>
            <p:ph type="title"/>
          </p:nvPr>
        </p:nvSpPr>
        <p:spPr/>
        <p:txBody>
          <a:bodyPr/>
          <a:lstStyle/>
          <a:p>
            <a:r>
              <a:rPr lang="cs-CZ" dirty="0"/>
              <a:t>Sternální punkce – komplikace </a:t>
            </a:r>
          </a:p>
        </p:txBody>
      </p:sp>
      <p:sp>
        <p:nvSpPr>
          <p:cNvPr id="5" name="Zástupný symbol pro obsah 4">
            <a:extLst>
              <a:ext uri="{FF2B5EF4-FFF2-40B4-BE49-F238E27FC236}">
                <a16:creationId xmlns:a16="http://schemas.microsoft.com/office/drawing/2014/main" id="{B09E265C-BBA6-4D03-B5AF-D2826DEB6313}"/>
              </a:ext>
            </a:extLst>
          </p:cNvPr>
          <p:cNvSpPr>
            <a:spLocks noGrp="1"/>
          </p:cNvSpPr>
          <p:nvPr>
            <p:ph idx="1"/>
          </p:nvPr>
        </p:nvSpPr>
        <p:spPr/>
        <p:txBody>
          <a:bodyPr/>
          <a:lstStyle/>
          <a:p>
            <a:r>
              <a:rPr lang="cs-CZ" dirty="0"/>
              <a:t>alergie na lokální anestetikum</a:t>
            </a:r>
          </a:p>
          <a:p>
            <a:r>
              <a:rPr lang="cs-CZ" dirty="0"/>
              <a:t>alergie na kožní antiseptikum</a:t>
            </a:r>
          </a:p>
          <a:p>
            <a:r>
              <a:rPr lang="cs-CZ" dirty="0"/>
              <a:t>krvácení</a:t>
            </a:r>
          </a:p>
          <a:p>
            <a:r>
              <a:rPr lang="cs-CZ" dirty="0"/>
              <a:t>hematom</a:t>
            </a:r>
          </a:p>
          <a:p>
            <a:r>
              <a:rPr lang="cs-CZ" dirty="0"/>
              <a:t>zanesení infekce</a:t>
            </a:r>
          </a:p>
          <a:p>
            <a:r>
              <a:rPr lang="cs-CZ" dirty="0"/>
              <a:t>nabodnutí aortálního oblouku</a:t>
            </a:r>
          </a:p>
          <a:p>
            <a:pPr marL="72000" indent="0">
              <a:buNone/>
            </a:pPr>
            <a:endParaRPr lang="cs-CZ" dirty="0"/>
          </a:p>
        </p:txBody>
      </p:sp>
    </p:spTree>
    <p:extLst>
      <p:ext uri="{BB962C8B-B14F-4D97-AF65-F5344CB8AC3E}">
        <p14:creationId xmlns:p14="http://schemas.microsoft.com/office/powerpoint/2010/main" val="1079544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B784AE3-F9AD-4B95-80CF-21871B34F9C3}"/>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D25BA994-118B-41CC-B003-F171D06C0A68}"/>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89F35873-DE08-4521-8343-84B0146BDD6D}"/>
              </a:ext>
            </a:extLst>
          </p:cNvPr>
          <p:cNvSpPr>
            <a:spLocks noGrp="1"/>
          </p:cNvSpPr>
          <p:nvPr>
            <p:ph type="title"/>
          </p:nvPr>
        </p:nvSpPr>
        <p:spPr/>
        <p:txBody>
          <a:bodyPr/>
          <a:lstStyle/>
          <a:p>
            <a:r>
              <a:rPr lang="cs-CZ" dirty="0" err="1"/>
              <a:t>Trepanobiopsie</a:t>
            </a:r>
            <a:r>
              <a:rPr lang="cs-CZ" dirty="0"/>
              <a:t> </a:t>
            </a:r>
          </a:p>
        </p:txBody>
      </p:sp>
      <p:sp>
        <p:nvSpPr>
          <p:cNvPr id="5" name="Zástupný symbol pro obsah 4">
            <a:extLst>
              <a:ext uri="{FF2B5EF4-FFF2-40B4-BE49-F238E27FC236}">
                <a16:creationId xmlns:a16="http://schemas.microsoft.com/office/drawing/2014/main" id="{E7949379-6851-489A-97C7-49BA72DBDA58}"/>
              </a:ext>
            </a:extLst>
          </p:cNvPr>
          <p:cNvSpPr>
            <a:spLocks noGrp="1"/>
          </p:cNvSpPr>
          <p:nvPr>
            <p:ph idx="1"/>
          </p:nvPr>
        </p:nvSpPr>
        <p:spPr>
          <a:xfrm>
            <a:off x="720000" y="1453463"/>
            <a:ext cx="11167200" cy="4139998"/>
          </a:xfrm>
        </p:spPr>
        <p:txBody>
          <a:bodyPr/>
          <a:lstStyle/>
          <a:p>
            <a:r>
              <a:rPr lang="cs-CZ" b="1" dirty="0">
                <a:solidFill>
                  <a:srgbClr val="0000DC"/>
                </a:solidFill>
              </a:rPr>
              <a:t>odběr kostní dřeně z lopaty kosti kyčelní</a:t>
            </a:r>
          </a:p>
          <a:p>
            <a:r>
              <a:rPr lang="cs-CZ" dirty="0"/>
              <a:t>vyš. cytologické – tj. zhodnocení přítomnosti a charakteru jednotlivých buněk (ke kvalitnímu histologickému zhodnocení ovšem musíme mít úplný vzorek, kde budeme moci hodnotit strukturu tkáně s viditelnými vzájemnými vztahy mezi buňkami </a:t>
            </a:r>
            <a:r>
              <a:rPr lang="cs-CZ" dirty="0" err="1"/>
              <a:t>trepanobiopsie</a:t>
            </a:r>
            <a:r>
              <a:rPr lang="cs-CZ" dirty="0"/>
              <a:t>)</a:t>
            </a:r>
          </a:p>
          <a:p>
            <a:r>
              <a:rPr lang="cs-CZ" dirty="0"/>
              <a:t>poloha při výkonu: na břiše, na boku</a:t>
            </a:r>
          </a:p>
          <a:p>
            <a:endParaRPr lang="cs-CZ" dirty="0"/>
          </a:p>
          <a:p>
            <a:r>
              <a:rPr lang="cs-CZ" dirty="0">
                <a:solidFill>
                  <a:srgbClr val="0000DC"/>
                </a:solidFill>
                <a:hlinkClick r:id="rId2">
                  <a:extLst>
                    <a:ext uri="{A12FA001-AC4F-418D-AE19-62706E023703}">
                      <ahyp:hlinkClr xmlns:ahyp="http://schemas.microsoft.com/office/drawing/2018/hyperlinkcolor" val="tx"/>
                    </a:ext>
                  </a:extLst>
                </a:hlinkClick>
              </a:rPr>
              <a:t>http://portal.med.muni.cz/player_ext.php?lid=46&amp;link=trepanobio_480.flv</a:t>
            </a:r>
            <a:r>
              <a:rPr lang="cs-CZ" dirty="0">
                <a:solidFill>
                  <a:srgbClr val="0000DC"/>
                </a:solidFill>
              </a:rPr>
              <a:t> </a:t>
            </a:r>
          </a:p>
          <a:p>
            <a:pPr marL="72000" indent="0">
              <a:buNone/>
            </a:pPr>
            <a:endParaRPr lang="cs-CZ" dirty="0"/>
          </a:p>
        </p:txBody>
      </p:sp>
    </p:spTree>
    <p:extLst>
      <p:ext uri="{BB962C8B-B14F-4D97-AF65-F5344CB8AC3E}">
        <p14:creationId xmlns:p14="http://schemas.microsoft.com/office/powerpoint/2010/main" val="3889238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F3F6987-500A-4912-A6ED-6385F8E3AC64}"/>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80489F51-066A-4B97-9B19-9150C82422C7}"/>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AD3F3F6A-7166-4C20-AA4A-5D856FE257DE}"/>
              </a:ext>
            </a:extLst>
          </p:cNvPr>
          <p:cNvSpPr>
            <a:spLocks noGrp="1"/>
          </p:cNvSpPr>
          <p:nvPr>
            <p:ph type="title"/>
          </p:nvPr>
        </p:nvSpPr>
        <p:spPr/>
        <p:txBody>
          <a:bodyPr/>
          <a:lstStyle/>
          <a:p>
            <a:r>
              <a:rPr lang="cs-CZ" dirty="0" err="1"/>
              <a:t>Trepanobiopsie</a:t>
            </a:r>
            <a:endParaRPr lang="cs-CZ" dirty="0"/>
          </a:p>
        </p:txBody>
      </p:sp>
      <p:sp>
        <p:nvSpPr>
          <p:cNvPr id="5" name="Zástupný symbol pro obsah 4">
            <a:extLst>
              <a:ext uri="{FF2B5EF4-FFF2-40B4-BE49-F238E27FC236}">
                <a16:creationId xmlns:a16="http://schemas.microsoft.com/office/drawing/2014/main" id="{D05F0A96-46A5-45B0-8C19-4A6F3B907CA2}"/>
              </a:ext>
            </a:extLst>
          </p:cNvPr>
          <p:cNvSpPr>
            <a:spLocks noGrp="1"/>
          </p:cNvSpPr>
          <p:nvPr>
            <p:ph idx="1"/>
          </p:nvPr>
        </p:nvSpPr>
        <p:spPr>
          <a:xfrm>
            <a:off x="720000" y="1493219"/>
            <a:ext cx="10753200" cy="4139998"/>
          </a:xfrm>
        </p:spPr>
        <p:txBody>
          <a:bodyPr/>
          <a:lstStyle/>
          <a:p>
            <a:r>
              <a:rPr lang="cs-CZ" dirty="0"/>
              <a:t>příprava pomůcek a pacienta:</a:t>
            </a:r>
          </a:p>
          <a:p>
            <a:pPr lvl="1"/>
            <a:r>
              <a:rPr lang="cs-CZ" sz="2800" dirty="0"/>
              <a:t>edukace pacienta o výkonu</a:t>
            </a:r>
          </a:p>
          <a:p>
            <a:pPr lvl="1"/>
            <a:r>
              <a:rPr lang="cs-CZ" sz="2800" dirty="0"/>
              <a:t>podepsaný informovaný souhlas</a:t>
            </a:r>
          </a:p>
          <a:p>
            <a:pPr lvl="1"/>
            <a:r>
              <a:rPr lang="cs-CZ" sz="2800" dirty="0"/>
              <a:t>hemokoagulační vyšetření – výkon se zvýšeným rizikem krvácení</a:t>
            </a:r>
          </a:p>
          <a:p>
            <a:pPr lvl="1"/>
            <a:r>
              <a:rPr lang="cs-CZ" sz="2800" dirty="0"/>
              <a:t>sterilní stolek s pomůckami k </a:t>
            </a:r>
            <a:r>
              <a:rPr lang="cs-CZ" sz="2800" dirty="0" err="1"/>
              <a:t>trepanobiopsii</a:t>
            </a:r>
            <a:endParaRPr lang="cs-CZ" sz="2800" dirty="0"/>
          </a:p>
          <a:p>
            <a:pPr lvl="1"/>
            <a:r>
              <a:rPr lang="cs-CZ" sz="2800" dirty="0" err="1"/>
              <a:t>Jamshidiho</a:t>
            </a:r>
            <a:r>
              <a:rPr lang="cs-CZ" sz="2800" dirty="0"/>
              <a:t> jehla (speciální punkční jehla)</a:t>
            </a:r>
          </a:p>
          <a:p>
            <a:pPr lvl="1"/>
            <a:r>
              <a:rPr lang="cs-CZ" sz="2800" dirty="0"/>
              <a:t>fixační roztok na vzorek tkáně</a:t>
            </a:r>
          </a:p>
          <a:p>
            <a:r>
              <a:rPr lang="cs-CZ" dirty="0"/>
              <a:t>péče po </a:t>
            </a:r>
            <a:r>
              <a:rPr lang="cs-CZ" dirty="0" err="1"/>
              <a:t>trepanobiopsii</a:t>
            </a:r>
            <a:r>
              <a:rPr lang="cs-CZ" dirty="0"/>
              <a:t> – na straně místa vpichu na sáčku </a:t>
            </a:r>
            <a:br>
              <a:rPr lang="cs-CZ" dirty="0"/>
            </a:br>
            <a:r>
              <a:rPr lang="cs-CZ" dirty="0"/>
              <a:t>s pískem 2-6 hodin, sterilní krytí do druhého dne, převaz a zhodnocení dalšího postupu</a:t>
            </a:r>
          </a:p>
          <a:p>
            <a:endParaRPr lang="cs-CZ" dirty="0"/>
          </a:p>
          <a:p>
            <a:endParaRPr lang="cs-CZ" dirty="0"/>
          </a:p>
        </p:txBody>
      </p:sp>
      <p:pic>
        <p:nvPicPr>
          <p:cNvPr id="6" name="Obrázek 5">
            <a:extLst>
              <a:ext uri="{FF2B5EF4-FFF2-40B4-BE49-F238E27FC236}">
                <a16:creationId xmlns:a16="http://schemas.microsoft.com/office/drawing/2014/main" id="{D06F42C1-76E5-4F47-B7C3-E307D5B55871}"/>
              </a:ext>
            </a:extLst>
          </p:cNvPr>
          <p:cNvPicPr>
            <a:picLocks noChangeAspect="1"/>
          </p:cNvPicPr>
          <p:nvPr/>
        </p:nvPicPr>
        <p:blipFill rotWithShape="1">
          <a:blip r:embed="rId2"/>
          <a:srcRect l="19318" t="19394" r="18407" b="18331"/>
          <a:stretch/>
        </p:blipFill>
        <p:spPr>
          <a:xfrm>
            <a:off x="9051235" y="393289"/>
            <a:ext cx="2199860" cy="2199859"/>
          </a:xfrm>
          <a:prstGeom prst="rect">
            <a:avLst/>
          </a:prstGeom>
        </p:spPr>
      </p:pic>
    </p:spTree>
    <p:extLst>
      <p:ext uri="{BB962C8B-B14F-4D97-AF65-F5344CB8AC3E}">
        <p14:creationId xmlns:p14="http://schemas.microsoft.com/office/powerpoint/2010/main" val="1700336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A158582-80A9-4A9B-97EA-4BB98D984841}"/>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5254BD09-7563-4788-AD5E-09C98D7DDF20}"/>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BFEB4F2B-70D7-4C28-9717-0AA43409026E}"/>
              </a:ext>
            </a:extLst>
          </p:cNvPr>
          <p:cNvSpPr>
            <a:spLocks noGrp="1"/>
          </p:cNvSpPr>
          <p:nvPr>
            <p:ph type="title"/>
          </p:nvPr>
        </p:nvSpPr>
        <p:spPr/>
        <p:txBody>
          <a:bodyPr/>
          <a:lstStyle/>
          <a:p>
            <a:r>
              <a:rPr lang="cs-CZ" dirty="0"/>
              <a:t>Lumbální punkce</a:t>
            </a:r>
          </a:p>
        </p:txBody>
      </p:sp>
      <p:sp>
        <p:nvSpPr>
          <p:cNvPr id="5" name="Zástupný symbol pro obsah 4">
            <a:extLst>
              <a:ext uri="{FF2B5EF4-FFF2-40B4-BE49-F238E27FC236}">
                <a16:creationId xmlns:a16="http://schemas.microsoft.com/office/drawing/2014/main" id="{F8B70CFE-33F8-496F-8354-E24B0ADDC56F}"/>
              </a:ext>
            </a:extLst>
          </p:cNvPr>
          <p:cNvSpPr>
            <a:spLocks noGrp="1"/>
          </p:cNvSpPr>
          <p:nvPr>
            <p:ph idx="1"/>
          </p:nvPr>
        </p:nvSpPr>
        <p:spPr/>
        <p:txBody>
          <a:bodyPr/>
          <a:lstStyle/>
          <a:p>
            <a:r>
              <a:rPr lang="cs-CZ" b="1" dirty="0">
                <a:solidFill>
                  <a:srgbClr val="0000DC"/>
                </a:solidFill>
              </a:rPr>
              <a:t>nabodnutí páteřního kanálu </a:t>
            </a:r>
            <a:r>
              <a:rPr lang="cs-CZ" dirty="0"/>
              <a:t>ve výši bederních obratlů </a:t>
            </a:r>
            <a:br>
              <a:rPr lang="cs-CZ" dirty="0"/>
            </a:br>
            <a:r>
              <a:rPr lang="cs-CZ" dirty="0"/>
              <a:t>a odebrání mozkomíšního moku</a:t>
            </a:r>
          </a:p>
          <a:p>
            <a:r>
              <a:rPr lang="cs-CZ" dirty="0"/>
              <a:t>místo vpichu – mezi trny 4. a 5. bederního obratle (L4-L5) </a:t>
            </a:r>
          </a:p>
          <a:p>
            <a:pPr marL="0" indent="0" fontAlgn="auto">
              <a:spcAft>
                <a:spcPts val="0"/>
              </a:spcAft>
              <a:buNone/>
              <a:defRPr/>
            </a:pPr>
            <a:r>
              <a:rPr lang="cs-CZ" dirty="0"/>
              <a:t> 		     – mezi trny 3. a 4. obratle (L3-L4)</a:t>
            </a:r>
          </a:p>
          <a:p>
            <a:pPr marL="0" indent="0" fontAlgn="auto">
              <a:spcAft>
                <a:spcPts val="0"/>
              </a:spcAft>
              <a:buNone/>
              <a:defRPr/>
            </a:pPr>
            <a:endParaRPr lang="cs-CZ" dirty="0"/>
          </a:p>
          <a:p>
            <a:pPr marL="0" indent="0" fontAlgn="auto">
              <a:spcAft>
                <a:spcPts val="0"/>
              </a:spcAft>
              <a:buNone/>
              <a:defRPr/>
            </a:pPr>
            <a:r>
              <a:rPr lang="cs-CZ" dirty="0">
                <a:solidFill>
                  <a:srgbClr val="0000DC"/>
                </a:solidFill>
              </a:rPr>
              <a:t>https://www.youtube.com/watch?v=t5BqJNl8hJY</a:t>
            </a:r>
            <a:endParaRPr lang="cs-CZ" dirty="0"/>
          </a:p>
          <a:p>
            <a:endParaRPr lang="cs-CZ" dirty="0"/>
          </a:p>
        </p:txBody>
      </p:sp>
    </p:spTree>
    <p:extLst>
      <p:ext uri="{BB962C8B-B14F-4D97-AF65-F5344CB8AC3E}">
        <p14:creationId xmlns:p14="http://schemas.microsoft.com/office/powerpoint/2010/main" val="27411071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F95D23E-C3AE-47A4-B3B0-65111B31C21C}"/>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1B3D80B6-2BE0-4282-B27D-318A436A3E75}"/>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67ED5F5C-4C64-45C8-8EE7-0B36A3F8EC80}"/>
              </a:ext>
            </a:extLst>
          </p:cNvPr>
          <p:cNvSpPr>
            <a:spLocks noGrp="1"/>
          </p:cNvSpPr>
          <p:nvPr>
            <p:ph type="title"/>
          </p:nvPr>
        </p:nvSpPr>
        <p:spPr/>
        <p:txBody>
          <a:bodyPr/>
          <a:lstStyle/>
          <a:p>
            <a:r>
              <a:rPr lang="cs-CZ" dirty="0"/>
              <a:t>Lumbální punkce</a:t>
            </a:r>
          </a:p>
        </p:txBody>
      </p:sp>
      <p:sp>
        <p:nvSpPr>
          <p:cNvPr id="5" name="Zástupný symbol pro obsah 4">
            <a:extLst>
              <a:ext uri="{FF2B5EF4-FFF2-40B4-BE49-F238E27FC236}">
                <a16:creationId xmlns:a16="http://schemas.microsoft.com/office/drawing/2014/main" id="{07C456D9-424B-425E-B953-86C933F3B9B7}"/>
              </a:ext>
            </a:extLst>
          </p:cNvPr>
          <p:cNvSpPr>
            <a:spLocks noGrp="1"/>
          </p:cNvSpPr>
          <p:nvPr>
            <p:ph idx="1"/>
          </p:nvPr>
        </p:nvSpPr>
        <p:spPr>
          <a:xfrm>
            <a:off x="720000" y="1506472"/>
            <a:ext cx="10753200" cy="4139998"/>
          </a:xfrm>
        </p:spPr>
        <p:txBody>
          <a:bodyPr/>
          <a:lstStyle/>
          <a:p>
            <a:r>
              <a:rPr lang="cs-CZ" dirty="0">
                <a:solidFill>
                  <a:srgbClr val="0000DC"/>
                </a:solidFill>
              </a:rPr>
              <a:t>účel diagnostický:</a:t>
            </a:r>
          </a:p>
          <a:p>
            <a:r>
              <a:rPr lang="cs-CZ" dirty="0"/>
              <a:t>získání mozkomíšního moku na vyšetření – mikrobiologické, sérologické, biochemické nebo cytologické, u dospělého člověka –  odebíráme cca 10-15 ml </a:t>
            </a:r>
            <a:r>
              <a:rPr lang="cs-CZ" dirty="0" err="1"/>
              <a:t>likvoru</a:t>
            </a:r>
            <a:r>
              <a:rPr lang="cs-CZ" dirty="0"/>
              <a:t> dle účelu, kterým je diagnostika zánětlivých procesů CNS, roztroušené mozkomíšní sklerózy, podezření na krvácení do subarachnoidálního prostoru, poranění cév mozkové kůry, maligních procesů CNS, lues </a:t>
            </a:r>
            <a:r>
              <a:rPr lang="cs-CZ" dirty="0" err="1"/>
              <a:t>atd</a:t>
            </a:r>
            <a:endParaRPr lang="cs-CZ" dirty="0"/>
          </a:p>
          <a:p>
            <a:r>
              <a:rPr lang="cs-CZ" dirty="0"/>
              <a:t>podání kontrastní látky při RTG vyšetřovacích metodách CNS (PMG)</a:t>
            </a:r>
          </a:p>
          <a:p>
            <a:r>
              <a:rPr lang="cs-CZ" dirty="0"/>
              <a:t>měření tlaku mozkomíšního moku (hydrocefalus)</a:t>
            </a:r>
          </a:p>
        </p:txBody>
      </p:sp>
    </p:spTree>
    <p:extLst>
      <p:ext uri="{BB962C8B-B14F-4D97-AF65-F5344CB8AC3E}">
        <p14:creationId xmlns:p14="http://schemas.microsoft.com/office/powerpoint/2010/main" val="783254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5DF85CB-2C32-4DEB-8155-E57FD5CCC7D7}"/>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5A9DABCC-6526-44F4-8E87-3DDD7E7FF725}"/>
              </a:ext>
            </a:extLst>
          </p:cNvPr>
          <p:cNvSpPr>
            <a:spLocks noGrp="1"/>
          </p:cNvSpPr>
          <p:nvPr>
            <p:ph type="sldNum" sz="quarter" idx="11"/>
          </p:nvPr>
        </p:nvSpPr>
        <p:spPr/>
        <p:txBody>
          <a:bodyPr/>
          <a:lstStyle/>
          <a:p>
            <a:fld id="{0DE708CC-0C3F-4567-9698-B54C0F35BD31}" type="slidenum">
              <a:rPr lang="cs-CZ" altLang="cs-CZ" smtClean="0"/>
              <a:pPr/>
              <a:t>2</a:t>
            </a:fld>
            <a:endParaRPr lang="cs-CZ" altLang="cs-CZ" dirty="0"/>
          </a:p>
        </p:txBody>
      </p:sp>
      <p:sp>
        <p:nvSpPr>
          <p:cNvPr id="4" name="Nadpis 3">
            <a:extLst>
              <a:ext uri="{FF2B5EF4-FFF2-40B4-BE49-F238E27FC236}">
                <a16:creationId xmlns:a16="http://schemas.microsoft.com/office/drawing/2014/main" id="{645DA8AF-C295-4556-B3DB-0EE727D806F6}"/>
              </a:ext>
            </a:extLst>
          </p:cNvPr>
          <p:cNvSpPr>
            <a:spLocks noGrp="1"/>
          </p:cNvSpPr>
          <p:nvPr>
            <p:ph type="title"/>
            <p:custDataLst>
              <p:tags r:id="rId2"/>
            </p:custDataLst>
          </p:nvPr>
        </p:nvSpPr>
        <p:spPr>
          <a:xfrm>
            <a:off x="540000" y="3605424"/>
            <a:ext cx="11361600" cy="1171580"/>
          </a:xfrm>
        </p:spPr>
        <p:txBody>
          <a:bodyPr/>
          <a:lstStyle/>
          <a:p>
            <a:r>
              <a:rPr lang="cs-CZ" dirty="0"/>
              <a:t>Punkce</a:t>
            </a:r>
          </a:p>
        </p:txBody>
      </p:sp>
      <p:pic>
        <p:nvPicPr>
          <p:cNvPr id="5" name="Obrázek 4">
            <a:extLst>
              <a:ext uri="{FF2B5EF4-FFF2-40B4-BE49-F238E27FC236}">
                <a16:creationId xmlns:a16="http://schemas.microsoft.com/office/drawing/2014/main" id="{1BF0C154-76BF-4FD5-BBAA-7274842C5134}"/>
              </a:ext>
            </a:extLst>
          </p:cNvPr>
          <p:cNvPicPr>
            <a:picLocks noChangeAspect="1"/>
          </p:cNvPicPr>
          <p:nvPr/>
        </p:nvPicPr>
        <p:blipFill>
          <a:blip r:embed="rId4"/>
          <a:stretch>
            <a:fillRect/>
          </a:stretch>
        </p:blipFill>
        <p:spPr>
          <a:xfrm>
            <a:off x="540000" y="5435451"/>
            <a:ext cx="11284674" cy="792549"/>
          </a:xfrm>
          <a:prstGeom prst="rect">
            <a:avLst/>
          </a:prstGeom>
        </p:spPr>
      </p:pic>
    </p:spTree>
    <p:custDataLst>
      <p:tags r:id="rId1"/>
    </p:custDataLst>
    <p:extLst>
      <p:ext uri="{BB962C8B-B14F-4D97-AF65-F5344CB8AC3E}">
        <p14:creationId xmlns:p14="http://schemas.microsoft.com/office/powerpoint/2010/main" val="7630485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F95D23E-C3AE-47A4-B3B0-65111B31C21C}"/>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1B3D80B6-2BE0-4282-B27D-318A436A3E75}"/>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67ED5F5C-4C64-45C8-8EE7-0B36A3F8EC80}"/>
              </a:ext>
            </a:extLst>
          </p:cNvPr>
          <p:cNvSpPr>
            <a:spLocks noGrp="1"/>
          </p:cNvSpPr>
          <p:nvPr>
            <p:ph type="title"/>
          </p:nvPr>
        </p:nvSpPr>
        <p:spPr/>
        <p:txBody>
          <a:bodyPr/>
          <a:lstStyle/>
          <a:p>
            <a:r>
              <a:rPr lang="cs-CZ" dirty="0"/>
              <a:t>Lumbální punkce</a:t>
            </a:r>
          </a:p>
        </p:txBody>
      </p:sp>
      <p:sp>
        <p:nvSpPr>
          <p:cNvPr id="5" name="Zástupný symbol pro obsah 4">
            <a:extLst>
              <a:ext uri="{FF2B5EF4-FFF2-40B4-BE49-F238E27FC236}">
                <a16:creationId xmlns:a16="http://schemas.microsoft.com/office/drawing/2014/main" id="{07C456D9-424B-425E-B953-86C933F3B9B7}"/>
              </a:ext>
            </a:extLst>
          </p:cNvPr>
          <p:cNvSpPr>
            <a:spLocks noGrp="1"/>
          </p:cNvSpPr>
          <p:nvPr>
            <p:ph idx="1"/>
          </p:nvPr>
        </p:nvSpPr>
        <p:spPr>
          <a:xfrm>
            <a:off x="720000" y="1506472"/>
            <a:ext cx="7019270" cy="4139998"/>
          </a:xfrm>
        </p:spPr>
        <p:txBody>
          <a:bodyPr/>
          <a:lstStyle/>
          <a:p>
            <a:r>
              <a:rPr lang="cs-CZ" dirty="0">
                <a:solidFill>
                  <a:srgbClr val="0000DC"/>
                </a:solidFill>
              </a:rPr>
              <a:t>účel terapeutický:</a:t>
            </a:r>
          </a:p>
          <a:p>
            <a:r>
              <a:rPr lang="cs-CZ" dirty="0"/>
              <a:t>evakuace mozkomíšního moku při jeho nadprodukci, porušené cirkulaci nebo překážkách v likvorových cestách (hydrocefalus)</a:t>
            </a:r>
          </a:p>
          <a:p>
            <a:r>
              <a:rPr lang="cs-CZ" dirty="0"/>
              <a:t>podání léčebné látky do míšního kanálu</a:t>
            </a:r>
          </a:p>
          <a:p>
            <a:r>
              <a:rPr lang="cs-CZ" dirty="0"/>
              <a:t>podání anestetika při svodné anestezii; aplikuje se epidurálně, tzn. nikoliv do likvorového prostoru uvnitř durálního vaku</a:t>
            </a:r>
          </a:p>
        </p:txBody>
      </p:sp>
      <p:pic>
        <p:nvPicPr>
          <p:cNvPr id="6" name="Picture 2" descr="http://upload.wikimedia.org/wikipedia/commons/d/d4/Spinal_needles.jpg">
            <a:extLst>
              <a:ext uri="{FF2B5EF4-FFF2-40B4-BE49-F238E27FC236}">
                <a16:creationId xmlns:a16="http://schemas.microsoft.com/office/drawing/2014/main" id="{192084E3-5DB0-4194-AA41-FB6C167170A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09948" y="1807594"/>
            <a:ext cx="4324074" cy="3242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7743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C97EBFE-C3C8-4995-BEB3-A13BEF2EF8CD}"/>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A2EEA993-3165-40D5-8462-BF3AD6DB4EDC}"/>
              </a:ext>
            </a:extLst>
          </p:cNvPr>
          <p:cNvSpPr>
            <a:spLocks noGrp="1"/>
          </p:cNvSpPr>
          <p:nvPr>
            <p:ph type="sldNum" sz="quarter" idx="11"/>
          </p:nvPr>
        </p:nvSpPr>
        <p:spPr/>
        <p:txBody>
          <a:bodyPr/>
          <a:lstStyle/>
          <a:p>
            <a:fld id="{D6D6C118-631F-4A80-9886-907009361577}" type="slidenum">
              <a:rPr lang="cs-CZ" altLang="cs-CZ" smtClean="0"/>
              <a:pPr/>
              <a:t>21</a:t>
            </a:fld>
            <a:endParaRPr lang="cs-CZ" altLang="cs-CZ" dirty="0"/>
          </a:p>
        </p:txBody>
      </p:sp>
      <p:sp>
        <p:nvSpPr>
          <p:cNvPr id="4" name="Zástupný symbol pro text 3">
            <a:extLst>
              <a:ext uri="{FF2B5EF4-FFF2-40B4-BE49-F238E27FC236}">
                <a16:creationId xmlns:a16="http://schemas.microsoft.com/office/drawing/2014/main" id="{674FDEB5-1BD5-4E98-BB80-0FDDC0182EA1}"/>
              </a:ext>
            </a:extLst>
          </p:cNvPr>
          <p:cNvSpPr>
            <a:spLocks noGrp="1"/>
          </p:cNvSpPr>
          <p:nvPr>
            <p:ph type="body" sz="quarter" idx="26"/>
          </p:nvPr>
        </p:nvSpPr>
        <p:spPr>
          <a:xfrm>
            <a:off x="719998" y="1154727"/>
            <a:ext cx="5220000" cy="271576"/>
          </a:xfrm>
        </p:spPr>
        <p:txBody>
          <a:bodyPr/>
          <a:lstStyle/>
          <a:p>
            <a:r>
              <a:rPr lang="cs-CZ" dirty="0"/>
              <a:t>Na sterilní plochu:</a:t>
            </a:r>
          </a:p>
        </p:txBody>
      </p:sp>
      <p:sp>
        <p:nvSpPr>
          <p:cNvPr id="5" name="Nadpis 4">
            <a:extLst>
              <a:ext uri="{FF2B5EF4-FFF2-40B4-BE49-F238E27FC236}">
                <a16:creationId xmlns:a16="http://schemas.microsoft.com/office/drawing/2014/main" id="{A37E89A4-3646-4823-A342-33272A8AD73D}"/>
              </a:ext>
            </a:extLst>
          </p:cNvPr>
          <p:cNvSpPr>
            <a:spLocks noGrp="1"/>
          </p:cNvSpPr>
          <p:nvPr>
            <p:ph type="title"/>
          </p:nvPr>
        </p:nvSpPr>
        <p:spPr>
          <a:xfrm>
            <a:off x="666000" y="543444"/>
            <a:ext cx="10753200" cy="451576"/>
          </a:xfrm>
        </p:spPr>
        <p:txBody>
          <a:bodyPr/>
          <a:lstStyle/>
          <a:p>
            <a:r>
              <a:rPr lang="cs-CZ" dirty="0"/>
              <a:t>Lumbální punkce – pomůcky </a:t>
            </a:r>
          </a:p>
        </p:txBody>
      </p:sp>
      <p:sp>
        <p:nvSpPr>
          <p:cNvPr id="6" name="Zástupný symbol pro text 5">
            <a:extLst>
              <a:ext uri="{FF2B5EF4-FFF2-40B4-BE49-F238E27FC236}">
                <a16:creationId xmlns:a16="http://schemas.microsoft.com/office/drawing/2014/main" id="{14CC8A76-4F41-4B99-9BC4-AAAD664BFF9E}"/>
              </a:ext>
            </a:extLst>
          </p:cNvPr>
          <p:cNvSpPr>
            <a:spLocks noGrp="1"/>
          </p:cNvSpPr>
          <p:nvPr>
            <p:ph type="body" sz="quarter" idx="27"/>
          </p:nvPr>
        </p:nvSpPr>
        <p:spPr>
          <a:xfrm>
            <a:off x="6252004" y="1101608"/>
            <a:ext cx="5220000" cy="271576"/>
          </a:xfrm>
        </p:spPr>
        <p:txBody>
          <a:bodyPr/>
          <a:lstStyle/>
          <a:p>
            <a:r>
              <a:rPr lang="cs-CZ" dirty="0"/>
              <a:t>Na nesterilní plochu:</a:t>
            </a:r>
          </a:p>
        </p:txBody>
      </p:sp>
      <p:sp>
        <p:nvSpPr>
          <p:cNvPr id="7" name="Zástupný symbol pro obsah 6">
            <a:extLst>
              <a:ext uri="{FF2B5EF4-FFF2-40B4-BE49-F238E27FC236}">
                <a16:creationId xmlns:a16="http://schemas.microsoft.com/office/drawing/2014/main" id="{4718530A-545A-4B24-98DF-529CEDBAA85A}"/>
              </a:ext>
            </a:extLst>
          </p:cNvPr>
          <p:cNvSpPr>
            <a:spLocks noGrp="1"/>
          </p:cNvSpPr>
          <p:nvPr>
            <p:ph idx="29"/>
          </p:nvPr>
        </p:nvSpPr>
        <p:spPr>
          <a:xfrm>
            <a:off x="719998" y="1520931"/>
            <a:ext cx="5219998" cy="4139998"/>
          </a:xfrm>
        </p:spPr>
        <p:txBody>
          <a:bodyPr/>
          <a:lstStyle/>
          <a:p>
            <a:pPr>
              <a:lnSpc>
                <a:spcPct val="100000"/>
              </a:lnSpc>
              <a:defRPr/>
            </a:pPr>
            <a:r>
              <a:rPr lang="cs-CZ" sz="2400" dirty="0"/>
              <a:t>2 jednorázové lumbální jehly (10-12 cm) (dle věku a velikosti pacienta), </a:t>
            </a:r>
          </a:p>
          <a:p>
            <a:pPr>
              <a:lnSpc>
                <a:spcPct val="100000"/>
              </a:lnSpc>
              <a:defRPr/>
            </a:pPr>
            <a:r>
              <a:rPr lang="cs-CZ" sz="2400" dirty="0"/>
              <a:t>stříkačka 10ml, </a:t>
            </a:r>
          </a:p>
          <a:p>
            <a:pPr>
              <a:lnSpc>
                <a:spcPct val="100000"/>
              </a:lnSpc>
              <a:defRPr/>
            </a:pPr>
            <a:r>
              <a:rPr lang="cs-CZ" sz="2400" dirty="0"/>
              <a:t>5 kusů sterilních tampónů,</a:t>
            </a:r>
          </a:p>
          <a:p>
            <a:pPr>
              <a:lnSpc>
                <a:spcPct val="100000"/>
              </a:lnSpc>
              <a:defRPr/>
            </a:pPr>
            <a:r>
              <a:rPr lang="cs-CZ" sz="2400" dirty="0"/>
              <a:t>spojovací hadička ke </a:t>
            </a:r>
            <a:r>
              <a:rPr lang="cs-CZ" sz="2400" dirty="0" err="1"/>
              <a:t>Claudově</a:t>
            </a:r>
            <a:r>
              <a:rPr lang="cs-CZ" sz="2400" dirty="0"/>
              <a:t> manometru, </a:t>
            </a:r>
          </a:p>
          <a:p>
            <a:pPr>
              <a:lnSpc>
                <a:spcPct val="100000"/>
              </a:lnSpc>
              <a:defRPr/>
            </a:pPr>
            <a:r>
              <a:rPr lang="cs-CZ" sz="2400" dirty="0"/>
              <a:t>peán, </a:t>
            </a:r>
          </a:p>
          <a:p>
            <a:pPr>
              <a:lnSpc>
                <a:spcPct val="100000"/>
              </a:lnSpc>
              <a:defRPr/>
            </a:pPr>
            <a:r>
              <a:rPr lang="cs-CZ" sz="2400" dirty="0"/>
              <a:t>sterilní rukavice, </a:t>
            </a:r>
          </a:p>
          <a:p>
            <a:pPr>
              <a:lnSpc>
                <a:spcPct val="100000"/>
              </a:lnSpc>
              <a:defRPr/>
            </a:pPr>
            <a:r>
              <a:rPr lang="cs-CZ" sz="2400" dirty="0"/>
              <a:t>sterilní čtverce (</a:t>
            </a:r>
            <a:r>
              <a:rPr lang="cs-CZ" sz="2400" dirty="0" err="1"/>
              <a:t>longeta</a:t>
            </a:r>
            <a:r>
              <a:rPr lang="cs-CZ" sz="2400" dirty="0"/>
              <a:t>), případně jehla a stříkačka k lokální anestezii</a:t>
            </a:r>
          </a:p>
          <a:p>
            <a:pPr>
              <a:lnSpc>
                <a:spcPct val="100000"/>
              </a:lnSpc>
              <a:defRPr/>
            </a:pPr>
            <a:r>
              <a:rPr lang="cs-CZ" sz="2400" dirty="0"/>
              <a:t>rouška </a:t>
            </a:r>
          </a:p>
          <a:p>
            <a:endParaRPr lang="cs-CZ" dirty="0"/>
          </a:p>
        </p:txBody>
      </p:sp>
      <p:sp>
        <p:nvSpPr>
          <p:cNvPr id="8" name="Zástupný symbol pro obsah 7">
            <a:extLst>
              <a:ext uri="{FF2B5EF4-FFF2-40B4-BE49-F238E27FC236}">
                <a16:creationId xmlns:a16="http://schemas.microsoft.com/office/drawing/2014/main" id="{1B052738-BFC8-4485-8BC3-33AAD92223CE}"/>
              </a:ext>
            </a:extLst>
          </p:cNvPr>
          <p:cNvSpPr>
            <a:spLocks noGrp="1"/>
          </p:cNvSpPr>
          <p:nvPr>
            <p:ph idx="30"/>
          </p:nvPr>
        </p:nvSpPr>
        <p:spPr>
          <a:xfrm>
            <a:off x="6199202" y="1426303"/>
            <a:ext cx="5219998" cy="4139998"/>
          </a:xfrm>
        </p:spPr>
        <p:txBody>
          <a:bodyPr/>
          <a:lstStyle/>
          <a:p>
            <a:pPr>
              <a:lnSpc>
                <a:spcPct val="100000"/>
              </a:lnSpc>
              <a:defRPr/>
            </a:pPr>
            <a:r>
              <a:rPr lang="cs-CZ" sz="2400" dirty="0"/>
              <a:t>nesterilní rukavice, </a:t>
            </a:r>
          </a:p>
          <a:p>
            <a:pPr>
              <a:lnSpc>
                <a:spcPct val="100000"/>
              </a:lnSpc>
              <a:defRPr/>
            </a:pPr>
            <a:r>
              <a:rPr lang="cs-CZ" sz="2400" dirty="0"/>
              <a:t>jednorázová podložka,   </a:t>
            </a:r>
          </a:p>
          <a:p>
            <a:pPr>
              <a:lnSpc>
                <a:spcPct val="100000"/>
              </a:lnSpc>
              <a:defRPr/>
            </a:pPr>
            <a:r>
              <a:rPr lang="cs-CZ" sz="2400" dirty="0"/>
              <a:t>benzín, dezinfekční roztok,</a:t>
            </a:r>
          </a:p>
          <a:p>
            <a:pPr>
              <a:lnSpc>
                <a:spcPct val="100000"/>
              </a:lnSpc>
              <a:defRPr/>
            </a:pPr>
            <a:r>
              <a:rPr lang="cs-CZ" sz="2400" dirty="0" err="1"/>
              <a:t>podávkové</a:t>
            </a:r>
            <a:r>
              <a:rPr lang="cs-CZ" sz="2400" dirty="0"/>
              <a:t> kleště, </a:t>
            </a:r>
          </a:p>
          <a:p>
            <a:pPr>
              <a:lnSpc>
                <a:spcPct val="100000"/>
              </a:lnSpc>
              <a:defRPr/>
            </a:pPr>
            <a:r>
              <a:rPr lang="cs-CZ" sz="2400" dirty="0"/>
              <a:t>lokální anestetikum (</a:t>
            </a:r>
            <a:r>
              <a:rPr lang="cs-CZ" sz="2400" dirty="0" err="1"/>
              <a:t>Mesocain</a:t>
            </a:r>
            <a:r>
              <a:rPr lang="cs-CZ" sz="2400" dirty="0"/>
              <a:t> 1%), </a:t>
            </a:r>
          </a:p>
          <a:p>
            <a:pPr>
              <a:lnSpc>
                <a:spcPct val="100000"/>
              </a:lnSpc>
              <a:defRPr/>
            </a:pPr>
            <a:r>
              <a:rPr lang="cs-CZ" sz="2400" dirty="0"/>
              <a:t>ampule s léky dle ordinace</a:t>
            </a:r>
          </a:p>
          <a:p>
            <a:pPr>
              <a:lnSpc>
                <a:spcPct val="100000"/>
              </a:lnSpc>
              <a:defRPr/>
            </a:pPr>
            <a:r>
              <a:rPr lang="cs-CZ" sz="2400" dirty="0" err="1"/>
              <a:t>Claudův</a:t>
            </a:r>
            <a:r>
              <a:rPr lang="cs-CZ" sz="2400" dirty="0"/>
              <a:t> manometr, </a:t>
            </a:r>
          </a:p>
          <a:p>
            <a:pPr>
              <a:lnSpc>
                <a:spcPct val="100000"/>
              </a:lnSpc>
              <a:defRPr/>
            </a:pPr>
            <a:r>
              <a:rPr lang="cs-CZ" sz="2400" dirty="0"/>
              <a:t>sterilní zkumavky označené štítkem, </a:t>
            </a:r>
          </a:p>
          <a:p>
            <a:pPr>
              <a:lnSpc>
                <a:spcPct val="100000"/>
              </a:lnSpc>
              <a:defRPr/>
            </a:pPr>
            <a:r>
              <a:rPr lang="cs-CZ" sz="2400" dirty="0"/>
              <a:t>průvodky, </a:t>
            </a:r>
          </a:p>
          <a:p>
            <a:pPr>
              <a:lnSpc>
                <a:spcPct val="100000"/>
              </a:lnSpc>
              <a:defRPr/>
            </a:pPr>
            <a:r>
              <a:rPr lang="cs-CZ" sz="2400" dirty="0"/>
              <a:t>dokumentace, </a:t>
            </a:r>
          </a:p>
          <a:p>
            <a:pPr>
              <a:lnSpc>
                <a:spcPct val="100000"/>
              </a:lnSpc>
              <a:defRPr/>
            </a:pPr>
            <a:r>
              <a:rPr lang="cs-CZ" sz="2400" dirty="0"/>
              <a:t>sterilní krytí, </a:t>
            </a:r>
          </a:p>
          <a:p>
            <a:pPr>
              <a:lnSpc>
                <a:spcPct val="100000"/>
              </a:lnSpc>
              <a:defRPr/>
            </a:pPr>
            <a:r>
              <a:rPr lang="cs-CZ" sz="2400" dirty="0"/>
              <a:t>2 emitní misky, </a:t>
            </a:r>
          </a:p>
          <a:p>
            <a:pPr>
              <a:lnSpc>
                <a:spcPct val="100000"/>
              </a:lnSpc>
              <a:defRPr/>
            </a:pPr>
            <a:r>
              <a:rPr lang="cs-CZ" sz="2400" dirty="0"/>
              <a:t>kontejner na použité jehly</a:t>
            </a:r>
          </a:p>
          <a:p>
            <a:pPr>
              <a:lnSpc>
                <a:spcPct val="100000"/>
              </a:lnSpc>
              <a:defRPr/>
            </a:pPr>
            <a:r>
              <a:rPr lang="cs-CZ" sz="2400" dirty="0"/>
              <a:t>operační čepice, 2 ústenky </a:t>
            </a:r>
          </a:p>
          <a:p>
            <a:endParaRPr lang="cs-CZ" dirty="0"/>
          </a:p>
        </p:txBody>
      </p:sp>
    </p:spTree>
    <p:extLst>
      <p:ext uri="{BB962C8B-B14F-4D97-AF65-F5344CB8AC3E}">
        <p14:creationId xmlns:p14="http://schemas.microsoft.com/office/powerpoint/2010/main" val="2668051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1783B6-8F54-4BE3-AEA3-A5EACA8BE64F}"/>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8A986341-18FC-460C-86EE-9280E20A9D55}"/>
              </a:ext>
            </a:extLst>
          </p:cNvPr>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
        <p:nvSpPr>
          <p:cNvPr id="4" name="Zástupný symbol pro text 3">
            <a:extLst>
              <a:ext uri="{FF2B5EF4-FFF2-40B4-BE49-F238E27FC236}">
                <a16:creationId xmlns:a16="http://schemas.microsoft.com/office/drawing/2014/main" id="{74D0754D-CA32-46E7-A7B8-0D7C5647282F}"/>
              </a:ext>
            </a:extLst>
          </p:cNvPr>
          <p:cNvSpPr>
            <a:spLocks noGrp="1"/>
          </p:cNvSpPr>
          <p:nvPr>
            <p:ph type="body" sz="quarter" idx="26"/>
          </p:nvPr>
        </p:nvSpPr>
        <p:spPr>
          <a:xfrm>
            <a:off x="720000" y="1527389"/>
            <a:ext cx="5220000" cy="271576"/>
          </a:xfrm>
        </p:spPr>
        <p:txBody>
          <a:bodyPr/>
          <a:lstStyle/>
          <a:p>
            <a:pPr marL="342900" indent="-342900">
              <a:buFont typeface="Arial" panose="020B0604020202020204" pitchFamily="34" charset="0"/>
              <a:buChar char="−"/>
              <a:defRPr/>
            </a:pPr>
            <a:r>
              <a:rPr lang="cs-CZ" altLang="cs-CZ" dirty="0"/>
              <a:t>vleže na boku s hlavou hluboce sehnutou k přitaženým kolenům (poloha embrya) </a:t>
            </a:r>
          </a:p>
          <a:p>
            <a:pPr marL="342900" indent="-342900">
              <a:buFont typeface="Arial" panose="020B0604020202020204" pitchFamily="34" charset="0"/>
              <a:buChar char="−"/>
            </a:pPr>
            <a:endParaRPr lang="cs-CZ" dirty="0"/>
          </a:p>
        </p:txBody>
      </p:sp>
      <p:sp>
        <p:nvSpPr>
          <p:cNvPr id="5" name="Nadpis 4">
            <a:extLst>
              <a:ext uri="{FF2B5EF4-FFF2-40B4-BE49-F238E27FC236}">
                <a16:creationId xmlns:a16="http://schemas.microsoft.com/office/drawing/2014/main" id="{3FE662EE-2D40-438E-BF22-CAD8048FC534}"/>
              </a:ext>
            </a:extLst>
          </p:cNvPr>
          <p:cNvSpPr>
            <a:spLocks noGrp="1"/>
          </p:cNvSpPr>
          <p:nvPr>
            <p:ph type="title"/>
          </p:nvPr>
        </p:nvSpPr>
        <p:spPr/>
        <p:txBody>
          <a:bodyPr/>
          <a:lstStyle/>
          <a:p>
            <a:r>
              <a:rPr lang="cs-CZ" dirty="0"/>
              <a:t>Lumbální punkce - poloha</a:t>
            </a:r>
          </a:p>
        </p:txBody>
      </p:sp>
      <p:sp>
        <p:nvSpPr>
          <p:cNvPr id="6" name="Zástupný symbol pro text 5">
            <a:extLst>
              <a:ext uri="{FF2B5EF4-FFF2-40B4-BE49-F238E27FC236}">
                <a16:creationId xmlns:a16="http://schemas.microsoft.com/office/drawing/2014/main" id="{134CC818-D060-4026-902A-E1FEAFF9F97A}"/>
              </a:ext>
            </a:extLst>
          </p:cNvPr>
          <p:cNvSpPr>
            <a:spLocks noGrp="1"/>
          </p:cNvSpPr>
          <p:nvPr>
            <p:ph type="body" sz="quarter" idx="27"/>
          </p:nvPr>
        </p:nvSpPr>
        <p:spPr>
          <a:xfrm>
            <a:off x="6252002" y="1527389"/>
            <a:ext cx="5220000" cy="271576"/>
          </a:xfrm>
        </p:spPr>
        <p:txBody>
          <a:bodyPr/>
          <a:lstStyle/>
          <a:p>
            <a:pPr marL="342900" indent="-342900">
              <a:buFont typeface="Arial" panose="020B0604020202020204" pitchFamily="34" charset="0"/>
              <a:buChar char="−"/>
            </a:pPr>
            <a:r>
              <a:rPr lang="cs-CZ" altLang="cs-CZ" dirty="0"/>
              <a:t>vsedě na lůžku (napříč lůžka s krajním nahrbením a přitaženými koleny)</a:t>
            </a:r>
          </a:p>
          <a:p>
            <a:pPr marL="342900" indent="-342900">
              <a:buFont typeface="Arial" panose="020B0604020202020204" pitchFamily="34" charset="0"/>
              <a:buChar char="−"/>
            </a:pPr>
            <a:endParaRPr lang="cs-CZ" dirty="0"/>
          </a:p>
        </p:txBody>
      </p:sp>
      <p:pic>
        <p:nvPicPr>
          <p:cNvPr id="11" name="Obrázek 3" descr="punkce02a_1.jpg">
            <a:extLst>
              <a:ext uri="{FF2B5EF4-FFF2-40B4-BE49-F238E27FC236}">
                <a16:creationId xmlns:a16="http://schemas.microsoft.com/office/drawing/2014/main" id="{4D5463CD-60CA-4684-AB85-EA85D2AE2D0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6557" y="2527757"/>
            <a:ext cx="2773443" cy="2705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Obrázek 4" descr="punkce02b_1.jpg">
            <a:extLst>
              <a:ext uri="{FF2B5EF4-FFF2-40B4-BE49-F238E27FC236}">
                <a16:creationId xmlns:a16="http://schemas.microsoft.com/office/drawing/2014/main" id="{9371C4A2-1F2B-4704-90BB-36138AD89F3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12002" y="2412169"/>
            <a:ext cx="2376590" cy="2817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Obdélník 12">
            <a:extLst>
              <a:ext uri="{FF2B5EF4-FFF2-40B4-BE49-F238E27FC236}">
                <a16:creationId xmlns:a16="http://schemas.microsoft.com/office/drawing/2014/main" id="{C802F17C-CE7C-4F01-A7C9-1F2FA1F6E813}"/>
              </a:ext>
            </a:extLst>
          </p:cNvPr>
          <p:cNvSpPr/>
          <p:nvPr/>
        </p:nvSpPr>
        <p:spPr>
          <a:xfrm>
            <a:off x="720000" y="5426900"/>
            <a:ext cx="10508974" cy="830997"/>
          </a:xfrm>
          <a:prstGeom prst="rect">
            <a:avLst/>
          </a:prstGeom>
        </p:spPr>
        <p:txBody>
          <a:bodyPr wrap="square">
            <a:spAutoFit/>
          </a:bodyPr>
          <a:lstStyle/>
          <a:p>
            <a:r>
              <a:rPr lang="cs-CZ" dirty="0"/>
              <a:t>– </a:t>
            </a:r>
            <a:r>
              <a:rPr lang="cs-CZ" altLang="cs-CZ" dirty="0">
                <a:latin typeface="Arial" panose="020B0604020202020204" pitchFamily="34" charset="0"/>
              </a:rPr>
              <a:t>pomyslná spojnice protínající napříč páteř mezi hřebeny kostí kyčelních </a:t>
            </a:r>
          </a:p>
          <a:p>
            <a:r>
              <a:rPr lang="cs-CZ" altLang="cs-CZ" dirty="0">
                <a:latin typeface="Arial" panose="020B0604020202020204" pitchFamily="34" charset="0"/>
              </a:rPr>
              <a:t>– </a:t>
            </a:r>
            <a:r>
              <a:rPr lang="cs-CZ" altLang="cs-CZ" dirty="0" err="1">
                <a:latin typeface="Arial" panose="020B0604020202020204" pitchFamily="34" charset="0"/>
              </a:rPr>
              <a:t>Jacobiho</a:t>
            </a:r>
            <a:r>
              <a:rPr lang="cs-CZ" altLang="cs-CZ" dirty="0">
                <a:latin typeface="Arial" panose="020B0604020202020204" pitchFamily="34" charset="0"/>
              </a:rPr>
              <a:t> čára </a:t>
            </a:r>
          </a:p>
        </p:txBody>
      </p:sp>
    </p:spTree>
    <p:extLst>
      <p:ext uri="{BB962C8B-B14F-4D97-AF65-F5344CB8AC3E}">
        <p14:creationId xmlns:p14="http://schemas.microsoft.com/office/powerpoint/2010/main" val="25058237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1783B6-8F54-4BE3-AEA3-A5EACA8BE64F}"/>
              </a:ext>
            </a:extLst>
          </p:cNvPr>
          <p:cNvSpPr>
            <a:spLocks noGrp="1"/>
          </p:cNvSpPr>
          <p:nvPr>
            <p:ph type="ftr" sz="quarter" idx="10"/>
          </p:nvPr>
        </p:nvSpPr>
        <p:spPr>
          <a:xfrm>
            <a:off x="720000" y="6228000"/>
            <a:ext cx="7920000" cy="252000"/>
          </a:xfrm>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8A986341-18FC-460C-86EE-9280E20A9D55}"/>
              </a:ext>
            </a:extLst>
          </p:cNvPr>
          <p:cNvSpPr>
            <a:spLocks noGrp="1"/>
          </p:cNvSpPr>
          <p:nvPr>
            <p:ph type="sldNum" sz="quarter" idx="11"/>
          </p:nvPr>
        </p:nvSpPr>
        <p:spPr/>
        <p:txBody>
          <a:bodyPr/>
          <a:lstStyle/>
          <a:p>
            <a:fld id="{D6D6C118-631F-4A80-9886-907009361577}" type="slidenum">
              <a:rPr lang="cs-CZ" altLang="cs-CZ" smtClean="0"/>
              <a:pPr/>
              <a:t>23</a:t>
            </a:fld>
            <a:endParaRPr lang="cs-CZ" altLang="cs-CZ" dirty="0"/>
          </a:p>
        </p:txBody>
      </p:sp>
      <p:sp>
        <p:nvSpPr>
          <p:cNvPr id="4" name="Zástupný symbol pro text 3">
            <a:extLst>
              <a:ext uri="{FF2B5EF4-FFF2-40B4-BE49-F238E27FC236}">
                <a16:creationId xmlns:a16="http://schemas.microsoft.com/office/drawing/2014/main" id="{74D0754D-CA32-46E7-A7B8-0D7C5647282F}"/>
              </a:ext>
            </a:extLst>
          </p:cNvPr>
          <p:cNvSpPr>
            <a:spLocks noGrp="1"/>
          </p:cNvSpPr>
          <p:nvPr>
            <p:ph type="body" sz="quarter" idx="26"/>
          </p:nvPr>
        </p:nvSpPr>
        <p:spPr>
          <a:xfrm>
            <a:off x="720000" y="1527389"/>
            <a:ext cx="5220000" cy="271576"/>
          </a:xfrm>
        </p:spPr>
        <p:txBody>
          <a:bodyPr/>
          <a:lstStyle/>
          <a:p>
            <a:pPr marL="342900" indent="-342900">
              <a:buFont typeface="Arial" panose="020B0604020202020204" pitchFamily="34" charset="0"/>
              <a:buChar char="−"/>
            </a:pPr>
            <a:r>
              <a:rPr lang="cs-CZ" altLang="cs-CZ" dirty="0"/>
              <a:t>vsedě na židli (obkročmo, čelem k podloženému opěradlu, nahrbená záda) </a:t>
            </a:r>
          </a:p>
          <a:p>
            <a:pPr marL="342900" indent="-342900">
              <a:buFont typeface="Arial" panose="020B0604020202020204" pitchFamily="34" charset="0"/>
              <a:buChar char="−"/>
            </a:pPr>
            <a:endParaRPr lang="cs-CZ" dirty="0"/>
          </a:p>
        </p:txBody>
      </p:sp>
      <p:sp>
        <p:nvSpPr>
          <p:cNvPr id="5" name="Nadpis 4">
            <a:extLst>
              <a:ext uri="{FF2B5EF4-FFF2-40B4-BE49-F238E27FC236}">
                <a16:creationId xmlns:a16="http://schemas.microsoft.com/office/drawing/2014/main" id="{3FE662EE-2D40-438E-BF22-CAD8048FC534}"/>
              </a:ext>
            </a:extLst>
          </p:cNvPr>
          <p:cNvSpPr>
            <a:spLocks noGrp="1"/>
          </p:cNvSpPr>
          <p:nvPr>
            <p:ph type="title"/>
          </p:nvPr>
        </p:nvSpPr>
        <p:spPr/>
        <p:txBody>
          <a:bodyPr/>
          <a:lstStyle/>
          <a:p>
            <a:r>
              <a:rPr lang="cs-CZ" dirty="0"/>
              <a:t>Lumbální punkce - poloha</a:t>
            </a:r>
          </a:p>
        </p:txBody>
      </p:sp>
      <p:sp>
        <p:nvSpPr>
          <p:cNvPr id="6" name="Zástupný symbol pro text 5">
            <a:extLst>
              <a:ext uri="{FF2B5EF4-FFF2-40B4-BE49-F238E27FC236}">
                <a16:creationId xmlns:a16="http://schemas.microsoft.com/office/drawing/2014/main" id="{134CC818-D060-4026-902A-E1FEAFF9F97A}"/>
              </a:ext>
            </a:extLst>
          </p:cNvPr>
          <p:cNvSpPr>
            <a:spLocks noGrp="1"/>
          </p:cNvSpPr>
          <p:nvPr>
            <p:ph type="body" sz="quarter" idx="27"/>
          </p:nvPr>
        </p:nvSpPr>
        <p:spPr>
          <a:xfrm>
            <a:off x="6252002" y="1527389"/>
            <a:ext cx="5220000" cy="271576"/>
          </a:xfrm>
        </p:spPr>
        <p:txBody>
          <a:bodyPr/>
          <a:lstStyle/>
          <a:p>
            <a:pPr marL="342900" indent="-342900">
              <a:buFont typeface="Arial" panose="020B0604020202020204" pitchFamily="34" charset="0"/>
              <a:buChar char="−"/>
            </a:pPr>
            <a:r>
              <a:rPr lang="cs-CZ" altLang="cs-CZ" dirty="0"/>
              <a:t>poloha vsedě nebo spíše vleže na vyšetřovacím stole s fixací (novorozenci, kojenci)</a:t>
            </a:r>
          </a:p>
          <a:p>
            <a:pPr marL="342900" indent="-342900">
              <a:buFont typeface="Arial" panose="020B0604020202020204" pitchFamily="34" charset="0"/>
              <a:buChar char="−"/>
            </a:pPr>
            <a:endParaRPr lang="cs-CZ" altLang="cs-CZ" dirty="0"/>
          </a:p>
          <a:p>
            <a:pPr marL="342900" indent="-342900">
              <a:buFont typeface="Arial" panose="020B0604020202020204" pitchFamily="34" charset="0"/>
              <a:buChar char="−"/>
            </a:pPr>
            <a:endParaRPr lang="cs-CZ" dirty="0"/>
          </a:p>
        </p:txBody>
      </p:sp>
      <p:pic>
        <p:nvPicPr>
          <p:cNvPr id="9" name="Obrázek 5" descr="punkce02c_1.jpg">
            <a:extLst>
              <a:ext uri="{FF2B5EF4-FFF2-40B4-BE49-F238E27FC236}">
                <a16:creationId xmlns:a16="http://schemas.microsoft.com/office/drawing/2014/main" id="{20AA7151-AA7B-4227-B19C-3489053D33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80334" y="2409693"/>
            <a:ext cx="2299666" cy="3565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6" descr="punkce02d_1.jpg">
            <a:extLst>
              <a:ext uri="{FF2B5EF4-FFF2-40B4-BE49-F238E27FC236}">
                <a16:creationId xmlns:a16="http://schemas.microsoft.com/office/drawing/2014/main" id="{E563EE18-EE9F-47BC-B4D3-EDDC4F8FB75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51548" y="2599846"/>
            <a:ext cx="2402785" cy="3269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6093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419FFCE-F7E2-45B2-8B75-A81BC39B2A6B}"/>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BB89669C-B07A-475A-AC57-5160DBEABFA3}"/>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0FA037DB-91CF-4F83-8AC2-13381EB78E77}"/>
              </a:ext>
            </a:extLst>
          </p:cNvPr>
          <p:cNvSpPr>
            <a:spLocks noGrp="1"/>
          </p:cNvSpPr>
          <p:nvPr>
            <p:ph type="title"/>
          </p:nvPr>
        </p:nvSpPr>
        <p:spPr/>
        <p:txBody>
          <a:bodyPr/>
          <a:lstStyle/>
          <a:p>
            <a:r>
              <a:rPr lang="cs-CZ" dirty="0"/>
              <a:t>Lumbální punkce – zkoušky</a:t>
            </a:r>
          </a:p>
        </p:txBody>
      </p:sp>
      <p:sp>
        <p:nvSpPr>
          <p:cNvPr id="5" name="Zástupný symbol pro obsah 4">
            <a:extLst>
              <a:ext uri="{FF2B5EF4-FFF2-40B4-BE49-F238E27FC236}">
                <a16:creationId xmlns:a16="http://schemas.microsoft.com/office/drawing/2014/main" id="{491CAE01-A0F5-4898-A248-6823A41F662C}"/>
              </a:ext>
            </a:extLst>
          </p:cNvPr>
          <p:cNvSpPr>
            <a:spLocks noGrp="1"/>
          </p:cNvSpPr>
          <p:nvPr>
            <p:ph idx="1"/>
          </p:nvPr>
        </p:nvSpPr>
        <p:spPr/>
        <p:txBody>
          <a:bodyPr/>
          <a:lstStyle/>
          <a:p>
            <a:r>
              <a:rPr lang="cs-CZ" dirty="0"/>
              <a:t>během punkce provádíme:</a:t>
            </a:r>
          </a:p>
          <a:p>
            <a:pPr>
              <a:defRPr/>
            </a:pPr>
            <a:r>
              <a:rPr lang="cs-CZ" altLang="cs-CZ" b="1" dirty="0" err="1"/>
              <a:t>Queckenstedtova</a:t>
            </a:r>
            <a:r>
              <a:rPr lang="cs-CZ" altLang="cs-CZ" b="1" dirty="0"/>
              <a:t> zkouška</a:t>
            </a:r>
            <a:r>
              <a:rPr lang="cs-CZ" altLang="cs-CZ" dirty="0"/>
              <a:t> – vyvineme tlak na jednu nebo obě dvě vnitřní krční žíly zatlačením prstů, pokud je páteřní kanál průchodný, zvýší se tlak na manometru, při neprůchodnosti kanálu se tlak zvýší jen mírně nebo vůbec</a:t>
            </a:r>
          </a:p>
          <a:p>
            <a:pPr marL="0" indent="0">
              <a:buNone/>
              <a:defRPr/>
            </a:pPr>
            <a:endParaRPr lang="cs-CZ" altLang="cs-CZ" dirty="0"/>
          </a:p>
          <a:p>
            <a:pPr>
              <a:defRPr/>
            </a:pPr>
            <a:r>
              <a:rPr lang="cs-CZ" altLang="cs-CZ" b="1" dirty="0" err="1"/>
              <a:t>Stookeyho</a:t>
            </a:r>
            <a:r>
              <a:rPr lang="cs-CZ" altLang="cs-CZ" b="1" dirty="0"/>
              <a:t> zkouška</a:t>
            </a:r>
            <a:r>
              <a:rPr lang="cs-CZ" altLang="cs-CZ" dirty="0"/>
              <a:t> – provádí se tak, že zatlačíme prsty na břicho, zkouška má stejný význam jako předcházející</a:t>
            </a:r>
          </a:p>
          <a:p>
            <a:pPr marL="72000" indent="0">
              <a:buNone/>
            </a:pPr>
            <a:endParaRPr lang="cs-CZ" dirty="0"/>
          </a:p>
        </p:txBody>
      </p:sp>
    </p:spTree>
    <p:extLst>
      <p:ext uri="{BB962C8B-B14F-4D97-AF65-F5344CB8AC3E}">
        <p14:creationId xmlns:p14="http://schemas.microsoft.com/office/powerpoint/2010/main" val="42310023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před vyšetřením</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p:txBody>
          <a:bodyPr/>
          <a:lstStyle/>
          <a:p>
            <a:r>
              <a:rPr lang="cs-CZ" dirty="0"/>
              <a:t>zmírňovat obavy pacientovi vysvětlováním, komunikací</a:t>
            </a:r>
          </a:p>
          <a:p>
            <a:r>
              <a:rPr lang="cs-CZ" dirty="0"/>
              <a:t>sdělit, jak dlouho bude výkon trvat (asi 15 minut)</a:t>
            </a:r>
          </a:p>
          <a:p>
            <a:r>
              <a:rPr lang="cs-CZ" dirty="0"/>
              <a:t>sdělit, co může během vyšetření očekávat – nepříjemný pocit tlaku při zavádění punkční jehly, může pocítit někdy i prudkou bolest do dolní končetiny, pokud se jehla dotkne spinálního nervového kořene (nejde ale o pro pacienta nebezpečnou příhodu)</a:t>
            </a:r>
          </a:p>
          <a:p>
            <a:endParaRPr lang="cs-CZ" dirty="0"/>
          </a:p>
        </p:txBody>
      </p:sp>
    </p:spTree>
    <p:extLst>
      <p:ext uri="{BB962C8B-B14F-4D97-AF65-F5344CB8AC3E}">
        <p14:creationId xmlns:p14="http://schemas.microsoft.com/office/powerpoint/2010/main" val="4087475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před vyšetřením</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p:txBody>
          <a:bodyPr/>
          <a:lstStyle/>
          <a:p>
            <a:r>
              <a:rPr lang="cs-CZ" dirty="0"/>
              <a:t>informuj pacienta o tom, kdo bude vyšetření přítomen a kde se bude provádět (lůžko, vyšetřovna)</a:t>
            </a:r>
          </a:p>
          <a:p>
            <a:r>
              <a:rPr lang="cs-CZ" dirty="0"/>
              <a:t>že se během výkonu nesmí pohybovat, </a:t>
            </a:r>
          </a:p>
          <a:p>
            <a:r>
              <a:rPr lang="cs-CZ" dirty="0"/>
              <a:t>o možnosti tlaku na břicho nebo krční žíly sestrou při provádění zkoušek</a:t>
            </a:r>
          </a:p>
          <a:p>
            <a:r>
              <a:rPr lang="cs-CZ" dirty="0"/>
              <a:t>sledovat vit funkce (TK, P, D, TT, stav vědomí), sledovat celkový stav  pacienta, komunikovat a vysvětlovat prováděné činnosti</a:t>
            </a:r>
          </a:p>
          <a:p>
            <a:r>
              <a:rPr lang="cs-CZ" dirty="0"/>
              <a:t>uložit pacienta do požadované polohy</a:t>
            </a:r>
          </a:p>
          <a:p>
            <a:r>
              <a:rPr lang="cs-CZ" dirty="0"/>
              <a:t>intimita </a:t>
            </a:r>
          </a:p>
          <a:p>
            <a:r>
              <a:rPr lang="cs-CZ" dirty="0"/>
              <a:t>před vyšetřením vymočit</a:t>
            </a:r>
          </a:p>
          <a:p>
            <a:endParaRPr lang="cs-CZ" dirty="0"/>
          </a:p>
        </p:txBody>
      </p:sp>
    </p:spTree>
    <p:extLst>
      <p:ext uri="{BB962C8B-B14F-4D97-AF65-F5344CB8AC3E}">
        <p14:creationId xmlns:p14="http://schemas.microsoft.com/office/powerpoint/2010/main" val="1398989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po vyšetření</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a:xfrm>
            <a:off x="666000" y="1638993"/>
            <a:ext cx="10753200" cy="4139998"/>
          </a:xfrm>
        </p:spPr>
        <p:txBody>
          <a:bodyPr/>
          <a:lstStyle/>
          <a:p>
            <a:r>
              <a:rPr lang="cs-CZ" dirty="0"/>
              <a:t>vodorovná poloha na zádech (je možné dát pod hlavu pouze malý polštář)</a:t>
            </a:r>
          </a:p>
          <a:p>
            <a:r>
              <a:rPr lang="cs-CZ" dirty="0"/>
              <a:t>je možné obracet se z boku na bok, na záda i na břicho, není dobré zvedat hlavu 24 hodin po výkonu (přesný čas určí lékař), pacienta předčasně </a:t>
            </a:r>
            <a:r>
              <a:rPr lang="cs-CZ" dirty="0" err="1"/>
              <a:t>nevertikalizovat</a:t>
            </a:r>
            <a:endParaRPr lang="cs-CZ" dirty="0"/>
          </a:p>
          <a:p>
            <a:r>
              <a:rPr lang="cs-CZ" dirty="0"/>
              <a:t>výskyt </a:t>
            </a:r>
            <a:r>
              <a:rPr lang="cs-CZ" dirty="0" err="1"/>
              <a:t>postpunkčních</a:t>
            </a:r>
            <a:r>
              <a:rPr lang="cs-CZ" dirty="0"/>
              <a:t> potíží záleží na použité jehle: </a:t>
            </a:r>
          </a:p>
          <a:p>
            <a:pPr lvl="1"/>
            <a:r>
              <a:rPr lang="cs-CZ" sz="2400" dirty="0">
                <a:solidFill>
                  <a:srgbClr val="0000DC"/>
                </a:solidFill>
              </a:rPr>
              <a:t>traumatické punkční jehly </a:t>
            </a:r>
            <a:r>
              <a:rPr lang="cs-CZ" sz="2400" dirty="0"/>
              <a:t>– vodorovná poloha na lůžku 24 hodin, přesný čas určuje lékař</a:t>
            </a:r>
          </a:p>
          <a:p>
            <a:pPr lvl="1"/>
            <a:r>
              <a:rPr lang="cs-CZ" sz="2400" dirty="0" err="1">
                <a:solidFill>
                  <a:srgbClr val="0000DC"/>
                </a:solidFill>
              </a:rPr>
              <a:t>atraumatické</a:t>
            </a:r>
            <a:r>
              <a:rPr lang="cs-CZ" sz="2400" dirty="0">
                <a:solidFill>
                  <a:srgbClr val="0000DC"/>
                </a:solidFill>
              </a:rPr>
              <a:t> punkční jehly </a:t>
            </a:r>
            <a:r>
              <a:rPr lang="cs-CZ" sz="2400" dirty="0"/>
              <a:t>– vodorovná poloha na lůžku  6-8 hodin (2h na břiše, 2 h na zádech), přesný čas určí lékař podle stavu pacienta</a:t>
            </a:r>
          </a:p>
          <a:p>
            <a:pPr marL="72000" indent="0">
              <a:buNone/>
            </a:pPr>
            <a:endParaRPr lang="cs-CZ" dirty="0"/>
          </a:p>
        </p:txBody>
      </p:sp>
    </p:spTree>
    <p:extLst>
      <p:ext uri="{BB962C8B-B14F-4D97-AF65-F5344CB8AC3E}">
        <p14:creationId xmlns:p14="http://schemas.microsoft.com/office/powerpoint/2010/main" val="33942903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po vyšetření</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p:txBody>
          <a:bodyPr/>
          <a:lstStyle/>
          <a:p>
            <a:r>
              <a:rPr lang="cs-CZ" dirty="0"/>
              <a:t>umístit signalizační zařízení v dosahu pacienta</a:t>
            </a:r>
          </a:p>
          <a:p>
            <a:r>
              <a:rPr lang="cs-CZ" dirty="0"/>
              <a:t>zajistit odeslání odebraného materiálu</a:t>
            </a:r>
          </a:p>
          <a:p>
            <a:r>
              <a:rPr lang="cs-CZ" dirty="0"/>
              <a:t>doporučit pacientovi zvýšený příjem tekutin pro rychlejší tvorbu mozkomíšního moku a jeho doplnění v organizmu</a:t>
            </a:r>
          </a:p>
          <a:p>
            <a:r>
              <a:rPr lang="cs-CZ" dirty="0"/>
              <a:t>pravidelně sledovat:</a:t>
            </a:r>
          </a:p>
          <a:p>
            <a:pPr lvl="1"/>
            <a:r>
              <a:rPr lang="cs-CZ" sz="2400" dirty="0"/>
              <a:t>celkový stav pacienta, zajistit mu teplo, klid a ticho</a:t>
            </a:r>
          </a:p>
          <a:p>
            <a:pPr lvl="1" fontAlgn="auto">
              <a:spcAft>
                <a:spcPts val="0"/>
              </a:spcAft>
              <a:defRPr/>
            </a:pPr>
            <a:r>
              <a:rPr lang="cs-CZ" sz="2400" dirty="0"/>
              <a:t>vitální funkce v intervalech dle ordinace lékaře a zapisovat je do dokumentace</a:t>
            </a:r>
          </a:p>
          <a:p>
            <a:pPr lvl="1" fontAlgn="auto">
              <a:spcAft>
                <a:spcPts val="0"/>
              </a:spcAft>
              <a:defRPr/>
            </a:pPr>
            <a:r>
              <a:rPr lang="cs-CZ" sz="2400" dirty="0"/>
              <a:t>sledovat změny neurologického stavu a informovat neprodleně lékaře</a:t>
            </a:r>
          </a:p>
          <a:p>
            <a:pPr lvl="1" fontAlgn="auto">
              <a:spcAft>
                <a:spcPts val="0"/>
              </a:spcAft>
              <a:defRPr/>
            </a:pPr>
            <a:r>
              <a:rPr lang="cs-CZ" sz="2400" dirty="0"/>
              <a:t>sledovat místo vpichu (otok, krvácení)</a:t>
            </a:r>
          </a:p>
          <a:p>
            <a:pPr marL="72000" indent="0">
              <a:buNone/>
            </a:pPr>
            <a:endParaRPr lang="cs-CZ" dirty="0"/>
          </a:p>
        </p:txBody>
      </p:sp>
    </p:spTree>
    <p:extLst>
      <p:ext uri="{BB962C8B-B14F-4D97-AF65-F5344CB8AC3E}">
        <p14:creationId xmlns:p14="http://schemas.microsoft.com/office/powerpoint/2010/main" val="40203555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5EC21C-964D-47DE-9154-C6EB9406CA95}"/>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40D1BBD1-7EC3-4E22-9E47-BA7E90EB65CC}"/>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B2756605-F3CD-4F79-9535-AF2D3055424B}"/>
              </a:ext>
            </a:extLst>
          </p:cNvPr>
          <p:cNvSpPr>
            <a:spLocks noGrp="1"/>
          </p:cNvSpPr>
          <p:nvPr>
            <p:ph type="title"/>
          </p:nvPr>
        </p:nvSpPr>
        <p:spPr/>
        <p:txBody>
          <a:bodyPr/>
          <a:lstStyle/>
          <a:p>
            <a:r>
              <a:rPr lang="cs-CZ" dirty="0"/>
              <a:t>Lumbální punkce – komplikace </a:t>
            </a:r>
          </a:p>
        </p:txBody>
      </p:sp>
      <p:sp>
        <p:nvSpPr>
          <p:cNvPr id="5" name="Zástupný symbol pro obsah 4">
            <a:extLst>
              <a:ext uri="{FF2B5EF4-FFF2-40B4-BE49-F238E27FC236}">
                <a16:creationId xmlns:a16="http://schemas.microsoft.com/office/drawing/2014/main" id="{2E1FD6D2-467B-46A2-B833-F873F91A9D26}"/>
              </a:ext>
            </a:extLst>
          </p:cNvPr>
          <p:cNvSpPr>
            <a:spLocks noGrp="1"/>
          </p:cNvSpPr>
          <p:nvPr>
            <p:ph idx="1"/>
          </p:nvPr>
        </p:nvSpPr>
        <p:spPr>
          <a:xfrm>
            <a:off x="719400" y="1506472"/>
            <a:ext cx="10753200" cy="4139998"/>
          </a:xfrm>
        </p:spPr>
        <p:txBody>
          <a:bodyPr/>
          <a:lstStyle/>
          <a:p>
            <a:r>
              <a:rPr lang="cs-CZ" dirty="0"/>
              <a:t>necitlivost</a:t>
            </a:r>
          </a:p>
          <a:p>
            <a:r>
              <a:rPr lang="cs-CZ" dirty="0"/>
              <a:t>mravenčení</a:t>
            </a:r>
          </a:p>
          <a:p>
            <a:r>
              <a:rPr lang="cs-CZ" dirty="0"/>
              <a:t>brnění dolní končetiny, </a:t>
            </a:r>
          </a:p>
          <a:p>
            <a:r>
              <a:rPr lang="cs-CZ" dirty="0"/>
              <a:t>otok,  </a:t>
            </a:r>
          </a:p>
          <a:p>
            <a:r>
              <a:rPr lang="cs-CZ" dirty="0"/>
              <a:t>zduření místa vpichu,  </a:t>
            </a:r>
          </a:p>
          <a:p>
            <a:r>
              <a:rPr lang="cs-CZ" dirty="0"/>
              <a:t>krvácení z místa vpichu, </a:t>
            </a:r>
          </a:p>
          <a:p>
            <a:r>
              <a:rPr lang="cs-CZ" dirty="0"/>
              <a:t>vytékání </a:t>
            </a:r>
            <a:r>
              <a:rPr lang="cs-CZ" dirty="0" err="1"/>
              <a:t>likvoru</a:t>
            </a:r>
            <a:r>
              <a:rPr lang="cs-CZ" dirty="0"/>
              <a:t> z místa vpichu, </a:t>
            </a:r>
          </a:p>
          <a:p>
            <a:r>
              <a:rPr lang="cs-CZ" dirty="0"/>
              <a:t>bolesti hlavy, </a:t>
            </a:r>
          </a:p>
          <a:p>
            <a:r>
              <a:rPr lang="cs-CZ" dirty="0"/>
              <a:t>nauzea, zvracení, </a:t>
            </a:r>
          </a:p>
          <a:p>
            <a:r>
              <a:rPr lang="cs-CZ" dirty="0"/>
              <a:t>poruchy vědomí</a:t>
            </a:r>
          </a:p>
        </p:txBody>
      </p:sp>
    </p:spTree>
    <p:extLst>
      <p:ext uri="{BB962C8B-B14F-4D97-AF65-F5344CB8AC3E}">
        <p14:creationId xmlns:p14="http://schemas.microsoft.com/office/powerpoint/2010/main" val="3190081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D6B74C3-8B85-431D-9408-E21800B92A94}"/>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8BB44FAC-4B83-4197-9665-3013339EF6F8}"/>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52E71F37-3B9C-46A3-B8B9-AB7237F4C3F9}"/>
              </a:ext>
            </a:extLst>
          </p:cNvPr>
          <p:cNvSpPr>
            <a:spLocks noGrp="1"/>
          </p:cNvSpPr>
          <p:nvPr>
            <p:ph type="title"/>
          </p:nvPr>
        </p:nvSpPr>
        <p:spPr/>
        <p:txBody>
          <a:bodyPr/>
          <a:lstStyle/>
          <a:p>
            <a:r>
              <a:rPr lang="cs-CZ" dirty="0"/>
              <a:t>Punkce </a:t>
            </a:r>
          </a:p>
        </p:txBody>
      </p:sp>
      <p:sp>
        <p:nvSpPr>
          <p:cNvPr id="5" name="Zástupný symbol pro obsah 4">
            <a:extLst>
              <a:ext uri="{FF2B5EF4-FFF2-40B4-BE49-F238E27FC236}">
                <a16:creationId xmlns:a16="http://schemas.microsoft.com/office/drawing/2014/main" id="{699C6188-AFE5-4E6A-893A-8A0081625813}"/>
              </a:ext>
            </a:extLst>
          </p:cNvPr>
          <p:cNvSpPr>
            <a:spLocks noGrp="1"/>
          </p:cNvSpPr>
          <p:nvPr>
            <p:ph idx="1"/>
          </p:nvPr>
        </p:nvSpPr>
        <p:spPr/>
        <p:txBody>
          <a:bodyPr/>
          <a:lstStyle/>
          <a:p>
            <a:r>
              <a:rPr lang="cs-CZ" dirty="0"/>
              <a:t>invazivní metoda </a:t>
            </a:r>
            <a:r>
              <a:rPr lang="cs-CZ" dirty="0">
                <a:latin typeface="Arial" panose="020B0604020202020204" pitchFamily="34" charset="0"/>
                <a:cs typeface="Arial" panose="020B0604020202020204" pitchFamily="34" charset="0"/>
              </a:rPr>
              <a:t>→ </a:t>
            </a:r>
            <a:r>
              <a:rPr lang="cs-CZ" dirty="0"/>
              <a:t>nabodnutí:</a:t>
            </a:r>
          </a:p>
          <a:p>
            <a:pPr lvl="1"/>
            <a:r>
              <a:rPr lang="cs-CZ" sz="2800" dirty="0"/>
              <a:t>tělní dutiny </a:t>
            </a:r>
          </a:p>
          <a:p>
            <a:pPr lvl="1"/>
            <a:r>
              <a:rPr lang="cs-CZ" sz="2800" dirty="0"/>
              <a:t>orgánu</a:t>
            </a:r>
          </a:p>
          <a:p>
            <a:pPr lvl="1"/>
            <a:r>
              <a:rPr lang="cs-CZ" sz="2800" dirty="0"/>
              <a:t>kloubu</a:t>
            </a:r>
          </a:p>
          <a:p>
            <a:pPr lvl="1"/>
            <a:r>
              <a:rPr lang="cs-CZ" sz="2800" dirty="0"/>
              <a:t>patologického útvaru… jehlou, s možností odběru vzorku tkáně</a:t>
            </a:r>
          </a:p>
          <a:p>
            <a:endParaRPr lang="cs-CZ" dirty="0"/>
          </a:p>
        </p:txBody>
      </p:sp>
    </p:spTree>
    <p:extLst>
      <p:ext uri="{BB962C8B-B14F-4D97-AF65-F5344CB8AC3E}">
        <p14:creationId xmlns:p14="http://schemas.microsoft.com/office/powerpoint/2010/main" val="15677851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5EC21C-964D-47DE-9154-C6EB9406CA95}"/>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40D1BBD1-7EC3-4E22-9E47-BA7E90EB65CC}"/>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a:extLst>
              <a:ext uri="{FF2B5EF4-FFF2-40B4-BE49-F238E27FC236}">
                <a16:creationId xmlns:a16="http://schemas.microsoft.com/office/drawing/2014/main" id="{B2756605-F3CD-4F79-9535-AF2D3055424B}"/>
              </a:ext>
            </a:extLst>
          </p:cNvPr>
          <p:cNvSpPr>
            <a:spLocks noGrp="1"/>
          </p:cNvSpPr>
          <p:nvPr>
            <p:ph type="title"/>
          </p:nvPr>
        </p:nvSpPr>
        <p:spPr/>
        <p:txBody>
          <a:bodyPr/>
          <a:lstStyle/>
          <a:p>
            <a:r>
              <a:rPr lang="cs-CZ" dirty="0"/>
              <a:t>Hodnocení </a:t>
            </a:r>
            <a:r>
              <a:rPr lang="cs-CZ" dirty="0" err="1"/>
              <a:t>likvoru</a:t>
            </a:r>
            <a:endParaRPr lang="cs-CZ" dirty="0"/>
          </a:p>
        </p:txBody>
      </p:sp>
      <p:sp>
        <p:nvSpPr>
          <p:cNvPr id="5" name="Zástupný symbol pro obsah 4">
            <a:extLst>
              <a:ext uri="{FF2B5EF4-FFF2-40B4-BE49-F238E27FC236}">
                <a16:creationId xmlns:a16="http://schemas.microsoft.com/office/drawing/2014/main" id="{2E1FD6D2-467B-46A2-B833-F873F91A9D26}"/>
              </a:ext>
            </a:extLst>
          </p:cNvPr>
          <p:cNvSpPr>
            <a:spLocks noGrp="1"/>
          </p:cNvSpPr>
          <p:nvPr>
            <p:ph idx="1"/>
          </p:nvPr>
        </p:nvSpPr>
        <p:spPr>
          <a:xfrm>
            <a:off x="759757" y="1629789"/>
            <a:ext cx="6317504" cy="4139998"/>
          </a:xfrm>
        </p:spPr>
        <p:txBody>
          <a:bodyPr/>
          <a:lstStyle/>
          <a:p>
            <a:pPr>
              <a:defRPr/>
            </a:pPr>
            <a:r>
              <a:rPr lang="cs-CZ" dirty="0">
                <a:solidFill>
                  <a:srgbClr val="0000DC"/>
                </a:solidFill>
              </a:rPr>
              <a:t>tlak</a:t>
            </a:r>
            <a:r>
              <a:rPr lang="cs-CZ" dirty="0"/>
              <a:t> – </a:t>
            </a:r>
            <a:r>
              <a:rPr lang="cs-CZ" dirty="0" err="1"/>
              <a:t>Claudův</a:t>
            </a:r>
            <a:r>
              <a:rPr lang="cs-CZ" dirty="0"/>
              <a:t> manometr (normální tlak 60 – 80 mm vodního sloupce)</a:t>
            </a:r>
          </a:p>
          <a:p>
            <a:pPr>
              <a:defRPr/>
            </a:pPr>
            <a:r>
              <a:rPr lang="cs-CZ" dirty="0">
                <a:solidFill>
                  <a:srgbClr val="0000DC"/>
                </a:solidFill>
              </a:rPr>
              <a:t>vyšetření</a:t>
            </a:r>
            <a:r>
              <a:rPr lang="cs-CZ" dirty="0"/>
              <a:t> – mikrobiologické, sérologické, cytologie</a:t>
            </a:r>
          </a:p>
          <a:p>
            <a:pPr>
              <a:defRPr/>
            </a:pPr>
            <a:r>
              <a:rPr lang="cs-CZ" dirty="0">
                <a:solidFill>
                  <a:srgbClr val="0000DC"/>
                </a:solidFill>
              </a:rPr>
              <a:t>vzhled</a:t>
            </a:r>
            <a:r>
              <a:rPr lang="cs-CZ" dirty="0"/>
              <a:t> – zákal, zabarvení, viditelné příměsi</a:t>
            </a:r>
          </a:p>
        </p:txBody>
      </p:sp>
      <p:pic>
        <p:nvPicPr>
          <p:cNvPr id="1026" name="Picture 2" descr="M g r e t M g r A n d re a M e n šíko vá">
            <a:extLst>
              <a:ext uri="{FF2B5EF4-FFF2-40B4-BE49-F238E27FC236}">
                <a16:creationId xmlns:a16="http://schemas.microsoft.com/office/drawing/2014/main" id="{D7CC73DD-7A87-431F-BE81-BD840D393D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8234" y="1629789"/>
            <a:ext cx="3323458" cy="347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51505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5EC21C-964D-47DE-9154-C6EB9406CA95}"/>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40D1BBD1-7EC3-4E22-9E47-BA7E90EB65CC}"/>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a:extLst>
              <a:ext uri="{FF2B5EF4-FFF2-40B4-BE49-F238E27FC236}">
                <a16:creationId xmlns:a16="http://schemas.microsoft.com/office/drawing/2014/main" id="{B2756605-F3CD-4F79-9535-AF2D3055424B}"/>
              </a:ext>
            </a:extLst>
          </p:cNvPr>
          <p:cNvSpPr>
            <a:spLocks noGrp="1"/>
          </p:cNvSpPr>
          <p:nvPr>
            <p:ph type="title"/>
          </p:nvPr>
        </p:nvSpPr>
        <p:spPr>
          <a:xfrm>
            <a:off x="719400" y="542925"/>
            <a:ext cx="10753200" cy="451576"/>
          </a:xfrm>
        </p:spPr>
        <p:txBody>
          <a:bodyPr/>
          <a:lstStyle/>
          <a:p>
            <a:r>
              <a:rPr lang="cs-CZ" dirty="0"/>
              <a:t>Hodnocení </a:t>
            </a:r>
            <a:r>
              <a:rPr lang="cs-CZ" dirty="0" err="1"/>
              <a:t>likvoru</a:t>
            </a:r>
            <a:endParaRPr lang="cs-CZ" dirty="0"/>
          </a:p>
        </p:txBody>
      </p:sp>
      <p:sp>
        <p:nvSpPr>
          <p:cNvPr id="5" name="Zástupný symbol pro obsah 4">
            <a:extLst>
              <a:ext uri="{FF2B5EF4-FFF2-40B4-BE49-F238E27FC236}">
                <a16:creationId xmlns:a16="http://schemas.microsoft.com/office/drawing/2014/main" id="{2E1FD6D2-467B-46A2-B833-F873F91A9D26}"/>
              </a:ext>
            </a:extLst>
          </p:cNvPr>
          <p:cNvSpPr>
            <a:spLocks noGrp="1"/>
          </p:cNvSpPr>
          <p:nvPr>
            <p:ph idx="1"/>
          </p:nvPr>
        </p:nvSpPr>
        <p:spPr>
          <a:xfrm>
            <a:off x="719400" y="1359001"/>
            <a:ext cx="10753200" cy="4139998"/>
          </a:xfrm>
        </p:spPr>
        <p:txBody>
          <a:bodyPr/>
          <a:lstStyle/>
          <a:p>
            <a:pPr marL="72000" indent="0">
              <a:buNone/>
              <a:defRPr/>
            </a:pPr>
            <a:r>
              <a:rPr lang="cs-CZ" dirty="0"/>
              <a:t>Mozkomíšní mok je za normálních okolností čirý a bezbarvý,                            je sterilní, to znamená, že v něm nejsou přítomny žádné bakterie.</a:t>
            </a:r>
          </a:p>
          <a:p>
            <a:pPr>
              <a:defRPr/>
            </a:pPr>
            <a:r>
              <a:rPr lang="cs-CZ" dirty="0"/>
              <a:t>růžově nebo tmavě hnědě zbarvený mok znamená krvácení</a:t>
            </a:r>
          </a:p>
          <a:p>
            <a:pPr>
              <a:defRPr/>
            </a:pPr>
            <a:r>
              <a:rPr lang="cs-CZ" dirty="0"/>
              <a:t>zakalení vzbuzuje podezření na infekci </a:t>
            </a:r>
          </a:p>
          <a:p>
            <a:pPr>
              <a:defRPr/>
            </a:pPr>
            <a:r>
              <a:rPr lang="cs-CZ" dirty="0"/>
              <a:t>zvýšená koncentrace bílkovin ukazuje na krvácení, zánět, nádor nebo poranění</a:t>
            </a:r>
          </a:p>
          <a:p>
            <a:pPr>
              <a:defRPr/>
            </a:pPr>
            <a:r>
              <a:rPr lang="cs-CZ" dirty="0"/>
              <a:t>snížená koncentrace cukru (glukózy) je známkou bakteriální infekce</a:t>
            </a:r>
          </a:p>
          <a:p>
            <a:pPr>
              <a:defRPr/>
            </a:pPr>
            <a:r>
              <a:rPr lang="cs-CZ" dirty="0"/>
              <a:t>při zánětu, infekci, krvácení nebo nádoru také dochází ke změně množství nebo zastoupení jednotlivých buněk v mozkomíšním moku</a:t>
            </a:r>
          </a:p>
        </p:txBody>
      </p:sp>
    </p:spTree>
    <p:extLst>
      <p:ext uri="{BB962C8B-B14F-4D97-AF65-F5344CB8AC3E}">
        <p14:creationId xmlns:p14="http://schemas.microsoft.com/office/powerpoint/2010/main" val="13762642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12FCD1C-2E34-4339-BDA2-34D728D9ABE4}"/>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0C7EBA31-CFC7-4313-91CB-F8D40CC3F7C4}"/>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a:extLst>
              <a:ext uri="{FF2B5EF4-FFF2-40B4-BE49-F238E27FC236}">
                <a16:creationId xmlns:a16="http://schemas.microsoft.com/office/drawing/2014/main" id="{1A364264-2931-47F1-87B1-DF5872903F92}"/>
              </a:ext>
            </a:extLst>
          </p:cNvPr>
          <p:cNvSpPr>
            <a:spLocks noGrp="1"/>
          </p:cNvSpPr>
          <p:nvPr>
            <p:ph type="title"/>
          </p:nvPr>
        </p:nvSpPr>
        <p:spPr/>
        <p:txBody>
          <a:bodyPr/>
          <a:lstStyle/>
          <a:p>
            <a:r>
              <a:rPr lang="cs-CZ" dirty="0"/>
              <a:t>Hrudní punkce</a:t>
            </a:r>
          </a:p>
        </p:txBody>
      </p:sp>
      <p:sp>
        <p:nvSpPr>
          <p:cNvPr id="5" name="Zástupný symbol pro obsah 4">
            <a:extLst>
              <a:ext uri="{FF2B5EF4-FFF2-40B4-BE49-F238E27FC236}">
                <a16:creationId xmlns:a16="http://schemas.microsoft.com/office/drawing/2014/main" id="{E47707EB-F619-49DA-88B5-3B5819A9B593}"/>
              </a:ext>
            </a:extLst>
          </p:cNvPr>
          <p:cNvSpPr>
            <a:spLocks noGrp="1"/>
          </p:cNvSpPr>
          <p:nvPr>
            <p:ph idx="1"/>
          </p:nvPr>
        </p:nvSpPr>
        <p:spPr/>
        <p:txBody>
          <a:bodyPr/>
          <a:lstStyle/>
          <a:p>
            <a:r>
              <a:rPr lang="cs-CZ" altLang="cs-CZ" b="1" dirty="0">
                <a:solidFill>
                  <a:srgbClr val="0000DC"/>
                </a:solidFill>
              </a:rPr>
              <a:t>nabodnutí pohrudniční dutiny </a:t>
            </a:r>
            <a:r>
              <a:rPr lang="cs-CZ" altLang="cs-CZ" dirty="0"/>
              <a:t>za účelem odstranění tekutiny (výpotku) nebo vzduchu</a:t>
            </a:r>
          </a:p>
          <a:p>
            <a:r>
              <a:rPr lang="cs-CZ" altLang="cs-CZ" dirty="0"/>
              <a:t>možné aplikovat i léky (cytostatika)</a:t>
            </a:r>
          </a:p>
          <a:p>
            <a:endParaRPr lang="cs-CZ" altLang="cs-CZ" dirty="0"/>
          </a:p>
          <a:p>
            <a:r>
              <a:rPr lang="cs-CZ" altLang="cs-CZ" dirty="0">
                <a:solidFill>
                  <a:srgbClr val="0000DC"/>
                </a:solidFill>
                <a:hlinkClick r:id="rId2">
                  <a:extLst>
                    <a:ext uri="{A12FA001-AC4F-418D-AE19-62706E023703}">
                      <ahyp:hlinkClr xmlns:ahyp="http://schemas.microsoft.com/office/drawing/2018/hyperlinkcolor" val="tx"/>
                    </a:ext>
                  </a:extLst>
                </a:hlinkClick>
              </a:rPr>
              <a:t>https://www.youtube.com/watch?v=ZoYdNQRHLMM</a:t>
            </a:r>
            <a:r>
              <a:rPr lang="cs-CZ" altLang="cs-CZ" dirty="0">
                <a:solidFill>
                  <a:srgbClr val="0000DC"/>
                </a:solidFill>
              </a:rPr>
              <a:t> </a:t>
            </a:r>
          </a:p>
          <a:p>
            <a:pPr marL="72000" indent="0">
              <a:buNone/>
            </a:pPr>
            <a:endParaRPr lang="cs-CZ" altLang="cs-CZ" dirty="0"/>
          </a:p>
          <a:p>
            <a:endParaRPr lang="cs-CZ" dirty="0"/>
          </a:p>
        </p:txBody>
      </p:sp>
    </p:spTree>
    <p:extLst>
      <p:ext uri="{BB962C8B-B14F-4D97-AF65-F5344CB8AC3E}">
        <p14:creationId xmlns:p14="http://schemas.microsoft.com/office/powerpoint/2010/main" val="32748453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1783B6-8F54-4BE3-AEA3-A5EACA8BE64F}"/>
              </a:ext>
            </a:extLst>
          </p:cNvPr>
          <p:cNvSpPr>
            <a:spLocks noGrp="1"/>
          </p:cNvSpPr>
          <p:nvPr>
            <p:ph type="ftr" sz="quarter" idx="10"/>
          </p:nvPr>
        </p:nvSpPr>
        <p:spPr>
          <a:xfrm>
            <a:off x="720000" y="6228000"/>
            <a:ext cx="7920000" cy="252000"/>
          </a:xfrm>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8A986341-18FC-460C-86EE-9280E20A9D55}"/>
              </a:ext>
            </a:extLst>
          </p:cNvPr>
          <p:cNvSpPr>
            <a:spLocks noGrp="1"/>
          </p:cNvSpPr>
          <p:nvPr>
            <p:ph type="sldNum" sz="quarter" idx="11"/>
          </p:nvPr>
        </p:nvSpPr>
        <p:spPr/>
        <p:txBody>
          <a:bodyPr/>
          <a:lstStyle/>
          <a:p>
            <a:fld id="{D6D6C118-631F-4A80-9886-907009361577}" type="slidenum">
              <a:rPr lang="cs-CZ" altLang="cs-CZ" smtClean="0"/>
              <a:pPr/>
              <a:t>33</a:t>
            </a:fld>
            <a:endParaRPr lang="cs-CZ" altLang="cs-CZ" dirty="0"/>
          </a:p>
        </p:txBody>
      </p:sp>
      <p:sp>
        <p:nvSpPr>
          <p:cNvPr id="4" name="Zástupný symbol pro text 3">
            <a:extLst>
              <a:ext uri="{FF2B5EF4-FFF2-40B4-BE49-F238E27FC236}">
                <a16:creationId xmlns:a16="http://schemas.microsoft.com/office/drawing/2014/main" id="{74D0754D-CA32-46E7-A7B8-0D7C5647282F}"/>
              </a:ext>
            </a:extLst>
          </p:cNvPr>
          <p:cNvSpPr>
            <a:spLocks noGrp="1"/>
          </p:cNvSpPr>
          <p:nvPr>
            <p:ph type="body" sz="quarter" idx="26"/>
          </p:nvPr>
        </p:nvSpPr>
        <p:spPr>
          <a:xfrm>
            <a:off x="720000" y="1527389"/>
            <a:ext cx="5220000" cy="271576"/>
          </a:xfrm>
        </p:spPr>
        <p:txBody>
          <a:bodyPr/>
          <a:lstStyle/>
          <a:p>
            <a:pPr marL="342900" indent="-342900">
              <a:buFont typeface="Arial" panose="020B0604020202020204" pitchFamily="34" charset="0"/>
              <a:buChar char="−"/>
            </a:pPr>
            <a:r>
              <a:rPr lang="cs-CZ" altLang="cs-CZ" dirty="0"/>
              <a:t> vpich z laterálního přístupu</a:t>
            </a:r>
            <a:endParaRPr lang="cs-CZ" dirty="0"/>
          </a:p>
        </p:txBody>
      </p:sp>
      <p:sp>
        <p:nvSpPr>
          <p:cNvPr id="5" name="Nadpis 4">
            <a:extLst>
              <a:ext uri="{FF2B5EF4-FFF2-40B4-BE49-F238E27FC236}">
                <a16:creationId xmlns:a16="http://schemas.microsoft.com/office/drawing/2014/main" id="{3FE662EE-2D40-438E-BF22-CAD8048FC534}"/>
              </a:ext>
            </a:extLst>
          </p:cNvPr>
          <p:cNvSpPr>
            <a:spLocks noGrp="1"/>
          </p:cNvSpPr>
          <p:nvPr>
            <p:ph type="title"/>
          </p:nvPr>
        </p:nvSpPr>
        <p:spPr/>
        <p:txBody>
          <a:bodyPr/>
          <a:lstStyle/>
          <a:p>
            <a:r>
              <a:rPr lang="cs-CZ" dirty="0"/>
              <a:t>Hrudní punkce – místo vpichu </a:t>
            </a:r>
          </a:p>
        </p:txBody>
      </p:sp>
      <p:sp>
        <p:nvSpPr>
          <p:cNvPr id="6" name="Zástupný symbol pro text 5">
            <a:extLst>
              <a:ext uri="{FF2B5EF4-FFF2-40B4-BE49-F238E27FC236}">
                <a16:creationId xmlns:a16="http://schemas.microsoft.com/office/drawing/2014/main" id="{134CC818-D060-4026-902A-E1FEAFF9F97A}"/>
              </a:ext>
            </a:extLst>
          </p:cNvPr>
          <p:cNvSpPr>
            <a:spLocks noGrp="1"/>
          </p:cNvSpPr>
          <p:nvPr>
            <p:ph type="body" sz="quarter" idx="27"/>
          </p:nvPr>
        </p:nvSpPr>
        <p:spPr>
          <a:xfrm>
            <a:off x="6252002" y="1527389"/>
            <a:ext cx="5220000" cy="271576"/>
          </a:xfrm>
        </p:spPr>
        <p:txBody>
          <a:bodyPr/>
          <a:lstStyle/>
          <a:p>
            <a:pPr marL="342900" indent="-342900">
              <a:buFont typeface="Arial" panose="020B0604020202020204" pitchFamily="34" charset="0"/>
              <a:buChar char="−"/>
            </a:pPr>
            <a:r>
              <a:rPr lang="cs-CZ" altLang="cs-CZ" dirty="0"/>
              <a:t> vpich z dorsálního přístupu</a:t>
            </a:r>
          </a:p>
          <a:p>
            <a:pPr marL="342900" indent="-342900">
              <a:buFont typeface="Arial" panose="020B0604020202020204" pitchFamily="34" charset="0"/>
              <a:buChar char="−"/>
            </a:pPr>
            <a:endParaRPr lang="cs-CZ" dirty="0"/>
          </a:p>
        </p:txBody>
      </p:sp>
      <p:pic>
        <p:nvPicPr>
          <p:cNvPr id="11" name="Obrázek 3" descr="punkce07b_1.jpg">
            <a:extLst>
              <a:ext uri="{FF2B5EF4-FFF2-40B4-BE49-F238E27FC236}">
                <a16:creationId xmlns:a16="http://schemas.microsoft.com/office/drawing/2014/main" id="{2FFF885C-AB70-4AFF-9196-6419FB76692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26365" y="1971379"/>
            <a:ext cx="1163570" cy="205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Obrázek 4" descr="punkce07a_1.jpg">
            <a:extLst>
              <a:ext uri="{FF2B5EF4-FFF2-40B4-BE49-F238E27FC236}">
                <a16:creationId xmlns:a16="http://schemas.microsoft.com/office/drawing/2014/main" id="{A067C776-CD16-41BE-A85C-664578CCD31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89073" y="2021075"/>
            <a:ext cx="1012994" cy="1858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Obdélník 6">
            <a:extLst>
              <a:ext uri="{FF2B5EF4-FFF2-40B4-BE49-F238E27FC236}">
                <a16:creationId xmlns:a16="http://schemas.microsoft.com/office/drawing/2014/main" id="{51A99A76-3A08-4CF9-978E-2A6A58C30E72}"/>
              </a:ext>
            </a:extLst>
          </p:cNvPr>
          <p:cNvSpPr/>
          <p:nvPr/>
        </p:nvSpPr>
        <p:spPr>
          <a:xfrm>
            <a:off x="720000" y="4171676"/>
            <a:ext cx="4382087" cy="1692771"/>
          </a:xfrm>
          <a:prstGeom prst="rect">
            <a:avLst/>
          </a:prstGeom>
        </p:spPr>
        <p:txBody>
          <a:bodyPr wrap="square">
            <a:spAutoFit/>
          </a:bodyPr>
          <a:lstStyle/>
          <a:p>
            <a:pPr marL="342900" indent="-342900" eaLnBrk="1" hangingPunct="1">
              <a:buFontTx/>
              <a:buChar char="-"/>
            </a:pPr>
            <a:r>
              <a:rPr lang="cs-CZ" altLang="cs-CZ" sz="2000" dirty="0">
                <a:latin typeface="+mn-lt"/>
              </a:rPr>
              <a:t>zaručí oddálení mezižeberních prostor a lékař má větší manipulační prostor</a:t>
            </a:r>
          </a:p>
          <a:p>
            <a:pPr marL="342900" indent="-342900" eaLnBrk="1" hangingPunct="1">
              <a:buFontTx/>
              <a:buChar char="-"/>
            </a:pPr>
            <a:r>
              <a:rPr lang="cs-CZ" altLang="cs-CZ" sz="2000" dirty="0">
                <a:latin typeface="+mn-lt"/>
              </a:rPr>
              <a:t>sed na boku s ramenem zvednutým dopředu a nahoru </a:t>
            </a:r>
          </a:p>
        </p:txBody>
      </p:sp>
      <p:sp>
        <p:nvSpPr>
          <p:cNvPr id="8" name="Obdélník 7">
            <a:extLst>
              <a:ext uri="{FF2B5EF4-FFF2-40B4-BE49-F238E27FC236}">
                <a16:creationId xmlns:a16="http://schemas.microsoft.com/office/drawing/2014/main" id="{976DD89A-B187-4EA5-A1F8-5D08A51CC050}"/>
              </a:ext>
            </a:extLst>
          </p:cNvPr>
          <p:cNvSpPr/>
          <p:nvPr/>
        </p:nvSpPr>
        <p:spPr>
          <a:xfrm>
            <a:off x="5928681" y="4131225"/>
            <a:ext cx="5733232" cy="1631216"/>
          </a:xfrm>
          <a:prstGeom prst="rect">
            <a:avLst/>
          </a:prstGeom>
        </p:spPr>
        <p:txBody>
          <a:bodyPr wrap="square">
            <a:spAutoFit/>
          </a:bodyPr>
          <a:lstStyle/>
          <a:p>
            <a:pPr marL="342900" indent="-342900" eaLnBrk="1" hangingPunct="1">
              <a:buFontTx/>
              <a:buChar char="-"/>
            </a:pPr>
            <a:r>
              <a:rPr lang="cs-CZ" altLang="cs-CZ" sz="2000" dirty="0">
                <a:latin typeface="+mn-lt"/>
              </a:rPr>
              <a:t>sed s hrudníkem nakloněným dopředu </a:t>
            </a:r>
            <a:br>
              <a:rPr lang="cs-CZ" altLang="cs-CZ" sz="2000" dirty="0">
                <a:latin typeface="+mn-lt"/>
              </a:rPr>
            </a:br>
            <a:r>
              <a:rPr lang="cs-CZ" altLang="cs-CZ" sz="2000" dirty="0">
                <a:latin typeface="+mn-lt"/>
              </a:rPr>
              <a:t>a s rukama položenými na polštáři na jídelním stolku</a:t>
            </a:r>
          </a:p>
          <a:p>
            <a:pPr marL="342900" indent="-342900" eaLnBrk="1" hangingPunct="1">
              <a:buFontTx/>
              <a:buChar char="-"/>
            </a:pPr>
            <a:r>
              <a:rPr lang="cs-CZ" altLang="cs-CZ" sz="2000" dirty="0">
                <a:latin typeface="+mn-lt"/>
              </a:rPr>
              <a:t>sed obkročmo na židli s rukama složenýma na polštáři na opěradle</a:t>
            </a:r>
          </a:p>
        </p:txBody>
      </p:sp>
    </p:spTree>
    <p:extLst>
      <p:ext uri="{BB962C8B-B14F-4D97-AF65-F5344CB8AC3E}">
        <p14:creationId xmlns:p14="http://schemas.microsoft.com/office/powerpoint/2010/main" val="4524251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12FCD1C-2E34-4339-BDA2-34D728D9ABE4}"/>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0C7EBA31-CFC7-4313-91CB-F8D40CC3F7C4}"/>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a:extLst>
              <a:ext uri="{FF2B5EF4-FFF2-40B4-BE49-F238E27FC236}">
                <a16:creationId xmlns:a16="http://schemas.microsoft.com/office/drawing/2014/main" id="{1A364264-2931-47F1-87B1-DF5872903F92}"/>
              </a:ext>
            </a:extLst>
          </p:cNvPr>
          <p:cNvSpPr>
            <a:spLocks noGrp="1"/>
          </p:cNvSpPr>
          <p:nvPr>
            <p:ph type="title"/>
          </p:nvPr>
        </p:nvSpPr>
        <p:spPr>
          <a:xfrm>
            <a:off x="719400" y="378000"/>
            <a:ext cx="10753200" cy="451576"/>
          </a:xfrm>
        </p:spPr>
        <p:txBody>
          <a:bodyPr/>
          <a:lstStyle/>
          <a:p>
            <a:r>
              <a:rPr lang="cs-CZ" dirty="0"/>
              <a:t>Hrudní punkce – aktivity sestry před vyšetřením</a:t>
            </a:r>
          </a:p>
        </p:txBody>
      </p:sp>
      <p:sp>
        <p:nvSpPr>
          <p:cNvPr id="5" name="Zástupný symbol pro obsah 4">
            <a:extLst>
              <a:ext uri="{FF2B5EF4-FFF2-40B4-BE49-F238E27FC236}">
                <a16:creationId xmlns:a16="http://schemas.microsoft.com/office/drawing/2014/main" id="{E47707EB-F619-49DA-88B5-3B5819A9B593}"/>
              </a:ext>
            </a:extLst>
          </p:cNvPr>
          <p:cNvSpPr>
            <a:spLocks noGrp="1"/>
          </p:cNvSpPr>
          <p:nvPr>
            <p:ph idx="1"/>
          </p:nvPr>
        </p:nvSpPr>
        <p:spPr/>
        <p:txBody>
          <a:bodyPr/>
          <a:lstStyle/>
          <a:p>
            <a:r>
              <a:rPr lang="cs-CZ" dirty="0"/>
              <a:t>hodnocení vitálních funkcí (TK, P, D, případný kašel)</a:t>
            </a:r>
          </a:p>
          <a:p>
            <a:r>
              <a:rPr lang="cs-CZ" dirty="0"/>
              <a:t>lékař zhodnotí poslechově dech a dýchací fenomény, zkontroluje snímek RTG, vyšetří pacienta poklepem, případně při kašli ordinuje antitusika</a:t>
            </a:r>
          </a:p>
          <a:p>
            <a:r>
              <a:rPr lang="cs-CZ" dirty="0"/>
              <a:t>určí místo vpichu, podle toho jestli chce odstraňovat: </a:t>
            </a:r>
          </a:p>
          <a:p>
            <a:pPr lvl="1"/>
            <a:r>
              <a:rPr lang="cs-CZ" sz="2400" b="1" dirty="0"/>
              <a:t>vzduch </a:t>
            </a:r>
            <a:r>
              <a:rPr lang="cs-CZ" sz="2400" dirty="0"/>
              <a:t>(jehla se zavádí do vyšších oblastí v přední oblasti hrudníku)</a:t>
            </a:r>
          </a:p>
          <a:p>
            <a:pPr lvl="1"/>
            <a:r>
              <a:rPr lang="cs-CZ" sz="2400" b="1" dirty="0"/>
              <a:t>tekutinu</a:t>
            </a:r>
            <a:r>
              <a:rPr lang="cs-CZ" sz="2400" dirty="0"/>
              <a:t> (jehla musí být umístěna pod hladinou výpotku co nejníže </a:t>
            </a:r>
            <a:br>
              <a:rPr lang="cs-CZ" sz="2400" dirty="0"/>
            </a:br>
            <a:r>
              <a:rPr lang="cs-CZ" sz="2400" dirty="0"/>
              <a:t>(VI – VII mezižebří) v zadní oblasti hrudníku</a:t>
            </a:r>
          </a:p>
          <a:p>
            <a:r>
              <a:rPr lang="cs-CZ" dirty="0"/>
              <a:t>kontrola, zda pacient neudává alergii (dezinfekce, lokální anestetikum)</a:t>
            </a:r>
          </a:p>
          <a:p>
            <a:endParaRPr lang="cs-CZ" dirty="0"/>
          </a:p>
        </p:txBody>
      </p:sp>
    </p:spTree>
    <p:extLst>
      <p:ext uri="{BB962C8B-B14F-4D97-AF65-F5344CB8AC3E}">
        <p14:creationId xmlns:p14="http://schemas.microsoft.com/office/powerpoint/2010/main" val="36976548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8897A0-00B1-4BC2-9EAE-2A54B613653E}"/>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912EC98B-64D7-4499-A50B-3ED15A7115A3}"/>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id="{73E6ADCE-5543-4993-A2A3-F598B5FDCE5F}"/>
              </a:ext>
            </a:extLst>
          </p:cNvPr>
          <p:cNvSpPr>
            <a:spLocks noGrp="1"/>
          </p:cNvSpPr>
          <p:nvPr>
            <p:ph type="title"/>
          </p:nvPr>
        </p:nvSpPr>
        <p:spPr>
          <a:xfrm>
            <a:off x="720000" y="481461"/>
            <a:ext cx="10753200" cy="451576"/>
          </a:xfrm>
        </p:spPr>
        <p:txBody>
          <a:bodyPr/>
          <a:lstStyle/>
          <a:p>
            <a:r>
              <a:rPr lang="cs-CZ" dirty="0"/>
              <a:t>Hrudní punkce – aktivity sestry před vyšetřením</a:t>
            </a:r>
          </a:p>
        </p:txBody>
      </p:sp>
      <p:sp>
        <p:nvSpPr>
          <p:cNvPr id="5" name="Zástupný symbol pro obsah 4">
            <a:extLst>
              <a:ext uri="{FF2B5EF4-FFF2-40B4-BE49-F238E27FC236}">
                <a16:creationId xmlns:a16="http://schemas.microsoft.com/office/drawing/2014/main" id="{A4E8C784-1A20-4337-856D-D9CFCD30F2AF}"/>
              </a:ext>
            </a:extLst>
          </p:cNvPr>
          <p:cNvSpPr>
            <a:spLocks noGrp="1"/>
          </p:cNvSpPr>
          <p:nvPr>
            <p:ph idx="1"/>
          </p:nvPr>
        </p:nvSpPr>
        <p:spPr/>
        <p:txBody>
          <a:bodyPr/>
          <a:lstStyle/>
          <a:p>
            <a:r>
              <a:rPr lang="cs-CZ" dirty="0"/>
              <a:t>při zavádění jehly pacient nesmí mluvit, kašlat, pohybovat se, mohlo by dojít k poškození plic</a:t>
            </a:r>
          </a:p>
          <a:p>
            <a:r>
              <a:rPr lang="cs-CZ" dirty="0"/>
              <a:t>pokud je pacient dušný, po odstranění tekutiny se mu uleví</a:t>
            </a:r>
          </a:p>
          <a:p>
            <a:r>
              <a:rPr lang="cs-CZ" dirty="0"/>
              <a:t>před výkonem pomůže sestra pacient zaujmout vhodnou polohu</a:t>
            </a:r>
          </a:p>
          <a:p>
            <a:r>
              <a:rPr lang="cs-CZ" dirty="0"/>
              <a:t>sledovat vitální funkce, případnou dušnost, změnu barvy kůže</a:t>
            </a:r>
          </a:p>
          <a:p>
            <a:r>
              <a:rPr lang="cs-CZ" dirty="0"/>
              <a:t>kontrolovat a hodnotit možnou expektoraci </a:t>
            </a:r>
          </a:p>
          <a:p>
            <a:r>
              <a:rPr lang="cs-CZ" dirty="0"/>
              <a:t>při bolestech, změnách TK, dušnosti informovat lékař</a:t>
            </a:r>
          </a:p>
          <a:p>
            <a:r>
              <a:rPr lang="cs-CZ" dirty="0"/>
              <a:t>kontrolovat místo vpichu – zda nedochází k prosakování tekutiny nebo krve, pro případ potřeby u lůžka připravené pomůcky k </a:t>
            </a:r>
            <a:r>
              <a:rPr lang="cs-CZ" dirty="0" err="1"/>
              <a:t>oxygenoterapii</a:t>
            </a:r>
            <a:endParaRPr lang="cs-CZ" dirty="0"/>
          </a:p>
        </p:txBody>
      </p:sp>
    </p:spTree>
    <p:extLst>
      <p:ext uri="{BB962C8B-B14F-4D97-AF65-F5344CB8AC3E}">
        <p14:creationId xmlns:p14="http://schemas.microsoft.com/office/powerpoint/2010/main" val="7203076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A9837F0-7137-44C5-88ED-88890B55E545}"/>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8616DC50-728C-4221-99C2-AD8262C6694D}"/>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26A9269B-35D1-43B9-9D42-FBF93E18EF93}"/>
              </a:ext>
            </a:extLst>
          </p:cNvPr>
          <p:cNvSpPr>
            <a:spLocks noGrp="1"/>
          </p:cNvSpPr>
          <p:nvPr>
            <p:ph type="title"/>
          </p:nvPr>
        </p:nvSpPr>
        <p:spPr>
          <a:xfrm>
            <a:off x="720000" y="542925"/>
            <a:ext cx="10753200" cy="451576"/>
          </a:xfrm>
        </p:spPr>
        <p:txBody>
          <a:bodyPr/>
          <a:lstStyle/>
          <a:p>
            <a:r>
              <a:rPr lang="cs-CZ" dirty="0"/>
              <a:t>Břišní punkce</a:t>
            </a:r>
            <a:br>
              <a:rPr lang="cs-CZ" dirty="0"/>
            </a:br>
            <a:endParaRPr lang="cs-CZ" dirty="0"/>
          </a:p>
        </p:txBody>
      </p:sp>
      <p:sp>
        <p:nvSpPr>
          <p:cNvPr id="5" name="Zástupný symbol pro obsah 4">
            <a:extLst>
              <a:ext uri="{FF2B5EF4-FFF2-40B4-BE49-F238E27FC236}">
                <a16:creationId xmlns:a16="http://schemas.microsoft.com/office/drawing/2014/main" id="{EA854DDE-E1CE-4D56-8191-CD87C5AF264F}"/>
              </a:ext>
            </a:extLst>
          </p:cNvPr>
          <p:cNvSpPr>
            <a:spLocks noGrp="1"/>
          </p:cNvSpPr>
          <p:nvPr>
            <p:ph idx="1"/>
          </p:nvPr>
        </p:nvSpPr>
        <p:spPr>
          <a:xfrm>
            <a:off x="720000" y="1239731"/>
            <a:ext cx="10753200" cy="4139998"/>
          </a:xfrm>
        </p:spPr>
        <p:txBody>
          <a:bodyPr/>
          <a:lstStyle/>
          <a:p>
            <a:r>
              <a:rPr lang="cs-CZ" dirty="0">
                <a:solidFill>
                  <a:srgbClr val="0000DC"/>
                </a:solidFill>
              </a:rPr>
              <a:t>nabodnutí peritoneální dutiny</a:t>
            </a:r>
          </a:p>
          <a:p>
            <a:r>
              <a:rPr lang="cs-CZ" dirty="0"/>
              <a:t>pokud se volná tekutina (= ascites) hromadí v břišní dutině (možné množství až 20 l)</a:t>
            </a:r>
          </a:p>
          <a:p>
            <a:r>
              <a:rPr lang="cs-CZ" dirty="0"/>
              <a:t>účel – evakuační</a:t>
            </a:r>
          </a:p>
          <a:p>
            <a:r>
              <a:rPr lang="cs-CZ" dirty="0"/>
              <a:t>postup: změřit obvod břicha</a:t>
            </a:r>
          </a:p>
          <a:p>
            <a:r>
              <a:rPr lang="cs-CZ" dirty="0"/>
              <a:t>pacient se vymočí, poloha sed nebo </a:t>
            </a:r>
            <a:r>
              <a:rPr lang="cs-CZ" dirty="0" err="1"/>
              <a:t>polosed</a:t>
            </a:r>
            <a:r>
              <a:rPr lang="cs-CZ" dirty="0"/>
              <a:t>, hlavně pohodlně</a:t>
            </a:r>
          </a:p>
          <a:p>
            <a:r>
              <a:rPr lang="cs-CZ" dirty="0"/>
              <a:t>po punkci sledovat celkový stav, vitální funkce a místo vpichu</a:t>
            </a:r>
          </a:p>
          <a:p>
            <a:r>
              <a:rPr lang="cs-CZ" dirty="0"/>
              <a:t>změřit množství punktátu a hustotu, vzorky na mikrobiolog., cytologické vyš., </a:t>
            </a:r>
            <a:r>
              <a:rPr lang="cs-CZ" dirty="0" err="1"/>
              <a:t>Rivaltova</a:t>
            </a:r>
            <a:r>
              <a:rPr lang="cs-CZ" dirty="0"/>
              <a:t> zkouška</a:t>
            </a:r>
          </a:p>
          <a:p>
            <a:endParaRPr lang="cs-CZ" dirty="0"/>
          </a:p>
        </p:txBody>
      </p:sp>
    </p:spTree>
    <p:extLst>
      <p:ext uri="{BB962C8B-B14F-4D97-AF65-F5344CB8AC3E}">
        <p14:creationId xmlns:p14="http://schemas.microsoft.com/office/powerpoint/2010/main" val="1913148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83612C-FC77-4D75-9F8A-A50E6AC07D7C}"/>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77CFD74F-DC98-4451-A82C-B0752EA6BA4A}"/>
              </a:ext>
            </a:extLst>
          </p:cNvPr>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a:extLst>
              <a:ext uri="{FF2B5EF4-FFF2-40B4-BE49-F238E27FC236}">
                <a16:creationId xmlns:a16="http://schemas.microsoft.com/office/drawing/2014/main" id="{342043EA-35F0-46D8-9B7A-AFBC07937CD8}"/>
              </a:ext>
            </a:extLst>
          </p:cNvPr>
          <p:cNvSpPr>
            <a:spLocks noGrp="1"/>
          </p:cNvSpPr>
          <p:nvPr>
            <p:ph type="title"/>
            <p:custDataLst>
              <p:tags r:id="rId2"/>
            </p:custDataLst>
          </p:nvPr>
        </p:nvSpPr>
        <p:spPr/>
        <p:txBody>
          <a:bodyPr/>
          <a:lstStyle/>
          <a:p>
            <a:r>
              <a:rPr lang="cs-CZ" dirty="0"/>
              <a:t>Zdroje </a:t>
            </a:r>
          </a:p>
        </p:txBody>
      </p:sp>
      <p:sp>
        <p:nvSpPr>
          <p:cNvPr id="5" name="Zástupný symbol pro obsah 4">
            <a:extLst>
              <a:ext uri="{FF2B5EF4-FFF2-40B4-BE49-F238E27FC236}">
                <a16:creationId xmlns:a16="http://schemas.microsoft.com/office/drawing/2014/main" id="{2A2978F5-EA25-430D-A585-2410811AC386}"/>
              </a:ext>
            </a:extLst>
          </p:cNvPr>
          <p:cNvSpPr>
            <a:spLocks noGrp="1"/>
          </p:cNvSpPr>
          <p:nvPr>
            <p:ph idx="1"/>
          </p:nvPr>
        </p:nvSpPr>
        <p:spPr/>
        <p:txBody>
          <a:bodyPr/>
          <a:lstStyle/>
          <a:p>
            <a:pPr lvl="0">
              <a:buClr>
                <a:prstClr val="black"/>
              </a:buClr>
            </a:pPr>
            <a:r>
              <a:rPr lang="cs-CZ" altLang="cs-CZ" dirty="0">
                <a:solidFill>
                  <a:prstClr val="black"/>
                </a:solidFill>
              </a:rPr>
              <a:t>Beharková, Natália a Dana Soldánová. Základy ošetřovatelských postupů a intervencí. 2. vyd. </a:t>
            </a:r>
            <a:r>
              <a:rPr lang="cs-CZ" altLang="cs-CZ" dirty="0" err="1">
                <a:solidFill>
                  <a:prstClr val="black"/>
                </a:solidFill>
              </a:rPr>
              <a:t>Elportál</a:t>
            </a:r>
            <a:r>
              <a:rPr lang="cs-CZ" altLang="cs-CZ" dirty="0">
                <a:solidFill>
                  <a:prstClr val="black"/>
                </a:solidFill>
              </a:rPr>
              <a:t> Brno, Masarykova univerzita 2019. </a:t>
            </a:r>
            <a:r>
              <a:rPr lang="cs-CZ" u="sng" dirty="0">
                <a:solidFill>
                  <a:prstClr val="black"/>
                </a:solidFill>
                <a:hlinkClick r:id="rId4"/>
              </a:rPr>
              <a:t>https://is.muni.cz/elportal/?id=1496062</a:t>
            </a:r>
            <a:endParaRPr lang="cs-CZ" u="sng" dirty="0">
              <a:solidFill>
                <a:prstClr val="black"/>
              </a:solidFill>
            </a:endParaRPr>
          </a:p>
          <a:p>
            <a:pPr lvl="0">
              <a:buClr>
                <a:prstClr val="black"/>
              </a:buClr>
            </a:pPr>
            <a:endParaRPr lang="cs-CZ" altLang="cs-CZ" dirty="0">
              <a:solidFill>
                <a:prstClr val="black"/>
              </a:solidFill>
            </a:endParaRPr>
          </a:p>
          <a:p>
            <a:pPr lvl="0">
              <a:buClr>
                <a:prstClr val="black"/>
              </a:buClr>
            </a:pPr>
            <a:r>
              <a:rPr lang="cs-CZ" altLang="cs-CZ" dirty="0">
                <a:solidFill>
                  <a:prstClr val="black"/>
                </a:solidFill>
              </a:rPr>
              <a:t>Pokorná, A., Komínková, A. : Ošetřovatelské postupy založené na důkazech. 2. díl. Brno, Masarykova univerzita 2014.</a:t>
            </a:r>
          </a:p>
          <a:p>
            <a:endParaRPr lang="cs-CZ" dirty="0"/>
          </a:p>
        </p:txBody>
      </p:sp>
    </p:spTree>
    <p:custDataLst>
      <p:tags r:id="rId1"/>
    </p:custDataLst>
    <p:extLst>
      <p:ext uri="{BB962C8B-B14F-4D97-AF65-F5344CB8AC3E}">
        <p14:creationId xmlns:p14="http://schemas.microsoft.com/office/powerpoint/2010/main" val="2913110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D757D56-C2ED-475D-A8D0-E4ED320C4F4C}"/>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5E269126-81B0-4627-8F5F-F8B2D3450F97}"/>
              </a:ext>
            </a:extLst>
          </p:cNvPr>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pic>
        <p:nvPicPr>
          <p:cNvPr id="6" name="Zástupný symbol pro obsah 5">
            <a:extLst>
              <a:ext uri="{FF2B5EF4-FFF2-40B4-BE49-F238E27FC236}">
                <a16:creationId xmlns:a16="http://schemas.microsoft.com/office/drawing/2014/main" id="{D2B74819-57BA-4736-8B3F-8901891C7B68}"/>
              </a:ext>
            </a:extLst>
          </p:cNvPr>
          <p:cNvPicPr>
            <a:picLocks noGrp="1" noChangeAspect="1"/>
          </p:cNvPicPr>
          <p:nvPr>
            <p:ph idx="1"/>
          </p:nvPr>
        </p:nvPicPr>
        <p:blipFill>
          <a:blip r:embed="rId2"/>
          <a:stretch>
            <a:fillRect/>
          </a:stretch>
        </p:blipFill>
        <p:spPr>
          <a:xfrm>
            <a:off x="720725" y="2144068"/>
            <a:ext cx="10752138" cy="3236613"/>
          </a:xfrm>
          <a:prstGeom prst="rect">
            <a:avLst/>
          </a:prstGeom>
        </p:spPr>
      </p:pic>
    </p:spTree>
    <p:extLst>
      <p:ext uri="{BB962C8B-B14F-4D97-AF65-F5344CB8AC3E}">
        <p14:creationId xmlns:p14="http://schemas.microsoft.com/office/powerpoint/2010/main" val="537706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2362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5D312E8-AB71-4E63-8022-6AAD03B6D200}"/>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F410CE4A-2ED0-46BD-A2CE-472AFAD1CF29}"/>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1A49DB06-8F17-415E-8CB2-D66F97B006A3}"/>
              </a:ext>
            </a:extLst>
          </p:cNvPr>
          <p:cNvSpPr>
            <a:spLocks noGrp="1"/>
          </p:cNvSpPr>
          <p:nvPr>
            <p:ph type="title"/>
          </p:nvPr>
        </p:nvSpPr>
        <p:spPr/>
        <p:txBody>
          <a:bodyPr/>
          <a:lstStyle/>
          <a:p>
            <a:r>
              <a:rPr lang="cs-CZ" dirty="0"/>
              <a:t>Účel punkce</a:t>
            </a:r>
          </a:p>
        </p:txBody>
      </p:sp>
      <p:sp>
        <p:nvSpPr>
          <p:cNvPr id="5" name="Zástupný symbol pro obsah 4">
            <a:extLst>
              <a:ext uri="{FF2B5EF4-FFF2-40B4-BE49-F238E27FC236}">
                <a16:creationId xmlns:a16="http://schemas.microsoft.com/office/drawing/2014/main" id="{8FD2E409-C4BA-4266-846B-238B7FFD43E2}"/>
              </a:ext>
            </a:extLst>
          </p:cNvPr>
          <p:cNvSpPr>
            <a:spLocks noGrp="1"/>
          </p:cNvSpPr>
          <p:nvPr>
            <p:ph idx="1"/>
          </p:nvPr>
        </p:nvSpPr>
        <p:spPr>
          <a:xfrm>
            <a:off x="720000" y="1629789"/>
            <a:ext cx="10753200" cy="4139998"/>
          </a:xfrm>
        </p:spPr>
        <p:txBody>
          <a:bodyPr/>
          <a:lstStyle/>
          <a:p>
            <a:r>
              <a:rPr lang="cs-CZ" dirty="0">
                <a:solidFill>
                  <a:srgbClr val="0000DC"/>
                </a:solidFill>
              </a:rPr>
              <a:t>diagnostický</a:t>
            </a:r>
          </a:p>
          <a:p>
            <a:pPr lvl="1"/>
            <a:r>
              <a:rPr lang="cs-CZ" sz="2800" dirty="0"/>
              <a:t>zjištění přítomnosti tekutiny, </a:t>
            </a:r>
          </a:p>
          <a:p>
            <a:pPr lvl="1"/>
            <a:r>
              <a:rPr lang="cs-CZ" sz="2800" dirty="0"/>
              <a:t>charakter tekutiny</a:t>
            </a:r>
          </a:p>
          <a:p>
            <a:r>
              <a:rPr lang="cs-CZ" dirty="0">
                <a:solidFill>
                  <a:srgbClr val="0000DC"/>
                </a:solidFill>
              </a:rPr>
              <a:t>terapeutický</a:t>
            </a:r>
          </a:p>
          <a:p>
            <a:pPr lvl="1"/>
            <a:r>
              <a:rPr lang="cs-CZ" sz="2800" dirty="0"/>
              <a:t>evakuační charakter, </a:t>
            </a:r>
          </a:p>
          <a:p>
            <a:pPr lvl="1"/>
            <a:r>
              <a:rPr lang="cs-CZ" sz="2800" dirty="0"/>
              <a:t>výplach, </a:t>
            </a:r>
          </a:p>
          <a:p>
            <a:pPr lvl="1"/>
            <a:r>
              <a:rPr lang="cs-CZ" sz="2800" dirty="0"/>
              <a:t>aplikace léčiv</a:t>
            </a:r>
          </a:p>
          <a:p>
            <a:r>
              <a:rPr lang="cs-CZ" dirty="0"/>
              <a:t>vyšetření – mikrobiologické, mikroskopické, biochemické, histologické, cytologické, genetické</a:t>
            </a:r>
          </a:p>
          <a:p>
            <a:endParaRPr lang="cs-CZ" dirty="0"/>
          </a:p>
          <a:p>
            <a:pPr marL="324000" lvl="1" indent="0">
              <a:buNone/>
            </a:pPr>
            <a:endParaRPr lang="cs-CZ" dirty="0"/>
          </a:p>
          <a:p>
            <a:endParaRPr lang="cs-CZ" dirty="0"/>
          </a:p>
        </p:txBody>
      </p:sp>
    </p:spTree>
    <p:extLst>
      <p:ext uri="{BB962C8B-B14F-4D97-AF65-F5344CB8AC3E}">
        <p14:creationId xmlns:p14="http://schemas.microsoft.com/office/powerpoint/2010/main" val="3427775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27F22D5-B160-4419-9F54-B954F5F2DCC7}"/>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0D8A3928-F14B-44A0-823C-2213153AF28C}"/>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C27996E2-5C00-4AE5-AFCE-EF09A49F834C}"/>
              </a:ext>
            </a:extLst>
          </p:cNvPr>
          <p:cNvSpPr>
            <a:spLocks noGrp="1"/>
          </p:cNvSpPr>
          <p:nvPr>
            <p:ph type="title"/>
          </p:nvPr>
        </p:nvSpPr>
        <p:spPr/>
        <p:txBody>
          <a:bodyPr/>
          <a:lstStyle/>
          <a:p>
            <a:r>
              <a:rPr lang="cs-CZ" dirty="0"/>
              <a:t>Druhy punkcí</a:t>
            </a:r>
          </a:p>
        </p:txBody>
      </p:sp>
      <p:sp>
        <p:nvSpPr>
          <p:cNvPr id="5" name="Zástupný symbol pro obsah 4">
            <a:extLst>
              <a:ext uri="{FF2B5EF4-FFF2-40B4-BE49-F238E27FC236}">
                <a16:creationId xmlns:a16="http://schemas.microsoft.com/office/drawing/2014/main" id="{EE4F9066-8DDC-459A-BF70-ED4C8F8E9B9E}"/>
              </a:ext>
            </a:extLst>
          </p:cNvPr>
          <p:cNvSpPr>
            <a:spLocks noGrp="1"/>
          </p:cNvSpPr>
          <p:nvPr>
            <p:ph idx="1"/>
          </p:nvPr>
        </p:nvSpPr>
        <p:spPr/>
        <p:txBody>
          <a:bodyPr/>
          <a:lstStyle/>
          <a:p>
            <a:r>
              <a:rPr lang="cs-CZ" dirty="0">
                <a:solidFill>
                  <a:srgbClr val="0000DC"/>
                </a:solidFill>
              </a:rPr>
              <a:t>punkce přirozených dutin </a:t>
            </a:r>
            <a:r>
              <a:rPr lang="cs-CZ" dirty="0"/>
              <a:t>– hrudní, břišní, kanálu páteřního, moč. měchýře</a:t>
            </a:r>
          </a:p>
          <a:p>
            <a:r>
              <a:rPr lang="cs-CZ" dirty="0">
                <a:solidFill>
                  <a:srgbClr val="0000DC"/>
                </a:solidFill>
              </a:rPr>
              <a:t>punkce dutin a útvarů vzniklých patologicky </a:t>
            </a:r>
            <a:r>
              <a:rPr lang="cs-CZ" dirty="0"/>
              <a:t>– cysta, absces, hematom</a:t>
            </a:r>
          </a:p>
          <a:p>
            <a:r>
              <a:rPr lang="cs-CZ" dirty="0">
                <a:solidFill>
                  <a:srgbClr val="0000DC"/>
                </a:solidFill>
              </a:rPr>
              <a:t>punkce orgánů </a:t>
            </a:r>
            <a:r>
              <a:rPr lang="cs-CZ" dirty="0"/>
              <a:t>– ploché kosti, játra, slezina, mízní uzliny, ledviny</a:t>
            </a:r>
          </a:p>
          <a:p>
            <a:endParaRPr lang="cs-CZ" dirty="0"/>
          </a:p>
        </p:txBody>
      </p:sp>
    </p:spTree>
    <p:extLst>
      <p:ext uri="{BB962C8B-B14F-4D97-AF65-F5344CB8AC3E}">
        <p14:creationId xmlns:p14="http://schemas.microsoft.com/office/powerpoint/2010/main" val="3550438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FD649DB-ED1F-4A81-8A77-F9915EF52AC4}"/>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3B3B0B02-B20D-4AAD-935F-C29DD1F74C44}"/>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90DB9B3D-81FC-4031-A483-75751F6FC7FA}"/>
              </a:ext>
            </a:extLst>
          </p:cNvPr>
          <p:cNvSpPr>
            <a:spLocks noGrp="1"/>
          </p:cNvSpPr>
          <p:nvPr>
            <p:ph type="title"/>
          </p:nvPr>
        </p:nvSpPr>
        <p:spPr/>
        <p:txBody>
          <a:bodyPr/>
          <a:lstStyle/>
          <a:p>
            <a:r>
              <a:rPr lang="cs-CZ" dirty="0"/>
              <a:t>Obecné podmínky</a:t>
            </a:r>
          </a:p>
        </p:txBody>
      </p:sp>
      <p:sp>
        <p:nvSpPr>
          <p:cNvPr id="5" name="Zástupný symbol pro obsah 4">
            <a:extLst>
              <a:ext uri="{FF2B5EF4-FFF2-40B4-BE49-F238E27FC236}">
                <a16:creationId xmlns:a16="http://schemas.microsoft.com/office/drawing/2014/main" id="{D9EB8B93-07B9-4C0C-B4A9-9F251CA4F1DB}"/>
              </a:ext>
            </a:extLst>
          </p:cNvPr>
          <p:cNvSpPr>
            <a:spLocks noGrp="1"/>
          </p:cNvSpPr>
          <p:nvPr>
            <p:ph idx="1"/>
          </p:nvPr>
        </p:nvSpPr>
        <p:spPr/>
        <p:txBody>
          <a:bodyPr/>
          <a:lstStyle/>
          <a:p>
            <a:r>
              <a:rPr lang="cs-CZ" dirty="0"/>
              <a:t>punkce je lékařský výkon, sestra – příprava pacienta, pomůcek, asistence při výkonu</a:t>
            </a:r>
          </a:p>
          <a:p>
            <a:r>
              <a:rPr lang="cs-CZ" dirty="0"/>
              <a:t>příprava – psychická, medikamentózní, tělesná (hygiena, holení, vymočení, poloha)</a:t>
            </a:r>
          </a:p>
          <a:p>
            <a:r>
              <a:rPr lang="cs-CZ" dirty="0"/>
              <a:t>pomůcky: </a:t>
            </a:r>
          </a:p>
          <a:p>
            <a:pPr marL="526320" lvl="1" indent="-274320" fontAlgn="auto">
              <a:spcAft>
                <a:spcPts val="0"/>
              </a:spcAft>
              <a:buFont typeface="Wingdings 2"/>
              <a:buChar char=""/>
              <a:defRPr/>
            </a:pPr>
            <a:r>
              <a:rPr lang="cs-CZ" dirty="0"/>
              <a:t>pomůcky na dezinfekci místa vpichu – dezinfekční roztok, tampony, čtverečky, sterilní krytí po výkonu</a:t>
            </a:r>
          </a:p>
          <a:p>
            <a:pPr marL="526320" lvl="1" indent="-274320" fontAlgn="auto">
              <a:spcAft>
                <a:spcPts val="0"/>
              </a:spcAft>
              <a:buFont typeface="Wingdings 2"/>
              <a:buChar char=""/>
              <a:defRPr/>
            </a:pPr>
            <a:r>
              <a:rPr lang="cs-CZ" dirty="0"/>
              <a:t>lokální anestetikum + stříkačka a jehla</a:t>
            </a:r>
          </a:p>
          <a:p>
            <a:pPr marL="526320" lvl="1" indent="-274320" fontAlgn="auto">
              <a:spcAft>
                <a:spcPts val="0"/>
              </a:spcAft>
              <a:buFont typeface="Wingdings 2"/>
              <a:buChar char=""/>
              <a:defRPr/>
            </a:pPr>
            <a:r>
              <a:rPr lang="cs-CZ" dirty="0"/>
              <a:t>zkumavky na zachycení punktátu</a:t>
            </a:r>
          </a:p>
          <a:p>
            <a:pPr marL="526320" lvl="1" indent="-274320" fontAlgn="auto">
              <a:spcAft>
                <a:spcPts val="0"/>
              </a:spcAft>
              <a:buFont typeface="Wingdings 2"/>
              <a:buChar char=""/>
              <a:defRPr/>
            </a:pPr>
            <a:r>
              <a:rPr lang="cs-CZ" dirty="0"/>
              <a:t>sterilní rukavice, perforovaná rouška</a:t>
            </a:r>
          </a:p>
          <a:p>
            <a:pPr marL="526320" lvl="1" indent="-274320" fontAlgn="auto">
              <a:spcAft>
                <a:spcPts val="0"/>
              </a:spcAft>
              <a:buFont typeface="Wingdings 2"/>
              <a:buChar char=""/>
              <a:defRPr/>
            </a:pPr>
            <a:r>
              <a:rPr lang="cs-CZ" dirty="0"/>
              <a:t>emitní miska, punkční jehla</a:t>
            </a:r>
          </a:p>
          <a:p>
            <a:endParaRPr lang="cs-CZ" dirty="0"/>
          </a:p>
          <a:p>
            <a:endParaRPr lang="cs-CZ" dirty="0"/>
          </a:p>
          <a:p>
            <a:endParaRPr lang="cs-CZ" dirty="0"/>
          </a:p>
        </p:txBody>
      </p:sp>
    </p:spTree>
    <p:extLst>
      <p:ext uri="{BB962C8B-B14F-4D97-AF65-F5344CB8AC3E}">
        <p14:creationId xmlns:p14="http://schemas.microsoft.com/office/powerpoint/2010/main" val="97666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5AA5929-8DD2-45B4-9F78-40D717F3B6DF}"/>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DA95BA1E-1AC6-4E91-87A6-575BC62341B1}"/>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AE42262D-525C-4351-A696-938900724E97}"/>
              </a:ext>
            </a:extLst>
          </p:cNvPr>
          <p:cNvSpPr>
            <a:spLocks noGrp="1"/>
          </p:cNvSpPr>
          <p:nvPr>
            <p:ph type="title"/>
          </p:nvPr>
        </p:nvSpPr>
        <p:spPr/>
        <p:txBody>
          <a:bodyPr/>
          <a:lstStyle/>
          <a:p>
            <a:r>
              <a:rPr lang="cs-CZ" dirty="0"/>
              <a:t>Stanovení hustoty punktátu</a:t>
            </a:r>
          </a:p>
        </p:txBody>
      </p:sp>
      <p:sp>
        <p:nvSpPr>
          <p:cNvPr id="5" name="Zástupný symbol pro obsah 4">
            <a:extLst>
              <a:ext uri="{FF2B5EF4-FFF2-40B4-BE49-F238E27FC236}">
                <a16:creationId xmlns:a16="http://schemas.microsoft.com/office/drawing/2014/main" id="{4B3226C7-0B9B-4018-AD43-D8761C511E6D}"/>
              </a:ext>
            </a:extLst>
          </p:cNvPr>
          <p:cNvSpPr>
            <a:spLocks noGrp="1"/>
          </p:cNvSpPr>
          <p:nvPr>
            <p:ph idx="1"/>
          </p:nvPr>
        </p:nvSpPr>
        <p:spPr/>
        <p:txBody>
          <a:bodyPr/>
          <a:lstStyle/>
          <a:p>
            <a:pPr>
              <a:lnSpc>
                <a:spcPct val="100000"/>
              </a:lnSpc>
            </a:pPr>
            <a:r>
              <a:rPr lang="cs-CZ" b="1" dirty="0">
                <a:solidFill>
                  <a:srgbClr val="0000DC"/>
                </a:solidFill>
              </a:rPr>
              <a:t>transudát</a:t>
            </a:r>
            <a:r>
              <a:rPr lang="cs-CZ" dirty="0"/>
              <a:t> – </a:t>
            </a:r>
            <a:r>
              <a:rPr lang="cs-CZ" altLang="cs-CZ" dirty="0"/>
              <a:t>výpotek nezánětlivého původu, vznik přechod tekutiny z cév (kolem 1015)</a:t>
            </a:r>
          </a:p>
          <a:p>
            <a:pPr>
              <a:lnSpc>
                <a:spcPct val="100000"/>
              </a:lnSpc>
            </a:pPr>
            <a:r>
              <a:rPr lang="cs-CZ" altLang="cs-CZ" b="1" dirty="0">
                <a:solidFill>
                  <a:srgbClr val="0000DC"/>
                </a:solidFill>
              </a:rPr>
              <a:t>exsudát</a:t>
            </a:r>
            <a:r>
              <a:rPr lang="cs-CZ" altLang="cs-CZ" dirty="0"/>
              <a:t> – výpotek zánětlivého původu (kolem 1018 - 1020 )</a:t>
            </a:r>
          </a:p>
          <a:p>
            <a:pPr>
              <a:lnSpc>
                <a:spcPct val="100000"/>
              </a:lnSpc>
            </a:pPr>
            <a:endParaRPr lang="cs-CZ" altLang="cs-CZ" dirty="0"/>
          </a:p>
          <a:p>
            <a:pPr>
              <a:lnSpc>
                <a:spcPct val="100000"/>
              </a:lnSpc>
            </a:pPr>
            <a:r>
              <a:rPr lang="cs-CZ" altLang="cs-CZ" dirty="0"/>
              <a:t>rozlišení výpotků umožňuje </a:t>
            </a:r>
            <a:r>
              <a:rPr lang="cs-CZ" altLang="cs-CZ" dirty="0" err="1">
                <a:solidFill>
                  <a:srgbClr val="0000DC"/>
                </a:solidFill>
              </a:rPr>
              <a:t>Rivaltova</a:t>
            </a:r>
            <a:r>
              <a:rPr lang="cs-CZ" altLang="cs-CZ" dirty="0">
                <a:solidFill>
                  <a:srgbClr val="0000DC"/>
                </a:solidFill>
              </a:rPr>
              <a:t> zkouška</a:t>
            </a:r>
            <a:r>
              <a:rPr lang="cs-CZ" altLang="cs-CZ" dirty="0"/>
              <a:t>:</a:t>
            </a:r>
          </a:p>
          <a:p>
            <a:pPr>
              <a:lnSpc>
                <a:spcPct val="100000"/>
              </a:lnSpc>
            </a:pPr>
            <a:r>
              <a:rPr lang="cs-CZ" altLang="cs-CZ" dirty="0"/>
              <a:t>do 100 ml chladné vody 2-3 kapky ledové kyseliny octové a kapku punktátu – kapka exsudátu vytvoří bělavý obláček, který klesá ke dnu, transudát se rozplyne</a:t>
            </a:r>
          </a:p>
          <a:p>
            <a:pPr lvl="1"/>
            <a:endParaRPr lang="cs-CZ" altLang="cs-CZ" dirty="0"/>
          </a:p>
          <a:p>
            <a:endParaRPr lang="cs-CZ" dirty="0"/>
          </a:p>
        </p:txBody>
      </p:sp>
    </p:spTree>
    <p:extLst>
      <p:ext uri="{BB962C8B-B14F-4D97-AF65-F5344CB8AC3E}">
        <p14:creationId xmlns:p14="http://schemas.microsoft.com/office/powerpoint/2010/main" val="2615237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B8A8F30-8637-451C-B1FF-FEB0505C5EA6}"/>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138C467A-983A-4D4E-9666-17DDCAF7EA11}"/>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0EF879C5-87E3-4894-95C1-5E68B273B7BE}"/>
              </a:ext>
            </a:extLst>
          </p:cNvPr>
          <p:cNvSpPr>
            <a:spLocks noGrp="1"/>
          </p:cNvSpPr>
          <p:nvPr>
            <p:ph type="title"/>
          </p:nvPr>
        </p:nvSpPr>
        <p:spPr>
          <a:xfrm>
            <a:off x="719400" y="261787"/>
            <a:ext cx="10753200" cy="451576"/>
          </a:xfrm>
        </p:spPr>
        <p:txBody>
          <a:bodyPr/>
          <a:lstStyle/>
          <a:p>
            <a:r>
              <a:rPr lang="cs-CZ" dirty="0"/>
              <a:t>Punkce – místa vpichu</a:t>
            </a:r>
          </a:p>
        </p:txBody>
      </p:sp>
      <p:sp>
        <p:nvSpPr>
          <p:cNvPr id="5" name="Zástupný symbol pro obsah 4">
            <a:extLst>
              <a:ext uri="{FF2B5EF4-FFF2-40B4-BE49-F238E27FC236}">
                <a16:creationId xmlns:a16="http://schemas.microsoft.com/office/drawing/2014/main" id="{CF7002D1-EB9E-4A37-8376-457E311B0320}"/>
              </a:ext>
            </a:extLst>
          </p:cNvPr>
          <p:cNvSpPr>
            <a:spLocks noGrp="1"/>
          </p:cNvSpPr>
          <p:nvPr>
            <p:ph idx="1"/>
          </p:nvPr>
        </p:nvSpPr>
        <p:spPr>
          <a:xfrm>
            <a:off x="666000" y="906532"/>
            <a:ext cx="10753200" cy="4139998"/>
          </a:xfrm>
        </p:spPr>
        <p:txBody>
          <a:bodyPr/>
          <a:lstStyle/>
          <a:p>
            <a:r>
              <a:rPr lang="cs-CZ" sz="2400" b="1" dirty="0">
                <a:solidFill>
                  <a:srgbClr val="0000DC"/>
                </a:solidFill>
              </a:rPr>
              <a:t>lumbální</a:t>
            </a:r>
            <a:r>
              <a:rPr lang="cs-CZ" sz="2400" b="1" dirty="0"/>
              <a:t> </a:t>
            </a:r>
            <a:r>
              <a:rPr lang="cs-CZ" sz="2400" dirty="0"/>
              <a:t>– nabodnutí prostoru mezi 4. a 5. bederním obratlem (získání mozkomíšního moku, důvod dg. i terapeutický)</a:t>
            </a:r>
          </a:p>
          <a:p>
            <a:pPr>
              <a:lnSpc>
                <a:spcPct val="100000"/>
              </a:lnSpc>
              <a:defRPr/>
            </a:pPr>
            <a:r>
              <a:rPr lang="cs-CZ" sz="2400" b="1" dirty="0" err="1">
                <a:solidFill>
                  <a:srgbClr val="0000DC"/>
                </a:solidFill>
              </a:rPr>
              <a:t>subokcipitální</a:t>
            </a:r>
            <a:r>
              <a:rPr lang="cs-CZ" sz="2400" b="1" dirty="0"/>
              <a:t> </a:t>
            </a:r>
            <a:r>
              <a:rPr lang="cs-CZ" sz="2400" dirty="0"/>
              <a:t>– nabodnutí prostoru při horním okraji trnu 2. krčního obratle (</a:t>
            </a:r>
            <a:r>
              <a:rPr lang="cs-CZ" sz="2400" dirty="0">
                <a:cs typeface="Arial"/>
              </a:rPr>
              <a:t>↓ nitrolebního tlaku)</a:t>
            </a:r>
          </a:p>
          <a:p>
            <a:pPr>
              <a:lnSpc>
                <a:spcPct val="100000"/>
              </a:lnSpc>
              <a:defRPr/>
            </a:pPr>
            <a:r>
              <a:rPr lang="cs-CZ" sz="2400" b="1" dirty="0">
                <a:solidFill>
                  <a:srgbClr val="0000DC"/>
                </a:solidFill>
                <a:cs typeface="Arial"/>
              </a:rPr>
              <a:t>hrudní</a:t>
            </a:r>
            <a:r>
              <a:rPr lang="cs-CZ" sz="2400" b="1" dirty="0">
                <a:cs typeface="Arial"/>
              </a:rPr>
              <a:t> </a:t>
            </a:r>
            <a:r>
              <a:rPr lang="cs-CZ" sz="2400" dirty="0">
                <a:cs typeface="Arial"/>
              </a:rPr>
              <a:t>– </a:t>
            </a:r>
            <a:r>
              <a:rPr lang="cs-CZ" sz="2400" dirty="0"/>
              <a:t>nabodnutí prostoru mezi 7. a 8. žebrem v zadní axilární čáře za hlubokého vdechu (</a:t>
            </a:r>
            <a:r>
              <a:rPr lang="cs-CZ" sz="2400" dirty="0" err="1"/>
              <a:t>th</a:t>
            </a:r>
            <a:r>
              <a:rPr lang="cs-CZ" sz="2400" dirty="0"/>
              <a:t>. i dg. odsátí výpotku)</a:t>
            </a:r>
          </a:p>
          <a:p>
            <a:pPr>
              <a:lnSpc>
                <a:spcPct val="100000"/>
              </a:lnSpc>
              <a:defRPr/>
            </a:pPr>
            <a:r>
              <a:rPr lang="cs-CZ" sz="2400" b="1" dirty="0">
                <a:solidFill>
                  <a:srgbClr val="0000DC"/>
                </a:solidFill>
              </a:rPr>
              <a:t>sternální</a:t>
            </a:r>
            <a:r>
              <a:rPr lang="cs-CZ" sz="2400" dirty="0"/>
              <a:t> – nabodnutí hrudní kosti ve výši 2.a 3. mezižebří (odebrání kostní dřeně  z dg. důvodu)</a:t>
            </a:r>
          </a:p>
          <a:p>
            <a:pPr>
              <a:lnSpc>
                <a:spcPct val="100000"/>
              </a:lnSpc>
              <a:defRPr/>
            </a:pPr>
            <a:r>
              <a:rPr lang="cs-CZ" sz="2400" b="1" dirty="0">
                <a:solidFill>
                  <a:srgbClr val="0000DC"/>
                </a:solidFill>
              </a:rPr>
              <a:t>břišní</a:t>
            </a:r>
            <a:r>
              <a:rPr lang="cs-CZ" sz="2400" dirty="0"/>
              <a:t> – místo vpichu je ve střední čáře 3cm pod pupkem na rozhraní vnitřní a střední třetiny čáry spojující přední trn kyčelní kosti a pupek (evakuační důvod)</a:t>
            </a:r>
          </a:p>
          <a:p>
            <a:pPr>
              <a:lnSpc>
                <a:spcPct val="100000"/>
              </a:lnSpc>
              <a:defRPr/>
            </a:pPr>
            <a:r>
              <a:rPr lang="cs-CZ" sz="2400" b="1" dirty="0">
                <a:solidFill>
                  <a:srgbClr val="0000DC"/>
                </a:solidFill>
              </a:rPr>
              <a:t>punkce močového měchýře</a:t>
            </a:r>
            <a:r>
              <a:rPr lang="cs-CZ" sz="2400" dirty="0">
                <a:solidFill>
                  <a:srgbClr val="0000DC"/>
                </a:solidFill>
              </a:rPr>
              <a:t> </a:t>
            </a:r>
            <a:r>
              <a:rPr lang="cs-CZ" sz="2400" dirty="0"/>
              <a:t>– místo vpichu těsně nad symfýzou ve střední čáře (retence moči)</a:t>
            </a:r>
          </a:p>
          <a:p>
            <a:pPr>
              <a:lnSpc>
                <a:spcPct val="100000"/>
              </a:lnSpc>
              <a:defRPr/>
            </a:pPr>
            <a:r>
              <a:rPr lang="cs-CZ" sz="2400" b="1" dirty="0">
                <a:solidFill>
                  <a:srgbClr val="0000DC"/>
                </a:solidFill>
              </a:rPr>
              <a:t>punkce kloubů </a:t>
            </a:r>
            <a:r>
              <a:rPr lang="cs-CZ" sz="2400" dirty="0"/>
              <a:t>– </a:t>
            </a:r>
            <a:r>
              <a:rPr lang="cs-CZ" sz="2400" dirty="0">
                <a:cs typeface="Arial"/>
              </a:rPr>
              <a:t>každý kloub má svůj specifický postup (dg. i terapeutický</a:t>
            </a:r>
            <a:r>
              <a:rPr lang="cs-CZ" sz="2000" dirty="0">
                <a:cs typeface="Arial"/>
              </a:rPr>
              <a:t>)</a:t>
            </a:r>
            <a:r>
              <a:rPr lang="cs-CZ" sz="2000" dirty="0"/>
              <a:t> </a:t>
            </a:r>
          </a:p>
          <a:p>
            <a:endParaRPr lang="cs-CZ" dirty="0"/>
          </a:p>
        </p:txBody>
      </p:sp>
    </p:spTree>
    <p:extLst>
      <p:ext uri="{BB962C8B-B14F-4D97-AF65-F5344CB8AC3E}">
        <p14:creationId xmlns:p14="http://schemas.microsoft.com/office/powerpoint/2010/main" val="3801775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B784AE3-F9AD-4B95-80CF-21871B34F9C3}"/>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D25BA994-118B-41CC-B003-F171D06C0A68}"/>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89F35873-DE08-4521-8343-84B0146BDD6D}"/>
              </a:ext>
            </a:extLst>
          </p:cNvPr>
          <p:cNvSpPr>
            <a:spLocks noGrp="1"/>
          </p:cNvSpPr>
          <p:nvPr>
            <p:ph type="title"/>
          </p:nvPr>
        </p:nvSpPr>
        <p:spPr/>
        <p:txBody>
          <a:bodyPr/>
          <a:lstStyle/>
          <a:p>
            <a:r>
              <a:rPr lang="cs-CZ" dirty="0"/>
              <a:t>Sternální punkce</a:t>
            </a:r>
          </a:p>
        </p:txBody>
      </p:sp>
      <p:sp>
        <p:nvSpPr>
          <p:cNvPr id="5" name="Zástupný symbol pro obsah 4">
            <a:extLst>
              <a:ext uri="{FF2B5EF4-FFF2-40B4-BE49-F238E27FC236}">
                <a16:creationId xmlns:a16="http://schemas.microsoft.com/office/drawing/2014/main" id="{E7949379-6851-489A-97C7-49BA72DBDA58}"/>
              </a:ext>
            </a:extLst>
          </p:cNvPr>
          <p:cNvSpPr>
            <a:spLocks noGrp="1"/>
          </p:cNvSpPr>
          <p:nvPr>
            <p:ph idx="1"/>
          </p:nvPr>
        </p:nvSpPr>
        <p:spPr>
          <a:xfrm>
            <a:off x="720000" y="1453463"/>
            <a:ext cx="10753200" cy="4139998"/>
          </a:xfrm>
        </p:spPr>
        <p:txBody>
          <a:bodyPr/>
          <a:lstStyle/>
          <a:p>
            <a:r>
              <a:rPr lang="cs-CZ" b="1" dirty="0">
                <a:solidFill>
                  <a:srgbClr val="0000DC"/>
                </a:solidFill>
              </a:rPr>
              <a:t>nabodnutí hrudní kosti</a:t>
            </a:r>
          </a:p>
          <a:p>
            <a:r>
              <a:rPr lang="cs-CZ" dirty="0"/>
              <a:t>místem vpichu je nejčastěji hrudní kost ve výši 2. až 3. žebra nebo, zejména u dětí, rukojeť kosti hrudní</a:t>
            </a:r>
            <a:endParaRPr lang="cs-CZ" altLang="cs-CZ" dirty="0"/>
          </a:p>
          <a:p>
            <a:endParaRPr lang="cs-CZ" altLang="cs-CZ" dirty="0"/>
          </a:p>
          <a:p>
            <a:r>
              <a:rPr lang="cs-CZ" altLang="cs-CZ" dirty="0">
                <a:solidFill>
                  <a:srgbClr val="0000DC"/>
                </a:solidFill>
              </a:rPr>
              <a:t>účel</a:t>
            </a:r>
            <a:r>
              <a:rPr lang="cs-CZ" altLang="cs-CZ" dirty="0"/>
              <a:t> – d</a:t>
            </a:r>
            <a:r>
              <a:rPr lang="cs-CZ" dirty="0"/>
              <a:t>iagnostický – zjišťuje se struktura a množství krevních elementů v kostní dřeni (nemoci červené a bílé krevní složky – </a:t>
            </a:r>
            <a:r>
              <a:rPr lang="cs-CZ" dirty="0" err="1"/>
              <a:t>makrocytární</a:t>
            </a:r>
            <a:r>
              <a:rPr lang="cs-CZ" dirty="0"/>
              <a:t> anemie, leukemie, </a:t>
            </a:r>
            <a:r>
              <a:rPr lang="cs-CZ" dirty="0" err="1"/>
              <a:t>pancytopenie</a:t>
            </a:r>
            <a:r>
              <a:rPr lang="cs-CZ" dirty="0"/>
              <a:t>, leukopenie, </a:t>
            </a:r>
            <a:r>
              <a:rPr lang="cs-CZ" dirty="0" err="1"/>
              <a:t>plazmocytom</a:t>
            </a:r>
            <a:r>
              <a:rPr lang="cs-CZ" dirty="0"/>
              <a:t>, dlouhodobá leukocytóza, polékový útlum kostní dřeně, útlum kostní dřeně po radioterapii nebo léčbě cytostatiky)</a:t>
            </a:r>
          </a:p>
          <a:p>
            <a:endParaRPr lang="cs-CZ" dirty="0"/>
          </a:p>
          <a:p>
            <a:endParaRPr lang="cs-CZ" dirty="0"/>
          </a:p>
        </p:txBody>
      </p:sp>
    </p:spTree>
    <p:extLst>
      <p:ext uri="{BB962C8B-B14F-4D97-AF65-F5344CB8AC3E}">
        <p14:creationId xmlns:p14="http://schemas.microsoft.com/office/powerpoint/2010/main" val="37149997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_PERSONNUM" val="100"/>
  <p:tag name="ARS_PPT_DBNAME" val="Punkce[20210503084354768].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4.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6.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cz-v11.potx" id="{AF0F71E7-5DF4-4053-86E5-72B8973D7F64}" vid="{53024889-B6B7-4D78-8AB9-6C3BF509ADE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muni-med-prezentace-16-9-cz-v11 (1)</Template>
  <TotalTime>756</TotalTime>
  <Words>1737</Words>
  <Application>Microsoft Office PowerPoint</Application>
  <PresentationFormat>Širokoúhlá obrazovka</PresentationFormat>
  <Paragraphs>348</Paragraphs>
  <Slides>39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39</vt:i4>
      </vt:variant>
    </vt:vector>
  </HeadingPairs>
  <TitlesOfParts>
    <vt:vector size="44" baseType="lpstr">
      <vt:lpstr>Arial</vt:lpstr>
      <vt:lpstr>Tahoma</vt:lpstr>
      <vt:lpstr>Wingdings</vt:lpstr>
      <vt:lpstr>Wingdings 2</vt:lpstr>
      <vt:lpstr>Prezentace_MU_CZ</vt:lpstr>
      <vt:lpstr>Prezentace aplikace PowerPoint</vt:lpstr>
      <vt:lpstr>Punkce</vt:lpstr>
      <vt:lpstr>Punkce </vt:lpstr>
      <vt:lpstr>Účel punkce</vt:lpstr>
      <vt:lpstr>Druhy punkcí</vt:lpstr>
      <vt:lpstr>Obecné podmínky</vt:lpstr>
      <vt:lpstr>Stanovení hustoty punktátu</vt:lpstr>
      <vt:lpstr>Punkce – místa vpichu</vt:lpstr>
      <vt:lpstr>Sternální punkce</vt:lpstr>
      <vt:lpstr>Sternální punkce</vt:lpstr>
      <vt:lpstr>Sternální punkce – aktivity sestry před vyšetřením</vt:lpstr>
      <vt:lpstr>Sternální punkce – aktivity sestry před vyšetřením</vt:lpstr>
      <vt:lpstr>Sternální punkce – pomůcky </vt:lpstr>
      <vt:lpstr>Sternální punkce – aktivity sestry po vyšetření</vt:lpstr>
      <vt:lpstr>Sternální punkce – komplikace </vt:lpstr>
      <vt:lpstr>Trepanobiopsie </vt:lpstr>
      <vt:lpstr>Trepanobiopsie</vt:lpstr>
      <vt:lpstr>Lumbální punkce</vt:lpstr>
      <vt:lpstr>Lumbální punkce</vt:lpstr>
      <vt:lpstr>Lumbální punkce</vt:lpstr>
      <vt:lpstr>Lumbální punkce – pomůcky </vt:lpstr>
      <vt:lpstr>Lumbální punkce - poloha</vt:lpstr>
      <vt:lpstr>Lumbální punkce - poloha</vt:lpstr>
      <vt:lpstr>Lumbální punkce – zkoušky</vt:lpstr>
      <vt:lpstr>Lumbální punkce – aktivity sestry před vyšetřením</vt:lpstr>
      <vt:lpstr>Lumbální punkce – aktivity sestry před vyšetřením</vt:lpstr>
      <vt:lpstr>Lumbální punkce – aktivity sestry po vyšetření</vt:lpstr>
      <vt:lpstr>Lumbální punkce – aktivity sestry po vyšetření</vt:lpstr>
      <vt:lpstr>Lumbální punkce – komplikace </vt:lpstr>
      <vt:lpstr>Hodnocení likvoru</vt:lpstr>
      <vt:lpstr>Hodnocení likvoru</vt:lpstr>
      <vt:lpstr>Hrudní punkce</vt:lpstr>
      <vt:lpstr>Hrudní punkce – místo vpichu </vt:lpstr>
      <vt:lpstr>Hrudní punkce – aktivity sestry před vyšetřením</vt:lpstr>
      <vt:lpstr>Hrudní punkce – aktivity sestry před vyšetřením</vt:lpstr>
      <vt:lpstr>Břišní punkce </vt:lpstr>
      <vt:lpstr>Zdroje </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Andrea Menšíková</dc:creator>
  <cp:lastModifiedBy>Andrea Menšíková</cp:lastModifiedBy>
  <cp:revision>57</cp:revision>
  <cp:lastPrinted>2021-05-03T06:45:09Z</cp:lastPrinted>
  <dcterms:created xsi:type="dcterms:W3CDTF">2021-02-15T10:37:16Z</dcterms:created>
  <dcterms:modified xsi:type="dcterms:W3CDTF">2022-03-15T18:41:53Z</dcterms:modified>
</cp:coreProperties>
</file>