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3"/>
  </p:notesMasterIdLst>
  <p:handoutMasterIdLst>
    <p:handoutMasterId r:id="rId64"/>
  </p:handoutMasterIdLst>
  <p:sldIdLst>
    <p:sldId id="266" r:id="rId2"/>
    <p:sldId id="267" r:id="rId3"/>
    <p:sldId id="270" r:id="rId4"/>
    <p:sldId id="272" r:id="rId5"/>
    <p:sldId id="273" r:id="rId6"/>
    <p:sldId id="271" r:id="rId7"/>
    <p:sldId id="274" r:id="rId8"/>
    <p:sldId id="275" r:id="rId9"/>
    <p:sldId id="276" r:id="rId10"/>
    <p:sldId id="277" r:id="rId11"/>
    <p:sldId id="279" r:id="rId12"/>
    <p:sldId id="278" r:id="rId13"/>
    <p:sldId id="281" r:id="rId14"/>
    <p:sldId id="282" r:id="rId15"/>
    <p:sldId id="280" r:id="rId16"/>
    <p:sldId id="284" r:id="rId17"/>
    <p:sldId id="283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8" r:id="rId30"/>
    <p:sldId id="299" r:id="rId31"/>
    <p:sldId id="297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10" r:id="rId42"/>
    <p:sldId id="309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268" r:id="rId61"/>
    <p:sldId id="269" r:id="rId62"/>
  </p:sldIdLst>
  <p:sldSz cx="12192000" cy="6858000"/>
  <p:notesSz cx="6858000" cy="9144000"/>
  <p:custDataLst>
    <p:tags r:id="rId6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6754" autoAdjust="0"/>
  </p:normalViewPr>
  <p:slideViewPr>
    <p:cSldViewPr snapToGrid="0">
      <p:cViewPr varScale="1">
        <p:scale>
          <a:sx n="110" d="100"/>
          <a:sy n="110" d="100"/>
        </p:scale>
        <p:origin x="630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BB26B4-1DB3-416F-8DA4-AFF4E665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obsah 12">
            <a:extLst>
              <a:ext uri="{FF2B5EF4-FFF2-40B4-BE49-F238E27FC236}">
                <a16:creationId xmlns:a16="http://schemas.microsoft.com/office/drawing/2014/main" id="{9547EBDF-D870-4615-B89A-66FC8E0A0F0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text 5">
            <a:extLst>
              <a:ext uri="{FF2B5EF4-FFF2-40B4-BE49-F238E27FC236}">
                <a16:creationId xmlns:a16="http://schemas.microsoft.com/office/drawing/2014/main" id="{FE825788-55A0-4392-9284-0099917A1B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BB6DC7A3-6070-4788-8925-ECEF5D270E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7B2FBDD4-6F42-4D3A-ABC8-DAF530179B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Zástupný symbol pro text 13">
            <a:extLst>
              <a:ext uri="{FF2B5EF4-FFF2-40B4-BE49-F238E27FC236}">
                <a16:creationId xmlns:a16="http://schemas.microsoft.com/office/drawing/2014/main" id="{6559EC12-76DD-40DE-8DB8-8B359A47CC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Zástupný symbol pro obsah 12">
            <a:extLst>
              <a:ext uri="{FF2B5EF4-FFF2-40B4-BE49-F238E27FC236}">
                <a16:creationId xmlns:a16="http://schemas.microsoft.com/office/drawing/2014/main" id="{137F4524-A39B-43FB-9E07-67C45199272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6838A12A-82A1-4709-9D33-F39AFA8AF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28" name="Rectangle 17">
            <a:extLst>
              <a:ext uri="{FF2B5EF4-FFF2-40B4-BE49-F238E27FC236}">
                <a16:creationId xmlns:a16="http://schemas.microsoft.com/office/drawing/2014/main" id="{DE0BEEF4-6DAC-4D6C-AD80-575053D422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D54EEC6B-F6F3-491F-AF84-5FBBB3FC67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93E3813-A8A0-4605-A751-A0C706248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77EDFCFB-BDDB-45EE-9574-EB8FA8F886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560DCD67-AE12-4FF8-B224-2C33488C5A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7">
            <a:extLst>
              <a:ext uri="{FF2B5EF4-FFF2-40B4-BE49-F238E27FC236}">
                <a16:creationId xmlns:a16="http://schemas.microsoft.com/office/drawing/2014/main" id="{F4024E46-62E6-44CE-9E2C-14E827C7CC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3CAA91-E696-4AD2-90D7-33C983810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D1C4BF70-4C1E-4AF7-81E0-104F006A02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3E5CFC32-FE61-424D-B52A-0545883D65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6480462-23C7-4E09-BE59-6229F8EBE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6">
            <a:extLst>
              <a:ext uri="{FF2B5EF4-FFF2-40B4-BE49-F238E27FC236}">
                <a16:creationId xmlns:a16="http://schemas.microsoft.com/office/drawing/2014/main" id="{A863908E-35CD-40EF-A9BC-99C58ABB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B6C1BCC2-A34F-44AA-A794-995C12271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5A4303E-2B43-4D3D-A41D-FED699B96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7870222A-3184-483B-8432-BC2DC27015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9151A81E-EB70-4E3D-8B26-0F63114D61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2">
            <a:extLst>
              <a:ext uri="{FF2B5EF4-FFF2-40B4-BE49-F238E27FC236}">
                <a16:creationId xmlns:a16="http://schemas.microsoft.com/office/drawing/2014/main" id="{FB42411C-CED0-4ED2-B4E8-5D353B0A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21D70DC-2864-41C2-B8C6-05CA897F7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2FD3E81E-40FE-4E13-9B11-5767EF4D1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3B718662-BCEF-4F53-80CB-8B7864BBF9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817F25E5-B573-488B-992B-821062693C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1655828-74E8-4C8C-9A46-D37055D42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0" name="Zástupný symbol pro text 7">
            <a:extLst>
              <a:ext uri="{FF2B5EF4-FFF2-40B4-BE49-F238E27FC236}">
                <a16:creationId xmlns:a16="http://schemas.microsoft.com/office/drawing/2014/main" id="{75DC10B1-1F87-4724-A431-B37F17D5C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id="{AC2C2C02-70BC-4CA2-A448-691E5EA5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250CC6C-D8E6-4BFA-8121-125E87CAF9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7031899D-0AAE-4B99-AEF8-0822F14C8E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15" name="Zástupný symbol pro číslo snímku 2">
            <a:extLst>
              <a:ext uri="{FF2B5EF4-FFF2-40B4-BE49-F238E27FC236}">
                <a16:creationId xmlns:a16="http://schemas.microsoft.com/office/drawing/2014/main" id="{D92A2384-FACF-4740-A29F-249FD2ADB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D4C2477F-94C0-46AB-8F78-23BC6DD4FC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Nadpis 12">
            <a:extLst>
              <a:ext uri="{FF2B5EF4-FFF2-40B4-BE49-F238E27FC236}">
                <a16:creationId xmlns:a16="http://schemas.microsoft.com/office/drawing/2014/main" id="{C4106739-3F30-4F60-A2E3-CF2394B8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E339B93E-CBDC-488E-BF9A-45D7166AC8D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BFD74342-09BD-4472-B28E-114F4330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AD2DE495-3325-41DE-A9F8-9591CFE84142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1764A665-A1E3-4A8F-B626-FB65BDBAF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9" name="Rectangle 17">
            <a:extLst>
              <a:ext uri="{FF2B5EF4-FFF2-40B4-BE49-F238E27FC236}">
                <a16:creationId xmlns:a16="http://schemas.microsoft.com/office/drawing/2014/main" id="{ADC4F307-3DF9-4410-8992-A762F28776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437C06DE-EC9E-4277-9F01-ABCD1D7851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obsah 12">
            <a:extLst>
              <a:ext uri="{FF2B5EF4-FFF2-40B4-BE49-F238E27FC236}">
                <a16:creationId xmlns:a16="http://schemas.microsoft.com/office/drawing/2014/main" id="{3CE5E861-D1D4-4121-A3EE-54C338DE09B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8" name="Nadpis 3">
            <a:extLst>
              <a:ext uri="{FF2B5EF4-FFF2-40B4-BE49-F238E27FC236}">
                <a16:creationId xmlns:a16="http://schemas.microsoft.com/office/drawing/2014/main" id="{F7E125D3-8983-4C68-BE8E-3E28EE04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9" name="Zástupný symbol pro text 13">
            <a:extLst>
              <a:ext uri="{FF2B5EF4-FFF2-40B4-BE49-F238E27FC236}">
                <a16:creationId xmlns:a16="http://schemas.microsoft.com/office/drawing/2014/main" id="{437D9636-8187-40FB-9014-91A485647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338E8CF6-8E6E-495F-9305-499E00CAA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1" name="Zástupný symbol pro obsah 2">
            <a:extLst>
              <a:ext uri="{FF2B5EF4-FFF2-40B4-BE49-F238E27FC236}">
                <a16:creationId xmlns:a16="http://schemas.microsoft.com/office/drawing/2014/main" id="{F1218642-4B36-47A8-993D-095CD9ED7856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B6B70499-49FF-4F72-990E-E50DCAF497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306C7E2E-0F6D-4FCC-BEBB-E477C0EDE1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8CE0E250-5D3F-4EB8-8C80-31815677104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Zástupný symbol pro text 5">
            <a:extLst>
              <a:ext uri="{FF2B5EF4-FFF2-40B4-BE49-F238E27FC236}">
                <a16:creationId xmlns:a16="http://schemas.microsoft.com/office/drawing/2014/main" id="{0F223511-4560-47CD-B05A-BADF3B3D1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3AFBD400-6ACB-4E94-8A8F-EF5BE83952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Zástupný symbol pro text 5">
            <a:extLst>
              <a:ext uri="{FF2B5EF4-FFF2-40B4-BE49-F238E27FC236}">
                <a16:creationId xmlns:a16="http://schemas.microsoft.com/office/drawing/2014/main" id="{F6BCDF9B-5557-4C01-BFEA-AC54389E0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Zástupný symbol pro text 13">
            <a:extLst>
              <a:ext uri="{FF2B5EF4-FFF2-40B4-BE49-F238E27FC236}">
                <a16:creationId xmlns:a16="http://schemas.microsoft.com/office/drawing/2014/main" id="{978AEBEE-D3B8-4F1E-84B5-BAC5E748B0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7" name="Zástupný symbol pro text 13">
            <a:extLst>
              <a:ext uri="{FF2B5EF4-FFF2-40B4-BE49-F238E27FC236}">
                <a16:creationId xmlns:a16="http://schemas.microsoft.com/office/drawing/2014/main" id="{8BEF53DA-BDCC-402C-8853-0C952D6B00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8" name="Zástupný symbol pro text 13">
            <a:extLst>
              <a:ext uri="{FF2B5EF4-FFF2-40B4-BE49-F238E27FC236}">
                <a16:creationId xmlns:a16="http://schemas.microsoft.com/office/drawing/2014/main" id="{1B869AE0-B815-43F3-9C57-774B12651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9" name="Zástupný symbol pro obsah 12">
            <a:extLst>
              <a:ext uri="{FF2B5EF4-FFF2-40B4-BE49-F238E27FC236}">
                <a16:creationId xmlns:a16="http://schemas.microsoft.com/office/drawing/2014/main" id="{7EE296DF-188D-46CD-A248-5E32B38204A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0" name="Zástupný symbol pro obsah 12">
            <a:extLst>
              <a:ext uri="{FF2B5EF4-FFF2-40B4-BE49-F238E27FC236}">
                <a16:creationId xmlns:a16="http://schemas.microsoft.com/office/drawing/2014/main" id="{86567007-60CB-42DC-93EA-A0AFB168C81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1" name="Zástupný symbol pro text 7">
            <a:extLst>
              <a:ext uri="{FF2B5EF4-FFF2-40B4-BE49-F238E27FC236}">
                <a16:creationId xmlns:a16="http://schemas.microsoft.com/office/drawing/2014/main" id="{F1BE8CEB-F37E-4115-BEAE-2A66158C1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2" name="Nadpis 12">
            <a:extLst>
              <a:ext uri="{FF2B5EF4-FFF2-40B4-BE49-F238E27FC236}">
                <a16:creationId xmlns:a16="http://schemas.microsoft.com/office/drawing/2014/main" id="{9063DEBF-5704-4C60-927D-4EE182D4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C1E17AD7-C41E-4941-82E2-9E0085CDE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4" name="Rectangle 17">
            <a:extLst>
              <a:ext uri="{FF2B5EF4-FFF2-40B4-BE49-F238E27FC236}">
                <a16:creationId xmlns:a16="http://schemas.microsoft.com/office/drawing/2014/main" id="{2019F1A4-69A0-4FF8-8995-9B76480FDF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70B6F527-4F6F-407F-ACB8-3642D3D05B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6D2A4ADF-EE22-48A9-9D57-09381DE8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327AD19-2866-498E-B141-60DB67C20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F362095D-69A9-4E7E-B0AD-45833F6F096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816C4316-2D20-4A0F-97F8-1B81D6F3D2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479503A6-16CC-4F01-AF35-CF704ACE78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0C31BCEF-D9FF-4796-A774-A41223BD56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A9C999D-0177-4D2E-B8A6-1E94C72C4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66C581-4BC7-43C0-A297-97463012A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804A2AC6-8CD7-45FD-9072-6BC53E42A3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CB7837D4-109B-4305-835D-58924C78A8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357E978C-D332-46B0-BCEB-191876BA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text 4">
            <a:extLst>
              <a:ext uri="{FF2B5EF4-FFF2-40B4-BE49-F238E27FC236}">
                <a16:creationId xmlns:a16="http://schemas.microsoft.com/office/drawing/2014/main" id="{BF356BAA-D86E-48F6-AB0E-D85145D01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04A51A6C-23BF-41AD-B682-A75C089948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F8DFAB6E-B377-4196-8D95-E94BE6B31E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4.xml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4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F4CDDA-D35D-40D6-BAEC-0E10B0D1625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4000" y="3227536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Školení BOZP před nástupem do klinické praxe 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4B0DCEF-4D59-4AB2-94EB-852EF1C2D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6000" y="6228000"/>
            <a:ext cx="7920000" cy="252000"/>
          </a:xfrm>
        </p:spPr>
        <p:txBody>
          <a:bodyPr/>
          <a:lstStyle/>
          <a:p>
            <a:r>
              <a:rPr lang="cs-CZ" dirty="0"/>
              <a:t>Ústav zdravotnických věd, LF MU Brno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15851F-F590-4814-9D8F-F7B4E86A7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2570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D0FED-CD08-4CE3-8AF5-D59D2B487C8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Chemické látky a směsi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4571-32FF-46E0-A944-354C54150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29789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b="1" dirty="0">
                <a:solidFill>
                  <a:schemeClr val="tx1"/>
                </a:solidFill>
              </a:rPr>
              <a:t>Zákon č. 350/2011 Sb., </a:t>
            </a:r>
            <a:r>
              <a:rPr lang="cs-CZ" altLang="cs-CZ" dirty="0">
                <a:solidFill>
                  <a:schemeClr val="tx1"/>
                </a:solidFill>
              </a:rPr>
              <a:t>o chemických látkách a chemických směsích a o změně některých zákonů </a:t>
            </a:r>
            <a:r>
              <a:rPr lang="cs-CZ" altLang="cs-CZ" b="1" dirty="0">
                <a:solidFill>
                  <a:schemeClr val="tx1"/>
                </a:solidFill>
              </a:rPr>
              <a:t>(chemický zákon) </a:t>
            </a:r>
            <a:r>
              <a:rPr lang="cs-CZ" altLang="cs-CZ" i="1" dirty="0">
                <a:solidFill>
                  <a:schemeClr val="tx1"/>
                </a:solidFill>
              </a:rPr>
              <a:t>– klasifikace, balení a označování (vlastnosti látek a směsí, skupiny nebezpečnosti, hodnocení nebezpečných vlastností látek a směsí), orgány státní správy, bezpečnostní list</a:t>
            </a:r>
          </a:p>
          <a:p>
            <a:pPr>
              <a:lnSpc>
                <a:spcPct val="100000"/>
              </a:lnSpc>
            </a:pPr>
            <a:r>
              <a:rPr lang="cs-CZ" altLang="cs-CZ" b="1" dirty="0">
                <a:solidFill>
                  <a:schemeClr val="tx1"/>
                </a:solidFill>
              </a:rPr>
              <a:t>Nařízení Evropského parlamentu a Rady (ES) č. 1272/2008, </a:t>
            </a:r>
            <a:br>
              <a:rPr lang="cs-CZ" altLang="cs-CZ" b="1" dirty="0">
                <a:solidFill>
                  <a:schemeClr val="tx1"/>
                </a:solidFill>
              </a:rPr>
            </a:br>
            <a:r>
              <a:rPr lang="cs-CZ" altLang="cs-CZ" dirty="0">
                <a:solidFill>
                  <a:schemeClr val="tx1"/>
                </a:solidFill>
              </a:rPr>
              <a:t>o klasifikaci, označování a balení látek a směsí, o změně a zrušení směrnic 67/548/EHS a 1999/45/ES a o změně nařízení (ES) č. 1907/2006</a:t>
            </a:r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b="1" i="1" dirty="0"/>
              <a:t>(klasifikace a označování nebezpečných látek a směsí)</a:t>
            </a:r>
          </a:p>
          <a:p>
            <a:pPr>
              <a:lnSpc>
                <a:spcPct val="100000"/>
              </a:lnSpc>
            </a:pPr>
            <a:endParaRPr lang="cs-CZ" i="1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722CD0A-A63E-452A-9933-EC04BC0872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08FF996-23C0-43B3-981C-3CDF1A9D6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3117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BC8D2-0A66-48D5-A9EC-0E6E113CDCB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510275"/>
            <a:ext cx="10753200" cy="451576"/>
          </a:xfrm>
        </p:spPr>
        <p:txBody>
          <a:bodyPr/>
          <a:lstStyle/>
          <a:p>
            <a:r>
              <a:rPr lang="cs-CZ" dirty="0"/>
              <a:t>Požární ochrana a prevence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1D3276-6D73-405B-AE47-665F1590D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104773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tx1"/>
                </a:solidFill>
              </a:rPr>
              <a:t>Zákon č. 133/1985 Sb.,</a:t>
            </a:r>
            <a:r>
              <a:rPr lang="cs-CZ" dirty="0">
                <a:solidFill>
                  <a:schemeClr val="tx1"/>
                </a:solidFill>
              </a:rPr>
              <a:t> o požární ochraně (</a:t>
            </a:r>
            <a:r>
              <a:rPr lang="cs-CZ" i="1" dirty="0">
                <a:solidFill>
                  <a:schemeClr val="tx1"/>
                </a:solidFill>
              </a:rPr>
              <a:t>členění činností podle požárního nebezpečí, odborná způsobilost, dokumentace požární </a:t>
            </a:r>
            <a:r>
              <a:rPr lang="cs-CZ" i="1" dirty="0" err="1">
                <a:solidFill>
                  <a:schemeClr val="tx1"/>
                </a:solidFill>
              </a:rPr>
              <a:t>ochrany,školení</a:t>
            </a:r>
            <a:r>
              <a:rPr lang="cs-CZ" i="1" dirty="0">
                <a:solidFill>
                  <a:schemeClr val="tx1"/>
                </a:solidFill>
              </a:rPr>
              <a:t> a odborná příprava zaměstnanců o požární ochraně, základní povinnosti fyzických osob, osobní pomoc, věcná pomoc apod.)</a:t>
            </a:r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tx1"/>
                </a:solidFill>
              </a:rPr>
              <a:t>Vyhláška č. 246/2001 Sb., </a:t>
            </a:r>
            <a:r>
              <a:rPr lang="cs-CZ" dirty="0">
                <a:solidFill>
                  <a:schemeClr val="tx1"/>
                </a:solidFill>
              </a:rPr>
              <a:t>o stanovení podmínek požární bezpečnosti a výkonu státního požárního dozoru (vyhláška o požární prevenci) – </a:t>
            </a:r>
            <a:r>
              <a:rPr lang="cs-CZ" i="1" dirty="0">
                <a:solidFill>
                  <a:schemeClr val="tx1"/>
                </a:solidFill>
              </a:rPr>
              <a:t>hasicí přístroje – věcné prostředky požární ochrany, požárně bezpečnostní zařízení, podmínky pro hašení požárů a pro záchranné práce, školení a odborná příprava zaměstnanců o požární ochraně, druhy a obsah dokumentace požární ochrany</a:t>
            </a:r>
          </a:p>
          <a:p>
            <a:pPr>
              <a:lnSpc>
                <a:spcPct val="100000"/>
              </a:lnSpc>
            </a:pPr>
            <a:endParaRPr lang="cs-CZ" i="1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D0E3390-5D0D-410D-8A25-DAF391E20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dirty="0"/>
              <a:t>Ústav zdravotnických věd, LF MU Brno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877CE4A-B6E9-4448-AB78-F25757D6D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4415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BC8D2-0A66-48D5-A9EC-0E6E113CDCB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510275"/>
            <a:ext cx="10753200" cy="451576"/>
          </a:xfrm>
        </p:spPr>
        <p:txBody>
          <a:bodyPr/>
          <a:lstStyle/>
          <a:p>
            <a:r>
              <a:rPr lang="cs-CZ" dirty="0"/>
              <a:t>Požární ochrana a prevence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1D3276-6D73-405B-AE47-665F1590D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888" y="1255775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tx1"/>
                </a:solidFill>
              </a:rPr>
              <a:t>Vyhláška č. 23/2008 Sb.,</a:t>
            </a:r>
            <a:r>
              <a:rPr lang="cs-CZ" dirty="0">
                <a:solidFill>
                  <a:schemeClr val="tx1"/>
                </a:solidFill>
              </a:rPr>
              <a:t> o technických podmínkách požární ochrany staveb </a:t>
            </a:r>
            <a:r>
              <a:rPr lang="cs-CZ" i="1" dirty="0">
                <a:solidFill>
                  <a:schemeClr val="tx1"/>
                </a:solidFill>
              </a:rPr>
              <a:t>(požadavky pro nové a stávající stavby – užívání stavby, chráněné únikové cesty, hořlavé kapaliny, bezpečné vzdálenosti spotřebičů od hořlavých hmot)</a:t>
            </a:r>
            <a:endParaRPr lang="cs-CZ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cs-CZ" i="1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D0E3390-5D0D-410D-8A25-DAF391E20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dirty="0"/>
              <a:t>Ústav zdravotnických věd, LF MU Brno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877CE4A-B6E9-4448-AB78-F25757D6D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0155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F90409-709F-44C7-AEC9-13D6F3F1FC6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Zákoník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40BDCF-4B8D-443A-AD3B-3DBCB8344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nejdůležitějším zákonem z pohledu BOZP je zákon </a:t>
            </a:r>
            <a:r>
              <a:rPr lang="cs-CZ" b="1" dirty="0"/>
              <a:t>č.262/2006 Sb.</a:t>
            </a:r>
            <a:r>
              <a:rPr lang="cs-CZ" dirty="0"/>
              <a:t>, ve znění pozdějších předpisů tzv. </a:t>
            </a:r>
            <a:r>
              <a:rPr lang="cs-CZ" b="1" dirty="0"/>
              <a:t>Zákoník práce</a:t>
            </a:r>
          </a:p>
          <a:p>
            <a:pPr>
              <a:lnSpc>
                <a:spcPct val="100000"/>
              </a:lnSpc>
            </a:pPr>
            <a:r>
              <a:rPr lang="cs-CZ" i="1" dirty="0">
                <a:solidFill>
                  <a:schemeClr val="tx1"/>
                </a:solidFill>
              </a:rPr>
              <a:t>§ 101 – 108 řeší práva a povinnosti zaměstnavatele a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i="1" dirty="0">
                <a:solidFill>
                  <a:schemeClr val="tx1"/>
                </a:solidFill>
              </a:rPr>
              <a:t>zaměstnance (studenta) – z</a:t>
            </a:r>
            <a:r>
              <a:rPr lang="cs-CZ" altLang="cs-CZ" dirty="0">
                <a:solidFill>
                  <a:schemeClr val="tx1"/>
                </a:solidFill>
              </a:rPr>
              <a:t>aměstnavatel je povinen nepřipustit, aby zaměstnanec (student) vykonával zakázané práce a práce, jejichž náročnost by neodpovídala jeho schopnostem a zdravotní způsobilosti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 </a:t>
            </a:r>
            <a:r>
              <a:rPr lang="cs-CZ" altLang="cs-CZ" dirty="0"/>
              <a:t>s</a:t>
            </a:r>
            <a:r>
              <a:rPr lang="cs-CZ" dirty="0">
                <a:solidFill>
                  <a:schemeClr val="tx1"/>
                </a:solidFill>
              </a:rPr>
              <a:t>eznámit zaměstnance (studenta) s možnými riziky na pracovišti, s jejich odstraňováním nebo minimalizací</a:t>
            </a:r>
          </a:p>
          <a:p>
            <a:pPr marL="0" indent="0" eaLnBrk="1" fontAlgn="auto" hangingPunct="1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endParaRPr lang="cs-CZ" altLang="cs-CZ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0696197-FA0B-450B-BAF1-4301A90A4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F6DD63A-E0D6-4456-A7B4-5066B36C4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44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F90409-709F-44C7-AEC9-13D6F3F1FC6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Zákoník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40BDCF-4B8D-443A-AD3B-3DBCB8344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nejdůležitějším zákonem z pohledu BOZP je zákon </a:t>
            </a:r>
            <a:r>
              <a:rPr lang="cs-CZ" b="1" dirty="0"/>
              <a:t>č.262/2006 Sb.</a:t>
            </a:r>
            <a:r>
              <a:rPr lang="cs-CZ" dirty="0"/>
              <a:t>, ve znění pozdějších předpisů tzv. </a:t>
            </a:r>
            <a:r>
              <a:rPr lang="cs-CZ" b="1" dirty="0"/>
              <a:t>Zákoník práce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informovat zaměstnance o tom, do jaké kategorie byla jím vykonávaná práce zařazena /</a:t>
            </a:r>
            <a:r>
              <a:rPr lang="cs-CZ" dirty="0">
                <a:solidFill>
                  <a:schemeClr val="tx1"/>
                </a:solidFill>
              </a:rPr>
              <a:t>Vyhláška č. 432/2003 Sb., kterou se stanoví podmínky pro zařazování prací do kategorií (4 kategorie)/; m</a:t>
            </a:r>
            <a:r>
              <a:rPr lang="cs-CZ" altLang="cs-CZ" dirty="0">
                <a:solidFill>
                  <a:schemeClr val="tx1"/>
                </a:solidFill>
              </a:rPr>
              <a:t>á povinnost zajistit zaměstnancům podle potřeb vykonávané práce dostatečné,  přiměřené informace a pokyny o bezpečnosti a ochraně zdraví spojené s výkonem práce</a:t>
            </a:r>
          </a:p>
          <a:p>
            <a:pPr marL="0" indent="0" eaLnBrk="1" fontAlgn="auto" hangingPunct="1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endParaRPr lang="cs-CZ" altLang="cs-CZ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0696197-FA0B-450B-BAF1-4301A90A4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F6DD63A-E0D6-4456-A7B4-5066B36C4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2997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204243-040E-41C5-93E4-5FB765DBADF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BOZP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D59AA1-BF8E-467D-916B-10B07F2D8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chemeClr val="tx1"/>
                </a:solidFill>
              </a:rPr>
              <a:t>na základě výše uvedených předpisů je zaměstnavatel povinen zpracovat potřebnou dokumentaci:</a:t>
            </a:r>
          </a:p>
          <a:p>
            <a:pPr>
              <a:lnSpc>
                <a:spcPct val="100000"/>
              </a:lnSpc>
            </a:pPr>
            <a:endParaRPr lang="cs-CZ" sz="2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Směrnice  z oblasti BOZP a PO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Pokyny pro provozované činnosti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Interní pracovní předpisy jednotlivých pracovišť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Místní provozní bezpečnostní pokyny a jiné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C4B7644-80A7-4F9B-AAD0-0ABF46100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763D399-CE7F-4D83-B83A-3E23BACAB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4013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204243-040E-41C5-93E4-5FB765DBADF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BOZP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D59AA1-BF8E-467D-916B-10B07F2D8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informace a pokyny sděluje zaměstnavatel zaměstnancům prostřednictvím školení: </a:t>
            </a: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pPr>
              <a:lnSpc>
                <a:spcPct val="100000"/>
              </a:lnSpc>
            </a:pPr>
            <a:r>
              <a:rPr lang="cs-CZ" sz="2800" dirty="0"/>
              <a:t>Vstupní školení zaměstnanců, studentů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Periodické školení zaměstnanců, studentů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Školení zaměřené na konkrétní činnost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Odborná školení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Školení – seznamování s riziky na pracovišti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Všechna školení obsahují informace o rizicích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C4B7644-80A7-4F9B-AAD0-0ABF46100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763D399-CE7F-4D83-B83A-3E23BACAB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9024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A543C-CE7B-4979-AFB1-7E82567EE31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495" y="451553"/>
            <a:ext cx="11771208" cy="451576"/>
          </a:xfrm>
        </p:spPr>
        <p:txBody>
          <a:bodyPr/>
          <a:lstStyle/>
          <a:p>
            <a:r>
              <a:rPr lang="cs-CZ" dirty="0"/>
              <a:t>Informace, pokyny a povinnosti zaměstnavatele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85BCA-F505-43A4-8B2C-736C7620B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641668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Není-li možné rizika odstranit, hrozí-li poškození zdraví zaměstnanci, studentovi v rámci přípravy na povolání, je zaměstnavatel povinen poskytnout osobní ochranné pracovní prostředky.</a:t>
            </a:r>
          </a:p>
          <a:p>
            <a:pPr>
              <a:lnSpc>
                <a:spcPct val="100000"/>
              </a:lnSpc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Osobní ochranné pracovní prostředky (OOPP) jsou ochranné prostředky, které musí chránit zaměstnance, studenta, před riziky, nesmí ohrožovat jejich zdraví, nesmí bránit při výkonu práce (směrnice Poskytování osobních ochranných pracovních </a:t>
            </a:r>
            <a:r>
              <a:rPr lang="cs-CZ" altLang="cs-CZ" dirty="0"/>
              <a:t>prostředků)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E81EDF-2AA7-4EF4-BAD3-02BDB12685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C139CEC-CD10-4100-AEC1-4BC616D5C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8549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FC3F7A-7DE1-4D70-8814-2A97BB1F2C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30698D-F85D-48D0-B7E7-C9D4716391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77159B3-F735-4FA5-AC61-F28312DBB7F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2740974"/>
            <a:ext cx="11361600" cy="1171580"/>
          </a:xfrm>
        </p:spPr>
        <p:txBody>
          <a:bodyPr/>
          <a:lstStyle/>
          <a:p>
            <a:r>
              <a:rPr lang="cs-CZ" altLang="cs-CZ" b="1" dirty="0">
                <a:solidFill>
                  <a:srgbClr val="0000DC"/>
                </a:solidFill>
                <a:latin typeface="Arial Black" panose="020B0A04020102020204" pitchFamily="34" charset="0"/>
              </a:rPr>
              <a:t>Práva a povinnosti (zaměstnance) studenta v rámci přípravy na povolání</a:t>
            </a:r>
            <a:endParaRPr lang="cs-CZ" dirty="0">
              <a:solidFill>
                <a:srgbClr val="0000D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0100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328C59-B9FC-4005-9A5F-242CAF25C8E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Práva zaměstnanců, studentů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0390CE-BA24-4859-9E15-82D0FA692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Zaměstnanec je oprávněn odmítnout výkon práce, o níž má důvodně za to, že bezprostředně a závažným způsobem   ohrožuje jeho život nebo zdraví, popřípadě život nebo zdraví    jiných fyzických osob; takové odmítnutí není možné posuzovat jako nesplnění povinnosti zaměstnance.</a:t>
            </a: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pPr>
              <a:lnSpc>
                <a:spcPct val="100000"/>
              </a:lnSpc>
            </a:pPr>
            <a:r>
              <a:rPr lang="cs-CZ" altLang="cs-CZ" sz="2800" dirty="0"/>
              <a:t>právo na zajištění bezpečnosti a ochrany zdraví při práci,</a:t>
            </a:r>
          </a:p>
          <a:p>
            <a:pPr>
              <a:lnSpc>
                <a:spcPct val="100000"/>
              </a:lnSpc>
            </a:pPr>
            <a:r>
              <a:rPr lang="cs-CZ" altLang="cs-CZ" sz="2800" dirty="0"/>
              <a:t>na informace o rizicích dané práce,</a:t>
            </a:r>
          </a:p>
          <a:p>
            <a:pPr>
              <a:lnSpc>
                <a:spcPct val="100000"/>
              </a:lnSpc>
            </a:pPr>
            <a:r>
              <a:rPr lang="cs-CZ" altLang="cs-CZ" sz="2800" dirty="0"/>
              <a:t>na informace o opatřeních na ochranu před jejich působením</a:t>
            </a: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D31DAF2-D757-4B1F-978A-E99F1E0B9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E4F0922-2DC4-44E8-8A63-2144FD4F5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897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0F1DE1-C76E-40B6-B1E0-8D4BE9457BC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486536"/>
            <a:ext cx="10753200" cy="451576"/>
          </a:xfrm>
        </p:spPr>
        <p:txBody>
          <a:bodyPr/>
          <a:lstStyle/>
          <a:p>
            <a:r>
              <a:rPr lang="cs-CZ" altLang="cs-CZ" b="1" dirty="0">
                <a:solidFill>
                  <a:srgbClr val="0000DC"/>
                </a:solidFill>
              </a:rPr>
              <a:t>Bezpečnost a ochrana zdraví při práci</a:t>
            </a:r>
            <a:br>
              <a:rPr lang="cs-CZ" altLang="cs-CZ" b="1" dirty="0">
                <a:solidFill>
                  <a:srgbClr val="0000DC"/>
                </a:solidFill>
              </a:rPr>
            </a:br>
            <a:r>
              <a:rPr lang="cs-CZ" altLang="cs-CZ" b="1" dirty="0">
                <a:solidFill>
                  <a:srgbClr val="0000DC"/>
                </a:solidFill>
              </a:rPr>
              <a:t>(BOZP)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DA12F5-4343-435A-9BE3-94B24530A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/>
              <a:t>bezpečnost práce je upravována více než 110 právními předpisy, stovkami technických norem a dalšími směrnicemi</a:t>
            </a:r>
          </a:p>
          <a:p>
            <a:pPr>
              <a:lnSpc>
                <a:spcPct val="100000"/>
              </a:lnSpc>
            </a:pPr>
            <a:endParaRPr lang="cs-CZ" sz="2800" dirty="0"/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</a:t>
            </a:r>
            <a:r>
              <a:rPr lang="cs-CZ" sz="2800" b="1" dirty="0">
                <a:solidFill>
                  <a:schemeClr val="tx1"/>
                </a:solidFill>
              </a:rPr>
              <a:t>ákon č. 262/2006 Sb., </a:t>
            </a:r>
            <a:r>
              <a:rPr lang="cs-CZ" sz="2800" dirty="0">
                <a:solidFill>
                  <a:schemeClr val="tx1"/>
                </a:solidFill>
              </a:rPr>
              <a:t>zákoník práce řeší práva a povinnosti zaměstnance, práva a povinnosti zaměstnavatele   </a:t>
            </a:r>
          </a:p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tx1"/>
                </a:solidFill>
              </a:rPr>
              <a:t>Zákon č. 309/2006 Sb.,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i="1" dirty="0">
                <a:solidFill>
                  <a:schemeClr val="tx1"/>
                </a:solidFill>
              </a:rPr>
              <a:t>požadavky na pracoviště a pracovní prostředí, organizaci práce a pracovní postupy a bezpečnostní značky, předcházení ohrožení života a zdraví, odborná způsobilost </a:t>
            </a:r>
          </a:p>
          <a:p>
            <a:pPr>
              <a:lnSpc>
                <a:spcPct val="100000"/>
              </a:lnSpc>
            </a:pPr>
            <a:endParaRPr lang="cs-CZ" sz="2800" i="1" dirty="0">
              <a:solidFill>
                <a:schemeClr val="tx1"/>
              </a:solidFill>
            </a:endParaRPr>
          </a:p>
          <a:p>
            <a:endParaRPr lang="cs-CZ" sz="2800" i="1" dirty="0">
              <a:solidFill>
                <a:schemeClr val="tx1"/>
              </a:solidFill>
            </a:endParaRPr>
          </a:p>
          <a:p>
            <a:r>
              <a:rPr lang="cs-CZ" sz="2800" dirty="0">
                <a:solidFill>
                  <a:schemeClr val="tx1"/>
                </a:solidFill>
              </a:rPr>
              <a:t>                           </a:t>
            </a:r>
          </a:p>
          <a:p>
            <a:pPr marL="0" indent="0" eaLnBrk="1" fontAlgn="auto" hangingPunct="1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b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cs-CZ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226D16E-D8A0-492B-9B21-6B34BD9CA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dirty="0"/>
              <a:t>Ústav zdravotnických věd, LF MU Brno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384BD3F-95C1-491D-8F22-6560891AF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182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594A97-229A-4346-8FB7-1B1A6623F4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Povinnosti zaměstnanců, studentů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7B5D57-B58D-430D-A5EE-2C99310E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15833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účastnit se školení zajišťovaných zaměstnavatelem zaměřených na bezpečnost a ochranu zdraví při práci včetně ověření svých znalostí,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podrobit se pracovně-lékařským prohlídkám, vyšetřením nebo očkováním stanoveným zvláštními právními předpisy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dodržovat při práci stanovené pracovní postupy, používat stanovené pracovní prostředky, 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nepožívat alkoholické nápoje a nezneužívat jiné návykové látky, nevstupovat pod jejich vlivem na pracoviště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oznamovat svému nadřízenému  zaměstnanci, vyučujícímu nedostatky a závady na pracovišti</a:t>
            </a: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3BA5D2-57A9-43C1-ACAF-E886392C1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dirty="0"/>
              <a:t>Ústav zdravotnických věd, LF MU Brno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6B701A-A5E7-4A02-B216-2CBD6CD68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1356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594A97-229A-4346-8FB7-1B1A6623F4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Povinnosti zaměstnanců, studentů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7B5D57-B58D-430D-A5EE-2C99310E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82277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bezodkladně oznamovat svému nadřízenému zaměstnanci, vyučujícímu svůj úraz, pokud mu to jeho zdravotní stav dovolí, a pracovní úraz jiného zaměstnance</a:t>
            </a:r>
          </a:p>
          <a:p>
            <a:pPr>
              <a:lnSpc>
                <a:spcPct val="100000"/>
              </a:lnSpc>
            </a:pPr>
            <a:r>
              <a:rPr lang="cs-CZ" dirty="0"/>
              <a:t>používat přidělené osobní ochranné prostředky, tzv. OOPP</a:t>
            </a:r>
          </a:p>
          <a:p>
            <a:pPr>
              <a:lnSpc>
                <a:spcPct val="100000"/>
              </a:lnSpc>
            </a:pPr>
            <a:r>
              <a:rPr lang="cs-CZ" dirty="0"/>
              <a:t>nepřeceňovat vlastní schopnosti</a:t>
            </a:r>
          </a:p>
          <a:p>
            <a:pPr>
              <a:lnSpc>
                <a:spcPct val="100000"/>
              </a:lnSpc>
            </a:pPr>
            <a:r>
              <a:rPr lang="cs-CZ" dirty="0"/>
              <a:t>seznámit se s bezpečným používáním přenosných elektrických spotřebičů před jejich používáním</a:t>
            </a:r>
          </a:p>
          <a:p>
            <a:pPr>
              <a:lnSpc>
                <a:spcPct val="100000"/>
              </a:lnSpc>
            </a:pPr>
            <a:r>
              <a:rPr lang="cs-CZ" dirty="0"/>
              <a:t>neprovádět činnosti, na které nejste proškoleni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seznámit se s bezpečnou obsluhou a údržbou přístrojů a strojních zařízení před započetím práce</a:t>
            </a:r>
          </a:p>
          <a:p>
            <a:pPr>
              <a:lnSpc>
                <a:spcPct val="100000"/>
              </a:lnSpc>
            </a:pPr>
            <a:endParaRPr lang="cs-CZ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3BA5D2-57A9-43C1-ACAF-E886392C1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6B701A-A5E7-4A02-B216-2CBD6CD68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461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594A97-229A-4346-8FB7-1B1A6623F4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Povinnosti zaměstnanců, studentů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7B5D57-B58D-430D-A5EE-2C99310E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82277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neuvádět do chodu přístroj nebo zařízení, které je vadné nebo mu chybí ochranné prvky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neodstraňovat z přístrojů a zařízení ochranné kryty a prvky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zdržet se prací, obsluhy strojů nebo zařízení pro něž nejste vyškoleni ani poučeni, zejména prací, která vyžaduje odbornou způsobilost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dodržovat a řídit se pokyny bezpečnostního značení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dodržovat pořádek na pracovištích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nevstupovat na pracoviště a do prostorů, kam jste nebyli pracovně vysláni a kde nejste seznámeni s riziky, která by mohla ohrozit BOZP</a:t>
            </a:r>
          </a:p>
          <a:p>
            <a:pPr>
              <a:lnSpc>
                <a:spcPct val="100000"/>
              </a:lnSpc>
            </a:pPr>
            <a:endParaRPr lang="cs-CZ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cs-CZ" altLang="cs-CZ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cs-CZ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3BA5D2-57A9-43C1-ACAF-E886392C1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6B701A-A5E7-4A02-B216-2CBD6CD68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3963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594A97-229A-4346-8FB7-1B1A6623F4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Povinnosti zaměstnanců, studentů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7B5D57-B58D-430D-A5EE-2C99310E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82277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při zdravotních potížích ohlásit svůj stav nadřízenému zaměstnanci, vyučujícímu</a:t>
            </a:r>
          </a:p>
          <a:p>
            <a:pPr>
              <a:lnSpc>
                <a:spcPct val="100000"/>
              </a:lnSpc>
            </a:pPr>
            <a:r>
              <a:rPr lang="cs-CZ" dirty="0"/>
              <a:t>podrobit se na výzvu oprávněného zaměstnance vyšetření za účelem zjištění, zda nejste pod vlivem alkoholu nebo jiné návykové látky</a:t>
            </a:r>
          </a:p>
          <a:p>
            <a:pPr>
              <a:lnSpc>
                <a:spcPct val="100000"/>
              </a:lnSpc>
            </a:pPr>
            <a:r>
              <a:rPr lang="cs-CZ" dirty="0"/>
              <a:t>dodržovat zákaz kouření ve všech vnitřních prostorách pracoviště, popř. ve všech prostorách specifikovaných zaměstnavatelem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na venkovních komunikacích se řídit dopravním značení a pravidly silničního provozu</a:t>
            </a:r>
          </a:p>
          <a:p>
            <a:pPr>
              <a:lnSpc>
                <a:spcPct val="100000"/>
              </a:lnSpc>
            </a:pPr>
            <a:endParaRPr lang="cs-CZ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cs-CZ" altLang="cs-CZ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cs-CZ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3BA5D2-57A9-43C1-ACAF-E886392C1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6B701A-A5E7-4A02-B216-2CBD6CD68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6830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594A97-229A-4346-8FB7-1B1A6623F4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Povinnosti zaměstnanců, studentů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7B5D57-B58D-430D-A5EE-2C99310E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82277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dodržovat na pracovištích zásady hygienických požadavků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dodržovat zásady bezpečné práce při manipulaci s biologickým materiálem, infekčním materiálem, s ostrými nástroji a předměty</a:t>
            </a:r>
          </a:p>
          <a:p>
            <a:pPr>
              <a:lnSpc>
                <a:spcPct val="100000"/>
              </a:lnSpc>
            </a:pPr>
            <a:endParaRPr lang="cs-CZ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cs-CZ" altLang="cs-CZ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cs-CZ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3BA5D2-57A9-43C1-ACAF-E886392C1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6B701A-A5E7-4A02-B216-2CBD6CD68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4268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1A5608-72D4-432B-BF24-5D9DC7B527A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Elektronická zařízení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3EA99B-87B3-4794-BEDE-40DA344BC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Vyhláška č. 50/1978 Sb.,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odborné způsobilosti v elektrotechnice</a:t>
            </a:r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3 pracovníci seznámeni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běžní uživatelé, zapnutí vypnutí, obsluha, upozornění na možné ohrožení</a:t>
            </a:r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4 pracovníci poučeni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školení o používání, upozornění na možné ohrožení, školení první pomoci při zasažení elektrickým proudem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poruchách vždy volat pracovníky údržby a nesnažit se opravit elektrické zařízení vlastními silami !!!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A5116EA-8AAD-40AE-BE6A-A2898EBF0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B1327AD-AA6D-4E18-B6DC-5345E8720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9436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1DD09D-D696-4DBD-BC48-4930E1D2E02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Manipulace s břemeny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B108CA-88C9-4A13-8C1F-E3B47A027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/>
              <a:t>osobní zkušenost a praxe je nejlepším  školením v rámci manipulace s pacienty, klienty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neexistuje přesná hranice pro hmotnost břemene, která je bezpečná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je důležité zhodnotit vlastnosti břemene, vlastnosti pracovního prostředí, zhodnotit riziko vynaložené námahy při manipulaci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obecně platí, že samostatně, nárazově lze zvedat břemeno o hmotnosti, a to :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r>
              <a:rPr lang="cs-CZ" altLang="cs-CZ" sz="3600" dirty="0">
                <a:solidFill>
                  <a:srgbClr val="0000DC"/>
                </a:solidFill>
              </a:rPr>
              <a:t>             </a:t>
            </a:r>
            <a:r>
              <a:rPr lang="cs-CZ" altLang="cs-CZ" sz="3600" b="1" dirty="0">
                <a:solidFill>
                  <a:srgbClr val="0000DC"/>
                </a:solidFill>
              </a:rPr>
              <a:t>ženy max. 20 kg   x   muži max. 50 kg</a:t>
            </a:r>
          </a:p>
          <a:p>
            <a:endParaRPr lang="cs-CZ" sz="2800" b="1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64EBD30-2F0B-4F5B-89DC-7C70B2FAB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B6328CD-5E0D-40EE-B021-FA425F65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242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60007A-CBAC-4EE8-BD4C-7F9F5D5EE88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Tlakové lahve, </a:t>
            </a:r>
            <a:r>
              <a:rPr lang="cs-CZ" dirty="0" err="1"/>
              <a:t>devarovy</a:t>
            </a:r>
            <a:r>
              <a:rPr lang="cs-CZ" dirty="0"/>
              <a:t> nádoby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9463CF-56CD-4960-94EB-7B38B5053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157262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>
                <a:cs typeface="Arial" panose="020B0604020202020204" pitchFamily="34" charset="0"/>
              </a:rPr>
              <a:t>tlakové lahve musí být zabezpečeny proti pádu, převržení, označeny dle náplně,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cs typeface="Arial" panose="020B0604020202020204" pitchFamily="34" charset="0"/>
              </a:rPr>
              <a:t>bezpečná  manipulace s tlakovými lahvemi tlakové lahve s kyslíkem </a:t>
            </a:r>
            <a:r>
              <a:rPr lang="cs-CZ" altLang="cs-CZ" u="sng" dirty="0">
                <a:cs typeface="Arial" panose="020B0604020202020204" pitchFamily="34" charset="0"/>
              </a:rPr>
              <a:t>– při  manipulaci </a:t>
            </a:r>
            <a:br>
              <a:rPr lang="cs-CZ" altLang="cs-CZ" u="sng" dirty="0">
                <a:cs typeface="Arial" panose="020B0604020202020204" pitchFamily="34" charset="0"/>
              </a:rPr>
            </a:br>
            <a:r>
              <a:rPr lang="cs-CZ" altLang="cs-CZ" u="sng" dirty="0">
                <a:cs typeface="Arial" panose="020B0604020202020204" pitchFamily="34" charset="0"/>
              </a:rPr>
              <a:t>s ventilem nutno vyloučit mastnotu (krémy, masti…), nebezpečí výbuchu</a:t>
            </a:r>
          </a:p>
          <a:p>
            <a:pPr>
              <a:lnSpc>
                <a:spcPct val="100000"/>
              </a:lnSpc>
            </a:pPr>
            <a:r>
              <a:rPr lang="cs-CZ" altLang="cs-CZ" dirty="0" err="1">
                <a:cs typeface="Arial" panose="020B0604020202020204" pitchFamily="34" charset="0"/>
              </a:rPr>
              <a:t>Dewarovy</a:t>
            </a:r>
            <a:r>
              <a:rPr lang="cs-CZ" altLang="cs-CZ" dirty="0">
                <a:cs typeface="Arial" panose="020B0604020202020204" pitchFamily="34" charset="0"/>
              </a:rPr>
              <a:t> nádoby – tekutý dusík – samovolný únik z nádoby – nutné větrání místnosti, nebezpečí popálení (-195,8°C)</a:t>
            </a: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697662C-35BF-4A70-9D63-1A4EDA682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99CC332-B850-4188-8267-5037AF17C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B84BA08-C863-4FE8-A7D1-AE41E3A6B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493" y="2556069"/>
            <a:ext cx="3697542" cy="27324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1F0CAC3-21EE-45DA-A9EA-C56DE0167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3798" y="1048271"/>
            <a:ext cx="1780186" cy="1042506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A6987A8F-8892-4FE4-858D-01BF8767DD32}"/>
              </a:ext>
            </a:extLst>
          </p:cNvPr>
          <p:cNvCxnSpPr/>
          <p:nvPr/>
        </p:nvCxnSpPr>
        <p:spPr bwMode="auto">
          <a:xfrm flipH="1">
            <a:off x="10301681" y="2051851"/>
            <a:ext cx="100668" cy="12125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888657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2C41B0-2D58-460C-B503-51F41C48305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720000"/>
            <a:ext cx="3268526" cy="451576"/>
          </a:xfrm>
        </p:spPr>
        <p:txBody>
          <a:bodyPr/>
          <a:lstStyle/>
          <a:p>
            <a:r>
              <a:rPr lang="cs-CZ" dirty="0"/>
              <a:t>Označení tlakových lahví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2FB507F-B3D2-4C84-9306-41DBAA936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28458" y="720000"/>
            <a:ext cx="4968338" cy="4766313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56FA115-FBBC-425C-AE9E-26D8E251F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855E29A-9B78-4799-9763-85887C859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899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6DC7648-9282-4AA9-80BD-0D974B063B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7DD8CB-F430-4E66-BDB3-16D310CE37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99FF116-3068-452C-A98B-66F99517521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2961325"/>
            <a:ext cx="11361600" cy="1171580"/>
          </a:xfrm>
        </p:spPr>
        <p:txBody>
          <a:bodyPr/>
          <a:lstStyle/>
          <a:p>
            <a:r>
              <a:rPr lang="cs-CZ" dirty="0"/>
              <a:t>Pracovní úrazy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621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51E5E9-4A9B-4923-95D9-FC99507745D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486536"/>
            <a:ext cx="10753200" cy="451576"/>
          </a:xfrm>
        </p:spPr>
        <p:txBody>
          <a:bodyPr/>
          <a:lstStyle/>
          <a:p>
            <a:r>
              <a:rPr lang="cs-CZ" altLang="cs-CZ" b="1" dirty="0">
                <a:solidFill>
                  <a:srgbClr val="0000DC"/>
                </a:solidFill>
              </a:rPr>
              <a:t>Bezpečnost a ochrana zdraví při práci</a:t>
            </a:r>
            <a:br>
              <a:rPr lang="cs-CZ" altLang="cs-CZ" b="1" dirty="0">
                <a:solidFill>
                  <a:srgbClr val="0000DC"/>
                </a:solidFill>
              </a:rPr>
            </a:br>
            <a:r>
              <a:rPr lang="cs-CZ" altLang="cs-CZ" b="1" dirty="0">
                <a:solidFill>
                  <a:srgbClr val="0000DC"/>
                </a:solidFill>
              </a:rPr>
              <a:t>(BOZP)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E6CC68-F843-45A4-828F-18328A609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2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alt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Nařízení vlády č. 375/2017 Sb., </a:t>
            </a:r>
            <a:r>
              <a:rPr kumimoji="0" lang="cs-CZ" altLang="cs-CZ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vzhledu, umístění a provedení bezpečnostních značek a značení a zavedení signálů </a:t>
            </a:r>
            <a:r>
              <a:rPr kumimoji="0" lang="cs-CZ" altLang="cs-CZ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(druhy značek, umisťování značek, bezpečnostní barvy, signály)</a:t>
            </a:r>
          </a:p>
          <a:p>
            <a:pPr marL="252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alt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Vyhláška č. 48/1982 Sb.,</a:t>
            </a:r>
            <a:r>
              <a:rPr kumimoji="0" lang="cs-CZ" altLang="cs-CZ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kterou se stanoví základní požadavky k zajištění bezpečnosti práce a technických zařízení (</a:t>
            </a:r>
            <a:r>
              <a:rPr kumimoji="0" lang="cs-CZ" altLang="cs-CZ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tlaková zařízení, plynová zařízení, elektrická zařízení, nářadí a pracovní pomůcky, nebezpečné látky)</a:t>
            </a:r>
          </a:p>
          <a:p>
            <a:pPr marL="252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Nařízení vlády č. 362/2005 Sb.,</a:t>
            </a:r>
            <a:r>
              <a:rPr lang="cs-CZ" altLang="cs-CZ" dirty="0">
                <a:solidFill>
                  <a:schemeClr val="tx1"/>
                </a:solidFill>
              </a:rPr>
              <a:t> o bližších požadavcích na bezpečnost a ochranu zdraví při práci na pracovištích s nebezpečím pádu z výšky nebo do hloubky</a:t>
            </a:r>
            <a:endParaRPr kumimoji="0" lang="cs-CZ" altLang="cs-CZ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95C389-E152-4E67-9B5F-487C6E594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dirty="0"/>
              <a:t>Ústav zdravotnických věd, LF MU Brno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0C1CB29-6442-4C50-AC15-1BF150FDB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8388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D1E3B0-4E12-4030-86E1-B520291FD70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Co je pracovní úraz?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EBFE80-D6CE-487C-80D1-452286216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Pracovním </a:t>
            </a:r>
            <a:r>
              <a:rPr lang="cs-CZ" altLang="cs-CZ" u="sng" dirty="0">
                <a:solidFill>
                  <a:schemeClr val="tx1"/>
                </a:solidFill>
              </a:rPr>
              <a:t>úrazem se rozumí poškození zdraví </a:t>
            </a:r>
            <a:r>
              <a:rPr lang="cs-CZ" altLang="cs-CZ" dirty="0">
                <a:solidFill>
                  <a:schemeClr val="tx1"/>
                </a:solidFill>
              </a:rPr>
              <a:t>nebo smrt zaměstnance, došlo-li k nim nezávisle na jeho vůli krátkodobým, </a:t>
            </a:r>
            <a:r>
              <a:rPr lang="cs-CZ" altLang="cs-CZ" u="sng" dirty="0">
                <a:solidFill>
                  <a:schemeClr val="tx1"/>
                </a:solidFill>
              </a:rPr>
              <a:t>náhlým a násilným působením zevních vlivů </a:t>
            </a:r>
            <a:r>
              <a:rPr lang="cs-CZ" altLang="cs-CZ" dirty="0">
                <a:solidFill>
                  <a:schemeClr val="tx1"/>
                </a:solidFill>
              </a:rPr>
              <a:t>při plnění pracovních úkolů nebo v přímé souvislosti s ním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Jako pracovní úraz se posuzuje též úraz, který zaměstnanec utrpěl pro plnění pracovních úkolů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Pracovním úrazem není úraz, který se zaměstnanci přihodil na cestě do zaměstnání a zpět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BE8BC28-98BC-4F09-B25F-6371F698D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D948756-BE8A-4E88-85FE-0E1CC5D74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4287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E0F53E-2E8B-4F56-B2D4-970FDA29BC2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Kdy se může stát úraz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3D477D-3640-452E-9A1C-1BC8143E0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Pokud porušíme bezpečné pracovní postupy, se kterými jsme byli prokazatelně seznámeni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Pokud se dostatečně neseznámíme s bezpečným pracovním postupem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Pokud nebudeme dodržovat pokyny, příkazy a zákazy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Pokud nebudeme používat přidělené OOPP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Pokud nebudeme soustředěni na danou práci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Pokud porušíme jakékoliv dané pravidlo týkající se konkrétní práce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9D1A6DA-B4C9-4762-A116-B30DB4057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92D257C-6F5F-46F4-A36B-A13365D38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31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0762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E0F53E-2E8B-4F56-B2D4-970FDA29BC2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Kdy se může stát úraz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3D477D-3640-452E-9A1C-1BC8143E0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Pokud nebudeme v dobré kondici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Pokud nebudeme soustředěni na danou práci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Pokud zapůsobí „zákon schválnosti“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Pokud kolega, kolegyně poruší předpisy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Pokud se stane nepředvídatelná skutečnost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Pokud ……?!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9D1A6DA-B4C9-4762-A116-B30DB4057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92D257C-6F5F-46F4-A36B-A13365D38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32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8356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42D9FA-36A0-4522-85A8-9A0C8D4A9FA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Povinnosti zaměstnavatele při úrazu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55DE45-9503-43E2-9833-318DE03BE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u="sng" dirty="0">
                <a:solidFill>
                  <a:schemeClr val="tx1"/>
                </a:solidFill>
              </a:rPr>
              <a:t>Zaměstnavatel</a:t>
            </a:r>
            <a:r>
              <a:rPr lang="cs-CZ" altLang="cs-CZ" dirty="0">
                <a:solidFill>
                  <a:schemeClr val="tx1"/>
                </a:solidFill>
              </a:rPr>
              <a:t>, u něhož k pracovnímu úrazu došlo, </a:t>
            </a:r>
            <a:r>
              <a:rPr lang="cs-CZ" altLang="cs-CZ" u="sng" dirty="0">
                <a:solidFill>
                  <a:schemeClr val="tx1"/>
                </a:solidFill>
              </a:rPr>
              <a:t>je povinen objasnit příčiny a okolnosti vzniku </a:t>
            </a:r>
            <a:r>
              <a:rPr lang="cs-CZ" altLang="cs-CZ" dirty="0">
                <a:solidFill>
                  <a:schemeClr val="tx1"/>
                </a:solidFill>
              </a:rPr>
              <a:t>tohoto </a:t>
            </a:r>
            <a:r>
              <a:rPr lang="cs-CZ" altLang="cs-CZ" u="sng" dirty="0">
                <a:solidFill>
                  <a:schemeClr val="tx1"/>
                </a:solidFill>
              </a:rPr>
              <a:t>úrazu</a:t>
            </a:r>
            <a:r>
              <a:rPr lang="cs-CZ" altLang="cs-CZ" dirty="0">
                <a:solidFill>
                  <a:schemeClr val="tx1"/>
                </a:solidFill>
              </a:rPr>
              <a:t> za účasti zaměstnance, svědků, odborové organizace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Zaměstnavatel vede v knize úrazů evidenci o všech úrazech, i když jimi nebyla způsobena pracovní neschopnost nebo byla způsobena pracovní neschopnost nepřesahující 3 kalendářní dny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Zaměstnavatel vyhotovuje záznamy a vede dokumentaci o všech pracovních úrazech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56509C8-C7E5-4562-B43B-2E4DEA760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5AFEA1D-1228-4CFE-AF17-FE0BD5136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33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4099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42D9FA-36A0-4522-85A8-9A0C8D4A9FA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Povinnosti zaměstnance/studenta při úrazu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55DE45-9503-43E2-9833-318DE03BE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u="sng" dirty="0"/>
              <a:t>Neprodleně nahlásit nadřízenému každý, i drobný pracovní úraz 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Neprodleně po ošetření, pokud to zdravotní stav dovolí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Spolupracovat při šetření pracovního úrazu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Dodat potřebnou zdravotní dokumentaci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Nahlašovat  každou změnu týkající se úrazu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Nahlašovat pracovní úraz jiného zaměstnance, popř. jiné osoby, jehož byl svědkem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56509C8-C7E5-4562-B43B-2E4DEA760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5AFEA1D-1228-4CFE-AF17-FE0BD5136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34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2863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EDD0ECD-FCCD-4D7A-9702-EDC828585A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7CE5D6-745A-4A76-AC30-F2D8451F89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9DCE93-1DF5-4D2E-A1D0-8C6476905C4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Požární ochrana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927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67634-E9C4-453C-97CE-8A3F960DDD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Požární ochrana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CE4933-A7EC-4C8B-AFBC-15448E20B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2800" b="1" dirty="0">
                <a:solidFill>
                  <a:schemeClr val="tx1"/>
                </a:solidFill>
              </a:rPr>
              <a:t>Zákon č. 133/1985 Sb., </a:t>
            </a:r>
            <a:r>
              <a:rPr lang="cs-CZ" altLang="cs-CZ" sz="2800" dirty="0">
                <a:solidFill>
                  <a:schemeClr val="tx1"/>
                </a:solidFill>
              </a:rPr>
              <a:t>ve znění pozdějších předpisů, zákon o požární ochraně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k</a:t>
            </a:r>
            <a:r>
              <a:rPr lang="cs-CZ" altLang="cs-CZ" sz="2800" dirty="0">
                <a:solidFill>
                  <a:srgbClr val="000000"/>
                </a:solidFill>
              </a:rPr>
              <a:t>aždý je povinen počínat si tak, aby nezavdal příčinu ke vzniku požáru nebo zahoření, neohrozil život a zdraví osob, kterých se týká jeho jednání a majetek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7116661-1E18-4CC0-8D16-F5BF3895D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D0E8BA4-421F-4D3B-A695-98350DAAB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36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74759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8D9D9-649C-4827-A70E-C5AE02E6FC7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Příčiny vzniku požáru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9763AF-DBCF-4F4D-937B-F63B1CCF7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chemeClr val="tx1"/>
                </a:solidFill>
              </a:rPr>
              <a:t>porušování pravidel požární prevence ze strany zaměstnanců/studentů</a:t>
            </a: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chemeClr val="tx1"/>
                </a:solidFill>
              </a:rPr>
              <a:t>nevhodné chování pacientů – kouření</a:t>
            </a: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chemeClr val="tx1"/>
                </a:solidFill>
              </a:rPr>
              <a:t>zastaralé typy osvětlení</a:t>
            </a: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chemeClr val="tx1"/>
                </a:solidFill>
              </a:rPr>
              <a:t>elektrické, tepelné stroje a zařízení </a:t>
            </a: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chemeClr val="tx1"/>
                </a:solidFill>
              </a:rPr>
              <a:t>elektroinstalace obecně – přetížené kabely, prodlužovačky a krabice</a:t>
            </a: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chemeClr val="tx1"/>
                </a:solidFill>
              </a:rPr>
              <a:t>nevhodné skladování hořlavých materiálů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070441D-959C-4D0E-9CC5-6B9FF34F9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9A87CCF-B32C-4CC7-A7F4-CBED90C50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37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3697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C823BE-233A-4780-80DA-5414443FDF5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9999" y="720000"/>
            <a:ext cx="11236869" cy="451576"/>
          </a:xfrm>
        </p:spPr>
        <p:txBody>
          <a:bodyPr/>
          <a:lstStyle/>
          <a:p>
            <a:r>
              <a:rPr lang="cs-CZ" altLang="cs-CZ" sz="4000" b="1" dirty="0">
                <a:solidFill>
                  <a:srgbClr val="0000DC"/>
                </a:solidFill>
              </a:rPr>
              <a:t>Kdy a za jakých podmínek se pokusit </a:t>
            </a:r>
            <a:br>
              <a:rPr lang="cs-CZ" altLang="cs-CZ" sz="4000" b="1" dirty="0">
                <a:solidFill>
                  <a:srgbClr val="0000DC"/>
                </a:solidFill>
              </a:rPr>
            </a:br>
            <a:r>
              <a:rPr lang="cs-CZ" altLang="cs-CZ" sz="4000" b="1" dirty="0">
                <a:solidFill>
                  <a:srgbClr val="0000DC"/>
                </a:solidFill>
              </a:rPr>
              <a:t>o zdolání požáru vlastními silami a prostředky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615603-4337-492F-A9A6-4BF648859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998002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když je požár malého rozsahu / </a:t>
            </a:r>
            <a:r>
              <a:rPr lang="cs-CZ" dirty="0" err="1">
                <a:solidFill>
                  <a:schemeClr val="tx1"/>
                </a:solidFill>
              </a:rPr>
              <a:t>odp.koš</a:t>
            </a:r>
            <a:r>
              <a:rPr lang="cs-CZ" dirty="0">
                <a:solidFill>
                  <a:schemeClr val="tx1"/>
                </a:solidFill>
              </a:rPr>
              <a:t>, monitor, topidlo, lůžkoviny,  a hlavně kdy je možné se dostat do blízkosti požáru a hasit jej pomocí PHP, snažit se hořící  el. přístroj odpojit od el. Sítě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když není prostor požářiště ještě zakouřený/dýchatelnost a viditelnost dobrá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</a:rPr>
              <a:t>obecně když vás požár nebude bezprostředně ohrožovat na životě nebo zdraví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E30B36F-BBE0-451C-8353-892BEF11C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B33D0C8-6FB5-48D3-A2CD-1F7693479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38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0154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0426AC-BF8C-4FC3-8B20-EB8D4A5FCEF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502286"/>
            <a:ext cx="10993029" cy="451576"/>
          </a:xfrm>
        </p:spPr>
        <p:txBody>
          <a:bodyPr/>
          <a:lstStyle/>
          <a:p>
            <a:r>
              <a:rPr lang="cs-CZ" altLang="cs-CZ" sz="4000" dirty="0">
                <a:solidFill>
                  <a:srgbClr val="0000DC"/>
                </a:solidFill>
              </a:rPr>
              <a:t>Informace o rizicích v rámci požární  ochrany prostřednictvím školení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98D03C-3FB4-49C2-AABF-8E17E87F9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Školení zaměstnanců se provádí 1 x za 2 roky 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Školení provádí nadřízený vedoucí zaměstnanec nebo způsobilá osoba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Součástí školení je osnova školení, obsahující okruh informací, které musí být sděleny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Pro zaměstnance je toto školení povinné a je součástí jeho kvalifikačních předpokladů pro výkon své práce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Zaměstnanec na prezenční listině, svým podpisem stvrzuje, že obsahu školení  rozuměl a bude se řídit příslušnými bezpečnostními pokyny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431A471-AAED-40CE-A893-56AFC03BE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4A2A8D7-9D71-4CC9-A7C2-646403210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39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153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51E5E9-4A9B-4923-95D9-FC99507745D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486536"/>
            <a:ext cx="10753200" cy="451576"/>
          </a:xfrm>
        </p:spPr>
        <p:txBody>
          <a:bodyPr/>
          <a:lstStyle/>
          <a:p>
            <a:r>
              <a:rPr lang="cs-CZ" altLang="cs-CZ" b="1" dirty="0">
                <a:solidFill>
                  <a:srgbClr val="0000DC"/>
                </a:solidFill>
              </a:rPr>
              <a:t>Bezpečnost a ochrana zdraví při práci</a:t>
            </a:r>
            <a:br>
              <a:rPr lang="cs-CZ" altLang="cs-CZ" b="1" dirty="0">
                <a:solidFill>
                  <a:srgbClr val="0000DC"/>
                </a:solidFill>
              </a:rPr>
            </a:br>
            <a:r>
              <a:rPr lang="cs-CZ" altLang="cs-CZ" b="1" dirty="0">
                <a:solidFill>
                  <a:srgbClr val="0000DC"/>
                </a:solidFill>
              </a:rPr>
              <a:t>(BOZP)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E6CC68-F843-45A4-828F-18328A609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2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lang="cs-CZ" sz="2800" b="1" dirty="0">
                <a:solidFill>
                  <a:schemeClr val="tx1"/>
                </a:solidFill>
              </a:rPr>
              <a:t>Vyhláška č. 50/1978 Sb., </a:t>
            </a:r>
            <a:r>
              <a:rPr lang="cs-CZ" sz="2800" dirty="0">
                <a:solidFill>
                  <a:schemeClr val="tx1"/>
                </a:solidFill>
              </a:rPr>
              <a:t>o odborné způsobilosti v elektrotechnice</a:t>
            </a:r>
          </a:p>
          <a:p>
            <a:pPr marL="252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Zákon č. 258/2000 Sb., </a:t>
            </a:r>
            <a:r>
              <a:rPr lang="cs-CZ" altLang="cs-CZ" dirty="0">
                <a:solidFill>
                  <a:schemeClr val="tx1"/>
                </a:solidFill>
              </a:rPr>
              <a:t>o ochraně veřejného zdraví</a:t>
            </a:r>
          </a:p>
          <a:p>
            <a:pPr marL="252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lang="cs-CZ" altLang="cs-CZ" dirty="0">
                <a:solidFill>
                  <a:schemeClr val="tx1"/>
                </a:solidFill>
              </a:rPr>
              <a:t>ochrana zdraví při práci (kategorizace prací), chemické látky (nakládání s nebezpečnými chemickými látkami, odborná způsobilost)</a:t>
            </a:r>
          </a:p>
          <a:p>
            <a:pPr marL="252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Vyhláška č. 432/2003 Sb.,</a:t>
            </a:r>
            <a:r>
              <a:rPr lang="cs-CZ" altLang="cs-CZ" dirty="0">
                <a:solidFill>
                  <a:schemeClr val="tx1"/>
                </a:solidFill>
              </a:rPr>
              <a:t> kterou se stanoví podmínky pro zařazování prací do kategorií (4 kategorie), podmínky odběru biologického materiálu pro provádění biologických expozičních testů a náležitosti hlášení prací s azbestem a biologickými činiteli</a:t>
            </a:r>
          </a:p>
          <a:p>
            <a:pPr marL="252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endParaRPr lang="cs-CZ" sz="28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95C389-E152-4E67-9B5F-487C6E594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dirty="0"/>
              <a:t>Ústav zdravotnických věd, LF MU Brno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0C1CB29-6442-4C50-AC15-1BF150FDB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6970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FA594F-7D55-4811-AA7A-AEADE04DB6A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sz="4000" b="1" dirty="0">
                <a:solidFill>
                  <a:srgbClr val="0000DC"/>
                </a:solidFill>
              </a:rPr>
              <a:t>Co byste měli vědět o podmínkách požární bezpečnosti na pracovišti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F19F39-5290-4B60-A33F-478B1C3ED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35842"/>
            <a:ext cx="11036571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2800" dirty="0"/>
              <a:t>Orientovat se  v prostoru ve kterém se pohybujete</a:t>
            </a:r>
          </a:p>
          <a:p>
            <a:pPr>
              <a:lnSpc>
                <a:spcPct val="100000"/>
              </a:lnSpc>
            </a:pPr>
            <a:r>
              <a:rPr lang="cs-CZ" altLang="cs-CZ" sz="2800" dirty="0"/>
              <a:t>Vědět, kde jsou úniková schodiště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K</a:t>
            </a:r>
            <a:r>
              <a:rPr lang="cs-CZ" altLang="cs-CZ" sz="2800" dirty="0"/>
              <a:t>de jsou výtahy a jaké výtahy</a:t>
            </a:r>
          </a:p>
          <a:p>
            <a:pPr>
              <a:lnSpc>
                <a:spcPct val="100000"/>
              </a:lnSpc>
            </a:pPr>
            <a:r>
              <a:rPr lang="cs-CZ" altLang="cs-CZ" sz="2800" dirty="0"/>
              <a:t>Vědět, kde najdu důležitá telefonní čísla, tzv. Požární poplachové směrnice (PPS)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V</a:t>
            </a:r>
            <a:r>
              <a:rPr lang="cs-CZ" altLang="cs-CZ" sz="2800" dirty="0"/>
              <a:t>ědět, kam volat v případě požáru, havárie</a:t>
            </a:r>
          </a:p>
          <a:p>
            <a:pPr>
              <a:lnSpc>
                <a:spcPct val="100000"/>
              </a:lnSpc>
            </a:pPr>
            <a:r>
              <a:rPr lang="cs-CZ" altLang="cs-CZ" sz="2800" dirty="0"/>
              <a:t>Znát evakuační plán a cesty určené k evakuaci Vědět, kde jsou umístěny hasící přístroje a znát jejich použití</a:t>
            </a:r>
          </a:p>
          <a:p>
            <a:pPr>
              <a:lnSpc>
                <a:spcPct val="100000"/>
              </a:lnSpc>
            </a:pPr>
            <a:r>
              <a:rPr lang="cs-CZ" altLang="cs-CZ" sz="2800" dirty="0"/>
              <a:t>Znát umístění hydrantů na pracovišti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E61285-BE69-4796-B54B-90FFCFC8A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4085B91-AEE1-46E3-A3EB-519127D11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40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004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FA594F-7D55-4811-AA7A-AEADE04DB6A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556372"/>
            <a:ext cx="10753200" cy="451576"/>
          </a:xfrm>
        </p:spPr>
        <p:txBody>
          <a:bodyPr/>
          <a:lstStyle/>
          <a:p>
            <a:r>
              <a:rPr lang="cs-CZ" altLang="cs-CZ" sz="4000" b="1" dirty="0">
                <a:solidFill>
                  <a:srgbClr val="0000DC"/>
                </a:solidFill>
              </a:rPr>
              <a:t>Co byste měli vědět o podmínkách požární bezpečnosti na pracovišti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F19F39-5290-4B60-A33F-478B1C3ED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35842"/>
            <a:ext cx="11036571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Vědět, kde jsou uloženy na pracovišti hořlavé a jiné  nebezpečné látky a v jakém množství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V</a:t>
            </a:r>
            <a:r>
              <a:rPr lang="cs-CZ" altLang="cs-CZ" dirty="0">
                <a:solidFill>
                  <a:schemeClr val="tx1"/>
                </a:solidFill>
              </a:rPr>
              <a:t>ědět, který přístroj, zařízení je potřeba vypnout při odchodu z </a:t>
            </a:r>
            <a:r>
              <a:rPr lang="cs-CZ" altLang="cs-CZ" dirty="0"/>
              <a:t>p</a:t>
            </a:r>
            <a:r>
              <a:rPr lang="cs-CZ" altLang="cs-CZ" dirty="0">
                <a:solidFill>
                  <a:schemeClr val="tx1"/>
                </a:solidFill>
              </a:rPr>
              <a:t>racoviště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Vědět, kde jsou umístěny a uloženy tlakové nádoby na pracovišti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Vědět, kde jsou hlavní uzávěry elektrické energie, medicinálních plynů, vody 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Vědět, jaké zabezpečovací prostředky PO jsou instalovány na pracovišti: EPS – elektrická požární signalizace, požární uzávěry –dveře apod.</a:t>
            </a:r>
            <a:r>
              <a:rPr lang="cs-CZ" dirty="0"/>
              <a:t>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E61285-BE69-4796-B54B-90FFCFC8A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dirty="0"/>
              <a:t>Ústav zdravotnických věd, LF MU Brno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4085B91-AEE1-46E3-A3EB-519127D11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41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076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51C0BB-202C-4AE5-A458-76FE3E4C4A3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sz="4000" b="1" dirty="0">
                <a:solidFill>
                  <a:srgbClr val="0000DC"/>
                </a:solidFill>
              </a:rPr>
              <a:t>EPS – elektrická požární signalizace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B9B6B9-6779-484A-8F12-E13019570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DCB9797-B82F-4102-B96A-C49695065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1397887-0605-4D40-A3C7-3AD702F1F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98" y="1446770"/>
            <a:ext cx="8071804" cy="26337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6CDE6F1-4012-4591-B73C-8F8210400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733" y="3243055"/>
            <a:ext cx="3011685" cy="284707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39547A1-0575-4CCF-B458-EAF6CF124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1540" y="3175484"/>
            <a:ext cx="2800350" cy="2914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0830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4D564E-4E12-4485-B18D-69554CC4C01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Podmínky požární bezpečnosti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F2E8B-DD77-4F10-A047-DDF4AFE71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/>
              <a:t>V případě výpadku nebo přerušení el. energie má požárně bezpečnostní zařízení, např. EPS, požární hlásiče, nouzové osvětlení a některé zdravotnické přístroje svoje baterie, svůj náhradní zdroj tzv. UPS</a:t>
            </a:r>
          </a:p>
          <a:p>
            <a:pPr>
              <a:lnSpc>
                <a:spcPct val="100000"/>
              </a:lnSpc>
              <a:defRPr/>
            </a:pPr>
            <a:r>
              <a:rPr lang="cs-CZ" dirty="0"/>
              <a:t>Při požáru většího charakteru dochází k vypnutí elektrického proudu v ohrožených objektech.</a:t>
            </a:r>
          </a:p>
          <a:p>
            <a:pPr>
              <a:lnSpc>
                <a:spcPct val="100000"/>
              </a:lnSpc>
              <a:defRPr/>
            </a:pPr>
            <a:r>
              <a:rPr lang="cs-CZ" dirty="0"/>
              <a:t>Při vypnutí el. proudu ale nesmí dojít k ohrožení přítomných osob.</a:t>
            </a:r>
          </a:p>
          <a:p>
            <a:pPr>
              <a:lnSpc>
                <a:spcPct val="100000"/>
              </a:lnSpc>
              <a:defRPr/>
            </a:pPr>
            <a:r>
              <a:rPr lang="cs-CZ" dirty="0"/>
              <a:t>Proto v prostorách, kde jsou přítomné osoby musí být zajištěna bezpečná evakuace z ohrožených prostor!</a:t>
            </a:r>
          </a:p>
          <a:p>
            <a:endParaRPr lang="cs-CZ" sz="2800" b="1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6F2A4C-0EE5-4338-9C04-9286A3405B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E762E82-DE64-4173-86F8-A88F4CDA7A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43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3091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4D564E-4E12-4485-B18D-69554CC4C01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Podmínky požární bezpečnosti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F2E8B-DD77-4F10-A047-DDF4AFE7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60" y="1648459"/>
            <a:ext cx="11045280" cy="4139998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cs-CZ" dirty="0"/>
              <a:t>Proto při výpadku el. energie v určitých prostorách je zajištěna dodávka el. energie z tzv. náhradního zdroje(např. dieselagregátu)</a:t>
            </a:r>
          </a:p>
          <a:p>
            <a:pPr>
              <a:lnSpc>
                <a:spcPct val="100000"/>
              </a:lnSpc>
              <a:defRPr/>
            </a:pPr>
            <a:r>
              <a:rPr lang="cs-CZ" dirty="0"/>
              <a:t>Z náhradního zdroje je v tomto případě napájeno např. nouzové osvětlení, evakuační výtahy, velmi důležité obvody na které jsou napojeny přístroje, které udržují životní funkce pacienta a další</a:t>
            </a:r>
          </a:p>
          <a:p>
            <a:pPr>
              <a:lnSpc>
                <a:spcPct val="100000"/>
              </a:lnSpc>
              <a:defRPr/>
            </a:pPr>
            <a:endParaRPr lang="cs-CZ" altLang="cs-CZ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cs-CZ" altLang="cs-CZ" dirty="0">
                <a:solidFill>
                  <a:schemeClr val="tx1"/>
                </a:solidFill>
              </a:rPr>
              <a:t>Pokud opouštíte pracoviště, jako poslední, tak je potřeba: před opuštěním pracoviště zkontrolovat, jestli jsou zajištěny podmínky požární bezpečnosti – vypnuté konvice, vařiče, topidla</a:t>
            </a:r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defRPr/>
            </a:pPr>
            <a:endParaRPr lang="cs-CZ" dirty="0"/>
          </a:p>
          <a:p>
            <a:endParaRPr lang="cs-CZ" sz="2800" b="1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6F2A4C-0EE5-4338-9C04-9286A3405B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E762E82-DE64-4173-86F8-A88F4CDA7A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44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91280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2CB3C8-56C5-4F7B-99C6-3CE61B02633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Důležitá telefonní čísla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3FA0EE-CF8C-4811-AB36-0D923DEEF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/>
              <a:t>V případě nebezpečí, v případě mimořádné události je potřeba znát důležitá telefonní čísla, telefonní klapky!</a:t>
            </a:r>
          </a:p>
          <a:p>
            <a:pPr>
              <a:lnSpc>
                <a:spcPct val="100000"/>
              </a:lnSpc>
              <a:defRPr/>
            </a:pPr>
            <a:r>
              <a:rPr lang="cs-CZ" sz="2800" dirty="0"/>
              <a:t>Každý areál má svoje daná důležitá čísla pro případ mimořádné situace, jako jsou např. požární poplach, evakuace, havárie apod.</a:t>
            </a:r>
          </a:p>
          <a:p>
            <a:pPr>
              <a:lnSpc>
                <a:spcPct val="100000"/>
              </a:lnSpc>
              <a:defRPr/>
            </a:pPr>
            <a:r>
              <a:rPr lang="cs-CZ" sz="2800" dirty="0"/>
              <a:t>První pomocí při mimořádné události je i zavolání na příslušný velín, ohlašovnu požárů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A0A31F7-B1BE-4F58-BA04-AEA4A8AAE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66A75B-C958-46A4-AEC5-390EC3F31D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45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51829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995249-5F77-4DA6-9E50-E66706E09BE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602795"/>
            <a:ext cx="6690994" cy="451576"/>
          </a:xfrm>
        </p:spPr>
        <p:txBody>
          <a:bodyPr/>
          <a:lstStyle/>
          <a:p>
            <a:r>
              <a:rPr lang="cs-CZ" altLang="cs-CZ" b="1" dirty="0">
                <a:solidFill>
                  <a:srgbClr val="0000DC"/>
                </a:solidFill>
              </a:rPr>
              <a:t>Kde je najdu důležitá čísla, když si nevzpomenu?!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7DAFB1-C4ED-4CFB-BEEE-A25C10579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212" y="2406105"/>
            <a:ext cx="4600937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2800" dirty="0">
                <a:solidFill>
                  <a:schemeClr val="tx1"/>
                </a:solidFill>
              </a:rPr>
              <a:t>Denní místnost sester</a:t>
            </a:r>
          </a:p>
          <a:p>
            <a:pPr>
              <a:lnSpc>
                <a:spcPct val="100000"/>
              </a:lnSpc>
            </a:pPr>
            <a:r>
              <a:rPr lang="cs-CZ" altLang="cs-CZ" sz="2800" dirty="0">
                <a:solidFill>
                  <a:schemeClr val="tx1"/>
                </a:solidFill>
              </a:rPr>
              <a:t>Na nástěnce, na chodbě</a:t>
            </a:r>
          </a:p>
          <a:p>
            <a:pPr>
              <a:lnSpc>
                <a:spcPct val="100000"/>
              </a:lnSpc>
            </a:pPr>
            <a:r>
              <a:rPr lang="cs-CZ" altLang="cs-CZ" sz="2800" dirty="0">
                <a:solidFill>
                  <a:schemeClr val="tx1"/>
                </a:solidFill>
              </a:rPr>
              <a:t>Poblíž pevné telefonní linky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8529D0C-A6AA-4889-8AD2-6EC1A5AD9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9AF8A30-B407-4607-A461-4F06A08A6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46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54594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D8B2CF2-0968-421C-A393-554FCE290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23624" y="241423"/>
            <a:ext cx="4118979" cy="5880236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A914CB-153C-47B0-BD03-2E331BBDA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55683AD-6C00-44F0-BEDC-19A324F58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A8EE57E-67AC-4174-9B39-279219098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397" y="206672"/>
            <a:ext cx="4238249" cy="5949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4045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716379-480A-42AE-8786-5084FC62466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sz="4000" b="1" dirty="0">
                <a:solidFill>
                  <a:srgbClr val="0000DC"/>
                </a:solidFill>
              </a:rPr>
              <a:t>Rozdělení prostoru na požární úseky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B01927-2D94-4339-A2E4-1A107764C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2800" dirty="0">
                <a:solidFill>
                  <a:schemeClr val="tx1"/>
                </a:solidFill>
              </a:rPr>
              <a:t>Většina objektů / hlavně v novějších částech / je členěna do požárních úseků, které jsou stavebně, požárně od sebe odděleny</a:t>
            </a:r>
          </a:p>
          <a:p>
            <a:pPr>
              <a:lnSpc>
                <a:spcPct val="100000"/>
              </a:lnSpc>
            </a:pPr>
            <a:r>
              <a:rPr lang="cs-CZ" altLang="cs-CZ" sz="2800" dirty="0">
                <a:solidFill>
                  <a:schemeClr val="tx1"/>
                </a:solidFill>
              </a:rPr>
              <a:t>Tyto dělící konstrukce, např. dveře, zaručují, že po určitou dobu se oheň nedostane skrz do druhého požárního úseku</a:t>
            </a: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chemeClr val="tx1"/>
                </a:solidFill>
              </a:rPr>
              <a:t>U požárně bezpečnostního zařízení – dveře, požární klapky, odvětrávací zařízení apod. je zakázáno omezovat jejich protipožární funkci – u dveří podkládat klínky, uvazovat   apod. (tam, kde nejsou požární uzávěry je zásada taková, že je nutné požářiště uzavřít i normálními dveřmi, aby se zplodiny/kouř nemohl rychle šířit po objektu; ostatní prostory se snažit větrat!</a:t>
            </a:r>
          </a:p>
          <a:p>
            <a:pPr>
              <a:lnSpc>
                <a:spcPct val="100000"/>
              </a:lnSpc>
            </a:pPr>
            <a:endParaRPr lang="cs-CZ" altLang="cs-CZ" sz="28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DDA1D58-4710-4136-8ED3-8DF2C0FE3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8B8FC3F-46C7-4F0F-8C30-D7993C9CA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48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65028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4A79E8E-1F13-4CDB-806C-59976986F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5869" y="164500"/>
            <a:ext cx="8823507" cy="6315500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078B300-2F6A-4E29-BF4C-1CF9CB7C7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611887A-D07D-408B-983B-B0DB4A3A2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49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8200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51E5E9-4A9B-4923-95D9-FC99507745D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486536"/>
            <a:ext cx="10753200" cy="451576"/>
          </a:xfrm>
        </p:spPr>
        <p:txBody>
          <a:bodyPr/>
          <a:lstStyle/>
          <a:p>
            <a:r>
              <a:rPr lang="cs-CZ" altLang="cs-CZ" b="1" dirty="0">
                <a:solidFill>
                  <a:srgbClr val="0000DC"/>
                </a:solidFill>
              </a:rPr>
              <a:t>Bezpečnost a ochrana zdraví při práci</a:t>
            </a:r>
            <a:br>
              <a:rPr lang="cs-CZ" altLang="cs-CZ" b="1" dirty="0">
                <a:solidFill>
                  <a:srgbClr val="0000DC"/>
                </a:solidFill>
              </a:rPr>
            </a:br>
            <a:r>
              <a:rPr lang="cs-CZ" altLang="cs-CZ" b="1" dirty="0">
                <a:solidFill>
                  <a:srgbClr val="0000DC"/>
                </a:solidFill>
              </a:rPr>
              <a:t>(BOZP)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E6CC68-F843-45A4-828F-18328A609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10962919" cy="4139998"/>
          </a:xfrm>
        </p:spPr>
        <p:txBody>
          <a:bodyPr/>
          <a:lstStyle/>
          <a:p>
            <a:pPr marL="252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lang="cs-CZ" sz="2800" b="1" dirty="0">
                <a:solidFill>
                  <a:schemeClr val="tx1"/>
                </a:solidFill>
              </a:rPr>
              <a:t>Vyhláška č. 50/1978 Sb., </a:t>
            </a:r>
            <a:r>
              <a:rPr lang="cs-CZ" sz="2800" dirty="0">
                <a:solidFill>
                  <a:schemeClr val="tx1"/>
                </a:solidFill>
              </a:rPr>
              <a:t>o odborné způsobilosti v elektrotechnice</a:t>
            </a:r>
          </a:p>
          <a:p>
            <a:pPr marL="252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Prováděcí vyhláška č.306/2012 Sb.</a:t>
            </a:r>
            <a:r>
              <a:rPr lang="cs-CZ" altLang="cs-CZ" dirty="0">
                <a:solidFill>
                  <a:schemeClr val="tx1"/>
                </a:solidFill>
              </a:rPr>
              <a:t>, o podmínkách předcházení vzniku a šíření infekčních onemocnění, o hygienických požadavcích na provoz zdravotnických zařízení a ústavů sociální péče (</a:t>
            </a:r>
            <a:r>
              <a:rPr lang="cs-CZ" altLang="cs-CZ" b="1" dirty="0">
                <a:solidFill>
                  <a:schemeClr val="tx1"/>
                </a:solidFill>
              </a:rPr>
              <a:t>klasifikace a hlášení infekčního onemocnění – </a:t>
            </a:r>
            <a:r>
              <a:rPr lang="cs-CZ" altLang="cs-CZ" dirty="0">
                <a:solidFill>
                  <a:schemeClr val="tx1"/>
                </a:solidFill>
              </a:rPr>
              <a:t>seznam  infekčních onemocnění, při jejichž výskytu musí být vždy nařízena izolace a léčení na infekčním oddělení, </a:t>
            </a:r>
            <a:r>
              <a:rPr lang="cs-CZ" altLang="cs-CZ" b="1" dirty="0">
                <a:solidFill>
                  <a:schemeClr val="tx1"/>
                </a:solidFill>
              </a:rPr>
              <a:t>lékařské prohlídky </a:t>
            </a:r>
            <a:r>
              <a:rPr lang="cs-CZ" altLang="cs-CZ" dirty="0">
                <a:solidFill>
                  <a:schemeClr val="tx1"/>
                </a:solidFill>
              </a:rPr>
              <a:t>u fyzických osob vykonávajících činnosti epidemiologicky závažné, zásady pro odběr a vyšetření biologického materiálu, </a:t>
            </a:r>
            <a:r>
              <a:rPr lang="cs-CZ" altLang="cs-CZ" b="1" dirty="0">
                <a:solidFill>
                  <a:schemeClr val="tx1"/>
                </a:solidFill>
              </a:rPr>
              <a:t>hygienické požadavky na úklid)</a:t>
            </a:r>
          </a:p>
          <a:p>
            <a:pPr marL="252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95C389-E152-4E67-9B5F-487C6E594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dirty="0"/>
              <a:t>Ústav zdravotnických věd, LF MU Brno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0C1CB29-6442-4C50-AC15-1BF150FDB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29176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37FEAB-91DA-4A81-8014-4CBE3A81F8F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63400" y="678827"/>
            <a:ext cx="10753200" cy="451576"/>
          </a:xfrm>
        </p:spPr>
        <p:txBody>
          <a:bodyPr/>
          <a:lstStyle/>
          <a:p>
            <a:r>
              <a:rPr lang="cs-CZ" dirty="0"/>
              <a:t>Požární uzávěry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8ACC585-5D48-4463-A9EC-4A61BF272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5172" y="2209267"/>
            <a:ext cx="3343312" cy="3577743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D1DB52B-EBCD-4AE3-819F-5F100B2CA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AA84AC8-CDEF-4E48-87D9-5D822F1EA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6BCD819-2D7B-4FBC-8BCA-803608AC5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605" y="2209267"/>
            <a:ext cx="3187299" cy="357774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57C4465-2970-49F6-84EC-6C34BCFC0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8025" y="2236296"/>
            <a:ext cx="3217513" cy="357774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FC212E5-1A35-43F1-B8B0-AA54B020E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2546" y="438471"/>
            <a:ext cx="1572992" cy="1383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4113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39BBB-F222-4D5F-A23C-8D6E4A86483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Směry úniku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5DA47CD-616A-4ACB-9D24-7BC860599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46670" y="3875896"/>
            <a:ext cx="4498659" cy="2320736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1CB1ED2-6C21-4AB0-8B50-B496BB5209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9221ED8-0068-4E8B-9601-615837D80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DD30DAB-0600-42EB-B938-861A6A10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142" y="1392522"/>
            <a:ext cx="4498659" cy="215966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95F2F11-53A0-40E3-AAA7-47F64A0B8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00" y="1485028"/>
            <a:ext cx="4252003" cy="21185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95040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E91810-ADDD-49CD-845E-33F391FFE43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Označení výtahů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482DCBB-3C56-45F1-AC05-AC588238B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82714" y="1877746"/>
            <a:ext cx="3179685" cy="3102507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8A85E2F-A3C0-4448-A090-706BE30BD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5CA4D74-A8C0-4118-A05F-74669F818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306F4EE-4086-4D6B-AB3F-0541A46D7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274" y="1877746"/>
            <a:ext cx="3171451" cy="310250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CCDE637-5C68-4C34-BE66-92247A524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1857978"/>
            <a:ext cx="2586447" cy="3122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55978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DA80D5-2C7A-48F1-A888-C8936619762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676457"/>
            <a:ext cx="10753200" cy="451576"/>
          </a:xfrm>
        </p:spPr>
        <p:txBody>
          <a:bodyPr/>
          <a:lstStyle/>
          <a:p>
            <a:r>
              <a:rPr lang="cs-CZ" dirty="0"/>
              <a:t>Hydrant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DEAB18-7D99-4FB5-ABE6-9BB81AC93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368777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Hydrant – zavodněné požární potrubí, hydrant je ihned schopen zásahu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  <a:cs typeface="Arial" panose="020B0604020202020204" pitchFamily="34" charset="0"/>
              </a:rPr>
              <a:t>Hydrantový systém „D-25“ se </a:t>
            </a:r>
            <a:r>
              <a:rPr lang="cs-CZ" altLang="cs-CZ" dirty="0" err="1">
                <a:solidFill>
                  <a:schemeClr val="tx1"/>
                </a:solidFill>
                <a:cs typeface="Arial" panose="020B0604020202020204" pitchFamily="34" charset="0"/>
              </a:rPr>
              <a:t>stálotvarou</a:t>
            </a:r>
            <a:r>
              <a:rPr lang="cs-CZ" altLang="cs-CZ" dirty="0">
                <a:solidFill>
                  <a:schemeClr val="tx1"/>
                </a:solidFill>
                <a:cs typeface="Arial" panose="020B0604020202020204" pitchFamily="34" charset="0"/>
              </a:rPr>
              <a:t>  hadicí a proudnicí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  <a:cs typeface="Arial" panose="020B0604020202020204" pitchFamily="34" charset="0"/>
              </a:rPr>
              <a:t>Hydrantový systém „C-52“ se složenou hadicí a proudnicí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Hydranty lze použít  při požáru  jen  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altLang="cs-CZ" dirty="0"/>
              <a:t>  </a:t>
            </a:r>
            <a:r>
              <a:rPr lang="cs-CZ" altLang="cs-CZ" dirty="0">
                <a:solidFill>
                  <a:schemeClr val="tx1"/>
                </a:solidFill>
              </a:rPr>
              <a:t>v případě, že je zabezpečeno vypnutí  </a:t>
            </a:r>
            <a:br>
              <a:rPr lang="cs-CZ" altLang="cs-CZ" dirty="0">
                <a:solidFill>
                  <a:schemeClr val="tx1"/>
                </a:solidFill>
              </a:rPr>
            </a:br>
            <a:r>
              <a:rPr lang="cs-CZ" altLang="cs-CZ" dirty="0">
                <a:solidFill>
                  <a:schemeClr val="tx1"/>
                </a:solidFill>
              </a:rPr>
              <a:t>  el. proudu v prostoru požářiště !!!!!!!!</a:t>
            </a:r>
          </a:p>
          <a:p>
            <a:endParaRPr lang="cs-CZ" alt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F3CD58D-DACB-4199-A368-8AF1ED062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81110E-00A8-4E8F-8EF6-42E8E9ED4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3FA29AE-DEFF-4C5B-AC0E-EE894E72BB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55" r="24202" b="33362"/>
          <a:stretch/>
        </p:blipFill>
        <p:spPr>
          <a:xfrm>
            <a:off x="3414812" y="107788"/>
            <a:ext cx="1752868" cy="144562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227710-3386-4F4A-9327-B81F56AB7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9453" y="1434494"/>
            <a:ext cx="3383573" cy="224352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C548D7-250F-40B4-87D2-278C7DFBD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002" y="3823131"/>
            <a:ext cx="3383573" cy="2127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2144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34185-58CA-4177-BC79-4E06987E661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Suchovod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1CB760-0FA8-4835-9449-2FBED017C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Suchovod – nezavodněné požární potrubí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d</a:t>
            </a:r>
            <a:r>
              <a:rPr lang="cs-CZ" altLang="cs-CZ" dirty="0">
                <a:solidFill>
                  <a:schemeClr val="tx1"/>
                </a:solidFill>
              </a:rPr>
              <a:t>o suchovodu si zasahující jednotka HZS sama dodává vodu z cisteren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7DEABFF-9C32-48E4-A32E-94E9AD23B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0AB59BA-D35F-4F05-8A5A-70B7D194D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8A886DE-C562-47E4-9E57-439C71E10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732" y="3308623"/>
            <a:ext cx="2143125" cy="21431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9CC5F6D-11F0-4B5A-AADA-468197108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95" y="3419475"/>
            <a:ext cx="2466975" cy="18573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153B393-444D-446E-901E-A452B1C11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8992" y="3517402"/>
            <a:ext cx="2582452" cy="1934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8750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146802-59E0-4AD0-8A51-613DE0303E3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sz="4000" dirty="0">
                <a:solidFill>
                  <a:srgbClr val="0000DC"/>
                </a:solidFill>
              </a:rPr>
              <a:t>Sněhové hasicí přístroje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5523C0-87F9-42F3-94C9-8F0DDF1D0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8685257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2800" dirty="0">
                <a:cs typeface="Arial" panose="020B0604020202020204" pitchFamily="34" charset="0"/>
              </a:rPr>
              <a:t>Sněhové hasicí přístroje jsou určené k hašení všech hořlavých látek, a to i pod el. napětím do 1000 V</a:t>
            </a:r>
          </a:p>
          <a:p>
            <a:pPr>
              <a:lnSpc>
                <a:spcPct val="100000"/>
              </a:lnSpc>
            </a:pPr>
            <a:endParaRPr lang="cs-CZ" altLang="cs-CZ" sz="2800" dirty="0">
              <a:cs typeface="Arial" panose="020B0604020202020204" pitchFamily="34" charset="0"/>
            </a:endParaRPr>
          </a:p>
          <a:p>
            <a:pPr marL="533400" indent="-533400" eaLnBrk="1" hangingPunct="1">
              <a:lnSpc>
                <a:spcPct val="100000"/>
              </a:lnSpc>
              <a:buFont typeface="Wingdings" panose="05000000000000000000" pitchFamily="2" charset="2"/>
              <a:buAutoNum type="arabicPeriod"/>
            </a:pPr>
            <a:r>
              <a:rPr lang="cs-CZ" altLang="cs-CZ" dirty="0"/>
              <a:t>S6 – sněhový hasící přístroj – 6 kg CO2</a:t>
            </a:r>
          </a:p>
          <a:p>
            <a:pPr marL="533400" indent="-533400" eaLnBrk="1" hangingPunct="1">
              <a:lnSpc>
                <a:spcPct val="100000"/>
              </a:lnSpc>
              <a:buFont typeface="Wingdings" panose="05000000000000000000" pitchFamily="2" charset="2"/>
              <a:buAutoNum type="arabicPeriod"/>
            </a:pPr>
            <a:endParaRPr lang="cs-CZ" altLang="cs-CZ" dirty="0"/>
          </a:p>
          <a:p>
            <a:pPr marL="533400" indent="-533400" eaLnBrk="1" hangingPunct="1">
              <a:lnSpc>
                <a:spcPct val="100000"/>
              </a:lnSpc>
              <a:buFont typeface="Wingdings" panose="05000000000000000000" pitchFamily="2" charset="2"/>
              <a:buAutoNum type="arabicPeriod"/>
            </a:pPr>
            <a:r>
              <a:rPr lang="cs-CZ" altLang="cs-CZ" dirty="0"/>
              <a:t>CO 5 – sněhový hasící přístroj – 5kg CO2</a:t>
            </a:r>
          </a:p>
          <a:p>
            <a:pPr marL="533400" indent="-533400" eaLnBrk="1" hangingPunct="1">
              <a:lnSpc>
                <a:spcPct val="100000"/>
              </a:lnSpc>
              <a:buFont typeface="Wingdings" panose="05000000000000000000" pitchFamily="2" charset="2"/>
              <a:buAutoNum type="arabicPeriod"/>
            </a:pPr>
            <a:endParaRPr lang="cs-CZ" altLang="cs-CZ" dirty="0"/>
          </a:p>
          <a:p>
            <a:pPr marL="533400" indent="-533400" eaLnBrk="1" hangingPunct="1">
              <a:lnSpc>
                <a:spcPct val="100000"/>
              </a:lnSpc>
              <a:buFont typeface="Wingdings" panose="05000000000000000000" pitchFamily="2" charset="2"/>
              <a:buAutoNum type="arabicPeriod"/>
            </a:pPr>
            <a:r>
              <a:rPr lang="cs-CZ" altLang="cs-CZ" dirty="0"/>
              <a:t>CO 2 – sněhový, náplň 2kg CO2</a:t>
            </a:r>
          </a:p>
          <a:p>
            <a:pPr marL="533400" indent="-533400" eaLnBrk="1" hangingPunct="1">
              <a:lnSpc>
                <a:spcPct val="100000"/>
              </a:lnSpc>
              <a:buFont typeface="Wingdings" panose="05000000000000000000" pitchFamily="2" charset="2"/>
              <a:buAutoNum type="arabicPeriod"/>
            </a:pPr>
            <a:endParaRPr lang="cs-CZ" altLang="cs-CZ" dirty="0"/>
          </a:p>
          <a:p>
            <a:pPr marL="533400" indent="-533400" eaLnBrk="1" hangingPunct="1">
              <a:lnSpc>
                <a:spcPct val="100000"/>
              </a:lnSpc>
              <a:buFont typeface="Wingdings" panose="05000000000000000000" pitchFamily="2" charset="2"/>
              <a:buAutoNum type="arabicPeriod"/>
            </a:pPr>
            <a:r>
              <a:rPr lang="cs-CZ" altLang="cs-CZ" dirty="0"/>
              <a:t>CO 1,5 – sněhový, náplň 1,5kg CO2</a:t>
            </a:r>
          </a:p>
          <a:p>
            <a:endParaRPr lang="cs-CZ" altLang="cs-CZ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95A0304-3450-4242-9520-EE581F184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85ECFC9-B294-44ED-851B-D4A3B4357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4899BD-2B66-4009-956B-5BFE4F007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853" y="2494252"/>
            <a:ext cx="3015207" cy="3535748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DBAC561E-0715-4BBF-AB03-5160F62B8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6100" y="2479284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269A3F5F-7333-4C59-8B46-9EAA4D9D1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0188" y="2847601"/>
            <a:ext cx="503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AF90D0B1-1590-40AE-8B68-E42DB082A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1714" y="3304801"/>
            <a:ext cx="50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3FCB50DE-7702-43C4-A7C2-A0B27FC44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6872" y="5502208"/>
            <a:ext cx="720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09860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66009B-650A-481A-B9A3-0FBCAD2F567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sz="4000" dirty="0">
                <a:solidFill>
                  <a:srgbClr val="0000DC"/>
                </a:solidFill>
              </a:rPr>
              <a:t>Práškové hasicí přístroje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9CED5C-AD4A-4DCB-95A0-C7E7D867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683293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požáru je možné práškový hasicí přístroj použít na všechny typy hořlavých materiálů, kromě hořlavých prachů, může se použít na zařízení pod el. napětím do 1000V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Hasit ze vzdálenosti 1 – 1,5 m od ohniska požáru</a:t>
            </a:r>
          </a:p>
          <a:p>
            <a:pPr marL="533400" indent="-533400" eaLnBrk="1" hangingPunct="1">
              <a:lnSpc>
                <a:spcPct val="100000"/>
              </a:lnSpc>
              <a:spcBef>
                <a:spcPct val="95000"/>
              </a:spcBef>
              <a:buFont typeface="Wingdings" panose="05000000000000000000" pitchFamily="2" charset="2"/>
              <a:buAutoNum type="arabicPeriod"/>
            </a:pPr>
            <a:r>
              <a:rPr lang="cs-CZ" altLang="cs-CZ" sz="2800" dirty="0">
                <a:solidFill>
                  <a:schemeClr val="tx1"/>
                </a:solidFill>
              </a:rPr>
              <a:t>Hasící přístroj P6 – nový typ – </a:t>
            </a:r>
            <a:r>
              <a:rPr lang="cs-CZ" altLang="cs-CZ" sz="2800" dirty="0" err="1">
                <a:solidFill>
                  <a:schemeClr val="tx1"/>
                </a:solidFill>
              </a:rPr>
              <a:t>stálotlaký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  <a:p>
            <a:pPr marL="533400" indent="-533400" eaLnBrk="1" hangingPunct="1">
              <a:lnSpc>
                <a:spcPct val="100000"/>
              </a:lnSpc>
              <a:spcBef>
                <a:spcPct val="95000"/>
              </a:spcBef>
              <a:buFont typeface="Wingdings" panose="05000000000000000000" pitchFamily="2" charset="2"/>
              <a:buAutoNum type="arabicPeriod"/>
            </a:pPr>
            <a:r>
              <a:rPr lang="cs-CZ" altLang="cs-CZ" sz="2800" dirty="0">
                <a:solidFill>
                  <a:schemeClr val="tx1"/>
                </a:solidFill>
              </a:rPr>
              <a:t>Hasící přístroj P2 – starý typ – </a:t>
            </a:r>
            <a:r>
              <a:rPr lang="cs-CZ" altLang="cs-CZ" sz="2800" dirty="0" err="1">
                <a:solidFill>
                  <a:schemeClr val="tx1"/>
                </a:solidFill>
              </a:rPr>
              <a:t>stálotlaký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marL="533400" indent="-533400" eaLnBrk="1" hangingPunct="1">
              <a:lnSpc>
                <a:spcPct val="100000"/>
              </a:lnSpc>
              <a:spcBef>
                <a:spcPct val="95000"/>
              </a:spcBef>
              <a:buFont typeface="Wingdings" panose="05000000000000000000" pitchFamily="2" charset="2"/>
              <a:buAutoNum type="arabicPeriod"/>
            </a:pPr>
            <a:r>
              <a:rPr lang="cs-CZ" altLang="cs-CZ" sz="2800" dirty="0">
                <a:solidFill>
                  <a:schemeClr val="tx1"/>
                </a:solidFill>
              </a:rPr>
              <a:t>Hasící přístroj P6 – starý typ s patronou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5224789-0B41-4DA9-87CE-37EACC482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0A67F06-00B4-4BE4-A0F7-1A2B95EDA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9061B3C-85E0-4794-8C02-A37AD64C8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442" y="3707857"/>
            <a:ext cx="4000500" cy="2933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1386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90CDB0-2D5B-4441-9EA5-6E1E30071EE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40000" y="484869"/>
            <a:ext cx="10753200" cy="451576"/>
          </a:xfrm>
        </p:spPr>
        <p:txBody>
          <a:bodyPr/>
          <a:lstStyle/>
          <a:p>
            <a:r>
              <a:rPr lang="cs-CZ" altLang="cs-CZ" sz="4000" dirty="0">
                <a:solidFill>
                  <a:schemeClr val="tx1"/>
                </a:solidFill>
              </a:rPr>
              <a:t>Hasicí přístroje vodní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D9892C-C072-4DC7-A3D0-F8D627EF0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213030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Vodní hasící přístroje jsou určeny převážně k hašení klasických látek / dřevo, papír, hadry / nevhodné na hořlavé kapaliny, oleje a plasty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Vodní hasicí přístroje se nesmí používat tam, kde hrozí nebezpečí kontaktu hasící látky s elektrickým proudem!!!!</a:t>
            </a:r>
          </a:p>
          <a:p>
            <a:pPr>
              <a:lnSpc>
                <a:spcPct val="10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Náplň hasícího přístroje je voda s přídavkem nemrznoucí směsi, které jsou el. Vodivé</a:t>
            </a:r>
          </a:p>
          <a:p>
            <a:pPr marL="533400" indent="-533400" eaLnBrk="1" hangingPunct="1">
              <a:buFont typeface="Wingdings" panose="05000000000000000000" pitchFamily="2" charset="2"/>
              <a:buAutoNum type="arabicPeriod"/>
            </a:pPr>
            <a:r>
              <a:rPr lang="cs-CZ" altLang="cs-CZ" dirty="0">
                <a:solidFill>
                  <a:schemeClr val="tx1"/>
                </a:solidFill>
              </a:rPr>
              <a:t>W9l - Hasící přístroj vodní</a:t>
            </a:r>
          </a:p>
          <a:p>
            <a:pPr marL="533400" indent="-533400" eaLnBrk="1" hangingPunct="1">
              <a:buFont typeface="Wingdings" panose="05000000000000000000" pitchFamily="2" charset="2"/>
              <a:buAutoNum type="arabicPeriod"/>
            </a:pPr>
            <a:r>
              <a:rPr lang="cs-CZ" altLang="cs-CZ" dirty="0">
                <a:solidFill>
                  <a:schemeClr val="tx1"/>
                </a:solidFill>
              </a:rPr>
              <a:t>W7,5l – Hasící přístroj vodní</a:t>
            </a:r>
          </a:p>
          <a:p>
            <a:pPr marL="533400" indent="-533400" eaLnBrk="1" hangingPunct="1">
              <a:buFont typeface="Wingdings" panose="05000000000000000000" pitchFamily="2" charset="2"/>
              <a:buAutoNum type="arabicPeriod"/>
            </a:pPr>
            <a:r>
              <a:rPr lang="cs-CZ" altLang="cs-CZ" dirty="0">
                <a:solidFill>
                  <a:schemeClr val="tx1"/>
                </a:solidFill>
              </a:rPr>
              <a:t>W 10 – Hasící přístroj vodní na patronu</a:t>
            </a:r>
          </a:p>
          <a:p>
            <a:pPr>
              <a:lnSpc>
                <a:spcPct val="100000"/>
              </a:lnSpc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46FA3FB-EB67-4BD2-BBD3-2A779207E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54C88DE-F4A0-4E49-8D85-DFF70FE2D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AE0DB89-79DE-40DC-AAD8-9449BC8D8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342" y="3924953"/>
            <a:ext cx="3074653" cy="2856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53050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514CE-EB6A-4321-97AA-57985BE713B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Jak hasit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76D422C-2927-46E2-B821-8F7B80DFC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10743" y="450607"/>
            <a:ext cx="4728754" cy="5956785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596719F-E52E-4680-AAC2-829CF24FD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ABC1B41-91BF-491E-8F4B-FD0CB6A76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58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4129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EE6B4E-1E0A-4771-A641-1B5E1C79365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sz="4000" b="1" dirty="0">
                <a:solidFill>
                  <a:srgbClr val="0000DC"/>
                </a:solidFill>
              </a:rPr>
              <a:t>Tísňové linky – důležitá čísla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7CC95A-B30B-4A85-B639-9D9F93EA0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Ohlašovna požárů – velín </a:t>
            </a:r>
            <a:r>
              <a:rPr lang="cs-CZ" altLang="cs-CZ" sz="28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………..…                                                           </a:t>
            </a:r>
            <a:endParaRPr lang="cs-CZ" altLang="cs-CZ" sz="2800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Integrovaný 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záchranný</a:t>
            </a:r>
            <a:r>
              <a:rPr lang="cs-CZ" altLang="cs-CZ" sz="28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systém		  </a:t>
            </a:r>
            <a:r>
              <a:rPr lang="cs-CZ" altLang="cs-CZ" sz="28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112</a:t>
            </a:r>
          </a:p>
          <a:p>
            <a:pPr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Hasiči					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	  </a:t>
            </a:r>
            <a:r>
              <a:rPr lang="cs-CZ" altLang="cs-CZ" sz="28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150</a:t>
            </a:r>
          </a:p>
          <a:p>
            <a:pPr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Záchranná služba			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       </a:t>
            </a:r>
            <a:r>
              <a:rPr lang="cs-CZ" altLang="cs-CZ" sz="28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155</a:t>
            </a:r>
          </a:p>
          <a:p>
            <a:pPr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Policie ČR				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       </a:t>
            </a:r>
            <a:r>
              <a:rPr lang="cs-CZ" altLang="cs-CZ" sz="28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158</a:t>
            </a:r>
          </a:p>
          <a:p>
            <a:pPr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Městská policie					  </a:t>
            </a:r>
            <a:r>
              <a:rPr lang="cs-CZ" altLang="cs-CZ" sz="28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156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71C4413-EA3F-4100-A0B3-98135F96C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C9B5631-7265-4538-AC37-1C9723C06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59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0189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ECA8D9-94CA-415B-9FDA-855D8470FD4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574424"/>
            <a:ext cx="10753200" cy="451576"/>
          </a:xfrm>
        </p:spPr>
        <p:txBody>
          <a:bodyPr/>
          <a:lstStyle/>
          <a:p>
            <a:r>
              <a:rPr lang="cs-CZ" dirty="0"/>
              <a:t>Ochrana zdraví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56100C-B073-44AE-B3B8-8F0ECD23F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tx1"/>
                </a:solidFill>
              </a:rPr>
              <a:t>Nařízení vlády č. 495/2001 Sb., </a:t>
            </a:r>
            <a:r>
              <a:rPr lang="cs-CZ" dirty="0">
                <a:solidFill>
                  <a:schemeClr val="tx1"/>
                </a:solidFill>
              </a:rPr>
              <a:t>kterým se stanoví rozsah a bližší podmínky poskytování osobních ochranných pracovních prostředků, mycích, čistících a dezinfekčních prostředků</a:t>
            </a:r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tx1"/>
                </a:solidFill>
              </a:rPr>
              <a:t>Vyhláška č. 180/2015 Sb.,</a:t>
            </a:r>
            <a:r>
              <a:rPr lang="cs-CZ" dirty="0">
                <a:solidFill>
                  <a:schemeClr val="tx1"/>
                </a:solidFill>
              </a:rPr>
              <a:t> o pracích a pracovištích, které jsou zakázány těhotným zaměstnankyním, zaměstnankyním, které kojí, a zaměstnankyním – matkám do konce devátého měsíce po porodu, </a:t>
            </a:r>
            <a:r>
              <a:rPr lang="cs-CZ" b="1" dirty="0">
                <a:solidFill>
                  <a:schemeClr val="tx1"/>
                </a:solidFill>
              </a:rPr>
              <a:t>o pracích a pracovištích, které jsou zakázány mladistvým zaměstnancům, o podmínkách, za nichž mohou mladiství zaměstnanci výjimečně tyto práce konat z důvodu přípravy na povolání </a:t>
            </a:r>
            <a:r>
              <a:rPr lang="cs-CZ" dirty="0">
                <a:solidFill>
                  <a:schemeClr val="tx1"/>
                </a:solidFill>
              </a:rPr>
              <a:t>(vyhláška o zakázaných pracích a pracovištích)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6D0313C-A392-4E78-A59E-1FA983113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33612FF-02B4-4366-B225-4C3BF34A1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81438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CEFBC3-2AE2-49D9-A960-7DC81DBD0CC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38289" y="2821097"/>
            <a:ext cx="10753200" cy="1215805"/>
          </a:xfrm>
        </p:spPr>
        <p:txBody>
          <a:bodyPr/>
          <a:lstStyle/>
          <a:p>
            <a:r>
              <a:rPr lang="cs-CZ" sz="8000" dirty="0"/>
              <a:t>Děkuji za pozornost!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6E7E016-4AD6-486F-AACB-67F8E9DBE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1035732-6F41-47A7-B5FF-C1F63CA07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60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2508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78843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C1FD7C-EAD1-4440-BC09-984D53912D5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Zdravotní způsobilost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8AA88E-80A8-4D5F-BC3B-961759393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tx1"/>
                </a:solidFill>
              </a:rPr>
              <a:t>Zákon č. 372/2011 Sb.,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o zdravotních službách </a:t>
            </a:r>
            <a:r>
              <a:rPr lang="cs-CZ" dirty="0">
                <a:solidFill>
                  <a:schemeClr val="tx1"/>
                </a:solidFill>
              </a:rPr>
              <a:t>a podmínkách jejich poskytování, </a:t>
            </a:r>
            <a:r>
              <a:rPr lang="cs-CZ" i="1" dirty="0">
                <a:solidFill>
                  <a:schemeClr val="tx1"/>
                </a:solidFill>
              </a:rPr>
              <a:t>pracovnělékařské služby (dříve závodní preventivní péče)</a:t>
            </a:r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tx1"/>
                </a:solidFill>
              </a:rPr>
              <a:t>Zákon č. 373/2011 Sb.,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o specifických zdravotních službách </a:t>
            </a:r>
            <a:r>
              <a:rPr lang="cs-CZ" dirty="0">
                <a:solidFill>
                  <a:schemeClr val="tx1"/>
                </a:solidFill>
              </a:rPr>
              <a:t>(</a:t>
            </a:r>
            <a:r>
              <a:rPr lang="cs-CZ" i="1" dirty="0">
                <a:solidFill>
                  <a:schemeClr val="tx1"/>
                </a:solidFill>
              </a:rPr>
              <a:t>pracovnělékařské služby, poskytovatelé pracovnělékařských služeb, povinnosti zaměstnavatele, povinnosti zaměstnanců, posuzování a uznávání nemocí z povolání)</a:t>
            </a:r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tx1"/>
                </a:solidFill>
              </a:rPr>
              <a:t>Vyhláška č. 79/2013 Sb., </a:t>
            </a:r>
            <a:r>
              <a:rPr lang="cs-CZ" dirty="0">
                <a:solidFill>
                  <a:schemeClr val="tx1"/>
                </a:solidFill>
              </a:rPr>
              <a:t>o provedení některých ustanovení zákona č. 373/2011 Sb., </a:t>
            </a:r>
            <a:r>
              <a:rPr lang="cs-CZ" i="1" dirty="0">
                <a:solidFill>
                  <a:schemeClr val="tx1"/>
                </a:solidFill>
              </a:rPr>
              <a:t>vstupní prohlídky, periodické prohlídky, výstupní prohlídky, mimořádné prohlídky, následné prohlídky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CC2965D-363C-4665-882F-C50106727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E6D3BC7-8660-434C-8115-3F6C75D0E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915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C97FD0-EE38-4713-8DD5-62022FB9544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Periodické zdravotní prohlídky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6F206E-7778-4AF5-BDED-4477CF9FC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cs-CZ" altLang="cs-CZ" b="1" dirty="0">
                <a:solidFill>
                  <a:schemeClr val="tx1"/>
                </a:solidFill>
              </a:rPr>
              <a:t>kategorie: do 50 let 1 x za 6 roků, nad 50 let 1 x za 4 roky</a:t>
            </a:r>
          </a:p>
          <a:p>
            <a:pPr>
              <a:lnSpc>
                <a:spcPct val="100000"/>
              </a:lnSpc>
            </a:pPr>
            <a:r>
              <a:rPr lang="cs-CZ" altLang="cs-CZ" b="1" dirty="0">
                <a:solidFill>
                  <a:schemeClr val="tx1"/>
                </a:solidFill>
              </a:rPr>
              <a:t>2. a 3  kategorie: do 50 roků 1 x za 4 roky, nad 50 roků 1 x za </a:t>
            </a:r>
            <a:br>
              <a:rPr lang="cs-CZ" altLang="cs-CZ" b="1" dirty="0">
                <a:solidFill>
                  <a:schemeClr val="tx1"/>
                </a:solidFill>
              </a:rPr>
            </a:br>
            <a:r>
              <a:rPr lang="cs-CZ" altLang="cs-CZ" b="1" dirty="0">
                <a:solidFill>
                  <a:schemeClr val="tx1"/>
                </a:solidFill>
              </a:rPr>
              <a:t>2 roky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p</a:t>
            </a:r>
            <a:r>
              <a:rPr lang="cs-CZ" altLang="cs-CZ" dirty="0">
                <a:solidFill>
                  <a:schemeClr val="tx1"/>
                </a:solidFill>
              </a:rPr>
              <a:t>ři zařazování  prací do kategorie se zohledňuje biologický faktor, práce s cytostatiky, radiační záření, zraková zátěž, práce s laser, lokální svalová zátěž apod.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08B057-D76A-4B98-8C15-A9A32EFC0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54740B6-B944-405A-9148-A227D589C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730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D0FED-CD08-4CE3-8AF5-D59D2B487C8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Zdravotní způsobilost a úrazu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4571-32FF-46E0-A944-354C54150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tx1"/>
                </a:solidFill>
              </a:rPr>
              <a:t>Nařízení vlády č. 201/2010 Sb., o způsobu evidence úrazů, hlášení a zasílání záznamu o úrazu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/>
              <a:t>(kniha úrazů, záznam o úrazu, záznam o úrazu – hlášení změn, ohlášení pracovního úrazu bez zbytečného odkladu, odesílání záznamu o úrazu (lhůty, instituce)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722CD0A-A63E-452A-9933-EC04BC0872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Ústav zdravotnických věd, LF MU Brno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08FF996-23C0-43B3-981C-3CDF1A9D6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55134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vzor prezentace JVS[20220411110355277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94EEA1FC-F0E7-4E0A-B47F-AE2894ABED08}" vid="{7A9D376A-24CE-43C6-8B04-4EECE7865B7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prezentace-med-cz-v9</Template>
  <TotalTime>376</TotalTime>
  <Words>3729</Words>
  <Application>Microsoft Office PowerPoint</Application>
  <PresentationFormat>Širokoúhlá obrazovka</PresentationFormat>
  <Paragraphs>394</Paragraphs>
  <Slides>61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7" baseType="lpstr">
      <vt:lpstr>Arial</vt:lpstr>
      <vt:lpstr>Arial Black</vt:lpstr>
      <vt:lpstr>Symbol</vt:lpstr>
      <vt:lpstr>Tahoma</vt:lpstr>
      <vt:lpstr>Wingdings</vt:lpstr>
      <vt:lpstr>Prezentace_MU_CZ</vt:lpstr>
      <vt:lpstr>Školení BOZP před nástupem do klinické praxe  </vt:lpstr>
      <vt:lpstr>Bezpečnost a ochrana zdraví při práci (BOZP)</vt:lpstr>
      <vt:lpstr>Bezpečnost a ochrana zdraví při práci (BOZP)</vt:lpstr>
      <vt:lpstr>Bezpečnost a ochrana zdraví při práci (BOZP)</vt:lpstr>
      <vt:lpstr>Bezpečnost a ochrana zdraví při práci (BOZP)</vt:lpstr>
      <vt:lpstr>Ochrana zdraví</vt:lpstr>
      <vt:lpstr>Zdravotní způsobilost</vt:lpstr>
      <vt:lpstr>Periodické zdravotní prohlídky</vt:lpstr>
      <vt:lpstr>Zdravotní způsobilost a úrazu</vt:lpstr>
      <vt:lpstr>Chemické látky a směsi</vt:lpstr>
      <vt:lpstr>Požární ochrana a prevence</vt:lpstr>
      <vt:lpstr>Požární ochrana a prevence</vt:lpstr>
      <vt:lpstr>Zákoník práce</vt:lpstr>
      <vt:lpstr>Zákoník práce</vt:lpstr>
      <vt:lpstr>BOZP</vt:lpstr>
      <vt:lpstr>BOZP</vt:lpstr>
      <vt:lpstr>Informace, pokyny a povinnosti zaměstnavatele</vt:lpstr>
      <vt:lpstr>Práva a povinnosti (zaměstnance) studenta v rámci přípravy na povolání</vt:lpstr>
      <vt:lpstr>Práva zaměstnanců, studentů</vt:lpstr>
      <vt:lpstr>Povinnosti zaměstnanců, studentů</vt:lpstr>
      <vt:lpstr>Povinnosti zaměstnanců, studentů</vt:lpstr>
      <vt:lpstr>Povinnosti zaměstnanců, studentů</vt:lpstr>
      <vt:lpstr>Povinnosti zaměstnanců, studentů</vt:lpstr>
      <vt:lpstr>Povinnosti zaměstnanců, studentů</vt:lpstr>
      <vt:lpstr>Elektronická zařízení</vt:lpstr>
      <vt:lpstr>Manipulace s břemeny</vt:lpstr>
      <vt:lpstr>Tlakové lahve, devarovy nádoby</vt:lpstr>
      <vt:lpstr>Označení tlakových lahví</vt:lpstr>
      <vt:lpstr>Pracovní úrazy</vt:lpstr>
      <vt:lpstr>Co je pracovní úraz?</vt:lpstr>
      <vt:lpstr>Kdy se může stát úraz</vt:lpstr>
      <vt:lpstr>Kdy se může stát úraz</vt:lpstr>
      <vt:lpstr>Povinnosti zaměstnavatele při úrazu</vt:lpstr>
      <vt:lpstr>Povinnosti zaměstnance/studenta při úrazu</vt:lpstr>
      <vt:lpstr>Požární ochrana</vt:lpstr>
      <vt:lpstr>Požární ochrana</vt:lpstr>
      <vt:lpstr>Příčiny vzniku požáru</vt:lpstr>
      <vt:lpstr>Kdy a za jakých podmínek se pokusit  o zdolání požáru vlastními silami a prostředky</vt:lpstr>
      <vt:lpstr>Informace o rizicích v rámci požární  ochrany prostřednictvím školení</vt:lpstr>
      <vt:lpstr>Co byste měli vědět o podmínkách požární bezpečnosti na pracovišti</vt:lpstr>
      <vt:lpstr>Co byste měli vědět o podmínkách požární bezpečnosti na pracovišti</vt:lpstr>
      <vt:lpstr>EPS – elektrická požární signalizace</vt:lpstr>
      <vt:lpstr>Podmínky požární bezpečnosti</vt:lpstr>
      <vt:lpstr>Podmínky požární bezpečnosti</vt:lpstr>
      <vt:lpstr>Důležitá telefonní čísla</vt:lpstr>
      <vt:lpstr>Kde je najdu důležitá čísla, když si nevzpomenu?!</vt:lpstr>
      <vt:lpstr>Prezentace aplikace PowerPoint</vt:lpstr>
      <vt:lpstr>Rozdělení prostoru na požární úseky</vt:lpstr>
      <vt:lpstr>Prezentace aplikace PowerPoint</vt:lpstr>
      <vt:lpstr>Požární uzávěry</vt:lpstr>
      <vt:lpstr>Směry úniku</vt:lpstr>
      <vt:lpstr>Označení výtahů</vt:lpstr>
      <vt:lpstr>Hydrant </vt:lpstr>
      <vt:lpstr>Suchovod </vt:lpstr>
      <vt:lpstr>Sněhové hasicí přístroje</vt:lpstr>
      <vt:lpstr>Práškové hasicí přístroje</vt:lpstr>
      <vt:lpstr>Hasicí přístroje vodní</vt:lpstr>
      <vt:lpstr>Jak hasit</vt:lpstr>
      <vt:lpstr>Tísňové linky – důležitá čísla</vt:lpstr>
      <vt:lpstr>Děkuji za pozornost!</vt:lpstr>
      <vt:lpstr>Prezentace aplikace PowerPoint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Andrea Menšíková</cp:lastModifiedBy>
  <cp:revision>24</cp:revision>
  <cp:lastPrinted>1601-01-01T00:00:00Z</cp:lastPrinted>
  <dcterms:created xsi:type="dcterms:W3CDTF">2019-11-18T09:51:26Z</dcterms:created>
  <dcterms:modified xsi:type="dcterms:W3CDTF">2022-04-11T15:07:24Z</dcterms:modified>
</cp:coreProperties>
</file>