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8" r:id="rId2"/>
    <p:sldId id="418" r:id="rId3"/>
    <p:sldId id="410" r:id="rId4"/>
    <p:sldId id="409" r:id="rId5"/>
    <p:sldId id="413" r:id="rId6"/>
    <p:sldId id="411" r:id="rId7"/>
    <p:sldId id="414" r:id="rId8"/>
    <p:sldId id="415" r:id="rId9"/>
    <p:sldId id="412" r:id="rId10"/>
    <p:sldId id="402" r:id="rId11"/>
    <p:sldId id="401" r:id="rId12"/>
    <p:sldId id="395" r:id="rId13"/>
    <p:sldId id="396" r:id="rId14"/>
    <p:sldId id="394" r:id="rId15"/>
    <p:sldId id="397" r:id="rId16"/>
    <p:sldId id="399" r:id="rId17"/>
    <p:sldId id="403" r:id="rId18"/>
    <p:sldId id="404" r:id="rId19"/>
  </p:sldIdLst>
  <p:sldSz cx="12192000" cy="6858000"/>
  <p:notesSz cx="6724650" cy="9774238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66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738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23">
          <p15:clr>
            <a:srgbClr val="A4A3A4"/>
          </p15:clr>
        </p15:guide>
        <p15:guide id="6" pos="420">
          <p15:clr>
            <a:srgbClr val="A4A3A4"/>
          </p15:clr>
        </p15:guide>
        <p15:guide id="7" pos="7227">
          <p15:clr>
            <a:srgbClr val="A4A3A4"/>
          </p15:clr>
        </p15:guide>
        <p15:guide id="8" pos="909">
          <p15:clr>
            <a:srgbClr val="A4A3A4"/>
          </p15:clr>
        </p15:guide>
        <p15:guide id="9" pos="3742">
          <p15:clr>
            <a:srgbClr val="A4A3A4"/>
          </p15:clr>
        </p15:guide>
        <p15:guide id="10" pos="39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00287D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6754" autoAdjust="0"/>
  </p:normalViewPr>
  <p:slideViewPr>
    <p:cSldViewPr snapToGrid="0">
      <p:cViewPr varScale="1">
        <p:scale>
          <a:sx n="79" d="100"/>
          <a:sy n="79" d="100"/>
        </p:scale>
        <p:origin x="102" y="906"/>
      </p:cViewPr>
      <p:guideLst>
        <p:guide orient="horz" pos="1066"/>
        <p:guide orient="horz" pos="1253"/>
        <p:guide orient="horz" pos="738"/>
        <p:guide orient="horz" pos="3861"/>
        <p:guide orient="horz" pos="3923"/>
        <p:guide pos="420"/>
        <p:guide pos="7227"/>
        <p:guide pos="909"/>
        <p:guide pos="3742"/>
        <p:guide pos="393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/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635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/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5526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/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635" y="9285526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/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9079" y="0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775" y="733425"/>
            <a:ext cx="6515100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465" y="4642763"/>
            <a:ext cx="5379720" cy="439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t" anchorCtr="0" compatLnSpc="1"/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9079" y="9283829"/>
            <a:ext cx="2914015" cy="48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279" tIns="45139" rIns="90279" bIns="45139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61A6D36-8CFB-40FE-8D60-D2050488125D}" type="slidenum">
              <a:rPr lang="cs-CZ" altLang="cs-CZ"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t>‹#›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/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042872" y="2010475"/>
            <a:ext cx="4106255" cy="2837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736670" y="1950397"/>
            <a:ext cx="8718659" cy="295720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t>‹#›</a:t>
            </a:fld>
            <a:endParaRPr lang="cs-CZ" alt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415019" y="414000"/>
            <a:ext cx="1544906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16" name="Zástupný symbol pro text 7"/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/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/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/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/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/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/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OOP I - úvodní informace/ Ústav zdravotnických věd, LF MU Brno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95" indent="-179705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190" indent="-179705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/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/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t>‹#›</a:t>
            </a:fld>
            <a:endParaRPr lang="cs-CZ" altLang="cs-CZ" dirty="0"/>
          </a:p>
        </p:txBody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anose="020B0604030504040204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ensikova@med.muni.cz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ensikova@med.muni.cz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hyperlink" Target="mailto:msenkyr@med.muni.cz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4DB50B-E973-4D5D-B89F-292CA84954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AFDF86E-7A50-45F8-8CB5-21FF4C39CB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3102C24-45E6-4B41-AEFB-89077C79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Odborná ošetřovatelská praxe I (OOP I)</a:t>
            </a:r>
            <a:r>
              <a:rPr lang="cs-CZ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98AEF7F-B585-4FC0-982E-53F7CD8B6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cs-CZ" b="1" dirty="0"/>
              <a:t>Úvodní informace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924AE4-C69D-4A45-AB0F-C9ABF6F8A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48" y="378000"/>
            <a:ext cx="2057400" cy="14668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272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ACF78E7-E39C-4673-9FD4-F328746404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F8E085-B23A-476C-A97A-D7E3107C83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4211CA5-1DB3-43FF-B2F8-B6ABDA074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Prerekvizity</a:t>
            </a:r>
            <a:r>
              <a:rPr lang="cs-CZ" dirty="0"/>
              <a:t> zkoušky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CC2110-ECB2-4AF0-812A-F39DA59E4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774"/>
            <a:ext cx="10753200" cy="436100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DC"/>
                </a:solidFill>
              </a:rPr>
              <a:t>seminární práce </a:t>
            </a:r>
            <a:r>
              <a:rPr lang="cs-CZ" dirty="0"/>
              <a:t>dle pokynů v </a:t>
            </a:r>
            <a:r>
              <a:rPr lang="cs-CZ" dirty="0" err="1"/>
              <a:t>Logbooku</a:t>
            </a:r>
            <a:r>
              <a:rPr lang="cs-CZ" dirty="0"/>
              <a:t> (model Gordonové) odevzdaná nejprve emailem na </a:t>
            </a:r>
            <a:r>
              <a:rPr lang="cs-CZ" dirty="0">
                <a:hlinkClick r:id="rId3"/>
              </a:rPr>
              <a:t>mensikova@med.muni.cz</a:t>
            </a:r>
            <a:r>
              <a:rPr lang="cs-CZ" dirty="0"/>
              <a:t> do </a:t>
            </a:r>
            <a:r>
              <a:rPr lang="cs-CZ" u="sng" dirty="0">
                <a:solidFill>
                  <a:srgbClr val="0000DC"/>
                </a:solidFill>
              </a:rPr>
              <a:t>15. 5. 2022 </a:t>
            </a:r>
            <a:r>
              <a:rPr lang="cs-CZ" dirty="0"/>
              <a:t>Mgr. Menšíkové</a:t>
            </a:r>
          </a:p>
          <a:p>
            <a:pPr>
              <a:lnSpc>
                <a:spcPct val="100000"/>
              </a:lnSpc>
            </a:pPr>
            <a:r>
              <a:rPr lang="cs-CZ" dirty="0"/>
              <a:t>po provedené kontrole a opravách – vložena do odevzdávárny OOP I v </a:t>
            </a:r>
            <a:r>
              <a:rPr lang="cs-CZ" dirty="0" err="1"/>
              <a:t>is.muni</a:t>
            </a:r>
            <a:r>
              <a:rPr lang="cs-CZ" dirty="0"/>
              <a:t> (v tištěné podobě součástí portfolia </a:t>
            </a:r>
            <a:r>
              <a:rPr lang="cs-CZ" dirty="0" err="1"/>
              <a:t>Logbooku</a:t>
            </a:r>
            <a:r>
              <a:rPr lang="cs-CZ" dirty="0"/>
              <a:t>)</a:t>
            </a:r>
          </a:p>
          <a:p>
            <a:pPr>
              <a:lnSpc>
                <a:spcPct val="100000"/>
              </a:lnSpc>
            </a:pPr>
            <a:r>
              <a:rPr lang="cs-CZ" dirty="0"/>
              <a:t>ke zkoušce bude doložená uzavřená docházka praxe – vložena do odevzdávárny OOP I v </a:t>
            </a:r>
            <a:r>
              <a:rPr lang="cs-CZ" dirty="0" err="1"/>
              <a:t>is.muni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hodnotící listy – Hodnocení studenta a Hodnocení studentem v průběhu OOP I z pracoviště – vloženo do odevzdávárny OOP I v </a:t>
            </a:r>
            <a:r>
              <a:rPr lang="cs-CZ" dirty="0" err="1"/>
              <a:t>is.muni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026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A9EE31-8BA6-4EE7-B6B3-C830F475B3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F10147E-48CA-4ADE-9E01-EDEE1BFFE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EDBED6D-B26A-41E1-BE49-A947C4A0E94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14000" y="1406183"/>
            <a:ext cx="2666295" cy="823965"/>
          </a:xfrm>
        </p:spPr>
        <p:txBody>
          <a:bodyPr/>
          <a:lstStyle/>
          <a:p>
            <a:pPr algn="ctr"/>
            <a:r>
              <a:rPr lang="cs-CZ" dirty="0"/>
              <a:t>Hodnocení studenta/</a:t>
            </a:r>
            <a:br>
              <a:rPr lang="cs-CZ" dirty="0"/>
            </a:br>
            <a:r>
              <a:rPr lang="cs-CZ" dirty="0"/>
              <a:t>studentem v průběhu OOP I</a:t>
            </a:r>
            <a:endParaRPr lang="cs-CZ" dirty="0">
              <a:highlight>
                <a:srgbClr val="FFFF00"/>
              </a:highlight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2DA0F97E-1629-46DB-8DBF-036CFD3E1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01" y="409575"/>
            <a:ext cx="4467225" cy="644842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05B69B6-427D-416B-B8CC-B0977FD20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1126" y="409575"/>
            <a:ext cx="4219575" cy="6238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83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B021E2-AF43-4670-9B91-6673D8175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B09ADE-33A0-4953-812B-8BCEBD37FA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2E62FDF-C548-46D4-A3FF-3CDA96A22D6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56060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Šatna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337A14E-F7C1-4AA9-A875-FE7D5907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73888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13. 4. – úklid šatny, rozdělení skříněk, zámek na skříňku, prohlídka areálu nemocnice, přístupové cesty, prohlídka pracoviště IKK A, B</a:t>
            </a:r>
          </a:p>
          <a:p>
            <a:pPr>
              <a:lnSpc>
                <a:spcPct val="100000"/>
              </a:lnSpc>
            </a:pPr>
            <a:r>
              <a:rPr lang="cs-CZ" dirty="0"/>
              <a:t>13. 4. dále proběhne školení BOZP (</a:t>
            </a:r>
            <a:r>
              <a:rPr lang="cs-CZ" dirty="0" err="1"/>
              <a:t>Logbook</a:t>
            </a:r>
            <a:r>
              <a:rPr lang="cs-CZ" dirty="0"/>
              <a:t>, očkovací průkaz/datum očkování proti hepatitidě B)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šatna pod Klinikou infekčních chorob </a:t>
            </a:r>
            <a:r>
              <a:rPr lang="cs-CZ" u="sng" dirty="0">
                <a:solidFill>
                  <a:srgbClr val="0000DC"/>
                </a:solidFill>
              </a:rPr>
              <a:t>zůstává po celý jarní semestr + i v létě,</a:t>
            </a:r>
            <a:r>
              <a:rPr lang="cs-CZ" dirty="0">
                <a:solidFill>
                  <a:srgbClr val="0000DC"/>
                </a:solidFill>
              </a:rPr>
              <a:t> </a:t>
            </a:r>
            <a:r>
              <a:rPr lang="cs-CZ" dirty="0"/>
              <a:t>převlékají se zde všichni studenti na všechna klinická pracoviště </a:t>
            </a:r>
          </a:p>
          <a:p>
            <a:pPr>
              <a:lnSpc>
                <a:spcPct val="100000"/>
              </a:lnSpc>
            </a:pPr>
            <a:r>
              <a:rPr lang="cs-CZ" dirty="0"/>
              <a:t>dodržovat úpravu a předepsaný pracovní oděv</a:t>
            </a:r>
          </a:p>
          <a:p>
            <a:pPr>
              <a:lnSpc>
                <a:spcPct val="100000"/>
              </a:lnSpc>
            </a:pPr>
            <a:r>
              <a:rPr lang="cs-CZ" dirty="0"/>
              <a:t>po ukončení letní praxe (IOP I.) šatnu vyklidit</a:t>
            </a:r>
          </a:p>
          <a:p>
            <a:endParaRPr lang="cs-CZ" dirty="0"/>
          </a:p>
          <a:p>
            <a:pPr marL="7239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364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BED00D1-9C91-4AED-8DD4-2418CED983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8979E06-FDDF-4D6B-89BB-68DBEDB78F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E96E62-3CDA-4BC0-9D89-23CF8E81C24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cs-CZ" dirty="0"/>
              <a:t>Praxe na IKK A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06BD2E3D-67A8-44B3-A947-80963C324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0748"/>
            <a:ext cx="8649287" cy="44394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na IKK A/B s sebou pouze:</a:t>
            </a:r>
          </a:p>
          <a:p>
            <a:pPr>
              <a:lnSpc>
                <a:spcPct val="100000"/>
              </a:lnSpc>
            </a:pPr>
            <a:r>
              <a:rPr lang="cs-CZ" dirty="0" err="1"/>
              <a:t>Logbook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r>
              <a:rPr lang="cs-CZ" dirty="0"/>
              <a:t>modrou a červenou propisku, nesmazatelný fix na popis plastů, zápisník, seznam používaných léků</a:t>
            </a:r>
          </a:p>
          <a:p>
            <a:pPr>
              <a:lnSpc>
                <a:spcPct val="100000"/>
              </a:lnSpc>
            </a:pPr>
            <a:r>
              <a:rPr lang="cs-CZ" dirty="0"/>
              <a:t>svačinu, nápoje     </a:t>
            </a:r>
          </a:p>
          <a:p>
            <a:pPr>
              <a:lnSpc>
                <a:spcPct val="100000"/>
              </a:lnSpc>
            </a:pPr>
            <a:r>
              <a:rPr lang="cs-CZ" dirty="0"/>
              <a:t>popř. menší finanční obnos (bufet ve 3. patře) </a:t>
            </a:r>
          </a:p>
          <a:p>
            <a:pPr>
              <a:lnSpc>
                <a:spcPct val="100000"/>
              </a:lnSpc>
            </a:pPr>
            <a:r>
              <a:rPr lang="cs-CZ" dirty="0"/>
              <a:t>není prostor pro odkládání svršků, bund, kabelek,…. </a:t>
            </a:r>
          </a:p>
          <a:p>
            <a:pPr>
              <a:lnSpc>
                <a:spcPct val="100000"/>
              </a:lnSpc>
            </a:pPr>
            <a:r>
              <a:rPr lang="cs-CZ" dirty="0"/>
              <a:t>dobrovolně pomůcka k podávání léků: aplikace Databáze léčiv </a:t>
            </a:r>
            <a:r>
              <a:rPr lang="cs-CZ" dirty="0" err="1"/>
              <a:t>Mediately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AE015B3-F36A-4F93-9982-FE658CE7D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3735" y="1544508"/>
            <a:ext cx="1205370" cy="17178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FAB107-4640-454E-AEF1-007C6A8D0B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1475" y="3988566"/>
            <a:ext cx="589891" cy="589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6226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31B9F97-97DA-4D0C-9154-DF8375A929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B9DE4F-290A-4701-9D53-E457001030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A36F3B9-ABB3-4B56-AE06-DCD6952B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Absence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62C3AA6-3D72-478B-8E72-E0E2F7311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11326227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absence hlásit emailem Mgr. Menšíkové (</a:t>
            </a:r>
            <a:r>
              <a:rPr lang="cs-CZ" dirty="0">
                <a:hlinkClick r:id="rId3"/>
              </a:rPr>
              <a:t>mensikova@med.muni.cz</a:t>
            </a:r>
            <a:r>
              <a:rPr lang="cs-CZ" dirty="0"/>
              <a:t>) nebo Mgr. Martě Šenkyříkové, Ph.D. (</a:t>
            </a:r>
            <a:r>
              <a:rPr lang="cs-CZ" dirty="0">
                <a:hlinkClick r:id="rId4"/>
              </a:rPr>
              <a:t>msenkyr@med.muni.cz</a:t>
            </a:r>
            <a:r>
              <a:rPr lang="cs-CZ" dirty="0"/>
              <a:t>  a na klinickém pracovišti mentorce/staniční sestře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v případě akutní nevolnosti, nemoci, vždy voláte na klinické pracoviště a omlouváte se</a:t>
            </a:r>
          </a:p>
          <a:p>
            <a:pPr>
              <a:lnSpc>
                <a:spcPct val="100000"/>
              </a:lnSpc>
            </a:pPr>
            <a:r>
              <a:rPr lang="cs-CZ" dirty="0"/>
              <a:t>absence se značí v </a:t>
            </a:r>
            <a:r>
              <a:rPr lang="cs-CZ" dirty="0" err="1"/>
              <a:t>Logbooku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červeně </a:t>
            </a:r>
            <a:r>
              <a:rPr lang="cs-CZ" dirty="0"/>
              <a:t>(krátkodobé absence lze nahradit ihned v rámci OOP I, dlouhodobá absence se </a:t>
            </a:r>
            <a:r>
              <a:rPr lang="cs-CZ" dirty="0" err="1"/>
              <a:t>nadpracovává</a:t>
            </a:r>
            <a:r>
              <a:rPr lang="cs-CZ" dirty="0"/>
              <a:t> při letní praxi IOP I)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537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4F6BB95-3FBF-489C-9BC9-F19125AE6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E86C556-F3A3-4FFA-92EF-5BA007B45A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2BA037-675C-473F-AA79-EA29DDB9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0266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Úraz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304C933E-95A6-424C-8A52-3BD70D651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97364"/>
            <a:ext cx="10753200" cy="4387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DC"/>
                </a:solidFill>
              </a:rPr>
              <a:t>každý úraz si necháte ošetřit !!! </a:t>
            </a:r>
            <a:r>
              <a:rPr lang="cs-CZ" dirty="0"/>
              <a:t>(např.: vymačkání místa vpichu při bodnutí použitou jehlou, vypláchnutí pod tekoucí vodou, dezinfekce)</a:t>
            </a:r>
          </a:p>
          <a:p>
            <a:pPr>
              <a:lnSpc>
                <a:spcPct val="100000"/>
              </a:lnSpc>
            </a:pPr>
            <a:endParaRPr lang="cs-CZ" u="sng" dirty="0"/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DC"/>
                </a:solidFill>
              </a:rPr>
              <a:t>neprodleně hlásíte staniční sestře </a:t>
            </a:r>
            <a:r>
              <a:rPr lang="cs-CZ" dirty="0"/>
              <a:t>a požádáte o zápis na klinickém pracovišti + </a:t>
            </a:r>
            <a:r>
              <a:rPr lang="cs-CZ" dirty="0">
                <a:solidFill>
                  <a:srgbClr val="0000DC"/>
                </a:solidFill>
              </a:rPr>
              <a:t>je třeba zapsat úraz i na sekretariátě ÚZV </a:t>
            </a:r>
            <a:r>
              <a:rPr lang="cs-CZ" dirty="0"/>
              <a:t>(podrobné pokyny v </a:t>
            </a:r>
            <a:r>
              <a:rPr lang="cs-CZ" dirty="0" err="1"/>
              <a:t>isu</a:t>
            </a:r>
            <a:r>
              <a:rPr lang="cs-CZ" dirty="0"/>
              <a:t> ve studijních materiálech k OOP I), hlásit Mgr. Menšíkové, příp. Mgr. Soldánové</a:t>
            </a:r>
            <a:endParaRPr lang="cs-CZ" dirty="0">
              <a:solidFill>
                <a:srgbClr val="0000DC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045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C7BFF8F-E79B-4E94-9673-DFFED4A61B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16C4CE-914B-4364-A275-50DA01C8C7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5292213-109A-40C0-A6F1-4F264F4C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Logbook</a:t>
            </a: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C9BEA88C-946F-456E-A2C0-991CBE74F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03513"/>
            <a:ext cx="10753200" cy="42284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každá praxe musí být zapsaná v </a:t>
            </a:r>
            <a:r>
              <a:rPr lang="cs-CZ" dirty="0" err="1"/>
              <a:t>Logbooku</a:t>
            </a:r>
            <a:r>
              <a:rPr lang="cs-CZ" dirty="0"/>
              <a:t> a potvrzena podpisem staniční sestry/mentorky</a:t>
            </a:r>
          </a:p>
          <a:p>
            <a:pPr>
              <a:lnSpc>
                <a:spcPct val="100000"/>
              </a:lnSpc>
            </a:pPr>
            <a:r>
              <a:rPr lang="cs-CZ" dirty="0"/>
              <a:t>v </a:t>
            </a:r>
            <a:r>
              <a:rPr lang="cs-CZ" dirty="0" err="1"/>
              <a:t>Logbooku</a:t>
            </a:r>
            <a:r>
              <a:rPr lang="cs-CZ" dirty="0"/>
              <a:t> vedete všechny ošetřovatelské intervence</a:t>
            </a:r>
          </a:p>
          <a:p>
            <a:pPr>
              <a:lnSpc>
                <a:spcPct val="100000"/>
              </a:lnSpc>
            </a:pPr>
            <a:r>
              <a:rPr lang="cs-CZ" dirty="0"/>
              <a:t>podepisuje staniční sestra/mentorka</a:t>
            </a:r>
          </a:p>
          <a:p>
            <a:pPr>
              <a:lnSpc>
                <a:spcPct val="100000"/>
              </a:lnSpc>
            </a:pPr>
            <a:r>
              <a:rPr lang="cs-CZ" dirty="0"/>
              <a:t>do </a:t>
            </a:r>
            <a:r>
              <a:rPr lang="cs-CZ" dirty="0" err="1"/>
              <a:t>Logbooku</a:t>
            </a:r>
            <a:r>
              <a:rPr lang="cs-CZ" dirty="0"/>
              <a:t> vlepit na s. 36 a 37 plánek praxe </a:t>
            </a:r>
          </a:p>
          <a:p>
            <a:pPr>
              <a:lnSpc>
                <a:spcPct val="100000"/>
              </a:lnSpc>
            </a:pPr>
            <a:r>
              <a:rPr lang="cs-CZ" dirty="0"/>
              <a:t>založit složku jako přílohu </a:t>
            </a:r>
            <a:r>
              <a:rPr lang="cs-CZ" dirty="0" err="1"/>
              <a:t>Logbooku</a:t>
            </a:r>
            <a:r>
              <a:rPr lang="cs-CZ" dirty="0"/>
              <a:t>, do ní budou ukládány všechny seminární práce v tištěné podobě až do třetího ročníku studia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148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DAE0EA-4693-47E0-917C-C4219A632F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0C710F-D1EF-4874-B9C5-4D3362953F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A237185-44B0-4036-BE62-29E212B4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48757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Podklady k OOP 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96BAA2F-D5D4-4DE5-8DB2-D2A5DFA31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13576"/>
            <a:ext cx="11232588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tato prezentace</a:t>
            </a:r>
          </a:p>
          <a:p>
            <a:pPr>
              <a:lnSpc>
                <a:spcPct val="100000"/>
              </a:lnSpc>
            </a:pPr>
            <a:r>
              <a:rPr lang="cs-CZ" dirty="0"/>
              <a:t>barevný rozpis praxe</a:t>
            </a:r>
          </a:p>
          <a:p>
            <a:pPr>
              <a:lnSpc>
                <a:spcPct val="100000"/>
              </a:lnSpc>
            </a:pPr>
            <a:r>
              <a:rPr lang="cs-CZ" dirty="0"/>
              <a:t>cíle předmětu OOP I a pravidla chování studentů na praxi</a:t>
            </a:r>
          </a:p>
          <a:p>
            <a:pPr>
              <a:lnSpc>
                <a:spcPct val="100000"/>
              </a:lnSpc>
            </a:pPr>
            <a:r>
              <a:rPr lang="cs-CZ" dirty="0"/>
              <a:t>hodnocení studenta v průběhu OOP I</a:t>
            </a:r>
          </a:p>
          <a:p>
            <a:pPr>
              <a:lnSpc>
                <a:spcPct val="100000"/>
              </a:lnSpc>
            </a:pPr>
            <a:r>
              <a:rPr lang="cs-CZ" dirty="0"/>
              <a:t>hodnocení studentem v průběhu OOP I</a:t>
            </a:r>
          </a:p>
          <a:p>
            <a:pPr>
              <a:lnSpc>
                <a:spcPct val="100000"/>
              </a:lnSpc>
            </a:pPr>
            <a:r>
              <a:rPr lang="cs-CZ" dirty="0"/>
              <a:t>kontakty na klinická pracoviště </a:t>
            </a:r>
          </a:p>
          <a:p>
            <a:pPr>
              <a:lnSpc>
                <a:spcPct val="100000"/>
              </a:lnSpc>
            </a:pPr>
            <a:r>
              <a:rPr lang="cs-CZ" dirty="0"/>
              <a:t>podklady pro seminární práci dle Gordonové</a:t>
            </a:r>
          </a:p>
          <a:p>
            <a:pPr>
              <a:lnSpc>
                <a:spcPct val="100000"/>
              </a:lnSpc>
            </a:pPr>
            <a:r>
              <a:rPr lang="cs-CZ" dirty="0">
                <a:solidFill>
                  <a:srgbClr val="0000DC"/>
                </a:solidFill>
              </a:rPr>
              <a:t>všechny podklady vloženy ve studijních materiálech předmětu OOP I.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8453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ADF43B3-B117-4161-B41C-8E5CA65CE7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D7C5CB-2737-462B-B685-446999D2B5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E53E3B-1D20-4BFF-82D2-2B87A794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Dotazy?</a:t>
            </a:r>
          </a:p>
        </p:txBody>
      </p:sp>
      <p:pic>
        <p:nvPicPr>
          <p:cNvPr id="6" name="Zástupný symbol pro obsah 6">
            <a:extLst>
              <a:ext uri="{FF2B5EF4-FFF2-40B4-BE49-F238E27FC236}">
                <a16:creationId xmlns:a16="http://schemas.microsoft.com/office/drawing/2014/main" id="{4E8B2F4B-BAAC-4F02-84E7-B6F4F5B64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07" y="2231956"/>
            <a:ext cx="3318185" cy="23940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7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D1C8D3-900E-4C11-AB54-E7FBF4541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CD53C8-D257-468B-95BA-4032F743C9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2</a:t>
            </a:fld>
            <a:endParaRPr lang="cs-CZ" alt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E64E41B-2DFE-4A13-8EDD-39CEDCEAB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47792" y="794838"/>
            <a:ext cx="2644020" cy="495626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FCC2AC-B968-4668-AC94-3A5FCB546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494" y="794838"/>
            <a:ext cx="2644020" cy="4945688"/>
          </a:xfrm>
          <a:prstGeom prst="rect">
            <a:avLst/>
          </a:prstGeom>
        </p:spPr>
      </p:pic>
      <p:pic>
        <p:nvPicPr>
          <p:cNvPr id="8" name="Picture 10" descr="SesterskÃ¡ pracovnÃ­ halena dÃ¡mskÃ¡ Asim-B zÃ¡klad bÃ­lÃ¡ 100% bavlna - KliknutÃ­m zobrazÃ­te detail obrÃ¡zku.">
            <a:extLst>
              <a:ext uri="{FF2B5EF4-FFF2-40B4-BE49-F238E27FC236}">
                <a16:creationId xmlns:a16="http://schemas.microsoft.com/office/drawing/2014/main" id="{0E91E66B-41B4-4F5E-A2B1-13CDE462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10" y="842734"/>
            <a:ext cx="2656738" cy="3985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675C7EC-0708-46AB-A81B-AE6F32ECE4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5614" y="1038540"/>
            <a:ext cx="2151803" cy="427677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7CB8AEB-4C91-4CE6-9F4F-27E88D3C9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146" y="4991075"/>
            <a:ext cx="2481287" cy="16521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5395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B21047-22CE-47D9-B50B-F1542C4BDC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576CAA4-9565-4F6E-B254-0E89EEC1EF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54A9B6-AD92-4F91-A246-C3A25F04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1" y="542925"/>
            <a:ext cx="10753200" cy="451576"/>
          </a:xfrm>
        </p:spPr>
        <p:txBody>
          <a:bodyPr/>
          <a:lstStyle/>
          <a:p>
            <a:r>
              <a:rPr lang="cs-CZ" dirty="0"/>
              <a:t>OOP I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3F6F68A-364A-40A8-9314-5A525AD8C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rozsah 200 hodin</a:t>
            </a:r>
          </a:p>
          <a:p>
            <a:pPr>
              <a:lnSpc>
                <a:spcPct val="100000"/>
              </a:lnSpc>
            </a:pPr>
            <a:r>
              <a:rPr lang="cs-CZ" dirty="0"/>
              <a:t>výuka kombinovaná pod vedením vyučujících z ÚZV/mentorek klinické praxe</a:t>
            </a:r>
          </a:p>
          <a:p>
            <a:pPr>
              <a:lnSpc>
                <a:spcPct val="100000"/>
              </a:lnSpc>
            </a:pPr>
            <a:r>
              <a:rPr lang="cs-CZ" dirty="0"/>
              <a:t>1. týden 25. – 29. 4. 2022 klinická praxe s vyučujícím v rozsahu </a:t>
            </a:r>
            <a:br>
              <a:rPr lang="cs-CZ" dirty="0"/>
            </a:br>
            <a:r>
              <a:rPr lang="cs-CZ" dirty="0"/>
              <a:t>40 hodin</a:t>
            </a:r>
          </a:p>
          <a:p>
            <a:pPr>
              <a:lnSpc>
                <a:spcPct val="100000"/>
              </a:lnSpc>
            </a:pPr>
            <a:r>
              <a:rPr lang="cs-CZ" dirty="0"/>
              <a:t>od 2. 5.  do 25. 5. 2022 klinická praxe dle individuálního rozpisu staniční sestrou konkrétního oddělení</a:t>
            </a:r>
          </a:p>
          <a:p>
            <a:pPr>
              <a:lnSpc>
                <a:spcPct val="100000"/>
              </a:lnSpc>
            </a:pPr>
            <a:r>
              <a:rPr lang="cs-CZ" dirty="0"/>
              <a:t>ukončení praxe praktickou zkouškou dle termínů </a:t>
            </a:r>
            <a:r>
              <a:rPr lang="cs-CZ"/>
              <a:t>v IS </a:t>
            </a:r>
            <a:r>
              <a:rPr lang="cs-CZ" dirty="0"/>
              <a:t>(změna termínu 10. 6. na 31. 5. podle situace na IKK – bude upřesněno v průběhu května)</a:t>
            </a:r>
          </a:p>
          <a:p>
            <a:pPr>
              <a:lnSpc>
                <a:spcPct val="100000"/>
              </a:lnSpc>
            </a:pPr>
            <a:r>
              <a:rPr lang="cs-CZ" dirty="0"/>
              <a:t>5 kreditů, není prerekvizita IOP 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281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A28663B-7C16-42B3-AF1F-336D36DDE6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9E0014B-09EB-4094-BD03-C399D709CD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D4E5DE7-A165-4A5E-A14E-0CFDB52C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Společná praxe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60360DB-C4BD-4C1E-A2F0-768602379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příchod na klinické pracoviště 5:50 na ranní službu, 10:50 na odpolední službu; odchod z praxe po ukončení všech pracovních povinností </a:t>
            </a:r>
          </a:p>
          <a:p>
            <a:endParaRPr lang="cs-CZ" dirty="0"/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C62F4EDA-D4C9-4E32-A0BA-6828EEED2D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034062"/>
              </p:ext>
            </p:extLst>
          </p:nvPr>
        </p:nvGraphicFramePr>
        <p:xfrm>
          <a:off x="3366053" y="3167270"/>
          <a:ext cx="6705600" cy="2267165"/>
        </p:xfrm>
        <a:graphic>
          <a:graphicData uri="http://schemas.openxmlformats.org/drawingml/2006/table">
            <a:tbl>
              <a:tblPr firstRow="1" firstCol="1" bandRow="1"/>
              <a:tblGrid>
                <a:gridCol w="3352800">
                  <a:extLst>
                    <a:ext uri="{9D8B030D-6E8A-4147-A177-3AD203B41FA5}">
                      <a16:colId xmlns:a16="http://schemas.microsoft.com/office/drawing/2014/main" val="4215516654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4249879145"/>
                    </a:ext>
                  </a:extLst>
                </a:gridCol>
              </a:tblGrid>
              <a:tr h="4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pondělí 25. 4.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14:00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13401"/>
                  </a:ext>
                </a:extLst>
              </a:tr>
              <a:tr h="4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úterý 26. 4.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14:00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9533119"/>
                  </a:ext>
                </a:extLst>
              </a:tr>
              <a:tr h="4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středa 27. 4.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19:00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566954"/>
                  </a:ext>
                </a:extLst>
              </a:tr>
              <a:tr h="4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čtvrtek 28. 4.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19:00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679955"/>
                  </a:ext>
                </a:extLst>
              </a:tr>
              <a:tr h="4534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pátek 29. 4.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14:00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62049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3240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1D7E110-61AE-4128-8E45-CDAC23DB5F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B7B719-83A1-40B2-B8CF-78F13459BE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5E246EE-8DA9-40FE-97AC-85EAE1DB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2593043" cy="451576"/>
          </a:xfrm>
        </p:spPr>
        <p:txBody>
          <a:bodyPr/>
          <a:lstStyle/>
          <a:p>
            <a:r>
              <a:rPr lang="cs-CZ" dirty="0"/>
              <a:t>Společná praxe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489235F1-DAB3-4C0D-9408-65FF328B7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014102"/>
              </p:ext>
            </p:extLst>
          </p:nvPr>
        </p:nvGraphicFramePr>
        <p:xfrm>
          <a:off x="3167270" y="378000"/>
          <a:ext cx="8786192" cy="5539411"/>
        </p:xfrm>
        <a:graphic>
          <a:graphicData uri="http://schemas.openxmlformats.org/drawingml/2006/table">
            <a:tbl>
              <a:tblPr firstRow="1" firstCol="1" bandRow="1"/>
              <a:tblGrid>
                <a:gridCol w="4393096">
                  <a:extLst>
                    <a:ext uri="{9D8B030D-6E8A-4147-A177-3AD203B41FA5}">
                      <a16:colId xmlns:a16="http://schemas.microsoft.com/office/drawing/2014/main" val="2362459414"/>
                    </a:ext>
                  </a:extLst>
                </a:gridCol>
                <a:gridCol w="4393096">
                  <a:extLst>
                    <a:ext uri="{9D8B030D-6E8A-4147-A177-3AD203B41FA5}">
                      <a16:colId xmlns:a16="http://schemas.microsoft.com/office/drawing/2014/main" val="473179086"/>
                    </a:ext>
                  </a:extLst>
                </a:gridCol>
              </a:tblGrid>
              <a:tr h="15347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ODBORNÁ OŠETŘOVATELSKÁ PRAXE I.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AKADEMICKÝ ROK 2021/22, JARNÍ SEMESTR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ROZPIS STUDENTŮ NA PRACOVIŠTĚ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(společná úvodní a závěrečná praxe)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2578587"/>
                  </a:ext>
                </a:extLst>
              </a:tr>
              <a:tr h="11467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Oddělení IKK – 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vyučující: Mgr. Marta </a:t>
                      </a:r>
                      <a:r>
                        <a:rPr lang="cs-CZ" sz="2000" dirty="0" err="1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Šenkyříková</a:t>
                      </a:r>
                      <a:r>
                        <a:rPr lang="cs-CZ" sz="2000" dirty="0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Ph.D.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Oddělení IKK – B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00DC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vyučující: Mgr. et Mgr. Andrea Menšíková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483476"/>
                  </a:ext>
                </a:extLst>
              </a:tr>
              <a:tr h="397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CINOVÁ MARIA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BLÁHOVÁ NIKOL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83364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HAMPLOVÁ ANNA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DVOŘÁKOVÁ KAROLÍNA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863795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KREMSEROVÁ KATEŘINA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KAVICKÁ NELA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6202285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KUCHAŘOVÁ KAROLÍNA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KUČEROVÁ TEREZA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223382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ODSTRČILOVÁ NATÁLIE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LENFELDOVÁ ANNA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6601658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PLAČKOVÁ TEREZA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PETŘÍČKOVÁ ELIŠKA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832155"/>
                  </a:ext>
                </a:extLst>
              </a:tr>
              <a:tr h="410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RYŠÁNKOVÁ ELIŠKA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cs-CZ" sz="2000" b="1" dirty="0">
                          <a:solidFill>
                            <a:srgbClr val="0A0A0A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SIDOROVÁ DARINA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87905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3802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C5ED63-E6F6-4304-A103-58652EEB28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E2C058-2B98-4528-B3D4-35F1B4355D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34053A4-78B0-4A40-8877-B243AF0FF5A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457093"/>
            <a:ext cx="10753200" cy="451576"/>
          </a:xfrm>
        </p:spPr>
        <p:txBody>
          <a:bodyPr/>
          <a:lstStyle/>
          <a:p>
            <a:r>
              <a:rPr lang="cs-CZ" dirty="0"/>
              <a:t>Individuální praxe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5349645-CCD3-4EF5-BC98-5835F9B67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50" y="1283629"/>
            <a:ext cx="1158445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probíhá pod vedením mentorky/staniční sestry</a:t>
            </a:r>
          </a:p>
          <a:p>
            <a:pPr>
              <a:lnSpc>
                <a:spcPct val="100000"/>
              </a:lnSpc>
            </a:pPr>
            <a:r>
              <a:rPr lang="cs-CZ" dirty="0"/>
              <a:t>k rozpisu služeb navštívit staniční sestru ve středu 20. 4. 2022 nebo </a:t>
            </a:r>
            <a:br>
              <a:rPr lang="cs-CZ" dirty="0"/>
            </a:br>
            <a:r>
              <a:rPr lang="cs-CZ" dirty="0"/>
              <a:t>v průběhu prvního týdne klinické praxe (nejpozději do 27. 4. 2022)</a:t>
            </a:r>
          </a:p>
          <a:p>
            <a:pPr>
              <a:lnSpc>
                <a:spcPct val="100000"/>
              </a:lnSpc>
            </a:pPr>
            <a:r>
              <a:rPr lang="cs-CZ" dirty="0"/>
              <a:t>v termínu 2. 5.  do 25. 5. 2022 student absolvuje 136 hodin praxe </a:t>
            </a:r>
            <a:br>
              <a:rPr lang="cs-CZ" dirty="0"/>
            </a:br>
            <a:r>
              <a:rPr lang="cs-CZ" dirty="0"/>
              <a:t>v režimu ranní, odpolední, denní, noční služby dle rozpisu (pracovní týden/víkend – směny 8 nebo 12 hodin)</a:t>
            </a:r>
          </a:p>
          <a:p>
            <a:pPr>
              <a:lnSpc>
                <a:spcPct val="100000"/>
              </a:lnSpc>
            </a:pPr>
            <a:r>
              <a:rPr lang="cs-CZ" dirty="0"/>
              <a:t>požadavky na rozpis služeb si vyjednává student samostatně (nutno respektovat Zákoník práce – není možné absolvovat více než 40hod/týden), další konkrétní pokyny v </a:t>
            </a:r>
            <a:r>
              <a:rPr lang="cs-CZ" dirty="0" err="1"/>
              <a:t>isu</a:t>
            </a:r>
            <a:r>
              <a:rPr lang="cs-CZ" dirty="0"/>
              <a:t> ve studijních materiálech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Pozor praxe neurologie!!! Začátek pracovní doby 6:30!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103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BF46CAA-2A91-408C-A065-FC08681E32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859E02-F439-4112-A0EC-387A70A3ED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E2AD1F-EF31-4D24-A082-8BE18D366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378000"/>
            <a:ext cx="2950852" cy="451576"/>
          </a:xfrm>
        </p:spPr>
        <p:txBody>
          <a:bodyPr/>
          <a:lstStyle/>
          <a:p>
            <a:r>
              <a:rPr lang="cs-CZ" dirty="0"/>
              <a:t>Klinická pracoviště individuální praxe</a:t>
            </a:r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F472A8E-1035-4A14-9DF5-9F078DA31F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313974"/>
              </p:ext>
            </p:extLst>
          </p:nvPr>
        </p:nvGraphicFramePr>
        <p:xfrm>
          <a:off x="3458398" y="371687"/>
          <a:ext cx="8158957" cy="5255379"/>
        </p:xfrm>
        <a:graphic>
          <a:graphicData uri="http://schemas.openxmlformats.org/drawingml/2006/table">
            <a:tbl>
              <a:tblPr firstRow="1" firstCol="1" bandRow="1"/>
              <a:tblGrid>
                <a:gridCol w="2717673">
                  <a:extLst>
                    <a:ext uri="{9D8B030D-6E8A-4147-A177-3AD203B41FA5}">
                      <a16:colId xmlns:a16="http://schemas.microsoft.com/office/drawing/2014/main" val="54664522"/>
                    </a:ext>
                  </a:extLst>
                </a:gridCol>
                <a:gridCol w="2720218">
                  <a:extLst>
                    <a:ext uri="{9D8B030D-6E8A-4147-A177-3AD203B41FA5}">
                      <a16:colId xmlns:a16="http://schemas.microsoft.com/office/drawing/2014/main" val="2932316208"/>
                    </a:ext>
                  </a:extLst>
                </a:gridCol>
                <a:gridCol w="2721066">
                  <a:extLst>
                    <a:ext uri="{9D8B030D-6E8A-4147-A177-3AD203B41FA5}">
                      <a16:colId xmlns:a16="http://schemas.microsoft.com/office/drawing/2014/main" val="4240527483"/>
                    </a:ext>
                  </a:extLst>
                </a:gridCol>
              </a:tblGrid>
              <a:tr h="11270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ODBORNÁ OŠETŘOVATELSKÁ PRAXE I.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AKADEMICKÝ ROK 2021/22, JARNÍ SEMESTR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ROZPIS STUDENTŮ NA PRACOVIŠTĚ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(individuální praxe)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297027"/>
                  </a:ext>
                </a:extLst>
              </a:tr>
              <a:tr h="5571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KREMSEROVÁ KATEŘINA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KUCHAŘOVÁ KAROLÍNA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8271881"/>
                  </a:ext>
                </a:extLst>
              </a:tr>
              <a:tr h="490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IKK AJ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KAVICKÁ NELA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ODSTRČILOVÁ NATÁLIE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22382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 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HAMPLOVÁ ANNA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LENFELDOVÁ ANNA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689854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 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DVOŘÁKOVÁ KAROLÍNA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PLAČKOVÁ TEREZA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90981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 IJ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CINOVÁ MARIA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KUČEROVÁ TEREZA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200622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 JIP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PETŘÍČKOVÁ ELIŠKA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RYŠÁNKOVÁ ELIŠKA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041160"/>
                  </a:ext>
                </a:extLst>
              </a:tr>
              <a:tr h="5499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IGEK JIMP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BLÁHOVÁ NIKOL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SIDOROVÁ DARINA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553967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0037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1C80C7A-7BD2-41AF-BA99-A0407DD992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OOP I - úvodní informace/ Ústav zdravotnických věd, LF MU Brno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3351D5-F442-496F-99BB-40C04F34D8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8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B15FEEF-FEF5-4CCE-9B37-CB16AC102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78000"/>
            <a:ext cx="10601325" cy="5514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586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DE62874-061E-433B-9C65-54BD2E3D03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OOP I - úvodní informace/ Ústav zdravotnických věd, LF MU Brno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037CBDB-CFA2-4CDC-9F33-F935802CF0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052D275-0FDB-44E7-AC5B-9391C42B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Ukončení praxe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7503CFD7-B6B3-4409-B24A-A050590A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022" y="1359001"/>
            <a:ext cx="10753200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 individuální praxi návrat na oddělení IKK ke kontrole získaných dovedností (výuka pod vedením vyučujících z ÚZV), termíny této výuky se mohou ještě změnit dle situace na IKK (bylo by včas upřesněno v průběhu května)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ukončení praxe praktickou zkouškou + ústní zkouška teoretických znalostí za oba semestry – termíny v </a:t>
            </a:r>
            <a:r>
              <a:rPr lang="cs-CZ" dirty="0" err="1"/>
              <a:t>isu</a:t>
            </a: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B900505-B9C4-4834-8010-DE82289E4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27296"/>
              </p:ext>
            </p:extLst>
          </p:nvPr>
        </p:nvGraphicFramePr>
        <p:xfrm>
          <a:off x="3440896" y="3335239"/>
          <a:ext cx="5310208" cy="1473627"/>
        </p:xfrm>
        <a:graphic>
          <a:graphicData uri="http://schemas.openxmlformats.org/drawingml/2006/table">
            <a:tbl>
              <a:tblPr firstRow="1" firstCol="1" bandRow="1"/>
              <a:tblGrid>
                <a:gridCol w="2655104">
                  <a:extLst>
                    <a:ext uri="{9D8B030D-6E8A-4147-A177-3AD203B41FA5}">
                      <a16:colId xmlns:a16="http://schemas.microsoft.com/office/drawing/2014/main" val="1056865183"/>
                    </a:ext>
                  </a:extLst>
                </a:gridCol>
                <a:gridCol w="2655104">
                  <a:extLst>
                    <a:ext uri="{9D8B030D-6E8A-4147-A177-3AD203B41FA5}">
                      <a16:colId xmlns:a16="http://schemas.microsoft.com/office/drawing/2014/main" val="1673447072"/>
                    </a:ext>
                  </a:extLst>
                </a:gridCol>
              </a:tblGrid>
              <a:tr h="491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pátek 27. 5.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14:00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74415"/>
                  </a:ext>
                </a:extLst>
              </a:tr>
              <a:tr h="491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pondělí 30. 5.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11:00 – 19:00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317693"/>
                  </a:ext>
                </a:extLst>
              </a:tr>
              <a:tr h="491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úterý 31. 5. 2022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6:00 – 14:00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420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423420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OOP I jaro 2022 úvodní informace[20220413080647312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764</TotalTime>
  <Words>1299</Words>
  <Application>Microsoft Office PowerPoint</Application>
  <PresentationFormat>Širokoúhlá obrazovka</PresentationFormat>
  <Paragraphs>175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Prezentace_MU_CZ</vt:lpstr>
      <vt:lpstr>Odborná ošetřovatelská praxe I (OOP I) </vt:lpstr>
      <vt:lpstr>Prezentace aplikace PowerPoint</vt:lpstr>
      <vt:lpstr>OOP I</vt:lpstr>
      <vt:lpstr>Společná praxe</vt:lpstr>
      <vt:lpstr>Společná praxe</vt:lpstr>
      <vt:lpstr>Individuální praxe</vt:lpstr>
      <vt:lpstr>Klinická pracoviště individuální praxe</vt:lpstr>
      <vt:lpstr>Prezentace aplikace PowerPoint</vt:lpstr>
      <vt:lpstr>Ukončení praxe</vt:lpstr>
      <vt:lpstr>Prerekvizity zkoušky</vt:lpstr>
      <vt:lpstr>Hodnocení studenta/ studentem v průběhu OOP I</vt:lpstr>
      <vt:lpstr>Šatna </vt:lpstr>
      <vt:lpstr>Praxe na IKK A</vt:lpstr>
      <vt:lpstr>Absence</vt:lpstr>
      <vt:lpstr>Úraz </vt:lpstr>
      <vt:lpstr>Logbook</vt:lpstr>
      <vt:lpstr>Podklady k OOP I</vt:lpstr>
      <vt:lpstr>Dotazy?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Andrea Menšíková</cp:lastModifiedBy>
  <cp:revision>132</cp:revision>
  <cp:lastPrinted>2022-04-06T06:19:38Z</cp:lastPrinted>
  <dcterms:created xsi:type="dcterms:W3CDTF">2018-10-05T10:13:00Z</dcterms:created>
  <dcterms:modified xsi:type="dcterms:W3CDTF">2022-04-13T06:44:47Z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1033-11.2.0.8991</vt:lpwstr>
  </property>
</Properties>
</file>