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0"/>
  </p:notesMasterIdLst>
  <p:handoutMasterIdLst>
    <p:handoutMasterId r:id="rId51"/>
  </p:handoutMasterIdLst>
  <p:sldIdLst>
    <p:sldId id="256" r:id="rId2"/>
    <p:sldId id="278" r:id="rId3"/>
    <p:sldId id="313" r:id="rId4"/>
    <p:sldId id="314" r:id="rId5"/>
    <p:sldId id="315" r:id="rId6"/>
    <p:sldId id="324" r:id="rId7"/>
    <p:sldId id="325" r:id="rId8"/>
    <p:sldId id="283" r:id="rId9"/>
    <p:sldId id="282" r:id="rId10"/>
    <p:sldId id="317" r:id="rId11"/>
    <p:sldId id="318" r:id="rId12"/>
    <p:sldId id="316" r:id="rId13"/>
    <p:sldId id="319" r:id="rId14"/>
    <p:sldId id="320" r:id="rId15"/>
    <p:sldId id="321" r:id="rId16"/>
    <p:sldId id="322" r:id="rId17"/>
    <p:sldId id="326" r:id="rId18"/>
    <p:sldId id="327" r:id="rId19"/>
    <p:sldId id="328" r:id="rId20"/>
    <p:sldId id="330" r:id="rId21"/>
    <p:sldId id="329" r:id="rId22"/>
    <p:sldId id="269" r:id="rId23"/>
    <p:sldId id="331" r:id="rId24"/>
    <p:sldId id="332" r:id="rId25"/>
    <p:sldId id="333" r:id="rId26"/>
    <p:sldId id="334" r:id="rId27"/>
    <p:sldId id="335" r:id="rId28"/>
    <p:sldId id="336" r:id="rId29"/>
    <p:sldId id="337" r:id="rId30"/>
    <p:sldId id="338" r:id="rId31"/>
    <p:sldId id="339" r:id="rId32"/>
    <p:sldId id="354" r:id="rId33"/>
    <p:sldId id="353" r:id="rId34"/>
    <p:sldId id="355" r:id="rId35"/>
    <p:sldId id="340" r:id="rId36"/>
    <p:sldId id="351" r:id="rId37"/>
    <p:sldId id="342" r:id="rId38"/>
    <p:sldId id="343" r:id="rId39"/>
    <p:sldId id="344" r:id="rId40"/>
    <p:sldId id="345" r:id="rId41"/>
    <p:sldId id="341" r:id="rId42"/>
    <p:sldId id="347" r:id="rId43"/>
    <p:sldId id="348" r:id="rId44"/>
    <p:sldId id="346" r:id="rId45"/>
    <p:sldId id="349" r:id="rId46"/>
    <p:sldId id="350" r:id="rId47"/>
    <p:sldId id="277" r:id="rId48"/>
    <p:sldId id="270" r:id="rId4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C44FFF"/>
    <a:srgbClr val="0000DC"/>
    <a:srgbClr val="00287D"/>
    <a:srgbClr val="5AC8AF"/>
    <a:srgbClr val="F1D5FF"/>
    <a:srgbClr val="9100DC"/>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2" autoAdjust="0"/>
    <p:restoredTop sz="93883" autoAdjust="0"/>
  </p:normalViewPr>
  <p:slideViewPr>
    <p:cSldViewPr snapToGrid="0">
      <p:cViewPr varScale="1">
        <p:scale>
          <a:sx n="63" d="100"/>
          <a:sy n="63" d="100"/>
        </p:scale>
        <p:origin x="800" y="6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BSZM021p Základy zdravotnického managementu – přednáška nebo BSZM021c Základy zdravotnického managementu - cvičení   </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BSZM021p Základy zdravotnického managementu – přednáška nebo BSZM021c Základy zdravotnického managementu - cvičení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BSZM021p Základy zdravotnického managementu – přednáška nebo BSZM021c Základy zdravotnického managementu - cvičení   </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BSZM021p Základy zdravotnického managementu – přednáška nebo BSZM021c Základy zdravotnického managementu - cvičení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BSZM021p Základy zdravotnického managementu – přednáška nebo BSZM021c Základy zdravotnického managementu - cvičení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BSZM021p Základy zdravotnického managementu – přednáška nebo BSZM021c Základy zdravotnického managementu - cvičení   </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BSZM021p Základy zdravotnického managementu – přednáška nebo BSZM021c Základy zdravotnického managementu - cvičení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rpzs.uzis.cz/"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elearning.nconzo.cz/mod/book/view.php?id=1369&amp;chapterid=576" TargetMode="External"/><Relationship Id="rId2" Type="http://schemas.openxmlformats.org/officeDocument/2006/relationships/hyperlink" Target="https://utpo.lf1.cuni.cz/file/16092/ekonomicke-pravni-a-eticke-aspekty-1b.pdf?version=202004090809" TargetMode="External"/><Relationship Id="rId1" Type="http://schemas.openxmlformats.org/officeDocument/2006/relationships/slideLayout" Target="../slideLayouts/slideLayout2.xml"/><Relationship Id="rId5" Type="http://schemas.openxmlformats.org/officeDocument/2006/relationships/hyperlink" Target="https://www.idnes.cz/finance/financni-radce/zdravotni-pojistovna-registrujici-lekar-zmena-lekare-pracovni-prohlidky.A200210_100306_viteze_frp" TargetMode="External"/><Relationship Id="rId4" Type="http://schemas.openxmlformats.org/officeDocument/2006/relationships/hyperlink" Target="https://www.vzp.cz/o-nas/nejcasteji-resite/otazka/jak-casto-mohu-menit-praktickeho-lekare?topicid=6771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a:xfrm>
            <a:off x="720000" y="6228000"/>
            <a:ext cx="7920000" cy="252000"/>
          </a:xfrm>
        </p:spPr>
        <p:txBody>
          <a:bodyPr/>
          <a:lstStyle/>
          <a:p>
            <a:r>
              <a:rPr lang="cs-CZ" dirty="0"/>
              <a:t>Ústav zdravotnických věd </a:t>
            </a:r>
          </a:p>
          <a:p>
            <a:r>
              <a:rPr lang="cs-CZ" dirty="0"/>
              <a:t>BSZM021p Základy zdravotnického managementu – přednáška nebo BSZM021c Základy zdravotnického managementu – cvičení  </a:t>
            </a:r>
          </a:p>
        </p:txBody>
      </p:sp>
      <p:sp>
        <p:nvSpPr>
          <p:cNvPr id="12" name="Nadpis 11">
            <a:extLst>
              <a:ext uri="{FF2B5EF4-FFF2-40B4-BE49-F238E27FC236}">
                <a16:creationId xmlns:a16="http://schemas.microsoft.com/office/drawing/2014/main" id="{9E3FB739-499B-4F11-80BE-D596AD49A0BC}"/>
              </a:ext>
            </a:extLst>
          </p:cNvPr>
          <p:cNvSpPr>
            <a:spLocks noGrp="1"/>
          </p:cNvSpPr>
          <p:nvPr>
            <p:ph type="title"/>
          </p:nvPr>
        </p:nvSpPr>
        <p:spPr>
          <a:xfrm>
            <a:off x="415200" y="3566161"/>
            <a:ext cx="11361600" cy="944879"/>
          </a:xfrm>
        </p:spPr>
        <p:txBody>
          <a:bodyPr/>
          <a:lstStyle/>
          <a:p>
            <a:pPr algn="ctr"/>
            <a:r>
              <a:rPr lang="cs-CZ" dirty="0"/>
              <a:t>Ekonomické aspekty zdravotních služeb </a:t>
            </a:r>
            <a:br>
              <a:rPr lang="cs-CZ" dirty="0"/>
            </a:br>
            <a:r>
              <a:rPr lang="cs-CZ" dirty="0"/>
              <a:t>v ČR – financování zdravotnictví, veřejné zdravotní pojištění.</a:t>
            </a:r>
          </a:p>
        </p:txBody>
      </p:sp>
      <p:sp>
        <p:nvSpPr>
          <p:cNvPr id="13" name="Podnadpis 12">
            <a:extLst>
              <a:ext uri="{FF2B5EF4-FFF2-40B4-BE49-F238E27FC236}">
                <a16:creationId xmlns:a16="http://schemas.microsoft.com/office/drawing/2014/main" id="{434C1086-FCA1-4895-B967-50799D094934}"/>
              </a:ext>
            </a:extLst>
          </p:cNvPr>
          <p:cNvSpPr>
            <a:spLocks noGrp="1"/>
          </p:cNvSpPr>
          <p:nvPr>
            <p:ph type="subTitle" idx="1"/>
          </p:nvPr>
        </p:nvSpPr>
        <p:spPr>
          <a:xfrm>
            <a:off x="398502" y="4612640"/>
            <a:ext cx="11361600" cy="1249680"/>
          </a:xfrm>
        </p:spPr>
        <p:txBody>
          <a:bodyPr/>
          <a:lstStyle/>
          <a:p>
            <a:endParaRPr lang="cs-CZ" dirty="0"/>
          </a:p>
          <a:p>
            <a:endParaRPr lang="cs-CZ" dirty="0"/>
          </a:p>
          <a:p>
            <a:r>
              <a:rPr lang="cs-CZ" dirty="0"/>
              <a:t>Jaro 2022</a:t>
            </a:r>
          </a:p>
          <a:p>
            <a:endParaRPr lang="cs-CZ" dirty="0"/>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CB4BBA-83C6-4BBE-8BD0-335AA7AFD807}"/>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A520140E-68DF-4949-A294-622911ABB7DC}"/>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E1A3649D-554B-4C1E-821D-418D23C6EBCE}"/>
              </a:ext>
            </a:extLst>
          </p:cNvPr>
          <p:cNvSpPr>
            <a:spLocks noGrp="1"/>
          </p:cNvSpPr>
          <p:nvPr>
            <p:ph type="title"/>
          </p:nvPr>
        </p:nvSpPr>
        <p:spPr>
          <a:xfrm>
            <a:off x="719400" y="495224"/>
            <a:ext cx="10753200" cy="451576"/>
          </a:xfrm>
        </p:spPr>
        <p:txBody>
          <a:bodyPr/>
          <a:lstStyle/>
          <a:p>
            <a:r>
              <a:rPr lang="cs-CZ" sz="3600" dirty="0">
                <a:solidFill>
                  <a:srgbClr val="C44FFF"/>
                </a:solidFill>
              </a:rPr>
              <a:t>Zdravotní péče II</a:t>
            </a:r>
            <a:br>
              <a:rPr lang="cs-CZ" dirty="0"/>
            </a:br>
            <a:endParaRPr lang="cs-CZ" dirty="0"/>
          </a:p>
        </p:txBody>
      </p:sp>
      <p:sp>
        <p:nvSpPr>
          <p:cNvPr id="5" name="Zástupný symbol pro obsah 4">
            <a:extLst>
              <a:ext uri="{FF2B5EF4-FFF2-40B4-BE49-F238E27FC236}">
                <a16:creationId xmlns:a16="http://schemas.microsoft.com/office/drawing/2014/main" id="{839822AA-464F-468F-A7E1-31FDE7DD96C5}"/>
              </a:ext>
            </a:extLst>
          </p:cNvPr>
          <p:cNvSpPr>
            <a:spLocks noGrp="1"/>
          </p:cNvSpPr>
          <p:nvPr>
            <p:ph idx="1"/>
          </p:nvPr>
        </p:nvSpPr>
        <p:spPr>
          <a:xfrm>
            <a:off x="719400" y="1306286"/>
            <a:ext cx="10753200" cy="4795714"/>
          </a:xfrm>
        </p:spPr>
        <p:txBody>
          <a:bodyPr/>
          <a:lstStyle/>
          <a:p>
            <a:pPr marL="72000" lvl="0" indent="0">
              <a:buNone/>
            </a:pPr>
            <a:r>
              <a:rPr lang="cs-CZ" sz="2400" b="1" dirty="0">
                <a:solidFill>
                  <a:srgbClr val="FF0000"/>
                </a:solidFill>
              </a:rPr>
              <a:t>b) Sekundární zdravotní péče</a:t>
            </a:r>
            <a:endParaRPr lang="cs-CZ" sz="2400" dirty="0">
              <a:solidFill>
                <a:srgbClr val="FF0000"/>
              </a:solidFill>
            </a:endParaRPr>
          </a:p>
          <a:p>
            <a:pPr lvl="0">
              <a:buFont typeface="Wingdings" panose="05000000000000000000" pitchFamily="2" charset="2"/>
              <a:buChar char="Ø"/>
            </a:pPr>
            <a:r>
              <a:rPr lang="cs-CZ" sz="2400" dirty="0"/>
              <a:t> specializovanější ambulantní nebo nemocniční pracoviště </a:t>
            </a:r>
          </a:p>
          <a:p>
            <a:pPr lvl="0">
              <a:buFont typeface="Wingdings" panose="05000000000000000000" pitchFamily="2" charset="2"/>
              <a:buChar char="Ø"/>
            </a:pPr>
            <a:r>
              <a:rPr lang="cs-CZ" sz="2400" dirty="0"/>
              <a:t> poskytuje ji lékař, který přebírá pacienta do péče nebo poskytuje konziliární (poradní) péči na základě vyžádání ošetřujícího lékaře</a:t>
            </a:r>
          </a:p>
          <a:p>
            <a:pPr lvl="0">
              <a:buFont typeface="Wingdings" panose="05000000000000000000" pitchFamily="2" charset="2"/>
              <a:buChar char="Ø"/>
            </a:pPr>
            <a:r>
              <a:rPr lang="cs-CZ" sz="2400" dirty="0"/>
              <a:t> možnost navštívení i bez doporučení lékaře primární péče</a:t>
            </a:r>
          </a:p>
          <a:p>
            <a:pPr lvl="0">
              <a:buFont typeface="Wingdings" panose="05000000000000000000" pitchFamily="2" charset="2"/>
              <a:buChar char="Ø"/>
            </a:pPr>
            <a:r>
              <a:rPr lang="cs-CZ" sz="2400" dirty="0"/>
              <a:t>ambulantní specialisté – kardiolog, endokrinolog, revmatolog, dermatolog</a:t>
            </a:r>
          </a:p>
          <a:p>
            <a:pPr lvl="0">
              <a:buFont typeface="Wingdings" panose="05000000000000000000" pitchFamily="2" charset="2"/>
              <a:buChar char="Ø"/>
            </a:pPr>
            <a:r>
              <a:rPr lang="cs-CZ" sz="2400" dirty="0"/>
              <a:t> evidence pacientů, dispenzarizace (preventivní vyhledávání pacientů), sledování stavu, pravidelné kontroly</a:t>
            </a:r>
          </a:p>
          <a:p>
            <a:pPr lvl="0">
              <a:buFont typeface="Wingdings" panose="05000000000000000000" pitchFamily="2" charset="2"/>
              <a:buChar char="Ø"/>
            </a:pPr>
            <a:r>
              <a:rPr lang="cs-CZ" sz="2400" dirty="0"/>
              <a:t> doporučuje ústavní léčbu</a:t>
            </a:r>
          </a:p>
        </p:txBody>
      </p:sp>
    </p:spTree>
    <p:extLst>
      <p:ext uri="{BB962C8B-B14F-4D97-AF65-F5344CB8AC3E}">
        <p14:creationId xmlns:p14="http://schemas.microsoft.com/office/powerpoint/2010/main" val="2873635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CB4BBA-83C6-4BBE-8BD0-335AA7AFD807}"/>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A520140E-68DF-4949-A294-622911ABB7DC}"/>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E1A3649D-554B-4C1E-821D-418D23C6EBCE}"/>
              </a:ext>
            </a:extLst>
          </p:cNvPr>
          <p:cNvSpPr>
            <a:spLocks noGrp="1"/>
          </p:cNvSpPr>
          <p:nvPr>
            <p:ph type="title"/>
          </p:nvPr>
        </p:nvSpPr>
        <p:spPr>
          <a:xfrm>
            <a:off x="719400" y="678104"/>
            <a:ext cx="10753200" cy="451576"/>
          </a:xfrm>
        </p:spPr>
        <p:txBody>
          <a:bodyPr/>
          <a:lstStyle/>
          <a:p>
            <a:r>
              <a:rPr lang="cs-CZ" sz="3600" dirty="0">
                <a:solidFill>
                  <a:srgbClr val="C44FFF"/>
                </a:solidFill>
              </a:rPr>
              <a:t>Zdravotní péče III</a:t>
            </a:r>
            <a:br>
              <a:rPr lang="cs-CZ" dirty="0"/>
            </a:br>
            <a:endParaRPr lang="cs-CZ" dirty="0"/>
          </a:p>
        </p:txBody>
      </p:sp>
      <p:sp>
        <p:nvSpPr>
          <p:cNvPr id="5" name="Zástupný symbol pro obsah 4">
            <a:extLst>
              <a:ext uri="{FF2B5EF4-FFF2-40B4-BE49-F238E27FC236}">
                <a16:creationId xmlns:a16="http://schemas.microsoft.com/office/drawing/2014/main" id="{839822AA-464F-468F-A7E1-31FDE7DD96C5}"/>
              </a:ext>
            </a:extLst>
          </p:cNvPr>
          <p:cNvSpPr>
            <a:spLocks noGrp="1"/>
          </p:cNvSpPr>
          <p:nvPr>
            <p:ph idx="1"/>
          </p:nvPr>
        </p:nvSpPr>
        <p:spPr>
          <a:xfrm>
            <a:off x="719400" y="1567542"/>
            <a:ext cx="10753200" cy="4534457"/>
          </a:xfrm>
        </p:spPr>
        <p:txBody>
          <a:bodyPr/>
          <a:lstStyle/>
          <a:p>
            <a:pPr marL="72000" lvl="0" indent="0">
              <a:buNone/>
            </a:pPr>
            <a:r>
              <a:rPr lang="cs-CZ" sz="2400" b="1" dirty="0">
                <a:solidFill>
                  <a:srgbClr val="FF0000"/>
                </a:solidFill>
              </a:rPr>
              <a:t>c) Terciální zdravotní péče</a:t>
            </a:r>
            <a:endParaRPr lang="cs-CZ" sz="2400" dirty="0">
              <a:solidFill>
                <a:srgbClr val="FF0000"/>
              </a:solidFill>
            </a:endParaRPr>
          </a:p>
          <a:p>
            <a:pPr lvl="0">
              <a:buFont typeface="Wingdings" panose="05000000000000000000" pitchFamily="2" charset="2"/>
              <a:buChar char="Ø"/>
            </a:pPr>
            <a:r>
              <a:rPr lang="cs-CZ" sz="2400" dirty="0"/>
              <a:t> poskytována na vysoce specializovaných pracovištích s vysoce specializovanými odborníky - kardiochirurgická centra, transplantační centra, hemodialýza, neurochirurgická pracoviště</a:t>
            </a:r>
          </a:p>
          <a:p>
            <a:endParaRPr lang="cs-CZ" sz="2400" dirty="0"/>
          </a:p>
          <a:p>
            <a:pPr marL="72000" indent="0">
              <a:buNone/>
            </a:pPr>
            <a:endParaRPr lang="cs-CZ" sz="2400" dirty="0"/>
          </a:p>
          <a:p>
            <a:pPr marL="72000" indent="0">
              <a:buNone/>
            </a:pPr>
            <a:endParaRPr lang="cs-CZ" dirty="0"/>
          </a:p>
        </p:txBody>
      </p:sp>
    </p:spTree>
    <p:extLst>
      <p:ext uri="{BB962C8B-B14F-4D97-AF65-F5344CB8AC3E}">
        <p14:creationId xmlns:p14="http://schemas.microsoft.com/office/powerpoint/2010/main" val="119999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B714E1-26FC-44BC-91DA-ED17B7D8E0FC}"/>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7213B0F8-CF60-47EA-BF66-E6BFE01DCE5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D10930DB-B456-4A9F-880A-E611C9ED0EB8}"/>
              </a:ext>
            </a:extLst>
          </p:cNvPr>
          <p:cNvSpPr>
            <a:spLocks noGrp="1"/>
          </p:cNvSpPr>
          <p:nvPr>
            <p:ph type="title"/>
          </p:nvPr>
        </p:nvSpPr>
        <p:spPr>
          <a:xfrm>
            <a:off x="720000" y="720000"/>
            <a:ext cx="10953840" cy="451576"/>
          </a:xfrm>
        </p:spPr>
        <p:txBody>
          <a:bodyPr/>
          <a:lstStyle/>
          <a:p>
            <a:r>
              <a:rPr lang="cs-CZ" sz="3400" dirty="0">
                <a:solidFill>
                  <a:srgbClr val="C44FFF"/>
                </a:solidFill>
              </a:rPr>
              <a:t>Zdravotnická zařízení - Poskytovatelé zdravotní péče</a:t>
            </a:r>
            <a:br>
              <a:rPr lang="cs-CZ" sz="3600" dirty="0">
                <a:solidFill>
                  <a:srgbClr val="C44FFF"/>
                </a:solidFill>
              </a:rPr>
            </a:br>
            <a:endParaRPr lang="cs-CZ" sz="3600" dirty="0">
              <a:solidFill>
                <a:srgbClr val="C44FFF"/>
              </a:solidFill>
            </a:endParaRPr>
          </a:p>
        </p:txBody>
      </p:sp>
      <p:sp>
        <p:nvSpPr>
          <p:cNvPr id="5" name="Zástupný symbol pro obsah 4">
            <a:extLst>
              <a:ext uri="{FF2B5EF4-FFF2-40B4-BE49-F238E27FC236}">
                <a16:creationId xmlns:a16="http://schemas.microsoft.com/office/drawing/2014/main" id="{C649E868-6714-4279-B7F5-CB97CBB22795}"/>
              </a:ext>
            </a:extLst>
          </p:cNvPr>
          <p:cNvSpPr>
            <a:spLocks noGrp="1"/>
          </p:cNvSpPr>
          <p:nvPr>
            <p:ph idx="1"/>
          </p:nvPr>
        </p:nvSpPr>
        <p:spPr>
          <a:xfrm>
            <a:off x="720000" y="1509122"/>
            <a:ext cx="10753200" cy="4139998"/>
          </a:xfrm>
        </p:spPr>
        <p:txBody>
          <a:bodyPr/>
          <a:lstStyle/>
          <a:p>
            <a:pPr marL="72000" indent="0">
              <a:buNone/>
            </a:pPr>
            <a:endParaRPr lang="cs-CZ" sz="2400" b="1" dirty="0">
              <a:solidFill>
                <a:srgbClr val="FF0000"/>
              </a:solidFill>
            </a:endParaRPr>
          </a:p>
          <a:p>
            <a:pPr marL="72000" indent="0">
              <a:buNone/>
            </a:pPr>
            <a:r>
              <a:rPr lang="cs-CZ" sz="2400" dirty="0">
                <a:hlinkClick r:id="rId2"/>
              </a:rPr>
              <a:t>Úvod - Národní registr poskytovatelů zdravotních služeb (uzis.cz)</a:t>
            </a:r>
            <a:endParaRPr lang="cs-CZ" sz="2400" dirty="0"/>
          </a:p>
          <a:p>
            <a:pPr marL="72000" indent="0">
              <a:buNone/>
            </a:pPr>
            <a:endParaRPr lang="cs-CZ" sz="2400" b="1" dirty="0">
              <a:solidFill>
                <a:srgbClr val="FF0000"/>
              </a:solidFill>
            </a:endParaRPr>
          </a:p>
          <a:p>
            <a:pPr marL="72000" indent="0">
              <a:buNone/>
            </a:pPr>
            <a:r>
              <a:rPr lang="cs-CZ" sz="2400" b="1" dirty="0">
                <a:solidFill>
                  <a:srgbClr val="FF0000"/>
                </a:solidFill>
              </a:rPr>
              <a:t>a) Zařízení ambulantní péče</a:t>
            </a:r>
          </a:p>
          <a:p>
            <a:pPr lvl="0">
              <a:buFont typeface="Wingdings" panose="05000000000000000000" pitchFamily="2" charset="2"/>
              <a:buChar char="Ø"/>
            </a:pPr>
            <a:r>
              <a:rPr lang="cs-CZ" sz="2400" dirty="0"/>
              <a:t>ordinace praktických a odborných ambulantních lékařů – umístěné mimo nemocnici</a:t>
            </a:r>
          </a:p>
          <a:p>
            <a:pPr lvl="0">
              <a:buFont typeface="Wingdings" panose="05000000000000000000" pitchFamily="2" charset="2"/>
              <a:buChar char="Ø"/>
            </a:pPr>
            <a:r>
              <a:rPr lang="cs-CZ" sz="2400" dirty="0"/>
              <a:t>zařízení závodní preventivní péče – vykonávají preventivní lékařské prohlídky</a:t>
            </a:r>
          </a:p>
          <a:p>
            <a:pPr lvl="0">
              <a:buFont typeface="Wingdings" panose="05000000000000000000" pitchFamily="2" charset="2"/>
              <a:buChar char="Ø"/>
            </a:pPr>
            <a:r>
              <a:rPr lang="cs-CZ" sz="2400" dirty="0"/>
              <a:t>zvláštní ambulantní péče – agentury domácí péče, stacionáře, hospice</a:t>
            </a:r>
          </a:p>
          <a:p>
            <a:endParaRPr lang="cs-CZ" dirty="0"/>
          </a:p>
        </p:txBody>
      </p:sp>
    </p:spTree>
    <p:extLst>
      <p:ext uri="{BB962C8B-B14F-4D97-AF65-F5344CB8AC3E}">
        <p14:creationId xmlns:p14="http://schemas.microsoft.com/office/powerpoint/2010/main" val="1187383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9A587A2-48A7-4235-8C24-B728062971DF}"/>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4D11E381-8075-4228-B106-2981CDB69DE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8A180542-5D93-4FFA-90A9-CE07086972DC}"/>
              </a:ext>
            </a:extLst>
          </p:cNvPr>
          <p:cNvSpPr>
            <a:spLocks noGrp="1"/>
          </p:cNvSpPr>
          <p:nvPr>
            <p:ph type="title"/>
          </p:nvPr>
        </p:nvSpPr>
        <p:spPr>
          <a:xfrm>
            <a:off x="720000" y="556681"/>
            <a:ext cx="11035120" cy="451576"/>
          </a:xfrm>
        </p:spPr>
        <p:txBody>
          <a:bodyPr/>
          <a:lstStyle/>
          <a:p>
            <a:r>
              <a:rPr lang="cs-CZ" sz="3400" dirty="0">
                <a:solidFill>
                  <a:srgbClr val="C44FFF"/>
                </a:solidFill>
              </a:rPr>
              <a:t>Zdravotnická zařízení - Poskytovatelé zdravotní péče</a:t>
            </a:r>
            <a:endParaRPr lang="cs-CZ" sz="3400" dirty="0"/>
          </a:p>
        </p:txBody>
      </p:sp>
      <p:sp>
        <p:nvSpPr>
          <p:cNvPr id="5" name="Zástupný symbol pro obsah 4">
            <a:extLst>
              <a:ext uri="{FF2B5EF4-FFF2-40B4-BE49-F238E27FC236}">
                <a16:creationId xmlns:a16="http://schemas.microsoft.com/office/drawing/2014/main" id="{DEB9C4E4-7A52-4F5C-9EBE-917A5009DB80}"/>
              </a:ext>
            </a:extLst>
          </p:cNvPr>
          <p:cNvSpPr>
            <a:spLocks noGrp="1"/>
          </p:cNvSpPr>
          <p:nvPr>
            <p:ph idx="1"/>
          </p:nvPr>
        </p:nvSpPr>
        <p:spPr>
          <a:xfrm>
            <a:off x="720000" y="1483360"/>
            <a:ext cx="10753200" cy="4074320"/>
          </a:xfrm>
        </p:spPr>
        <p:txBody>
          <a:bodyPr/>
          <a:lstStyle/>
          <a:p>
            <a:pPr marL="72000" indent="0">
              <a:buNone/>
            </a:pPr>
            <a:r>
              <a:rPr lang="cs-CZ" sz="2400" b="1" dirty="0">
                <a:solidFill>
                  <a:srgbClr val="FF0000"/>
                </a:solidFill>
              </a:rPr>
              <a:t>b) Lůžková zařízení:</a:t>
            </a:r>
          </a:p>
          <a:p>
            <a:pPr marL="72000" lvl="0" indent="0">
              <a:buNone/>
            </a:pPr>
            <a:r>
              <a:rPr lang="cs-CZ" sz="2400" b="1" dirty="0">
                <a:solidFill>
                  <a:srgbClr val="00287D"/>
                </a:solidFill>
              </a:rPr>
              <a:t>Nemocnice</a:t>
            </a:r>
          </a:p>
          <a:p>
            <a:pPr lvl="0">
              <a:buFont typeface="Wingdings" panose="05000000000000000000" pitchFamily="2" charset="2"/>
              <a:buChar char="Ø"/>
            </a:pPr>
            <a:r>
              <a:rPr lang="cs-CZ" sz="2400" dirty="0"/>
              <a:t> </a:t>
            </a:r>
            <a:r>
              <a:rPr lang="cs-CZ" sz="2200" dirty="0"/>
              <a:t>poskytují základní ambulantní a lůžkovou péči, specializovanou a vysoce specializovanou diagnostickou a léčebnou péči</a:t>
            </a:r>
          </a:p>
          <a:p>
            <a:pPr lvl="0">
              <a:buFont typeface="Wingdings" panose="05000000000000000000" pitchFamily="2" charset="2"/>
              <a:buChar char="Ø"/>
            </a:pPr>
            <a:r>
              <a:rPr lang="cs-CZ" sz="2200" dirty="0"/>
              <a:t> fakultní, krajské, okresní, oblastní, soukromé</a:t>
            </a:r>
          </a:p>
          <a:p>
            <a:pPr lvl="0">
              <a:buFont typeface="Wingdings" panose="05000000000000000000" pitchFamily="2" charset="2"/>
              <a:buChar char="Ø"/>
            </a:pPr>
            <a:r>
              <a:rPr lang="cs-CZ" sz="2200" dirty="0"/>
              <a:t> systém diferencované (rozlišovací) péče odstupňované v lůžkových zařízeních podle okamžitého stavu → </a:t>
            </a:r>
            <a:r>
              <a:rPr lang="cs-CZ" sz="2200" dirty="0" err="1"/>
              <a:t>emergentní</a:t>
            </a:r>
            <a:r>
              <a:rPr lang="cs-CZ" sz="2200" dirty="0"/>
              <a:t> péče, intenzivní péče (JIP, ARO), standardní a následná péče</a:t>
            </a:r>
            <a:endParaRPr lang="cs-CZ" sz="2400" dirty="0"/>
          </a:p>
          <a:p>
            <a:pPr marL="72000" indent="0">
              <a:buNone/>
            </a:pPr>
            <a:endParaRPr lang="cs-CZ" dirty="0"/>
          </a:p>
        </p:txBody>
      </p:sp>
    </p:spTree>
    <p:extLst>
      <p:ext uri="{BB962C8B-B14F-4D97-AF65-F5344CB8AC3E}">
        <p14:creationId xmlns:p14="http://schemas.microsoft.com/office/powerpoint/2010/main" val="850146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8D78324-7F7D-4F5C-8006-66763D92D8F3}"/>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9803E2AC-FE8B-41A7-A620-E31D4D72603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95DCB091-8DEE-4482-A0B6-2E1F71EC6A4D}"/>
              </a:ext>
            </a:extLst>
          </p:cNvPr>
          <p:cNvSpPr>
            <a:spLocks noGrp="1"/>
          </p:cNvSpPr>
          <p:nvPr>
            <p:ph type="title"/>
          </p:nvPr>
        </p:nvSpPr>
        <p:spPr>
          <a:xfrm>
            <a:off x="720000" y="574424"/>
            <a:ext cx="10892880" cy="451576"/>
          </a:xfrm>
        </p:spPr>
        <p:txBody>
          <a:bodyPr/>
          <a:lstStyle/>
          <a:p>
            <a:r>
              <a:rPr lang="cs-CZ" sz="3400" dirty="0">
                <a:solidFill>
                  <a:srgbClr val="C44FFF"/>
                </a:solidFill>
              </a:rPr>
              <a:t>Zdravotnická zařízení - Poskytovatelé zdravotní péče</a:t>
            </a:r>
            <a:endParaRPr lang="cs-CZ" sz="3400" dirty="0"/>
          </a:p>
        </p:txBody>
      </p:sp>
      <p:sp>
        <p:nvSpPr>
          <p:cNvPr id="5" name="Zástupný symbol pro obsah 4">
            <a:extLst>
              <a:ext uri="{FF2B5EF4-FFF2-40B4-BE49-F238E27FC236}">
                <a16:creationId xmlns:a16="http://schemas.microsoft.com/office/drawing/2014/main" id="{AE184321-D280-4D7E-9E78-A7FC4AA48CF8}"/>
              </a:ext>
            </a:extLst>
          </p:cNvPr>
          <p:cNvSpPr>
            <a:spLocks noGrp="1"/>
          </p:cNvSpPr>
          <p:nvPr>
            <p:ph idx="1"/>
          </p:nvPr>
        </p:nvSpPr>
        <p:spPr>
          <a:xfrm>
            <a:off x="720000" y="1270000"/>
            <a:ext cx="10753200" cy="4836160"/>
          </a:xfrm>
        </p:spPr>
        <p:txBody>
          <a:bodyPr/>
          <a:lstStyle/>
          <a:p>
            <a:pPr marL="72000" lvl="0" indent="0">
              <a:buNone/>
            </a:pPr>
            <a:r>
              <a:rPr lang="cs-CZ" sz="2200" b="1" dirty="0">
                <a:solidFill>
                  <a:srgbClr val="00287D"/>
                </a:solidFill>
              </a:rPr>
              <a:t>Odborné léčebné ústavy </a:t>
            </a:r>
            <a:r>
              <a:rPr lang="cs-CZ" sz="2200" dirty="0"/>
              <a:t>- poskytují lůžkovou péči nemocným s vleklým průběhem onemocnění vyžadujícím zvláštní odbornou péči, specializovány podle druhu nemocí.</a:t>
            </a:r>
          </a:p>
          <a:p>
            <a:pPr lvl="1"/>
            <a:r>
              <a:rPr lang="cs-CZ" dirty="0"/>
              <a:t>psychiatrické nemocnice</a:t>
            </a:r>
          </a:p>
          <a:p>
            <a:pPr lvl="1"/>
            <a:r>
              <a:rPr lang="cs-CZ" dirty="0"/>
              <a:t>rehabilitační léčebny</a:t>
            </a:r>
          </a:p>
          <a:p>
            <a:pPr lvl="1"/>
            <a:r>
              <a:rPr lang="cs-CZ" dirty="0"/>
              <a:t>lázeňské léčebny – využívají přírodních léčivých zdrojů nebo klimatických podmínek</a:t>
            </a:r>
          </a:p>
          <a:p>
            <a:pPr marL="72000" indent="0">
              <a:buNone/>
            </a:pPr>
            <a:r>
              <a:rPr lang="cs-CZ" sz="2200" b="1" dirty="0">
                <a:solidFill>
                  <a:srgbClr val="00287D"/>
                </a:solidFill>
              </a:rPr>
              <a:t>Následná péče</a:t>
            </a:r>
          </a:p>
          <a:p>
            <a:pPr lvl="0"/>
            <a:r>
              <a:rPr lang="cs-CZ" sz="2200" dirty="0"/>
              <a:t>poskytování zdravotní péče formou lůžkové péče pacientům, u kterých došlo k zvládnutí akutního onemocnění nebo akutního zhoršení chronického onemocnění nebo ke stabilizaci stavu</a:t>
            </a:r>
          </a:p>
          <a:p>
            <a:pPr lvl="0"/>
            <a:r>
              <a:rPr lang="cs-CZ" sz="2200" dirty="0"/>
              <a:t>zdravotní stav pacienta vyžaduje doléčení nebo dlouhodobé ošetřování, rehabilitaci nebo ošetřovatelskou péči</a:t>
            </a:r>
          </a:p>
          <a:p>
            <a:endParaRPr lang="cs-CZ" dirty="0"/>
          </a:p>
        </p:txBody>
      </p:sp>
    </p:spTree>
    <p:extLst>
      <p:ext uri="{BB962C8B-B14F-4D97-AF65-F5344CB8AC3E}">
        <p14:creationId xmlns:p14="http://schemas.microsoft.com/office/powerpoint/2010/main" val="2067940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73C7F3F-CFF3-499A-9E07-BD94E301AF29}"/>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158B45D6-0795-4E93-93A7-4AF4A8C1229C}"/>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F528C25E-9B29-4208-93CE-1EB10F6B44BB}"/>
              </a:ext>
            </a:extLst>
          </p:cNvPr>
          <p:cNvSpPr>
            <a:spLocks noGrp="1"/>
          </p:cNvSpPr>
          <p:nvPr>
            <p:ph type="title"/>
          </p:nvPr>
        </p:nvSpPr>
        <p:spPr>
          <a:xfrm>
            <a:off x="720000" y="720000"/>
            <a:ext cx="10964000" cy="451576"/>
          </a:xfrm>
        </p:spPr>
        <p:txBody>
          <a:bodyPr/>
          <a:lstStyle/>
          <a:p>
            <a:r>
              <a:rPr lang="cs-CZ" sz="3400" dirty="0">
                <a:solidFill>
                  <a:srgbClr val="C44FFF"/>
                </a:solidFill>
              </a:rPr>
              <a:t>Zdravotnická zařízení - Poskytovatelé zdravotní péče</a:t>
            </a:r>
            <a:endParaRPr lang="cs-CZ" sz="3400" dirty="0"/>
          </a:p>
        </p:txBody>
      </p:sp>
      <p:sp>
        <p:nvSpPr>
          <p:cNvPr id="5" name="Zástupný symbol pro obsah 4">
            <a:extLst>
              <a:ext uri="{FF2B5EF4-FFF2-40B4-BE49-F238E27FC236}">
                <a16:creationId xmlns:a16="http://schemas.microsoft.com/office/drawing/2014/main" id="{B3773D76-DCEF-4E6E-8E9A-A2336EE537C1}"/>
              </a:ext>
            </a:extLst>
          </p:cNvPr>
          <p:cNvSpPr>
            <a:spLocks noGrp="1"/>
          </p:cNvSpPr>
          <p:nvPr>
            <p:ph idx="1"/>
          </p:nvPr>
        </p:nvSpPr>
        <p:spPr>
          <a:xfrm>
            <a:off x="720000" y="1513840"/>
            <a:ext cx="10753200" cy="4318160"/>
          </a:xfrm>
        </p:spPr>
        <p:txBody>
          <a:bodyPr/>
          <a:lstStyle/>
          <a:p>
            <a:pPr marL="72000" indent="0">
              <a:buNone/>
            </a:pPr>
            <a:r>
              <a:rPr lang="cs-CZ" sz="2400" b="1" dirty="0">
                <a:solidFill>
                  <a:srgbClr val="FF0000"/>
                </a:solidFill>
              </a:rPr>
              <a:t>d) Zařízení lékárenské služby </a:t>
            </a:r>
            <a:r>
              <a:rPr lang="cs-CZ" sz="2400" b="1" i="1" dirty="0"/>
              <a:t>- </a:t>
            </a:r>
            <a:r>
              <a:rPr lang="cs-CZ" sz="2400" dirty="0"/>
              <a:t>lékárny a laboratoř pro kontrolu léčiv (vydávají léky a prostředky zdravotnické techniky)</a:t>
            </a:r>
          </a:p>
          <a:p>
            <a:pPr marL="72000" indent="0">
              <a:buNone/>
            </a:pPr>
            <a:r>
              <a:rPr lang="cs-CZ" sz="2400" b="1" dirty="0">
                <a:solidFill>
                  <a:srgbClr val="FF0000"/>
                </a:solidFill>
              </a:rPr>
              <a:t>e) Záchranná služba </a:t>
            </a:r>
            <a:r>
              <a:rPr lang="cs-CZ" sz="2400" b="1" i="1" dirty="0"/>
              <a:t>- </a:t>
            </a:r>
            <a:r>
              <a:rPr lang="cs-CZ" sz="2400" dirty="0"/>
              <a:t>poskytuje přednemocniční neodkladnou péči</a:t>
            </a:r>
          </a:p>
          <a:p>
            <a:pPr marL="72000" indent="0">
              <a:buNone/>
            </a:pPr>
            <a:r>
              <a:rPr lang="cs-CZ" sz="2400" b="1" dirty="0">
                <a:solidFill>
                  <a:srgbClr val="FF0000"/>
                </a:solidFill>
              </a:rPr>
              <a:t>f) Hygienické stanice </a:t>
            </a:r>
            <a:r>
              <a:rPr lang="cs-CZ" sz="2400" b="1" i="1" dirty="0"/>
              <a:t>- </a:t>
            </a:r>
            <a:r>
              <a:rPr lang="cs-CZ" sz="2400" dirty="0"/>
              <a:t>jsou krajské, provádějí výkon státní zdravotní správy a státního zdravotního dozoru. Jsou zařízeními ochrany veřejného zdraví.</a:t>
            </a:r>
          </a:p>
          <a:p>
            <a:pPr marL="72000" indent="0">
              <a:buNone/>
            </a:pPr>
            <a:r>
              <a:rPr lang="cs-CZ" sz="2400" b="1" dirty="0">
                <a:solidFill>
                  <a:srgbClr val="FF0000"/>
                </a:solidFill>
              </a:rPr>
              <a:t>h) Zdravotní ústavy </a:t>
            </a:r>
            <a:r>
              <a:rPr lang="cs-CZ" sz="2400" b="1" i="1" dirty="0"/>
              <a:t>- </a:t>
            </a:r>
            <a:r>
              <a:rPr lang="cs-CZ" sz="2400" dirty="0"/>
              <a:t>poskytují služby – provádí laboratorní, mikrobiologická, imunologická, parazitologická, alergologická vyšetření (SZÚ Ostrava)</a:t>
            </a:r>
          </a:p>
          <a:p>
            <a:pPr marL="72000" indent="0">
              <a:buNone/>
            </a:pPr>
            <a:r>
              <a:rPr lang="cs-CZ" sz="2400" b="1" dirty="0">
                <a:solidFill>
                  <a:srgbClr val="FF0000"/>
                </a:solidFill>
              </a:rPr>
              <a:t>g) Výzkumné ústavy</a:t>
            </a:r>
          </a:p>
          <a:p>
            <a:pPr marL="72000" indent="0">
              <a:buNone/>
            </a:pPr>
            <a:endParaRPr lang="cs-CZ" dirty="0"/>
          </a:p>
        </p:txBody>
      </p:sp>
    </p:spTree>
    <p:extLst>
      <p:ext uri="{BB962C8B-B14F-4D97-AF65-F5344CB8AC3E}">
        <p14:creationId xmlns:p14="http://schemas.microsoft.com/office/powerpoint/2010/main" val="2515158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A4880D0-00B3-45BE-AC9B-E33AEAEBC5A4}"/>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DFB2A5D6-35AF-46D4-B5E8-F45F8BFB4E8E}"/>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F6ECAD42-9893-468D-AE23-99BFCC357655}"/>
              </a:ext>
            </a:extLst>
          </p:cNvPr>
          <p:cNvSpPr>
            <a:spLocks noGrp="1"/>
          </p:cNvSpPr>
          <p:nvPr>
            <p:ph type="title"/>
          </p:nvPr>
        </p:nvSpPr>
        <p:spPr>
          <a:xfrm>
            <a:off x="720000" y="483384"/>
            <a:ext cx="10753200" cy="451576"/>
          </a:xfrm>
        </p:spPr>
        <p:txBody>
          <a:bodyPr/>
          <a:lstStyle/>
          <a:p>
            <a:r>
              <a:rPr lang="cs-CZ" sz="3600" dirty="0">
                <a:solidFill>
                  <a:srgbClr val="C44FFF"/>
                </a:solidFill>
              </a:rPr>
              <a:t>Poskytovatelé zdravotní péče dle zřizovatele</a:t>
            </a:r>
            <a:br>
              <a:rPr lang="cs-CZ" dirty="0"/>
            </a:br>
            <a:endParaRPr lang="cs-CZ" dirty="0"/>
          </a:p>
        </p:txBody>
      </p:sp>
      <p:sp>
        <p:nvSpPr>
          <p:cNvPr id="5" name="Zástupný symbol pro obsah 4">
            <a:extLst>
              <a:ext uri="{FF2B5EF4-FFF2-40B4-BE49-F238E27FC236}">
                <a16:creationId xmlns:a16="http://schemas.microsoft.com/office/drawing/2014/main" id="{FC89984E-F2A6-4620-B9D6-9538E284477A}"/>
              </a:ext>
            </a:extLst>
          </p:cNvPr>
          <p:cNvSpPr>
            <a:spLocks noGrp="1"/>
          </p:cNvSpPr>
          <p:nvPr>
            <p:ph idx="1"/>
          </p:nvPr>
        </p:nvSpPr>
        <p:spPr>
          <a:xfrm>
            <a:off x="540000" y="1051480"/>
            <a:ext cx="11319600" cy="5044520"/>
          </a:xfrm>
        </p:spPr>
        <p:txBody>
          <a:bodyPr/>
          <a:lstStyle/>
          <a:p>
            <a:pPr marL="72000" indent="0">
              <a:buNone/>
            </a:pPr>
            <a:r>
              <a:rPr lang="cs-CZ" sz="2200" dirty="0"/>
              <a:t>Poskytovatel musí splňovat podmínky dle zákona č. 372/2011 Sb.  O zdravotních službách</a:t>
            </a:r>
          </a:p>
          <a:p>
            <a:pPr marL="72000" lvl="0" indent="0">
              <a:buNone/>
            </a:pPr>
            <a:r>
              <a:rPr lang="cs-CZ" sz="2400" b="1" dirty="0">
                <a:solidFill>
                  <a:srgbClr val="F01928"/>
                </a:solidFill>
              </a:rPr>
              <a:t>Státní zdravotnická zařízení</a:t>
            </a:r>
            <a:endParaRPr lang="cs-CZ" sz="2400" dirty="0">
              <a:solidFill>
                <a:srgbClr val="F01928"/>
              </a:solidFill>
            </a:endParaRPr>
          </a:p>
          <a:p>
            <a:r>
              <a:rPr lang="cs-CZ" sz="2400" b="1" dirty="0"/>
              <a:t>Zřizovatel Ministerstvo zdravotnictví</a:t>
            </a:r>
            <a:endParaRPr lang="cs-CZ" sz="2400" dirty="0"/>
          </a:p>
          <a:p>
            <a:pPr lvl="0">
              <a:buFont typeface="Wingdings" panose="05000000000000000000" pitchFamily="2" charset="2"/>
              <a:buChar char="Ø"/>
            </a:pPr>
            <a:r>
              <a:rPr lang="cs-CZ" sz="2000" dirty="0"/>
              <a:t>příspěvkové organizace, zčásti jsou financovány ze státního rozpočtu, z části úhrady za poskytnutou péči (od pojišťoven) - fakultní nemocnice </a:t>
            </a:r>
          </a:p>
          <a:p>
            <a:pPr marL="72000" lvl="0" indent="0">
              <a:buNone/>
            </a:pPr>
            <a:r>
              <a:rPr lang="cs-CZ" sz="2400" b="1" dirty="0">
                <a:solidFill>
                  <a:srgbClr val="F01928"/>
                </a:solidFill>
              </a:rPr>
              <a:t>Nestátní zdravotnická zařízení </a:t>
            </a:r>
          </a:p>
          <a:p>
            <a:r>
              <a:rPr lang="cs-CZ" sz="2400" b="1" dirty="0"/>
              <a:t>Kraj a obce</a:t>
            </a:r>
            <a:endParaRPr lang="cs-CZ" sz="2400" dirty="0"/>
          </a:p>
          <a:p>
            <a:pPr lvl="0">
              <a:buFont typeface="Wingdings" panose="05000000000000000000" pitchFamily="2" charset="2"/>
              <a:buChar char="Ø"/>
            </a:pPr>
            <a:r>
              <a:rPr lang="cs-CZ" sz="2000" dirty="0"/>
              <a:t>příspěvkové organizace, obecně prospěšné společnosti - nemocnice, léčebná centra, stacionáře</a:t>
            </a:r>
          </a:p>
          <a:p>
            <a:r>
              <a:rPr lang="cs-CZ" sz="2400" b="1" dirty="0"/>
              <a:t>Soukromá zdrav zařízení</a:t>
            </a:r>
            <a:endParaRPr lang="cs-CZ" sz="2400" dirty="0"/>
          </a:p>
          <a:p>
            <a:pPr lvl="0">
              <a:buFont typeface="Wingdings" panose="05000000000000000000" pitchFamily="2" charset="2"/>
              <a:buChar char="Ø"/>
            </a:pPr>
            <a:r>
              <a:rPr lang="cs-CZ" sz="2000" dirty="0"/>
              <a:t>ve vlastnictví fyzických nebo právnických osob</a:t>
            </a:r>
          </a:p>
          <a:p>
            <a:pPr lvl="0">
              <a:buFont typeface="Wingdings" panose="05000000000000000000" pitchFamily="2" charset="2"/>
              <a:buChar char="Ø"/>
            </a:pPr>
            <a:r>
              <a:rPr lang="cs-CZ" sz="2000" dirty="0"/>
              <a:t>ambulance, léčebná nebo ozdravná centra, nemocnice, stacionáře, dopravní služba</a:t>
            </a:r>
          </a:p>
          <a:p>
            <a:endParaRPr lang="cs-CZ" dirty="0"/>
          </a:p>
        </p:txBody>
      </p:sp>
    </p:spTree>
    <p:extLst>
      <p:ext uri="{BB962C8B-B14F-4D97-AF65-F5344CB8AC3E}">
        <p14:creationId xmlns:p14="http://schemas.microsoft.com/office/powerpoint/2010/main" val="691965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A998A09-5C96-4CEC-A6C2-C873B8136BC7}"/>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B627EF00-FF50-4A10-BFFE-5D9B305B7B5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5478B600-BE92-480C-A83F-A41D224DF7A8}"/>
              </a:ext>
            </a:extLst>
          </p:cNvPr>
          <p:cNvSpPr>
            <a:spLocks noGrp="1"/>
          </p:cNvSpPr>
          <p:nvPr>
            <p:ph type="title"/>
          </p:nvPr>
        </p:nvSpPr>
        <p:spPr/>
        <p:txBody>
          <a:bodyPr/>
          <a:lstStyle/>
          <a:p>
            <a:r>
              <a:rPr lang="cs-CZ" sz="3600" dirty="0"/>
              <a:t>Modely financování zdravotní péče</a:t>
            </a:r>
          </a:p>
        </p:txBody>
      </p:sp>
      <p:sp>
        <p:nvSpPr>
          <p:cNvPr id="5" name="Zástupný symbol pro obsah 4">
            <a:extLst>
              <a:ext uri="{FF2B5EF4-FFF2-40B4-BE49-F238E27FC236}">
                <a16:creationId xmlns:a16="http://schemas.microsoft.com/office/drawing/2014/main" id="{CB70B884-C880-4A43-89F4-E4F154FE8716}"/>
              </a:ext>
            </a:extLst>
          </p:cNvPr>
          <p:cNvSpPr>
            <a:spLocks noGrp="1"/>
          </p:cNvSpPr>
          <p:nvPr>
            <p:ph idx="1"/>
          </p:nvPr>
        </p:nvSpPr>
        <p:spPr>
          <a:xfrm>
            <a:off x="720000" y="1290320"/>
            <a:ext cx="10943680" cy="4847680"/>
          </a:xfrm>
        </p:spPr>
        <p:txBody>
          <a:bodyPr/>
          <a:lstStyle/>
          <a:p>
            <a:pPr marL="72000" lvl="0" indent="0">
              <a:buNone/>
            </a:pPr>
            <a:r>
              <a:rPr lang="cs-CZ" sz="2200" b="1" dirty="0">
                <a:solidFill>
                  <a:srgbClr val="C44FFF"/>
                </a:solidFill>
              </a:rPr>
              <a:t>Tržní model (</a:t>
            </a:r>
            <a:r>
              <a:rPr lang="cs-CZ" sz="2200" b="1" dirty="0" err="1">
                <a:solidFill>
                  <a:srgbClr val="C44FFF"/>
                </a:solidFill>
              </a:rPr>
              <a:t>liberární</a:t>
            </a:r>
            <a:r>
              <a:rPr lang="cs-CZ" sz="2200" b="1" dirty="0">
                <a:solidFill>
                  <a:srgbClr val="C44FFF"/>
                </a:solidFill>
              </a:rPr>
              <a:t>)</a:t>
            </a:r>
            <a:endParaRPr lang="cs-CZ" sz="2200" dirty="0">
              <a:solidFill>
                <a:srgbClr val="C44FFF"/>
              </a:solidFill>
            </a:endParaRPr>
          </a:p>
          <a:p>
            <a:r>
              <a:rPr lang="cs-CZ" sz="2200" b="1" dirty="0"/>
              <a:t>zdravotní péče není garantovaná státem, </a:t>
            </a:r>
            <a:r>
              <a:rPr lang="cs-CZ" sz="2200" dirty="0"/>
              <a:t>stát řeší pouze přístup ke zdravotní péči určitých sociálních skupin</a:t>
            </a:r>
          </a:p>
          <a:p>
            <a:r>
              <a:rPr lang="cs-CZ" sz="2200" dirty="0"/>
              <a:t>základem léčebného vztahu je svobodný vztah mezi klientem a lékařem, do kterého nikdo nesmí autoritativně zasahovat, nikdo není povinen se účastnit zdravotního pojištění a přispívat na sebe i druhé</a:t>
            </a:r>
          </a:p>
          <a:p>
            <a:r>
              <a:rPr lang="cs-CZ" sz="2200" dirty="0"/>
              <a:t>nejblíže k tomuto modelu má systém zdravotní péče v USA</a:t>
            </a:r>
          </a:p>
          <a:p>
            <a:r>
              <a:rPr lang="cs-CZ" sz="2200" dirty="0"/>
              <a:t>zdravotní pojištění je dobrovolné a je poskytováno zdravotními pojišťovnami </a:t>
            </a:r>
          </a:p>
          <a:p>
            <a:r>
              <a:rPr lang="cs-CZ" sz="2200" dirty="0"/>
              <a:t>pacient si může svobodně zvolit lékaře, zdravotnické zařízení a pojišťovnu</a:t>
            </a:r>
          </a:p>
          <a:p>
            <a:r>
              <a:rPr lang="cs-CZ" sz="2200" b="1" dirty="0"/>
              <a:t>pacientova sociální situace determinuje rozsah a kvalitu dostupné péče</a:t>
            </a:r>
            <a:endParaRPr lang="cs-CZ" sz="2200" dirty="0"/>
          </a:p>
          <a:p>
            <a:pPr marL="72000" indent="0">
              <a:buNone/>
            </a:pPr>
            <a:endParaRPr lang="cs-CZ" sz="2200" dirty="0"/>
          </a:p>
        </p:txBody>
      </p:sp>
    </p:spTree>
    <p:extLst>
      <p:ext uri="{BB962C8B-B14F-4D97-AF65-F5344CB8AC3E}">
        <p14:creationId xmlns:p14="http://schemas.microsoft.com/office/powerpoint/2010/main" val="1657125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AC5C0D-9C55-46A1-B1FE-89093EE4EDD3}"/>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53B89980-26A8-4CC0-9062-29A5D032CF13}"/>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E6CF3D1C-F0B0-41F2-B564-0491D461842E}"/>
              </a:ext>
            </a:extLst>
          </p:cNvPr>
          <p:cNvSpPr>
            <a:spLocks noGrp="1"/>
          </p:cNvSpPr>
          <p:nvPr>
            <p:ph type="title"/>
          </p:nvPr>
        </p:nvSpPr>
        <p:spPr>
          <a:xfrm>
            <a:off x="720000" y="574424"/>
            <a:ext cx="10753200" cy="451576"/>
          </a:xfrm>
        </p:spPr>
        <p:txBody>
          <a:bodyPr/>
          <a:lstStyle/>
          <a:p>
            <a:r>
              <a:rPr lang="cs-CZ" sz="3600" dirty="0"/>
              <a:t>Modely financování zdravotní péče</a:t>
            </a:r>
          </a:p>
        </p:txBody>
      </p:sp>
      <p:sp>
        <p:nvSpPr>
          <p:cNvPr id="5" name="Zástupný symbol pro obsah 4">
            <a:extLst>
              <a:ext uri="{FF2B5EF4-FFF2-40B4-BE49-F238E27FC236}">
                <a16:creationId xmlns:a16="http://schemas.microsoft.com/office/drawing/2014/main" id="{9C9C4362-3166-4F36-A52D-382182514128}"/>
              </a:ext>
            </a:extLst>
          </p:cNvPr>
          <p:cNvSpPr>
            <a:spLocks noGrp="1"/>
          </p:cNvSpPr>
          <p:nvPr>
            <p:ph idx="1"/>
          </p:nvPr>
        </p:nvSpPr>
        <p:spPr>
          <a:xfrm>
            <a:off x="720000" y="1229280"/>
            <a:ext cx="11045280" cy="4998720"/>
          </a:xfrm>
        </p:spPr>
        <p:txBody>
          <a:bodyPr/>
          <a:lstStyle/>
          <a:p>
            <a:pPr marL="72000" indent="0">
              <a:buNone/>
            </a:pPr>
            <a:r>
              <a:rPr lang="cs-CZ" sz="2200" b="1" dirty="0">
                <a:solidFill>
                  <a:srgbClr val="C44FFF"/>
                </a:solidFill>
              </a:rPr>
              <a:t>Státní zdravotnictví - </a:t>
            </a:r>
            <a:r>
              <a:rPr lang="cs-CZ" sz="2200" b="1" dirty="0" err="1">
                <a:solidFill>
                  <a:srgbClr val="C44FFF"/>
                </a:solidFill>
              </a:rPr>
              <a:t>Beveridgeovský</a:t>
            </a:r>
            <a:r>
              <a:rPr lang="cs-CZ" sz="2200" b="1" dirty="0">
                <a:solidFill>
                  <a:srgbClr val="C44FFF"/>
                </a:solidFill>
              </a:rPr>
              <a:t> model</a:t>
            </a:r>
          </a:p>
          <a:p>
            <a:r>
              <a:rPr lang="cs-CZ" sz="2200" dirty="0"/>
              <a:t>je jedním z nejvíce socializovaných systémů, péče je garantována většině obyvatel</a:t>
            </a:r>
          </a:p>
          <a:p>
            <a:r>
              <a:rPr lang="cs-CZ" sz="2200" dirty="0"/>
              <a:t>zdravotní péče je financovaná z daní, stát je tedy garantem bezplatné zdravotní péče (systém uplatňován např. ve Velké Británii)</a:t>
            </a:r>
          </a:p>
          <a:p>
            <a:r>
              <a:rPr lang="cs-CZ" sz="2200" dirty="0"/>
              <a:t>stát určuje síť zdravotnických zařízení a sleduje jejich využívání</a:t>
            </a:r>
          </a:p>
          <a:p>
            <a:r>
              <a:rPr lang="cs-CZ" sz="2200" dirty="0"/>
              <a:t>zdravotnická zařízení jsou ve vlastnictví státu a zdravotničtí pracovníci jsou státní zaměstnanci popř. soukromé subjekty </a:t>
            </a:r>
          </a:p>
          <a:p>
            <a:r>
              <a:rPr lang="cs-CZ" sz="2200" dirty="0"/>
              <a:t>zdravotní péče je hrazena z daní (spoluúčast pacienta je velmi nízká popř. žádná)</a:t>
            </a:r>
          </a:p>
          <a:p>
            <a:r>
              <a:rPr lang="cs-CZ" sz="2200" dirty="0"/>
              <a:t>možnost soukromého pojištění a připojištění pro nadstandardní péči</a:t>
            </a:r>
          </a:p>
          <a:p>
            <a:r>
              <a:rPr lang="cs-CZ" sz="2200" dirty="0"/>
              <a:t>tradičním nedostatkem britského zdravotnictví je nízký ohled na přání pacientů, dlouhé čekání jak při přijetí, tak i v případě plánovaných zákroků (čekací seznamy) </a:t>
            </a:r>
          </a:p>
        </p:txBody>
      </p:sp>
    </p:spTree>
    <p:extLst>
      <p:ext uri="{BB962C8B-B14F-4D97-AF65-F5344CB8AC3E}">
        <p14:creationId xmlns:p14="http://schemas.microsoft.com/office/powerpoint/2010/main" val="1818807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8B5A6E-E6C0-40C4-AD0F-D474E6ADFD66}"/>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8E533AC8-04F9-4BB7-B8EC-85E692DFC67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B7F136E1-D42F-40CD-93D5-EB94217F6BF8}"/>
              </a:ext>
            </a:extLst>
          </p:cNvPr>
          <p:cNvSpPr>
            <a:spLocks noGrp="1"/>
          </p:cNvSpPr>
          <p:nvPr>
            <p:ph type="title"/>
          </p:nvPr>
        </p:nvSpPr>
        <p:spPr>
          <a:xfrm>
            <a:off x="720000" y="542925"/>
            <a:ext cx="10753200" cy="451576"/>
          </a:xfrm>
        </p:spPr>
        <p:txBody>
          <a:bodyPr/>
          <a:lstStyle/>
          <a:p>
            <a:r>
              <a:rPr lang="cs-CZ" sz="3600" dirty="0"/>
              <a:t>Modely financování zdravotní péče</a:t>
            </a:r>
          </a:p>
        </p:txBody>
      </p:sp>
      <p:sp>
        <p:nvSpPr>
          <p:cNvPr id="5" name="Zástupný symbol pro obsah 4">
            <a:extLst>
              <a:ext uri="{FF2B5EF4-FFF2-40B4-BE49-F238E27FC236}">
                <a16:creationId xmlns:a16="http://schemas.microsoft.com/office/drawing/2014/main" id="{B90255B0-4E26-4D2C-B2D8-EB9127EE9C53}"/>
              </a:ext>
            </a:extLst>
          </p:cNvPr>
          <p:cNvSpPr>
            <a:spLocks noGrp="1"/>
          </p:cNvSpPr>
          <p:nvPr>
            <p:ph idx="1"/>
          </p:nvPr>
        </p:nvSpPr>
        <p:spPr>
          <a:xfrm>
            <a:off x="720000" y="1135481"/>
            <a:ext cx="10753200" cy="4139998"/>
          </a:xfrm>
        </p:spPr>
        <p:txBody>
          <a:bodyPr/>
          <a:lstStyle/>
          <a:p>
            <a:pPr marL="72000" lvl="0" indent="0">
              <a:buNone/>
            </a:pPr>
            <a:r>
              <a:rPr lang="cs-CZ" sz="2200" b="1" dirty="0">
                <a:solidFill>
                  <a:srgbClr val="C44FFF"/>
                </a:solidFill>
              </a:rPr>
              <a:t>Národní zdravotní pojištění - </a:t>
            </a:r>
            <a:r>
              <a:rPr lang="cs-CZ" sz="2200" b="1" dirty="0" err="1">
                <a:solidFill>
                  <a:srgbClr val="C44FFF"/>
                </a:solidFill>
              </a:rPr>
              <a:t>Bismarckovský</a:t>
            </a:r>
            <a:r>
              <a:rPr lang="cs-CZ" sz="2200" b="1" dirty="0">
                <a:solidFill>
                  <a:srgbClr val="C44FFF"/>
                </a:solidFill>
              </a:rPr>
              <a:t> model</a:t>
            </a:r>
          </a:p>
          <a:p>
            <a:r>
              <a:rPr lang="cs-CZ" sz="2200" dirty="0"/>
              <a:t>systém financování zdravotní péče na základě státem organizovaného pojištění </a:t>
            </a:r>
          </a:p>
          <a:p>
            <a:r>
              <a:rPr lang="cs-CZ" sz="2200" dirty="0"/>
              <a:t>je chápán jako povinně předplacené služby u zdravotních pojišťoven</a:t>
            </a:r>
          </a:p>
          <a:p>
            <a:r>
              <a:rPr lang="cs-CZ" sz="2200" dirty="0"/>
              <a:t>používá se v řadě zemí - Německo, Rakousko, Česká republika</a:t>
            </a:r>
          </a:p>
          <a:p>
            <a:r>
              <a:rPr lang="cs-CZ" sz="2200" dirty="0"/>
              <a:t>stát je garantem zdravotní péče a je odpovědný za zajišťování efektivního vynakládaní zdrojů</a:t>
            </a:r>
          </a:p>
          <a:p>
            <a:r>
              <a:rPr lang="cs-CZ" sz="2200" dirty="0"/>
              <a:t>systém je solidární, každý platí pojistné v závislosti na svém příjmu, ale dostává zdravotní péči podle potřeby, přístup ke zdravotní péči je zajištěn pro celou populaci </a:t>
            </a:r>
          </a:p>
          <a:p>
            <a:r>
              <a:rPr lang="cs-CZ" sz="2200" dirty="0"/>
              <a:t>stát se podílí na financování ve formě platby pojistného do fondu zdravotního pojištění za osoby společensky uznané (děti, studenti atd.) </a:t>
            </a:r>
          </a:p>
          <a:p>
            <a:pPr marL="72000" indent="0">
              <a:buNone/>
            </a:pPr>
            <a:endParaRPr lang="cs-CZ" dirty="0"/>
          </a:p>
        </p:txBody>
      </p:sp>
    </p:spTree>
    <p:extLst>
      <p:ext uri="{BB962C8B-B14F-4D97-AF65-F5344CB8AC3E}">
        <p14:creationId xmlns:p14="http://schemas.microsoft.com/office/powerpoint/2010/main" val="43058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8A7F6BB-CC1D-458C-8371-311D59E97D91}"/>
              </a:ext>
            </a:extLst>
          </p:cNvPr>
          <p:cNvSpPr>
            <a:spLocks noGrp="1"/>
          </p:cNvSpPr>
          <p:nvPr>
            <p:ph type="ftr" sz="quarter" idx="10"/>
          </p:nvPr>
        </p:nvSpPr>
        <p:spPr/>
        <p:txBody>
          <a:bodyPr/>
          <a:lstStyle/>
          <a:p>
            <a:r>
              <a:rPr lang="cs-CZ">
                <a:effectLst/>
                <a:ea typeface="Calibri" panose="020F0502020204030204" pitchFamily="34" charset="0"/>
              </a:rPr>
              <a:t>BSZM021p Základy zdravotnického managementu – přednáška nebo BSZM021c Základy zdravotnického managementu - cvičení   </a:t>
            </a:r>
            <a:endParaRPr lang="pt-BR" dirty="0"/>
          </a:p>
        </p:txBody>
      </p:sp>
      <p:sp>
        <p:nvSpPr>
          <p:cNvPr id="4" name="Nadpis 3">
            <a:extLst>
              <a:ext uri="{FF2B5EF4-FFF2-40B4-BE49-F238E27FC236}">
                <a16:creationId xmlns:a16="http://schemas.microsoft.com/office/drawing/2014/main" id="{BB6984E3-726E-4C47-8739-CFFC986F98B7}"/>
              </a:ext>
            </a:extLst>
          </p:cNvPr>
          <p:cNvSpPr>
            <a:spLocks noGrp="1"/>
          </p:cNvSpPr>
          <p:nvPr>
            <p:ph type="title"/>
          </p:nvPr>
        </p:nvSpPr>
        <p:spPr/>
        <p:txBody>
          <a:bodyPr/>
          <a:lstStyle/>
          <a:p>
            <a:r>
              <a:rPr lang="cs-CZ" sz="3600" dirty="0"/>
              <a:t>Zdravotní politika</a:t>
            </a:r>
          </a:p>
        </p:txBody>
      </p:sp>
      <p:sp>
        <p:nvSpPr>
          <p:cNvPr id="5" name="Zástupný obsah 4">
            <a:extLst>
              <a:ext uri="{FF2B5EF4-FFF2-40B4-BE49-F238E27FC236}">
                <a16:creationId xmlns:a16="http://schemas.microsoft.com/office/drawing/2014/main" id="{542E706C-BBA7-9247-8105-68B5DD4C93A5}"/>
              </a:ext>
            </a:extLst>
          </p:cNvPr>
          <p:cNvSpPr>
            <a:spLocks noGrp="1"/>
          </p:cNvSpPr>
          <p:nvPr>
            <p:ph idx="1"/>
          </p:nvPr>
        </p:nvSpPr>
        <p:spPr>
          <a:xfrm>
            <a:off x="720000" y="1741714"/>
            <a:ext cx="10753200" cy="4090285"/>
          </a:xfrm>
        </p:spPr>
        <p:txBody>
          <a:bodyPr/>
          <a:lstStyle/>
          <a:p>
            <a:r>
              <a:rPr lang="cs-CZ" sz="2400" dirty="0"/>
              <a:t>je cílevědomá činnost státu a ostatních sociálních subjektů zaměřená na ochranu, podporu a obnovu zdraví obyvatelstva, kvalitu zdravotních služeb a jejich dlouhodobou udržitelnost.</a:t>
            </a:r>
          </a:p>
          <a:p>
            <a:r>
              <a:rPr lang="cs-CZ" sz="2400" dirty="0"/>
              <a:t>představuje souhrn politických aktivit, které mají vliv na zdraví a kvalitu života lidí a společenských skupin. </a:t>
            </a:r>
          </a:p>
          <a:p>
            <a:r>
              <a:rPr lang="cs-CZ" sz="2400" dirty="0"/>
              <a:t>obsahuje směry činnosti, jež působí na řadu institucí, podpůrných zařízení a služeb a na způsoby úhrady systému zdravotní péče. </a:t>
            </a:r>
          </a:p>
          <a:p>
            <a:r>
              <a:rPr lang="cs-CZ" sz="2400" dirty="0"/>
              <a:t>vyjadřuje zájem států na zdravotním stavu obyvatelstva. </a:t>
            </a:r>
          </a:p>
          <a:p>
            <a:pPr marL="72000" indent="0">
              <a:buNone/>
            </a:pPr>
            <a:endParaRPr lang="cs-CZ" dirty="0"/>
          </a:p>
        </p:txBody>
      </p:sp>
    </p:spTree>
    <p:extLst>
      <p:ext uri="{BB962C8B-B14F-4D97-AF65-F5344CB8AC3E}">
        <p14:creationId xmlns:p14="http://schemas.microsoft.com/office/powerpoint/2010/main" val="1604181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33B6D53-586C-4F5B-9ACB-24E0B6F593D1}"/>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F9F8B06C-3C1C-46C0-8846-66E5A13562D1}"/>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1BB1F723-DAF9-4454-B950-365375D63CFB}"/>
              </a:ext>
            </a:extLst>
          </p:cNvPr>
          <p:cNvSpPr>
            <a:spLocks noGrp="1"/>
          </p:cNvSpPr>
          <p:nvPr>
            <p:ph type="title"/>
          </p:nvPr>
        </p:nvSpPr>
        <p:spPr>
          <a:xfrm>
            <a:off x="720000" y="607064"/>
            <a:ext cx="10753200" cy="451576"/>
          </a:xfrm>
        </p:spPr>
        <p:txBody>
          <a:bodyPr/>
          <a:lstStyle/>
          <a:p>
            <a:r>
              <a:rPr lang="cs-CZ" sz="3600" dirty="0"/>
              <a:t>Systém zdravotní péče v ČR</a:t>
            </a:r>
          </a:p>
        </p:txBody>
      </p:sp>
      <p:sp>
        <p:nvSpPr>
          <p:cNvPr id="5" name="Zástupný symbol pro obsah 4">
            <a:extLst>
              <a:ext uri="{FF2B5EF4-FFF2-40B4-BE49-F238E27FC236}">
                <a16:creationId xmlns:a16="http://schemas.microsoft.com/office/drawing/2014/main" id="{84801F51-3417-4491-82D0-0B32FB328724}"/>
              </a:ext>
            </a:extLst>
          </p:cNvPr>
          <p:cNvSpPr>
            <a:spLocks noGrp="1"/>
          </p:cNvSpPr>
          <p:nvPr>
            <p:ph idx="1"/>
          </p:nvPr>
        </p:nvSpPr>
        <p:spPr>
          <a:xfrm>
            <a:off x="720000" y="1184640"/>
            <a:ext cx="10943680" cy="4917360"/>
          </a:xfrm>
        </p:spPr>
        <p:txBody>
          <a:bodyPr/>
          <a:lstStyle/>
          <a:p>
            <a:pPr marL="72000" indent="0">
              <a:buNone/>
            </a:pPr>
            <a:r>
              <a:rPr lang="cs-CZ" sz="2400" dirty="0"/>
              <a:t>Úroveň zdravotnictví patří mezi hlavní ukazatele vyspělosti země. </a:t>
            </a:r>
          </a:p>
          <a:p>
            <a:pPr marL="72000" indent="0">
              <a:buNone/>
            </a:pPr>
            <a:r>
              <a:rPr lang="cs-CZ" sz="2400" dirty="0"/>
              <a:t>V České republice je základní zdravotní péče poskytována všem občanům na základě zdravotního pojištění. </a:t>
            </a:r>
          </a:p>
          <a:p>
            <a:pPr marL="72000" indent="0">
              <a:buNone/>
            </a:pPr>
            <a:r>
              <a:rPr lang="cs-CZ" sz="2400" dirty="0"/>
              <a:t>Dostupnost zdravotní péče je nezbytným předpokladem realizace práva na ochranu zdraví - dostupnost a zpřístupnění základní zdravotní péče pro všechno obyvatelstvo.</a:t>
            </a:r>
          </a:p>
          <a:p>
            <a:pPr marL="72000" indent="0">
              <a:buNone/>
            </a:pPr>
            <a:r>
              <a:rPr lang="cs-CZ" sz="2400" dirty="0"/>
              <a:t>Státní správu v ochraně veřejného zdraví vykonávají:</a:t>
            </a:r>
          </a:p>
          <a:p>
            <a:pPr>
              <a:buFont typeface="Wingdings" panose="05000000000000000000" pitchFamily="2" charset="2"/>
              <a:buChar char="Ø"/>
            </a:pPr>
            <a:r>
              <a:rPr lang="cs-CZ" sz="2400" dirty="0"/>
              <a:t>Ministerstvo zdravotnictví ČR </a:t>
            </a:r>
          </a:p>
          <a:p>
            <a:pPr>
              <a:buFont typeface="Wingdings" panose="05000000000000000000" pitchFamily="2" charset="2"/>
              <a:buChar char="Ø"/>
            </a:pPr>
            <a:r>
              <a:rPr lang="cs-CZ" sz="2400" dirty="0"/>
              <a:t>Krajské hygienické stanice  </a:t>
            </a:r>
          </a:p>
          <a:p>
            <a:pPr>
              <a:buFont typeface="Wingdings" panose="05000000000000000000" pitchFamily="2" charset="2"/>
              <a:buChar char="Ø"/>
            </a:pPr>
            <a:r>
              <a:rPr lang="cs-CZ" sz="2400" dirty="0"/>
              <a:t>Ministerstvo obrany ČR </a:t>
            </a:r>
          </a:p>
          <a:p>
            <a:pPr>
              <a:buFont typeface="Wingdings" panose="05000000000000000000" pitchFamily="2" charset="2"/>
              <a:buChar char="Ø"/>
            </a:pPr>
            <a:r>
              <a:rPr lang="cs-CZ" sz="2400" dirty="0"/>
              <a:t>Ministerstvo vnitra ČR</a:t>
            </a:r>
          </a:p>
        </p:txBody>
      </p:sp>
    </p:spTree>
    <p:extLst>
      <p:ext uri="{BB962C8B-B14F-4D97-AF65-F5344CB8AC3E}">
        <p14:creationId xmlns:p14="http://schemas.microsoft.com/office/powerpoint/2010/main" val="1991529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5F3BEE9-7D9A-484D-AB47-41FA63CCF8A8}"/>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E8CD32F7-991B-4DC7-835B-03DFC4A222FA}"/>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F934D4B7-B4E9-4E4D-A060-DD177D9F2913}"/>
              </a:ext>
            </a:extLst>
          </p:cNvPr>
          <p:cNvSpPr>
            <a:spLocks noGrp="1"/>
          </p:cNvSpPr>
          <p:nvPr>
            <p:ph type="title"/>
          </p:nvPr>
        </p:nvSpPr>
        <p:spPr>
          <a:xfrm>
            <a:off x="666000" y="505733"/>
            <a:ext cx="10753200" cy="451576"/>
          </a:xfrm>
        </p:spPr>
        <p:txBody>
          <a:bodyPr/>
          <a:lstStyle/>
          <a:p>
            <a:r>
              <a:rPr lang="cs-CZ" sz="3600" dirty="0"/>
              <a:t>Zdravotní péče</a:t>
            </a:r>
          </a:p>
        </p:txBody>
      </p:sp>
      <p:sp>
        <p:nvSpPr>
          <p:cNvPr id="5" name="Zástupný symbol pro obsah 4">
            <a:extLst>
              <a:ext uri="{FF2B5EF4-FFF2-40B4-BE49-F238E27FC236}">
                <a16:creationId xmlns:a16="http://schemas.microsoft.com/office/drawing/2014/main" id="{07E8BFFE-F27D-4B64-AF33-1B94D642C9B3}"/>
              </a:ext>
            </a:extLst>
          </p:cNvPr>
          <p:cNvSpPr>
            <a:spLocks noGrp="1"/>
          </p:cNvSpPr>
          <p:nvPr>
            <p:ph idx="1"/>
          </p:nvPr>
        </p:nvSpPr>
        <p:spPr>
          <a:xfrm>
            <a:off x="719400" y="1107190"/>
            <a:ext cx="10753200" cy="4950359"/>
          </a:xfrm>
        </p:spPr>
        <p:txBody>
          <a:bodyPr/>
          <a:lstStyle/>
          <a:p>
            <a:r>
              <a:rPr lang="cs-CZ" sz="2000" dirty="0"/>
              <a:t>Z hlediska časové naléhavosti se dělí na </a:t>
            </a:r>
            <a:r>
              <a:rPr lang="cs-CZ" sz="2000" dirty="0">
                <a:solidFill>
                  <a:srgbClr val="C44FFF"/>
                </a:solidFill>
              </a:rPr>
              <a:t>neodkladnou, akutní a plánovanou</a:t>
            </a:r>
            <a:r>
              <a:rPr lang="cs-CZ" sz="2000" dirty="0"/>
              <a:t>. </a:t>
            </a:r>
          </a:p>
          <a:p>
            <a:r>
              <a:rPr lang="cs-CZ" sz="2000" dirty="0"/>
              <a:t>Podle účelu poskytnutí se rozlišují: </a:t>
            </a:r>
          </a:p>
          <a:p>
            <a:pPr>
              <a:buFont typeface="Wingdings" panose="05000000000000000000" pitchFamily="2" charset="2"/>
              <a:buChar char="Ø"/>
            </a:pPr>
            <a:r>
              <a:rPr lang="cs-CZ" sz="2000" dirty="0">
                <a:solidFill>
                  <a:srgbClr val="C44FFF"/>
                </a:solidFill>
              </a:rPr>
              <a:t>preventivní péče </a:t>
            </a:r>
            <a:r>
              <a:rPr lang="cs-CZ" sz="2000" dirty="0"/>
              <a:t>- vyhledávání faktorů, které jsou v souvislosti se vznikem nemoci</a:t>
            </a:r>
          </a:p>
          <a:p>
            <a:pPr>
              <a:buFont typeface="Wingdings" panose="05000000000000000000" pitchFamily="2" charset="2"/>
              <a:buChar char="Ø"/>
            </a:pPr>
            <a:r>
              <a:rPr lang="cs-CZ" sz="2000" dirty="0">
                <a:solidFill>
                  <a:srgbClr val="C44FFF"/>
                </a:solidFill>
              </a:rPr>
              <a:t>diagnostická péče </a:t>
            </a:r>
            <a:r>
              <a:rPr lang="cs-CZ" sz="2000" dirty="0"/>
              <a:t>- zjišťování zdravotního stavu, </a:t>
            </a:r>
          </a:p>
          <a:p>
            <a:pPr>
              <a:buFont typeface="Wingdings" panose="05000000000000000000" pitchFamily="2" charset="2"/>
              <a:buChar char="Ø"/>
            </a:pPr>
            <a:r>
              <a:rPr lang="cs-CZ" sz="2000" dirty="0">
                <a:solidFill>
                  <a:srgbClr val="C44FFF"/>
                </a:solidFill>
              </a:rPr>
              <a:t>dispenzární péče </a:t>
            </a:r>
            <a:r>
              <a:rPr lang="cs-CZ" sz="2000" dirty="0"/>
              <a:t>- dlouhodobé sledování zdravotního stavu, </a:t>
            </a:r>
          </a:p>
          <a:p>
            <a:pPr>
              <a:buFont typeface="Wingdings" panose="05000000000000000000" pitchFamily="2" charset="2"/>
              <a:buChar char="Ø"/>
            </a:pPr>
            <a:r>
              <a:rPr lang="cs-CZ" sz="2000" dirty="0">
                <a:solidFill>
                  <a:srgbClr val="C44FFF"/>
                </a:solidFill>
              </a:rPr>
              <a:t>léčebná péče - </a:t>
            </a:r>
            <a:r>
              <a:rPr lang="cs-CZ" sz="2000" dirty="0"/>
              <a:t>příznivé ovlivnění zdravotního stavu, </a:t>
            </a:r>
          </a:p>
          <a:p>
            <a:pPr>
              <a:buFont typeface="Wingdings" panose="05000000000000000000" pitchFamily="2" charset="2"/>
              <a:buChar char="Ø"/>
            </a:pPr>
            <a:r>
              <a:rPr lang="cs-CZ" sz="2000" dirty="0"/>
              <a:t> </a:t>
            </a:r>
            <a:r>
              <a:rPr lang="cs-CZ" sz="2000" dirty="0">
                <a:solidFill>
                  <a:srgbClr val="C44FFF"/>
                </a:solidFill>
              </a:rPr>
              <a:t>posudková péče - </a:t>
            </a:r>
            <a:r>
              <a:rPr lang="cs-CZ" sz="2000" dirty="0"/>
              <a:t>požadavky stanovené pro výkon určitého povolání, </a:t>
            </a:r>
          </a:p>
          <a:p>
            <a:pPr>
              <a:buFont typeface="Wingdings" panose="05000000000000000000" pitchFamily="2" charset="2"/>
              <a:buChar char="Ø"/>
            </a:pPr>
            <a:r>
              <a:rPr lang="cs-CZ" sz="2000" dirty="0">
                <a:solidFill>
                  <a:srgbClr val="C44FFF"/>
                </a:solidFill>
              </a:rPr>
              <a:t>léčebně rehabilitační péče </a:t>
            </a:r>
            <a:r>
              <a:rPr lang="cs-CZ" sz="2000" dirty="0"/>
              <a:t>obnovení funkcí a stabilizace jeho zdravotního stavu, </a:t>
            </a:r>
          </a:p>
          <a:p>
            <a:pPr>
              <a:buFont typeface="Wingdings" panose="05000000000000000000" pitchFamily="2" charset="2"/>
              <a:buChar char="Ø"/>
            </a:pPr>
            <a:r>
              <a:rPr lang="cs-CZ" sz="2000" dirty="0">
                <a:solidFill>
                  <a:srgbClr val="C44FFF"/>
                </a:solidFill>
              </a:rPr>
              <a:t>ošetřovatelská péče </a:t>
            </a:r>
            <a:r>
              <a:rPr lang="cs-CZ" sz="2000" dirty="0"/>
              <a:t>udržení, podpora a navrácení zdraví</a:t>
            </a:r>
          </a:p>
          <a:p>
            <a:pPr>
              <a:buFont typeface="Wingdings" panose="05000000000000000000" pitchFamily="2" charset="2"/>
              <a:buChar char="Ø"/>
            </a:pPr>
            <a:r>
              <a:rPr lang="cs-CZ" sz="2000" dirty="0">
                <a:solidFill>
                  <a:srgbClr val="C44FFF"/>
                </a:solidFill>
              </a:rPr>
              <a:t>paliativní péče - </a:t>
            </a:r>
            <a:r>
              <a:rPr lang="cs-CZ" sz="2000" dirty="0"/>
              <a:t>mírnění utrpení a zachování kvality života pacienta s nevyléčitelnou nemocí </a:t>
            </a:r>
          </a:p>
          <a:p>
            <a:pPr>
              <a:buFont typeface="Wingdings" panose="05000000000000000000" pitchFamily="2" charset="2"/>
              <a:buChar char="Ø"/>
            </a:pPr>
            <a:r>
              <a:rPr lang="cs-CZ" sz="2000" dirty="0">
                <a:solidFill>
                  <a:srgbClr val="C44FFF"/>
                </a:solidFill>
              </a:rPr>
              <a:t>lékárenská péče a klinicko-farmaceutická péče - </a:t>
            </a:r>
            <a:r>
              <a:rPr lang="cs-CZ" sz="2000" dirty="0"/>
              <a:t>příprava, úprava, uchovávání, výdej léčiv</a:t>
            </a:r>
          </a:p>
        </p:txBody>
      </p:sp>
    </p:spTree>
    <p:extLst>
      <p:ext uri="{BB962C8B-B14F-4D97-AF65-F5344CB8AC3E}">
        <p14:creationId xmlns:p14="http://schemas.microsoft.com/office/powerpoint/2010/main" val="1622244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8A7F6BB-CC1D-458C-8371-311D59E97D91}"/>
              </a:ext>
            </a:extLst>
          </p:cNvPr>
          <p:cNvSpPr>
            <a:spLocks noGrp="1"/>
          </p:cNvSpPr>
          <p:nvPr>
            <p:ph type="ftr" sz="quarter" idx="10"/>
          </p:nvPr>
        </p:nvSpPr>
        <p:spPr/>
        <p:txBody>
          <a:bodyPr/>
          <a:lstStyle/>
          <a:p>
            <a:r>
              <a:rPr lang="cs-CZ">
                <a:effectLst/>
                <a:ea typeface="Calibri" panose="020F0502020204030204" pitchFamily="34" charset="0"/>
              </a:rPr>
              <a:t>BSZM021p Základy zdravotnického managementu – přednáška nebo BSZM021c Základy zdravotnického managementu - cvičení   </a:t>
            </a:r>
            <a:endParaRPr lang="pt-BR" dirty="0"/>
          </a:p>
        </p:txBody>
      </p:sp>
      <p:sp>
        <p:nvSpPr>
          <p:cNvPr id="4" name="Nadpis 3">
            <a:extLst>
              <a:ext uri="{FF2B5EF4-FFF2-40B4-BE49-F238E27FC236}">
                <a16:creationId xmlns:a16="http://schemas.microsoft.com/office/drawing/2014/main" id="{BB6984E3-726E-4C47-8739-CFFC986F98B7}"/>
              </a:ext>
            </a:extLst>
          </p:cNvPr>
          <p:cNvSpPr>
            <a:spLocks noGrp="1"/>
          </p:cNvSpPr>
          <p:nvPr>
            <p:ph type="title"/>
          </p:nvPr>
        </p:nvSpPr>
        <p:spPr>
          <a:xfrm>
            <a:off x="720000" y="378000"/>
            <a:ext cx="10458560" cy="451576"/>
          </a:xfrm>
        </p:spPr>
        <p:txBody>
          <a:bodyPr/>
          <a:lstStyle/>
          <a:p>
            <a:r>
              <a:rPr lang="cs-CZ" sz="3200" dirty="0"/>
              <a:t>Legislativa</a:t>
            </a:r>
          </a:p>
        </p:txBody>
      </p:sp>
      <p:sp>
        <p:nvSpPr>
          <p:cNvPr id="5" name="Zástupný obsah 4">
            <a:extLst>
              <a:ext uri="{FF2B5EF4-FFF2-40B4-BE49-F238E27FC236}">
                <a16:creationId xmlns:a16="http://schemas.microsoft.com/office/drawing/2014/main" id="{542E706C-BBA7-9247-8105-68B5DD4C93A5}"/>
              </a:ext>
            </a:extLst>
          </p:cNvPr>
          <p:cNvSpPr>
            <a:spLocks noGrp="1"/>
          </p:cNvSpPr>
          <p:nvPr>
            <p:ph idx="1"/>
          </p:nvPr>
        </p:nvSpPr>
        <p:spPr>
          <a:xfrm>
            <a:off x="497840" y="955040"/>
            <a:ext cx="9631680" cy="5028293"/>
          </a:xfrm>
        </p:spPr>
        <p:txBody>
          <a:bodyPr/>
          <a:lstStyle/>
          <a:p>
            <a:r>
              <a:rPr lang="cs-CZ" sz="2000" dirty="0"/>
              <a:t>Listina základních práv a svobod – součást ústavního pořádku ČR, formulována lidská práva - </a:t>
            </a:r>
            <a:r>
              <a:rPr lang="cs-CZ" sz="2000" dirty="0">
                <a:solidFill>
                  <a:srgbClr val="F01928"/>
                </a:solidFill>
              </a:rPr>
              <a:t>právo na ochranu zdraví a zdravotní péči </a:t>
            </a:r>
          </a:p>
          <a:p>
            <a:r>
              <a:rPr lang="cs-CZ" sz="2000" dirty="0"/>
              <a:t>Zákon č. 48/1997 Sb. o veřejném zdravotním pojištění - podmínky veřejného zdravotního pojištění</a:t>
            </a:r>
          </a:p>
          <a:p>
            <a:r>
              <a:rPr lang="cs-CZ" sz="2000" dirty="0"/>
              <a:t>Zákon č. 372/2011 Sb. o zdravotních službách a podmínkách jejich poskytování upravuje obecné podmínky poskytování zdravotní péče na území České republiky </a:t>
            </a:r>
          </a:p>
          <a:p>
            <a:r>
              <a:rPr lang="cs-CZ" sz="2000" dirty="0"/>
              <a:t>Zákon č. 592/1992 Sb. o pojistném na všeobecné zdravotní pojištění – upravuje podrobnosti týkající se placení pojistného na veřejné zdravotní pojištění </a:t>
            </a:r>
          </a:p>
          <a:p>
            <a:r>
              <a:rPr lang="cs-CZ" sz="2000" dirty="0"/>
              <a:t>Zákon č. 551/1991 Sb. o Všeobecné zdravotní pojišťovně </a:t>
            </a:r>
          </a:p>
          <a:p>
            <a:r>
              <a:rPr lang="cs-CZ" sz="2000" dirty="0"/>
              <a:t>Zákon č. 280/1992 Sb. o rezortních, oborových, podnikových a dalších zdravotních pojišťovnách </a:t>
            </a:r>
          </a:p>
        </p:txBody>
      </p:sp>
      <p:pic>
        <p:nvPicPr>
          <p:cNvPr id="1026" name="Picture 2" descr="Právní poradna pro lidi">
            <a:extLst>
              <a:ext uri="{FF2B5EF4-FFF2-40B4-BE49-F238E27FC236}">
                <a16:creationId xmlns:a16="http://schemas.microsoft.com/office/drawing/2014/main" id="{95619BD7-2D99-4A68-8FFE-496EF9EC3B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1520" y="831656"/>
            <a:ext cx="2409507" cy="2409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0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0033E7-3864-4EAD-855A-83138365084B}"/>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7D4D11CB-2577-4211-AA17-12978480D1D1}"/>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6F9FECB1-D671-4E96-B2DD-8C4354876C9B}"/>
              </a:ext>
            </a:extLst>
          </p:cNvPr>
          <p:cNvSpPr>
            <a:spLocks noGrp="1"/>
          </p:cNvSpPr>
          <p:nvPr>
            <p:ph type="title"/>
          </p:nvPr>
        </p:nvSpPr>
        <p:spPr>
          <a:xfrm>
            <a:off x="720000" y="574424"/>
            <a:ext cx="10753200" cy="451576"/>
          </a:xfrm>
        </p:spPr>
        <p:txBody>
          <a:bodyPr/>
          <a:lstStyle/>
          <a:p>
            <a:r>
              <a:rPr lang="cs-CZ" sz="3600" dirty="0"/>
              <a:t>Financování zdravotnictví v ČR</a:t>
            </a:r>
          </a:p>
        </p:txBody>
      </p:sp>
      <p:sp>
        <p:nvSpPr>
          <p:cNvPr id="5" name="Zástupný symbol pro obsah 4">
            <a:extLst>
              <a:ext uri="{FF2B5EF4-FFF2-40B4-BE49-F238E27FC236}">
                <a16:creationId xmlns:a16="http://schemas.microsoft.com/office/drawing/2014/main" id="{2321E3FB-D6CF-498C-BD03-1CBAC9DE0A6D}"/>
              </a:ext>
            </a:extLst>
          </p:cNvPr>
          <p:cNvSpPr>
            <a:spLocks noGrp="1"/>
          </p:cNvSpPr>
          <p:nvPr>
            <p:ph idx="1"/>
          </p:nvPr>
        </p:nvSpPr>
        <p:spPr>
          <a:xfrm>
            <a:off x="720000" y="1391920"/>
            <a:ext cx="10753200" cy="4440080"/>
          </a:xfrm>
        </p:spPr>
        <p:txBody>
          <a:bodyPr/>
          <a:lstStyle/>
          <a:p>
            <a:r>
              <a:rPr lang="cs-CZ" sz="2400" dirty="0"/>
              <a:t>V rámci EU neexistuje jednotný systém správy, financování a poskytování zdravotní péče, toto zůstává v kompetenci jednotlivých států. </a:t>
            </a:r>
          </a:p>
          <a:p>
            <a:r>
              <a:rPr lang="cs-CZ" sz="2400" dirty="0"/>
              <a:t>Česká republika v roce 1992 přešla od centrálně řízeného systému financování zdravotnictví k vícezdrojovému financování</a:t>
            </a:r>
          </a:p>
          <a:p>
            <a:r>
              <a:rPr lang="cs-CZ" sz="2400" dirty="0"/>
              <a:t> Ačkoliv systém zdravotnictví v EU není sjednocený, členské státy spolupracují, zejména pokud jde o zlepšení informovanosti o záležitostech týkajících se veřejného zdraví či o studium faktorů ovlivňujících zdravotní stav, např. faktory životního stylu, faktory spojené s životním prostředím</a:t>
            </a:r>
          </a:p>
        </p:txBody>
      </p:sp>
    </p:spTree>
    <p:extLst>
      <p:ext uri="{BB962C8B-B14F-4D97-AF65-F5344CB8AC3E}">
        <p14:creationId xmlns:p14="http://schemas.microsoft.com/office/powerpoint/2010/main" val="3578237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7E987C-C94D-4563-9DA9-BD15706710E3}"/>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C577B09D-EA8A-43F7-9EAA-C900876B0310}"/>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BBE03A42-0BCC-4518-8C7B-AF47B42DB25B}"/>
              </a:ext>
            </a:extLst>
          </p:cNvPr>
          <p:cNvSpPr>
            <a:spLocks noGrp="1"/>
          </p:cNvSpPr>
          <p:nvPr>
            <p:ph type="title"/>
          </p:nvPr>
        </p:nvSpPr>
        <p:spPr/>
        <p:txBody>
          <a:bodyPr/>
          <a:lstStyle/>
          <a:p>
            <a:r>
              <a:rPr lang="cs-CZ" sz="3600" dirty="0"/>
              <a:t>Zdroje financování zdravotní péče</a:t>
            </a:r>
          </a:p>
        </p:txBody>
      </p:sp>
      <p:sp>
        <p:nvSpPr>
          <p:cNvPr id="5" name="Zástupný symbol pro obsah 4">
            <a:extLst>
              <a:ext uri="{FF2B5EF4-FFF2-40B4-BE49-F238E27FC236}">
                <a16:creationId xmlns:a16="http://schemas.microsoft.com/office/drawing/2014/main" id="{B24D60A2-E844-4CA5-B297-3D4CC67F1228}"/>
              </a:ext>
            </a:extLst>
          </p:cNvPr>
          <p:cNvSpPr>
            <a:spLocks noGrp="1"/>
          </p:cNvSpPr>
          <p:nvPr>
            <p:ph idx="1"/>
          </p:nvPr>
        </p:nvSpPr>
        <p:spPr>
          <a:xfrm>
            <a:off x="508000" y="1300480"/>
            <a:ext cx="11236960" cy="4531520"/>
          </a:xfrm>
        </p:spPr>
        <p:txBody>
          <a:bodyPr/>
          <a:lstStyle/>
          <a:p>
            <a:pPr marL="72000" indent="0">
              <a:buNone/>
            </a:pPr>
            <a:r>
              <a:rPr lang="cs-CZ" sz="2400" b="1" dirty="0">
                <a:solidFill>
                  <a:srgbClr val="C44FFF"/>
                </a:solidFill>
              </a:rPr>
              <a:t>1. Všeobecného zdravotního pojištění - </a:t>
            </a:r>
            <a:r>
              <a:rPr lang="cs-CZ" sz="2400" dirty="0"/>
              <a:t>majoritním zdrojem financování (79 %) zdravotní péče - zabezpečují zdravotní pojišťovny. </a:t>
            </a:r>
          </a:p>
          <a:p>
            <a:pPr marL="72000" indent="0">
              <a:buNone/>
            </a:pPr>
            <a:r>
              <a:rPr lang="cs-CZ" sz="2400" b="1" dirty="0">
                <a:solidFill>
                  <a:srgbClr val="C44FFF"/>
                </a:solidFill>
              </a:rPr>
              <a:t>2</a:t>
            </a:r>
            <a:r>
              <a:rPr lang="cs-CZ" sz="2400" dirty="0"/>
              <a:t>. Podíl </a:t>
            </a:r>
            <a:r>
              <a:rPr lang="cs-CZ" sz="2400" b="1" dirty="0">
                <a:solidFill>
                  <a:srgbClr val="C44FFF"/>
                </a:solidFill>
              </a:rPr>
              <a:t>státního rozpočtu a územních rozpočtů</a:t>
            </a:r>
            <a:r>
              <a:rPr lang="cs-CZ" sz="2400" dirty="0"/>
              <a:t> (krajských, městských, obecních) na financování zdravotnictví postupně klesá, pohybuje se pod 6 %. </a:t>
            </a:r>
          </a:p>
          <a:p>
            <a:pPr marL="72000" indent="0">
              <a:buNone/>
            </a:pPr>
            <a:r>
              <a:rPr lang="cs-CZ" sz="2400" b="1" dirty="0">
                <a:solidFill>
                  <a:srgbClr val="C44FFF"/>
                </a:solidFill>
              </a:rPr>
              <a:t>3. Soukromé zdroje </a:t>
            </a:r>
            <a:r>
              <a:rPr lang="cs-CZ" sz="2400" dirty="0"/>
              <a:t>(přímé platby pacientů, spoluúčast), které se v dlouhodobém horizontu zvyšují, dosahují v současné době přibližně 15 % ročních výdajů na zdravotnictví – příplatky za léky</a:t>
            </a:r>
          </a:p>
          <a:p>
            <a:pPr marL="72000" indent="0">
              <a:buNone/>
            </a:pPr>
            <a:r>
              <a:rPr lang="cs-CZ" sz="2400" b="1" dirty="0">
                <a:solidFill>
                  <a:srgbClr val="C44FFF"/>
                </a:solidFill>
              </a:rPr>
              <a:t>4. Další zdroje financování </a:t>
            </a:r>
            <a:r>
              <a:rPr lang="cs-CZ" sz="2400" dirty="0"/>
              <a:t>- tvoří 2-3 % celkových výdajů na zdravotnictví - cestovní zdravotní pojištění, neziskové organizace (Český červený kříž)</a:t>
            </a:r>
          </a:p>
        </p:txBody>
      </p:sp>
    </p:spTree>
    <p:extLst>
      <p:ext uri="{BB962C8B-B14F-4D97-AF65-F5344CB8AC3E}">
        <p14:creationId xmlns:p14="http://schemas.microsoft.com/office/powerpoint/2010/main" val="2282028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206B2A0-CF46-4D81-BD53-1F5ACDD4899B}"/>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ECF36E6D-F5F9-4808-9675-F0124A51CDE1}"/>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F2A832D0-CB9F-45EE-A5E5-5E5222279558}"/>
              </a:ext>
            </a:extLst>
          </p:cNvPr>
          <p:cNvSpPr>
            <a:spLocks noGrp="1"/>
          </p:cNvSpPr>
          <p:nvPr>
            <p:ph type="title"/>
          </p:nvPr>
        </p:nvSpPr>
        <p:spPr>
          <a:xfrm>
            <a:off x="720000" y="637544"/>
            <a:ext cx="10753200" cy="451576"/>
          </a:xfrm>
        </p:spPr>
        <p:txBody>
          <a:bodyPr/>
          <a:lstStyle/>
          <a:p>
            <a:r>
              <a:rPr lang="cs-CZ" sz="3600" dirty="0">
                <a:solidFill>
                  <a:srgbClr val="C44FFF"/>
                </a:solidFill>
              </a:rPr>
              <a:t>1. Veřejné zdravotní pojištění</a:t>
            </a:r>
          </a:p>
        </p:txBody>
      </p:sp>
      <p:sp>
        <p:nvSpPr>
          <p:cNvPr id="5" name="Zástupný symbol pro obsah 4">
            <a:extLst>
              <a:ext uri="{FF2B5EF4-FFF2-40B4-BE49-F238E27FC236}">
                <a16:creationId xmlns:a16="http://schemas.microsoft.com/office/drawing/2014/main" id="{37799822-99B5-4EFA-AB01-55F5B302755D}"/>
              </a:ext>
            </a:extLst>
          </p:cNvPr>
          <p:cNvSpPr>
            <a:spLocks noGrp="1"/>
          </p:cNvSpPr>
          <p:nvPr>
            <p:ph idx="1"/>
          </p:nvPr>
        </p:nvSpPr>
        <p:spPr>
          <a:xfrm>
            <a:off x="720000" y="1422400"/>
            <a:ext cx="10753200" cy="4679600"/>
          </a:xfrm>
        </p:spPr>
        <p:txBody>
          <a:bodyPr/>
          <a:lstStyle/>
          <a:p>
            <a:r>
              <a:rPr lang="cs-CZ" sz="2400" dirty="0"/>
              <a:t>Druh zákonného pojištění, na jehož základě je hrazena zdravotní péče</a:t>
            </a:r>
          </a:p>
          <a:p>
            <a:r>
              <a:rPr lang="cs-CZ" sz="2400" dirty="0"/>
              <a:t>Zdravotní pojišťovny (veřejnoprávní instituce) jsou státem pověřeny </a:t>
            </a:r>
            <a:r>
              <a:rPr lang="cs-CZ" sz="2400" b="1" dirty="0"/>
              <a:t>výběrem pojistného </a:t>
            </a:r>
            <a:r>
              <a:rPr lang="cs-CZ" sz="2400" dirty="0"/>
              <a:t>na zdravotní pojištění a </a:t>
            </a:r>
            <a:r>
              <a:rPr lang="cs-CZ" sz="2400" b="1" dirty="0"/>
              <a:t>hrazením zdravotních úkonů </a:t>
            </a:r>
            <a:r>
              <a:rPr lang="cs-CZ" sz="2400" dirty="0"/>
              <a:t>poskytovatelům péče. </a:t>
            </a:r>
          </a:p>
          <a:p>
            <a:r>
              <a:rPr lang="cs-CZ" sz="2400" dirty="0"/>
              <a:t>Zdravotní pojišťovny jsou povinny zajistit poskytování zdravotní péče svým pojištěncům. </a:t>
            </a:r>
          </a:p>
          <a:p>
            <a:r>
              <a:rPr lang="cs-CZ" sz="2400" dirty="0"/>
              <a:t>Povinnost plní prostřednictvím zdravotnických zařízení, se kterými uzavřely na základě výběrového řízení smlouvu o poskytování a úhradě zdravotní péče. Smlouvy se nevyžadují jen při poskytnutí nutné a neodkladné zdravotní péče. </a:t>
            </a:r>
          </a:p>
        </p:txBody>
      </p:sp>
    </p:spTree>
    <p:extLst>
      <p:ext uri="{BB962C8B-B14F-4D97-AF65-F5344CB8AC3E}">
        <p14:creationId xmlns:p14="http://schemas.microsoft.com/office/powerpoint/2010/main" val="3351588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67625DD-D6E3-4C72-8B74-2E8B220CF4A6}"/>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70B9AA5D-90BE-4C8F-B065-666160676004}"/>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B5BDF055-81B2-4F59-B2A2-69217E03F8FA}"/>
              </a:ext>
            </a:extLst>
          </p:cNvPr>
          <p:cNvSpPr>
            <a:spLocks noGrp="1"/>
          </p:cNvSpPr>
          <p:nvPr>
            <p:ph type="title"/>
          </p:nvPr>
        </p:nvSpPr>
        <p:spPr/>
        <p:txBody>
          <a:bodyPr/>
          <a:lstStyle/>
          <a:p>
            <a:r>
              <a:rPr lang="cs-CZ" sz="3600" dirty="0">
                <a:solidFill>
                  <a:srgbClr val="C44FFF"/>
                </a:solidFill>
              </a:rPr>
              <a:t>Platby pojistného </a:t>
            </a:r>
          </a:p>
        </p:txBody>
      </p:sp>
      <p:sp>
        <p:nvSpPr>
          <p:cNvPr id="5" name="Zástupný symbol pro obsah 4">
            <a:extLst>
              <a:ext uri="{FF2B5EF4-FFF2-40B4-BE49-F238E27FC236}">
                <a16:creationId xmlns:a16="http://schemas.microsoft.com/office/drawing/2014/main" id="{6D1A101D-7A54-4DB1-BFF3-1D7484CE78C4}"/>
              </a:ext>
            </a:extLst>
          </p:cNvPr>
          <p:cNvSpPr>
            <a:spLocks noGrp="1"/>
          </p:cNvSpPr>
          <p:nvPr>
            <p:ph idx="1"/>
          </p:nvPr>
        </p:nvSpPr>
        <p:spPr>
          <a:xfrm>
            <a:off x="720000" y="1381760"/>
            <a:ext cx="11065600" cy="4450240"/>
          </a:xfrm>
        </p:spPr>
        <p:txBody>
          <a:bodyPr/>
          <a:lstStyle/>
          <a:p>
            <a:r>
              <a:rPr lang="cs-CZ" sz="2200" dirty="0"/>
              <a:t>Platby pojistného Veřejné zdravotní pojištění je </a:t>
            </a:r>
            <a:r>
              <a:rPr lang="cs-CZ" sz="2200" b="1" dirty="0"/>
              <a:t>povinné pro všechny ekonomicky aktivní obyvatele ČR </a:t>
            </a:r>
            <a:r>
              <a:rPr lang="cs-CZ" sz="2200" dirty="0"/>
              <a:t>(zaměstnanci, OSVČ, osoby bez zdanitelných příjmů OBZP).</a:t>
            </a:r>
          </a:p>
          <a:p>
            <a:r>
              <a:rPr lang="cs-CZ" sz="2200" dirty="0"/>
              <a:t>Povinnost placení pojistného je rozložena mezi zaměstnance a zaměstnavatele v poměru 1:3. Pojistné je vyměřené jako </a:t>
            </a:r>
            <a:r>
              <a:rPr lang="cs-CZ" sz="2200" b="1" dirty="0"/>
              <a:t>13,5 % z vyměřovacího základu </a:t>
            </a:r>
            <a:r>
              <a:rPr lang="cs-CZ" sz="2200" dirty="0"/>
              <a:t>(celkových mzdových nákladů u zaměstnance), přičemž 1/3 (tj. 4,5 %) platí zaměstnanec ze své hrubé mzdy a 2/3 pojistného (9 %) odvádí zaměstnavatel přímo registrující zdravotní pojišťovně. </a:t>
            </a:r>
          </a:p>
          <a:p>
            <a:r>
              <a:rPr lang="cs-CZ" sz="2200" dirty="0"/>
              <a:t>Za </a:t>
            </a:r>
            <a:r>
              <a:rPr lang="cs-CZ" sz="2200" b="1" dirty="0"/>
              <a:t>ekonomicky neaktivní občany hradí </a:t>
            </a:r>
            <a:r>
              <a:rPr lang="cs-CZ" sz="2200" dirty="0"/>
              <a:t>zdravotní pojištění ze státního rozpočtu </a:t>
            </a:r>
            <a:r>
              <a:rPr lang="cs-CZ" sz="2200" b="1" dirty="0"/>
              <a:t>stá</a:t>
            </a:r>
            <a:r>
              <a:rPr lang="cs-CZ" sz="2200" dirty="0"/>
              <a:t>t: děti a studenti do 26 let; starobní a invalidní důchodci; uchazeči o zaměstnání; osoby celodenně pečující o děti či jiné závislé osoby; žadatelé o udělení azylu; vězni…</a:t>
            </a:r>
          </a:p>
        </p:txBody>
      </p:sp>
    </p:spTree>
    <p:extLst>
      <p:ext uri="{BB962C8B-B14F-4D97-AF65-F5344CB8AC3E}">
        <p14:creationId xmlns:p14="http://schemas.microsoft.com/office/powerpoint/2010/main" val="198093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A856E33-8145-43EC-94FE-450D7151ED30}"/>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D181C862-4ABB-412D-B55C-031E9B467590}"/>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83785EDA-BE54-4C42-BA9C-DAE81DAC3329}"/>
              </a:ext>
            </a:extLst>
          </p:cNvPr>
          <p:cNvSpPr>
            <a:spLocks noGrp="1"/>
          </p:cNvSpPr>
          <p:nvPr>
            <p:ph type="title"/>
          </p:nvPr>
        </p:nvSpPr>
        <p:spPr>
          <a:xfrm>
            <a:off x="540000" y="286560"/>
            <a:ext cx="10753200" cy="451576"/>
          </a:xfrm>
        </p:spPr>
        <p:txBody>
          <a:bodyPr/>
          <a:lstStyle/>
          <a:p>
            <a:r>
              <a:rPr lang="cs-CZ" sz="3600" dirty="0">
                <a:solidFill>
                  <a:srgbClr val="C44FFF"/>
                </a:solidFill>
              </a:rPr>
              <a:t>Přerozdělovací mechanizmus</a:t>
            </a:r>
          </a:p>
        </p:txBody>
      </p:sp>
      <p:sp>
        <p:nvSpPr>
          <p:cNvPr id="5" name="Zástupný symbol pro obsah 4">
            <a:extLst>
              <a:ext uri="{FF2B5EF4-FFF2-40B4-BE49-F238E27FC236}">
                <a16:creationId xmlns:a16="http://schemas.microsoft.com/office/drawing/2014/main" id="{2CE7F951-815E-412E-AD43-7F54454FB847}"/>
              </a:ext>
            </a:extLst>
          </p:cNvPr>
          <p:cNvSpPr>
            <a:spLocks noGrp="1"/>
          </p:cNvSpPr>
          <p:nvPr>
            <p:ph idx="1"/>
          </p:nvPr>
        </p:nvSpPr>
        <p:spPr>
          <a:xfrm>
            <a:off x="388640" y="829576"/>
            <a:ext cx="11389360" cy="6573520"/>
          </a:xfrm>
        </p:spPr>
        <p:txBody>
          <a:bodyPr/>
          <a:lstStyle/>
          <a:p>
            <a:r>
              <a:rPr lang="cs-CZ" sz="2000" dirty="0"/>
              <a:t>Veřejné zdravotní pojištění zajišťuje stejný přístup k čerpání zdravotní péče všem občanům bez ohledu na konkrétní výši jimi placeného pojistného. </a:t>
            </a:r>
          </a:p>
          <a:p>
            <a:r>
              <a:rPr lang="cs-CZ" sz="2000" dirty="0"/>
              <a:t>Má-li být tato úloha veřejného zdravotního pojištění splněna pro pojištěnce všech zdravotních pojišťoven, musí dojít k přerozdělení jimi vybraného pojistného.</a:t>
            </a:r>
          </a:p>
          <a:p>
            <a:r>
              <a:rPr lang="cs-CZ" sz="2000" dirty="0"/>
              <a:t>Přerozdělovacím mechanizmem je zajišťována solidarita zdravých občanů s nemocnými. </a:t>
            </a:r>
          </a:p>
          <a:p>
            <a:r>
              <a:rPr lang="cs-CZ" sz="2000" dirty="0"/>
              <a:t>Každá zdravotní pojišťovna sděluje jednou měsíčně správci zvláštního účtu veřejného zdravotního pojištění, jímž je Všeobecná zdravotní pojišťovna, výši 100 % vybraného pojistného. </a:t>
            </a:r>
          </a:p>
          <a:p>
            <a:r>
              <a:rPr lang="cs-CZ" sz="2000" dirty="0"/>
              <a:t>„Zvláštní účet“ je doplněn MF (financí) o pojistné za pojištěnce, za které je plátcem pojistného stát. </a:t>
            </a:r>
          </a:p>
          <a:p>
            <a:r>
              <a:rPr lang="cs-CZ" sz="2000" dirty="0"/>
              <a:t>Účelem je vyrovnání rozdílů, které jsou mezi jednotlivými zdravotními pojišťovnami – solventnost plátců a výše nákladů na úhradu zdravotní péče z veřejného zdravotního pojištění.</a:t>
            </a:r>
          </a:p>
          <a:p>
            <a:r>
              <a:rPr lang="cs-CZ" sz="2000" dirty="0"/>
              <a:t>Cílem přerozdělování je, aby každá pojišťovna získala na počet svých pojištěnců v určitém věkovém složení stejný objem finančních prostředků = princip solidarity.</a:t>
            </a:r>
          </a:p>
          <a:p>
            <a:pPr marL="72000" indent="0">
              <a:buNone/>
            </a:pPr>
            <a:endParaRPr lang="cs-CZ" sz="2200" dirty="0"/>
          </a:p>
        </p:txBody>
      </p:sp>
    </p:spTree>
    <p:extLst>
      <p:ext uri="{BB962C8B-B14F-4D97-AF65-F5344CB8AC3E}">
        <p14:creationId xmlns:p14="http://schemas.microsoft.com/office/powerpoint/2010/main" val="3959333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DF63859-7C43-400A-BD7F-BB49A6794C80}"/>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BE3AB78C-8E8E-4769-889A-B237716372A2}"/>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6E538B82-6514-44FA-9D8E-307AE0276319}"/>
              </a:ext>
            </a:extLst>
          </p:cNvPr>
          <p:cNvSpPr>
            <a:spLocks noGrp="1"/>
          </p:cNvSpPr>
          <p:nvPr>
            <p:ph type="title"/>
          </p:nvPr>
        </p:nvSpPr>
        <p:spPr>
          <a:xfrm>
            <a:off x="720000" y="486076"/>
            <a:ext cx="10753200" cy="451576"/>
          </a:xfrm>
        </p:spPr>
        <p:txBody>
          <a:bodyPr/>
          <a:lstStyle/>
          <a:p>
            <a:r>
              <a:rPr lang="cs-CZ" sz="3600" dirty="0">
                <a:solidFill>
                  <a:srgbClr val="C44FFF"/>
                </a:solidFill>
              </a:rPr>
              <a:t>Dostupnost hrazených služeb</a:t>
            </a:r>
            <a:br>
              <a:rPr lang="cs-CZ" sz="3600" dirty="0"/>
            </a:br>
            <a:endParaRPr lang="cs-CZ" sz="3600" dirty="0"/>
          </a:p>
        </p:txBody>
      </p:sp>
      <p:sp>
        <p:nvSpPr>
          <p:cNvPr id="5" name="Zástupný symbol pro obsah 4">
            <a:extLst>
              <a:ext uri="{FF2B5EF4-FFF2-40B4-BE49-F238E27FC236}">
                <a16:creationId xmlns:a16="http://schemas.microsoft.com/office/drawing/2014/main" id="{41959B80-46AF-4694-9E2C-87199EC72A69}"/>
              </a:ext>
            </a:extLst>
          </p:cNvPr>
          <p:cNvSpPr>
            <a:spLocks noGrp="1"/>
          </p:cNvSpPr>
          <p:nvPr>
            <p:ph idx="1"/>
          </p:nvPr>
        </p:nvSpPr>
        <p:spPr>
          <a:xfrm>
            <a:off x="720000" y="1016000"/>
            <a:ext cx="11058000" cy="5464000"/>
          </a:xfrm>
        </p:spPr>
        <p:txBody>
          <a:bodyPr/>
          <a:lstStyle/>
          <a:p>
            <a:r>
              <a:rPr lang="cs-CZ" sz="2000" dirty="0"/>
              <a:t>Hlavním cílem zdravotního pojištění je, aby se pojištěnec ve chvíli, kdy tak vyžaduje jeho zdravotní stav, dostal k adekvátním zdravotním službám, na něž má zákonný nárok. </a:t>
            </a:r>
          </a:p>
          <a:p>
            <a:r>
              <a:rPr lang="cs-CZ" sz="2000" dirty="0"/>
              <a:t>Každá zdravotní pojišťovna je povinna zajistit poskytování hrazených služeb svým pojištěncům, včetně jejich místní a časové dostupnosti. Povinnost plní prostřednictvím poskytovatelů, se kterými uzavřela smlouvu.</a:t>
            </a:r>
          </a:p>
          <a:p>
            <a:r>
              <a:rPr lang="cs-CZ" sz="2000" dirty="0"/>
              <a:t>Místní dostupnost je pro jednotlivé obory zdravotních služeb stanovena dojezdovými dobami v nařízení vlády. Např. k ambulantnímu gynekologovi nebo praktickému lékaři  - za 35 minut. </a:t>
            </a:r>
          </a:p>
          <a:p>
            <a:r>
              <a:rPr lang="cs-CZ" sz="2000" dirty="0"/>
              <a:t>Časovou dostupností se rozumí zajištění poskytnutí neodkladných a akutních hrazených služeb ve lhůtě odpovídající jejich naléhavosti.</a:t>
            </a:r>
          </a:p>
          <a:p>
            <a:r>
              <a:rPr lang="cs-CZ" sz="2000" dirty="0"/>
              <a:t>Poskytovatel zdravotních služeb není oprávněn odmítnout pacienta zdravotní pojišťovny, s níž má uzavřenu smlouvu, pokud neexistují jiné důvody pro odmítnutí (např. je naplněna kapacita). </a:t>
            </a:r>
          </a:p>
        </p:txBody>
      </p:sp>
    </p:spTree>
    <p:extLst>
      <p:ext uri="{BB962C8B-B14F-4D97-AF65-F5344CB8AC3E}">
        <p14:creationId xmlns:p14="http://schemas.microsoft.com/office/powerpoint/2010/main" val="3497985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21313A1-BE1F-4D77-8E33-3C9E733317F5}"/>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A005C300-650B-4E0C-B685-1C74C21EE2F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C1E3F337-CD61-4A76-BDBF-5C9D41302607}"/>
              </a:ext>
            </a:extLst>
          </p:cNvPr>
          <p:cNvSpPr>
            <a:spLocks noGrp="1"/>
          </p:cNvSpPr>
          <p:nvPr>
            <p:ph type="title"/>
          </p:nvPr>
        </p:nvSpPr>
        <p:spPr/>
        <p:txBody>
          <a:bodyPr/>
          <a:lstStyle/>
          <a:p>
            <a:r>
              <a:rPr lang="cs-CZ" sz="3600" dirty="0">
                <a:solidFill>
                  <a:srgbClr val="C44FFF"/>
                </a:solidFill>
              </a:rPr>
              <a:t>Zdravotně pojistný plán</a:t>
            </a:r>
            <a:br>
              <a:rPr lang="cs-CZ" sz="3600" dirty="0"/>
            </a:br>
            <a:endParaRPr lang="cs-CZ" sz="3600" dirty="0"/>
          </a:p>
        </p:txBody>
      </p:sp>
      <p:sp>
        <p:nvSpPr>
          <p:cNvPr id="5" name="Zástupný symbol pro obsah 4">
            <a:extLst>
              <a:ext uri="{FF2B5EF4-FFF2-40B4-BE49-F238E27FC236}">
                <a16:creationId xmlns:a16="http://schemas.microsoft.com/office/drawing/2014/main" id="{7FACA07C-29E0-4BE2-86FB-161ABA6A531D}"/>
              </a:ext>
            </a:extLst>
          </p:cNvPr>
          <p:cNvSpPr>
            <a:spLocks noGrp="1"/>
          </p:cNvSpPr>
          <p:nvPr>
            <p:ph idx="1"/>
          </p:nvPr>
        </p:nvSpPr>
        <p:spPr/>
        <p:txBody>
          <a:bodyPr/>
          <a:lstStyle/>
          <a:p>
            <a:r>
              <a:rPr lang="cs-CZ" sz="2400" dirty="0"/>
              <a:t>Zdravotně pojistný plán zdravotní pojišťovny lze nejobecněji charakterizovat jako rozpočet, kterým se řídí její hospodaření v konkrétním kalendářním roce. </a:t>
            </a:r>
          </a:p>
          <a:p>
            <a:r>
              <a:rPr lang="cs-CZ" sz="2400" dirty="0"/>
              <a:t>Zdravotní pojišťovny jej sestavují v návaznosti na termíny stanovené pro předkládání návrhu státního rozpočtu a státního závěrečného účtu a následně předkládají Ministerstvu zdravotnictví a Ministerstvu financí ke schválení.</a:t>
            </a:r>
          </a:p>
          <a:p>
            <a:r>
              <a:rPr lang="cs-CZ" sz="2400" dirty="0"/>
              <a:t>Náklady na zdravotní služby vychází z parametrů úhradové vyhlášky Ministerstva zdravotnictví na příslušný rok.</a:t>
            </a:r>
          </a:p>
          <a:p>
            <a:endParaRPr lang="cs-CZ" dirty="0"/>
          </a:p>
          <a:p>
            <a:endParaRPr lang="cs-CZ" dirty="0"/>
          </a:p>
        </p:txBody>
      </p:sp>
    </p:spTree>
    <p:extLst>
      <p:ext uri="{BB962C8B-B14F-4D97-AF65-F5344CB8AC3E}">
        <p14:creationId xmlns:p14="http://schemas.microsoft.com/office/powerpoint/2010/main" val="341193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B270967-3704-48EB-B7BA-7DC85CAA1A4A}"/>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B8BEC158-B885-463D-93F9-ECE6DCECAC95}"/>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7E62CA94-048D-4245-BBB6-EA8342B97606}"/>
              </a:ext>
            </a:extLst>
          </p:cNvPr>
          <p:cNvSpPr>
            <a:spLocks noGrp="1"/>
          </p:cNvSpPr>
          <p:nvPr>
            <p:ph type="title"/>
          </p:nvPr>
        </p:nvSpPr>
        <p:spPr/>
        <p:txBody>
          <a:bodyPr/>
          <a:lstStyle/>
          <a:p>
            <a:r>
              <a:rPr lang="cs-CZ" sz="3600" dirty="0"/>
              <a:t>Zdravotní politika</a:t>
            </a:r>
          </a:p>
        </p:txBody>
      </p:sp>
      <p:sp>
        <p:nvSpPr>
          <p:cNvPr id="5" name="Zástupný symbol pro obsah 4">
            <a:extLst>
              <a:ext uri="{FF2B5EF4-FFF2-40B4-BE49-F238E27FC236}">
                <a16:creationId xmlns:a16="http://schemas.microsoft.com/office/drawing/2014/main" id="{F46A1698-C629-4B1C-A271-280EBBE7872F}"/>
              </a:ext>
            </a:extLst>
          </p:cNvPr>
          <p:cNvSpPr>
            <a:spLocks noGrp="1"/>
          </p:cNvSpPr>
          <p:nvPr>
            <p:ph idx="1"/>
          </p:nvPr>
        </p:nvSpPr>
        <p:spPr>
          <a:xfrm>
            <a:off x="720000" y="1621971"/>
            <a:ext cx="10753200" cy="4210029"/>
          </a:xfrm>
        </p:spPr>
        <p:txBody>
          <a:bodyPr/>
          <a:lstStyle/>
          <a:p>
            <a:pPr marL="72000" indent="0">
              <a:buNone/>
            </a:pPr>
            <a:r>
              <a:rPr lang="cs-CZ" sz="2400" b="1" dirty="0"/>
              <a:t>Hlavními úkoly státu jako subjektu zdravotní politiky je:</a:t>
            </a:r>
            <a:endParaRPr lang="cs-CZ" sz="2400" dirty="0"/>
          </a:p>
          <a:p>
            <a:pPr lvl="0"/>
            <a:r>
              <a:rPr lang="cs-CZ" sz="2400" dirty="0">
                <a:solidFill>
                  <a:srgbClr val="C44FFF"/>
                </a:solidFill>
              </a:rPr>
              <a:t>tvorba zdravotní politiky </a:t>
            </a:r>
            <a:r>
              <a:rPr lang="cs-CZ" sz="2400" dirty="0"/>
              <a:t>– tvorba strategií, národních programů, legislativní proces, správa státního rozpočtu ve vztahu ke zdravotnictví</a:t>
            </a:r>
          </a:p>
          <a:p>
            <a:pPr lvl="0"/>
            <a:r>
              <a:rPr lang="cs-CZ" sz="2400" dirty="0">
                <a:solidFill>
                  <a:srgbClr val="C44FFF"/>
                </a:solidFill>
              </a:rPr>
              <a:t>garance zdravotní péče </a:t>
            </a:r>
            <a:r>
              <a:rPr lang="cs-CZ" sz="2400" dirty="0"/>
              <a:t>– převzetí odpovědnosti za dostupnost zdravotní péče pro všechny občany </a:t>
            </a:r>
          </a:p>
          <a:p>
            <a:pPr lvl="0"/>
            <a:r>
              <a:rPr lang="cs-CZ" sz="2400" dirty="0">
                <a:solidFill>
                  <a:srgbClr val="C44FFF"/>
                </a:solidFill>
              </a:rPr>
              <a:t>garance kvality zdravotní péče </a:t>
            </a:r>
            <a:r>
              <a:rPr lang="cs-CZ" sz="2400" dirty="0"/>
              <a:t>– zabezpečuje vzdělávání zdravotnických pracovníků, kontrolu léčiv a stanovuje pravidla pro jejich skladování a distribuci</a:t>
            </a:r>
          </a:p>
          <a:p>
            <a:pPr marL="72000" indent="0">
              <a:buNone/>
            </a:pPr>
            <a:r>
              <a:rPr lang="cs-CZ" sz="2400" b="1" dirty="0"/>
              <a:t>Řídícím orgánem je Ministerstvo zdravotnictví.</a:t>
            </a:r>
          </a:p>
          <a:p>
            <a:pPr lvl="0"/>
            <a:endParaRPr lang="cs-CZ" sz="2400" dirty="0"/>
          </a:p>
          <a:p>
            <a:endParaRPr lang="cs-CZ" dirty="0"/>
          </a:p>
        </p:txBody>
      </p:sp>
    </p:spTree>
    <p:extLst>
      <p:ext uri="{BB962C8B-B14F-4D97-AF65-F5344CB8AC3E}">
        <p14:creationId xmlns:p14="http://schemas.microsoft.com/office/powerpoint/2010/main" val="113161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D4172B-6A47-43C1-B197-910940876462}"/>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DCFEAC33-4199-47CD-812C-FAA04BD834F2}"/>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11707630-2740-4C6B-AAE2-C48BD8DE883C}"/>
              </a:ext>
            </a:extLst>
          </p:cNvPr>
          <p:cNvSpPr>
            <a:spLocks noGrp="1"/>
          </p:cNvSpPr>
          <p:nvPr>
            <p:ph type="title"/>
          </p:nvPr>
        </p:nvSpPr>
        <p:spPr/>
        <p:txBody>
          <a:bodyPr/>
          <a:lstStyle/>
          <a:p>
            <a:r>
              <a:rPr lang="cs-CZ" sz="3600" dirty="0">
                <a:solidFill>
                  <a:srgbClr val="C44FFF"/>
                </a:solidFill>
              </a:rPr>
              <a:t>Zdravotní pojišťovny jako plátci zdravotní péče</a:t>
            </a:r>
            <a:br>
              <a:rPr lang="cs-CZ" sz="3600" dirty="0"/>
            </a:br>
            <a:endParaRPr lang="cs-CZ" sz="3600" dirty="0"/>
          </a:p>
        </p:txBody>
      </p:sp>
      <p:sp>
        <p:nvSpPr>
          <p:cNvPr id="5" name="Zástupný symbol pro obsah 4">
            <a:extLst>
              <a:ext uri="{FF2B5EF4-FFF2-40B4-BE49-F238E27FC236}">
                <a16:creationId xmlns:a16="http://schemas.microsoft.com/office/drawing/2014/main" id="{EF5C5505-7CE9-451C-8995-80AB88F8A347}"/>
              </a:ext>
            </a:extLst>
          </p:cNvPr>
          <p:cNvSpPr>
            <a:spLocks noGrp="1"/>
          </p:cNvSpPr>
          <p:nvPr>
            <p:ph idx="1"/>
          </p:nvPr>
        </p:nvSpPr>
        <p:spPr>
          <a:xfrm>
            <a:off x="720000" y="1524000"/>
            <a:ext cx="10903040" cy="4614000"/>
          </a:xfrm>
        </p:spPr>
        <p:txBody>
          <a:bodyPr/>
          <a:lstStyle/>
          <a:p>
            <a:pPr marL="72000" indent="0">
              <a:buNone/>
            </a:pPr>
            <a:r>
              <a:rPr lang="cs-CZ" sz="2400" dirty="0"/>
              <a:t>Aktuálně je dle MZ v ČR 7 zdravotních pojišťoven:</a:t>
            </a:r>
          </a:p>
          <a:p>
            <a:pPr lvl="0"/>
            <a:r>
              <a:rPr lang="cs-CZ" sz="2400" dirty="0"/>
              <a:t>Oborová zdravotní pojišťovna zaměstnanců bank, pojišťoven a stavebnictví (207) – OZP</a:t>
            </a:r>
          </a:p>
          <a:p>
            <a:pPr lvl="0"/>
            <a:r>
              <a:rPr lang="cs-CZ" sz="2400" dirty="0"/>
              <a:t>Revírní bratrská pokladna (213) – RBP</a:t>
            </a:r>
          </a:p>
          <a:p>
            <a:pPr lvl="0"/>
            <a:r>
              <a:rPr lang="cs-CZ" sz="2400" dirty="0"/>
              <a:t>Vojenská zdravotní pojišťovna ČR (201) – </a:t>
            </a:r>
            <a:r>
              <a:rPr lang="cs-CZ" sz="2400" dirty="0" err="1"/>
              <a:t>VoZP</a:t>
            </a:r>
            <a:endParaRPr lang="cs-CZ" sz="2400" dirty="0"/>
          </a:p>
          <a:p>
            <a:pPr lvl="0"/>
            <a:r>
              <a:rPr lang="cs-CZ" sz="2400" dirty="0"/>
              <a:t>Všeobecná zdravotní pojišťovna ČR (111) – VZP ČR největší veřejnoprávní zdravotní pojišťovna, která v současnosti pojišťuje asi 65 % občanů ČR.</a:t>
            </a:r>
          </a:p>
          <a:p>
            <a:pPr lvl="0"/>
            <a:r>
              <a:rPr lang="cs-CZ" sz="2400" dirty="0"/>
              <a:t>Zaměstnanecká pojišťovna ŠKODA (209) – ZPŠ</a:t>
            </a:r>
          </a:p>
          <a:p>
            <a:pPr lvl="0"/>
            <a:r>
              <a:rPr lang="cs-CZ" sz="2400" dirty="0"/>
              <a:t>Zdravotní pojišťovna ministerstva vnitra ČR (211) – ZPMV ČR</a:t>
            </a:r>
          </a:p>
          <a:p>
            <a:pPr lvl="0"/>
            <a:r>
              <a:rPr lang="cs-CZ" sz="2400" dirty="0"/>
              <a:t>Česká průmyslová zdravotní pojišťovna (205) - ČPZP</a:t>
            </a:r>
          </a:p>
          <a:p>
            <a:endParaRPr lang="cs-CZ" dirty="0"/>
          </a:p>
        </p:txBody>
      </p:sp>
    </p:spTree>
    <p:extLst>
      <p:ext uri="{BB962C8B-B14F-4D97-AF65-F5344CB8AC3E}">
        <p14:creationId xmlns:p14="http://schemas.microsoft.com/office/powerpoint/2010/main" val="216458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2746A53-170B-4CFB-BF37-C317AD70AB8B}"/>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59F369D9-9CD0-4CE8-AC7D-4761BBAC2FCD}"/>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8DFBBADC-D773-40F3-9F56-DA657009440C}"/>
              </a:ext>
            </a:extLst>
          </p:cNvPr>
          <p:cNvSpPr>
            <a:spLocks noGrp="1"/>
          </p:cNvSpPr>
          <p:nvPr>
            <p:ph type="title"/>
          </p:nvPr>
        </p:nvSpPr>
        <p:spPr>
          <a:xfrm>
            <a:off x="720000" y="574424"/>
            <a:ext cx="10753200" cy="451576"/>
          </a:xfrm>
        </p:spPr>
        <p:txBody>
          <a:bodyPr/>
          <a:lstStyle/>
          <a:p>
            <a:r>
              <a:rPr lang="cs-CZ" sz="3600" dirty="0">
                <a:solidFill>
                  <a:srgbClr val="C44FFF"/>
                </a:solidFill>
              </a:rPr>
              <a:t>Zdravotní pojišťovny jako plátci zdravotní péče</a:t>
            </a:r>
          </a:p>
        </p:txBody>
      </p:sp>
      <p:sp>
        <p:nvSpPr>
          <p:cNvPr id="5" name="Zástupný symbol pro obsah 4">
            <a:extLst>
              <a:ext uri="{FF2B5EF4-FFF2-40B4-BE49-F238E27FC236}">
                <a16:creationId xmlns:a16="http://schemas.microsoft.com/office/drawing/2014/main" id="{78C3C9C0-71E2-408B-9584-137F1E9E61E6}"/>
              </a:ext>
            </a:extLst>
          </p:cNvPr>
          <p:cNvSpPr>
            <a:spLocks noGrp="1"/>
          </p:cNvSpPr>
          <p:nvPr>
            <p:ph idx="1"/>
          </p:nvPr>
        </p:nvSpPr>
        <p:spPr>
          <a:xfrm>
            <a:off x="720000" y="1828800"/>
            <a:ext cx="10753200" cy="3810080"/>
          </a:xfrm>
        </p:spPr>
        <p:txBody>
          <a:bodyPr/>
          <a:lstStyle/>
          <a:p>
            <a:r>
              <a:rPr lang="cs-CZ" sz="2200" dirty="0"/>
              <a:t>Každý občan může být klientem neboli pojištěncem pouze u 1 zdravotní pojišťovny. </a:t>
            </a:r>
          </a:p>
          <a:p>
            <a:r>
              <a:rPr lang="cs-CZ" sz="2200" dirty="0"/>
              <a:t>Zdravotní pojišťovna nemůže svým klientům nařizovat, jak dlouho musí u zdravotní pojišťovny zůstat, nemůže jednostranně ukončit vztah mezi ní a pojištěncem, tuto pravomoc má pouze pojištěnec nebo jeho zákonný zástupce. </a:t>
            </a:r>
          </a:p>
          <a:p>
            <a:r>
              <a:rPr lang="cs-CZ" sz="2200" b="1" dirty="0"/>
              <a:t>V rámci zdravotního pojištění má pojištěnec právo si vybrat jednu ze sedmi zdravotních pojišťoven. Změnu zdravotní pojišťovny je možné provést jednou za 12 měsíců, a to vždy jen k 1. dni kalendářního pololetí.</a:t>
            </a:r>
          </a:p>
          <a:p>
            <a:endParaRPr lang="cs-CZ" sz="2000" dirty="0"/>
          </a:p>
          <a:p>
            <a:endParaRPr lang="cs-CZ" dirty="0"/>
          </a:p>
        </p:txBody>
      </p:sp>
    </p:spTree>
    <p:extLst>
      <p:ext uri="{BB962C8B-B14F-4D97-AF65-F5344CB8AC3E}">
        <p14:creationId xmlns:p14="http://schemas.microsoft.com/office/powerpoint/2010/main" val="2016606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2746A53-170B-4CFB-BF37-C317AD70AB8B}"/>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59F369D9-9CD0-4CE8-AC7D-4761BBAC2FCD}"/>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8DFBBADC-D773-40F3-9F56-DA657009440C}"/>
              </a:ext>
            </a:extLst>
          </p:cNvPr>
          <p:cNvSpPr>
            <a:spLocks noGrp="1"/>
          </p:cNvSpPr>
          <p:nvPr>
            <p:ph type="title"/>
          </p:nvPr>
        </p:nvSpPr>
        <p:spPr>
          <a:xfrm>
            <a:off x="720000" y="574424"/>
            <a:ext cx="10753200" cy="451576"/>
          </a:xfrm>
        </p:spPr>
        <p:txBody>
          <a:bodyPr/>
          <a:lstStyle/>
          <a:p>
            <a:r>
              <a:rPr lang="cs-CZ" sz="3600" dirty="0">
                <a:solidFill>
                  <a:srgbClr val="C44FFF"/>
                </a:solidFill>
              </a:rPr>
              <a:t>Zdravotní pojišťovny jako plátci zdravotní péče</a:t>
            </a:r>
          </a:p>
        </p:txBody>
      </p:sp>
      <p:sp>
        <p:nvSpPr>
          <p:cNvPr id="5" name="Zástupný symbol pro obsah 4">
            <a:extLst>
              <a:ext uri="{FF2B5EF4-FFF2-40B4-BE49-F238E27FC236}">
                <a16:creationId xmlns:a16="http://schemas.microsoft.com/office/drawing/2014/main" id="{78C3C9C0-71E2-408B-9584-137F1E9E61E6}"/>
              </a:ext>
            </a:extLst>
          </p:cNvPr>
          <p:cNvSpPr>
            <a:spLocks noGrp="1"/>
          </p:cNvSpPr>
          <p:nvPr>
            <p:ph idx="1"/>
          </p:nvPr>
        </p:nvSpPr>
        <p:spPr>
          <a:xfrm>
            <a:off x="720000" y="1493520"/>
            <a:ext cx="10753200" cy="4145360"/>
          </a:xfrm>
        </p:spPr>
        <p:txBody>
          <a:bodyPr/>
          <a:lstStyle/>
          <a:p>
            <a:r>
              <a:rPr lang="cs-CZ" sz="2200" dirty="0">
                <a:highlight>
                  <a:srgbClr val="FFFF00"/>
                </a:highlight>
              </a:rPr>
              <a:t>Tzn. buďto 1. ledna nebo 1. července. Při změně se uplatňuje </a:t>
            </a:r>
            <a:r>
              <a:rPr lang="cs-CZ" sz="2200" b="1" dirty="0">
                <a:highlight>
                  <a:srgbClr val="FFFF00"/>
                </a:highlight>
              </a:rPr>
              <a:t>tříměsíční čekací lhůta</a:t>
            </a:r>
            <a:r>
              <a:rPr lang="cs-CZ" sz="2200" dirty="0">
                <a:highlight>
                  <a:srgbClr val="FFFF00"/>
                </a:highlight>
              </a:rPr>
              <a:t>. Pro změnu k 1. červenci je třeba o přeregistraci požádat nejpozději 31. března, pro změnu k 1. lednu nejpozději 30. září. Postup: stačí se přihlásit u nové zdravotní pojišťovny a ta zařídí odhlášení od předchozí zdravotní pojišťovny. </a:t>
            </a:r>
          </a:p>
          <a:p>
            <a:r>
              <a:rPr lang="cs-CZ" sz="2200" b="1" dirty="0">
                <a:highlight>
                  <a:srgbClr val="FFFF00"/>
                </a:highlight>
              </a:rPr>
              <a:t>Právo na výběr pojišťovny nelze použít při narození dítěte </a:t>
            </a:r>
            <a:r>
              <a:rPr lang="cs-CZ" sz="2200" dirty="0">
                <a:highlight>
                  <a:srgbClr val="FFFF00"/>
                </a:highlight>
              </a:rPr>
              <a:t>– dnem narození se dítě stává pojištěncem té zdravotní pojišťovny, u níž je pojištěna matka dítěte v době jeho narození (není-li matka narozeného dítěte zdravotně pojištěna podle tohoto zákona, stává se dítě dnem narození pojištěncem zdravotní pojišťovny, u které je zdravotně pojištěn otec dítěte v den jeho narození.</a:t>
            </a:r>
          </a:p>
          <a:p>
            <a:endParaRPr lang="cs-CZ" sz="2000" dirty="0"/>
          </a:p>
          <a:p>
            <a:endParaRPr lang="cs-CZ" dirty="0"/>
          </a:p>
        </p:txBody>
      </p:sp>
    </p:spTree>
    <p:extLst>
      <p:ext uri="{BB962C8B-B14F-4D97-AF65-F5344CB8AC3E}">
        <p14:creationId xmlns:p14="http://schemas.microsoft.com/office/powerpoint/2010/main" val="583668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E014C4-5AE3-41E6-9D76-BD7A4077D668}"/>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DBBE6495-2119-4062-AE28-EA0E0168B5CC}"/>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BBFF7E11-470B-4090-B311-6E5CEBB42B20}"/>
              </a:ext>
            </a:extLst>
          </p:cNvPr>
          <p:cNvSpPr>
            <a:spLocks noGrp="1"/>
          </p:cNvSpPr>
          <p:nvPr>
            <p:ph type="title"/>
          </p:nvPr>
        </p:nvSpPr>
        <p:spPr/>
        <p:txBody>
          <a:bodyPr/>
          <a:lstStyle/>
          <a:p>
            <a:r>
              <a:rPr lang="cs-CZ" sz="3600" dirty="0">
                <a:solidFill>
                  <a:srgbClr val="C44FFF"/>
                </a:solidFill>
              </a:rPr>
              <a:t>Zdravotní pojišťovny jako plátci zdravotní péče</a:t>
            </a:r>
            <a:endParaRPr lang="cs-CZ" sz="3600" dirty="0"/>
          </a:p>
        </p:txBody>
      </p:sp>
      <p:sp>
        <p:nvSpPr>
          <p:cNvPr id="5" name="Zástupný symbol pro obsah 4">
            <a:extLst>
              <a:ext uri="{FF2B5EF4-FFF2-40B4-BE49-F238E27FC236}">
                <a16:creationId xmlns:a16="http://schemas.microsoft.com/office/drawing/2014/main" id="{33046F42-51DA-48E2-81E9-402227E328F4}"/>
              </a:ext>
            </a:extLst>
          </p:cNvPr>
          <p:cNvSpPr>
            <a:spLocks noGrp="1"/>
          </p:cNvSpPr>
          <p:nvPr>
            <p:ph idx="1"/>
          </p:nvPr>
        </p:nvSpPr>
        <p:spPr/>
        <p:txBody>
          <a:bodyPr/>
          <a:lstStyle/>
          <a:p>
            <a:r>
              <a:rPr lang="cs-CZ" dirty="0"/>
              <a:t>Každá zdravotní pojišťovna uzavírá smlouvy s poskytovateli zdravotních služeb a vytváří tak pro své pojištence tzv. síť smluvních poskytovatelů zdravotních služeb. </a:t>
            </a:r>
          </a:p>
          <a:p>
            <a:r>
              <a:rPr lang="cs-CZ" dirty="0"/>
              <a:t>Hlavním institutem, který hájí zájmy klientů pojišťoven, je orgán státního dozoru. Dále se ochranou pojištěných zabývá např. ombudsman.</a:t>
            </a:r>
          </a:p>
          <a:p>
            <a:endParaRPr lang="cs-CZ" dirty="0"/>
          </a:p>
        </p:txBody>
      </p:sp>
    </p:spTree>
    <p:extLst>
      <p:ext uri="{BB962C8B-B14F-4D97-AF65-F5344CB8AC3E}">
        <p14:creationId xmlns:p14="http://schemas.microsoft.com/office/powerpoint/2010/main" val="1700625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B6A595-5EB0-4999-8AB0-EC6F8B4AE8D3}"/>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D4B9B214-54AB-47AB-AD0C-6944407731BE}"/>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418194FD-81BD-469D-8640-1D85C28B1D35}"/>
              </a:ext>
            </a:extLst>
          </p:cNvPr>
          <p:cNvSpPr>
            <a:spLocks noGrp="1"/>
          </p:cNvSpPr>
          <p:nvPr>
            <p:ph type="title"/>
          </p:nvPr>
        </p:nvSpPr>
        <p:spPr>
          <a:xfrm>
            <a:off x="719400" y="518160"/>
            <a:ext cx="10753200" cy="451576"/>
          </a:xfrm>
        </p:spPr>
        <p:txBody>
          <a:bodyPr/>
          <a:lstStyle/>
          <a:p>
            <a:r>
              <a:rPr lang="cs-CZ" sz="3600" dirty="0">
                <a:solidFill>
                  <a:srgbClr val="C44FFF"/>
                </a:solidFill>
              </a:rPr>
              <a:t>Zdravotní pojišťovny jako plátci zdravotní péče</a:t>
            </a:r>
            <a:endParaRPr lang="cs-CZ" sz="3600" dirty="0"/>
          </a:p>
        </p:txBody>
      </p:sp>
      <p:sp>
        <p:nvSpPr>
          <p:cNvPr id="5" name="Zástupný symbol pro obsah 4">
            <a:extLst>
              <a:ext uri="{FF2B5EF4-FFF2-40B4-BE49-F238E27FC236}">
                <a16:creationId xmlns:a16="http://schemas.microsoft.com/office/drawing/2014/main" id="{2557619C-8E9E-4DE4-89A6-37CA34C3BA56}"/>
              </a:ext>
            </a:extLst>
          </p:cNvPr>
          <p:cNvSpPr>
            <a:spLocks noGrp="1"/>
          </p:cNvSpPr>
          <p:nvPr>
            <p:ph idx="1"/>
          </p:nvPr>
        </p:nvSpPr>
        <p:spPr>
          <a:xfrm>
            <a:off x="720000" y="1188720"/>
            <a:ext cx="11058000" cy="5151120"/>
          </a:xfrm>
        </p:spPr>
        <p:txBody>
          <a:bodyPr/>
          <a:lstStyle/>
          <a:p>
            <a:r>
              <a:rPr lang="cs-CZ" sz="2200" dirty="0">
                <a:highlight>
                  <a:srgbClr val="FFFF00"/>
                </a:highlight>
              </a:rPr>
              <a:t>Pojištěnec má obecně (bez časové limitace) právo na výběr poskytovatele zdravotních služeb na území ČR, který je ve smluvním vztahu k jeho zdravotní pojišťovně, a na výběr zdravotnického zařízení. </a:t>
            </a:r>
          </a:p>
          <a:p>
            <a:r>
              <a:rPr lang="cs-CZ" sz="2200" dirty="0">
                <a:highlight>
                  <a:srgbClr val="FFFF00"/>
                </a:highlight>
              </a:rPr>
              <a:t>Omezení, že toto právo může uplatnit jednou za 3 měsíce, se týká </a:t>
            </a:r>
            <a:r>
              <a:rPr lang="cs-CZ" sz="2200" b="1" dirty="0">
                <a:highlight>
                  <a:srgbClr val="FFFF00"/>
                </a:highlight>
              </a:rPr>
              <a:t>registrujícího</a:t>
            </a:r>
            <a:r>
              <a:rPr lang="cs-CZ" sz="2200" dirty="0">
                <a:highlight>
                  <a:srgbClr val="FFFF00"/>
                </a:highlight>
              </a:rPr>
              <a:t> poskytovatele zdravotních služeb (tzn. praktický lékař, praktický lékař pro děti a dorost, gynekolog a stomatolog). </a:t>
            </a:r>
          </a:p>
          <a:p>
            <a:r>
              <a:rPr lang="cs-CZ" sz="2200" dirty="0">
                <a:highlight>
                  <a:srgbClr val="FFFF00"/>
                </a:highlight>
              </a:rPr>
              <a:t>Nově registrující lékař je povinen při přijetí pacienta do péče vyplnit registrační list, který pacient podepíše, o další se již pacient nestará. </a:t>
            </a:r>
          </a:p>
          <a:p>
            <a:r>
              <a:rPr lang="cs-CZ" sz="2200" dirty="0">
                <a:highlight>
                  <a:srgbClr val="FFFF00"/>
                </a:highlight>
              </a:rPr>
              <a:t>Nový lékař je pak oprávněn vyžádat si od svého předchůdce veškeré informace o zdravotním stavu, aby mohl nově registrovanému pacientovi péči řádně poskytovat. Stejně tak informuje příslušnou zdravotní pojišťovnu.</a:t>
            </a:r>
          </a:p>
          <a:p>
            <a:endParaRPr lang="cs-CZ" dirty="0"/>
          </a:p>
        </p:txBody>
      </p:sp>
    </p:spTree>
    <p:extLst>
      <p:ext uri="{BB962C8B-B14F-4D97-AF65-F5344CB8AC3E}">
        <p14:creationId xmlns:p14="http://schemas.microsoft.com/office/powerpoint/2010/main" val="2481988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0BB22EC-CBBC-431A-896D-9D51702BD741}"/>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B4C135C3-6FB1-47FA-B4F0-FD584B21C5BB}"/>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6D4BF13F-386F-4F62-A020-A52F197D569E}"/>
              </a:ext>
            </a:extLst>
          </p:cNvPr>
          <p:cNvSpPr>
            <a:spLocks noGrp="1"/>
          </p:cNvSpPr>
          <p:nvPr>
            <p:ph type="title"/>
          </p:nvPr>
        </p:nvSpPr>
        <p:spPr/>
        <p:txBody>
          <a:bodyPr/>
          <a:lstStyle/>
          <a:p>
            <a:r>
              <a:rPr lang="cs-CZ" sz="3600" dirty="0"/>
              <a:t>Financování služeb poskytovatelům</a:t>
            </a:r>
          </a:p>
        </p:txBody>
      </p:sp>
      <p:sp>
        <p:nvSpPr>
          <p:cNvPr id="5" name="Zástupný symbol pro obsah 4">
            <a:extLst>
              <a:ext uri="{FF2B5EF4-FFF2-40B4-BE49-F238E27FC236}">
                <a16:creationId xmlns:a16="http://schemas.microsoft.com/office/drawing/2014/main" id="{2DD39599-6D8A-4CE9-BF2A-C2AFB0A60A73}"/>
              </a:ext>
            </a:extLst>
          </p:cNvPr>
          <p:cNvSpPr>
            <a:spLocks noGrp="1"/>
          </p:cNvSpPr>
          <p:nvPr>
            <p:ph idx="1"/>
          </p:nvPr>
        </p:nvSpPr>
        <p:spPr>
          <a:xfrm>
            <a:off x="720000" y="1463040"/>
            <a:ext cx="10753200" cy="4368960"/>
          </a:xfrm>
        </p:spPr>
        <p:txBody>
          <a:bodyPr/>
          <a:lstStyle/>
          <a:p>
            <a:pPr marL="72000" indent="0">
              <a:buNone/>
            </a:pPr>
            <a:r>
              <a:rPr lang="cs-CZ" sz="2400" dirty="0"/>
              <a:t>Při platbách za služby lékařů jsou používány výkonové ukazatele a metody. Uplatňují se při tom tři základní přístupy: </a:t>
            </a:r>
          </a:p>
          <a:p>
            <a:pPr>
              <a:buFont typeface="Wingdings" panose="05000000000000000000" pitchFamily="2" charset="2"/>
              <a:buChar char="Ø"/>
            </a:pPr>
            <a:r>
              <a:rPr lang="cs-CZ" sz="2400" dirty="0"/>
              <a:t>platby za provedené služby, </a:t>
            </a:r>
          </a:p>
          <a:p>
            <a:pPr>
              <a:buFont typeface="Wingdings" panose="05000000000000000000" pitchFamily="2" charset="2"/>
              <a:buChar char="Ø"/>
            </a:pPr>
            <a:r>
              <a:rPr lang="cs-CZ" sz="2400" dirty="0"/>
              <a:t>platby na základě počtu pacientů, </a:t>
            </a:r>
          </a:p>
          <a:p>
            <a:pPr>
              <a:buFont typeface="Wingdings" panose="05000000000000000000" pitchFamily="2" charset="2"/>
              <a:buChar char="Ø"/>
            </a:pPr>
            <a:r>
              <a:rPr lang="cs-CZ" sz="2400" dirty="0"/>
              <a:t>platby podle odpracovaného času. </a:t>
            </a:r>
          </a:p>
          <a:p>
            <a:pPr marL="72000" indent="0">
              <a:buNone/>
            </a:pPr>
            <a:r>
              <a:rPr lang="cs-CZ" sz="2400" dirty="0"/>
              <a:t>Pro financování lůžkových zdravotnických zařízení je využíváno</a:t>
            </a:r>
          </a:p>
          <a:p>
            <a:pPr>
              <a:buFont typeface="Wingdings" panose="05000000000000000000" pitchFamily="2" charset="2"/>
              <a:buChar char="Ø"/>
            </a:pPr>
            <a:r>
              <a:rPr lang="cs-CZ" sz="2400" dirty="0"/>
              <a:t>zpětné proplácení nákladů </a:t>
            </a:r>
          </a:p>
          <a:p>
            <a:pPr>
              <a:buFont typeface="Wingdings" panose="05000000000000000000" pitchFamily="2" charset="2"/>
              <a:buChar char="Ø"/>
            </a:pPr>
            <a:r>
              <a:rPr lang="cs-CZ" sz="2400" dirty="0"/>
              <a:t>předem stanovená výše úhrad - bývá stanovena na základě různých ukazatelů (celkový rozpočet zařízení, počet přijatých pacientů, počet ošetřovacích dnů, jednotlivé druhy služeb</a:t>
            </a:r>
            <a:r>
              <a:rPr lang="cs-CZ" dirty="0"/>
              <a:t>. </a:t>
            </a:r>
          </a:p>
        </p:txBody>
      </p:sp>
    </p:spTree>
    <p:extLst>
      <p:ext uri="{BB962C8B-B14F-4D97-AF65-F5344CB8AC3E}">
        <p14:creationId xmlns:p14="http://schemas.microsoft.com/office/powerpoint/2010/main" val="1176865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F313AA6-842A-44FE-969D-4E3DE35BEBC0}"/>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3F459905-3486-42B3-AE2D-385EF4BD0E01}"/>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30553786-1E86-4043-BDD9-84A071FB69BB}"/>
              </a:ext>
            </a:extLst>
          </p:cNvPr>
          <p:cNvSpPr>
            <a:spLocks noGrp="1"/>
          </p:cNvSpPr>
          <p:nvPr>
            <p:ph type="title"/>
          </p:nvPr>
        </p:nvSpPr>
        <p:spPr/>
        <p:txBody>
          <a:bodyPr/>
          <a:lstStyle/>
          <a:p>
            <a:r>
              <a:rPr lang="cs-CZ" sz="3600" dirty="0"/>
              <a:t>Výdaje na zdravotnictví</a:t>
            </a:r>
          </a:p>
        </p:txBody>
      </p:sp>
      <p:sp>
        <p:nvSpPr>
          <p:cNvPr id="5" name="Zástupný symbol pro obsah 4">
            <a:extLst>
              <a:ext uri="{FF2B5EF4-FFF2-40B4-BE49-F238E27FC236}">
                <a16:creationId xmlns:a16="http://schemas.microsoft.com/office/drawing/2014/main" id="{4A553DF3-0455-4812-87BF-5CCC5705F103}"/>
              </a:ext>
            </a:extLst>
          </p:cNvPr>
          <p:cNvSpPr>
            <a:spLocks noGrp="1"/>
          </p:cNvSpPr>
          <p:nvPr>
            <p:ph idx="1"/>
          </p:nvPr>
        </p:nvSpPr>
        <p:spPr>
          <a:xfrm>
            <a:off x="720000" y="1359000"/>
            <a:ext cx="10753200" cy="4411879"/>
          </a:xfrm>
        </p:spPr>
        <p:txBody>
          <a:bodyPr/>
          <a:lstStyle/>
          <a:p>
            <a:r>
              <a:rPr lang="cs-CZ" sz="2200" dirty="0"/>
              <a:t>Celkové výdaje na zdravotnictví se pohybují na úrovni cca 8 % hrubého domácího produktu</a:t>
            </a:r>
            <a:r>
              <a:rPr lang="cs-CZ" sz="2200" b="1" dirty="0"/>
              <a:t> </a:t>
            </a:r>
            <a:r>
              <a:rPr lang="cs-CZ" sz="2200" dirty="0"/>
              <a:t>(finální celková peněžní hodnota statků a služeb vytvořená za dané období na určitém území). V okolních evropských zemích je tento podíl na úrovni cca 10 % hrubého domácího produktu.</a:t>
            </a:r>
          </a:p>
          <a:p>
            <a:r>
              <a:rPr lang="cs-CZ" sz="2200" dirty="0"/>
              <a:t>Na financování zdravotnictví se podílejí zdravotní pojišťovny cca 76 %, domácnosti cca 14 %, místní rozpočty 5 %, státní rozpočet 3 % a ostatní zdroje 2 %.</a:t>
            </a:r>
          </a:p>
          <a:p>
            <a:pPr marL="72000" indent="0">
              <a:buNone/>
            </a:pPr>
            <a:endParaRPr lang="cs-CZ" sz="2200" dirty="0"/>
          </a:p>
          <a:p>
            <a:r>
              <a:rPr lang="cs-CZ" sz="2200" dirty="0"/>
              <a:t>Struktura nákladů zdravotních pojišťoven</a:t>
            </a:r>
          </a:p>
          <a:p>
            <a:pPr>
              <a:buFont typeface="Wingdings" panose="05000000000000000000" pitchFamily="2" charset="2"/>
              <a:buChar char="Ø"/>
            </a:pPr>
            <a:r>
              <a:rPr lang="cs-CZ" sz="2200" dirty="0"/>
              <a:t>nemocnice 47 %, léky na recept 18 %, ambulance 17 %, praktici 6 %, stomatologie 4 %, doprava, lázně, ozdravovny 4 %, ostatní lůžková zařízení 4 %</a:t>
            </a:r>
          </a:p>
          <a:p>
            <a:endParaRPr lang="cs-CZ" dirty="0"/>
          </a:p>
        </p:txBody>
      </p:sp>
    </p:spTree>
    <p:extLst>
      <p:ext uri="{BB962C8B-B14F-4D97-AF65-F5344CB8AC3E}">
        <p14:creationId xmlns:p14="http://schemas.microsoft.com/office/powerpoint/2010/main" val="3518648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2E8F85C-1594-4C0C-A973-AC47215CB638}"/>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2DB1139C-C261-48BA-B13B-9755D35595ED}"/>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81CDE866-3BFA-4616-A021-A5D00CD8F95E}"/>
              </a:ext>
            </a:extLst>
          </p:cNvPr>
          <p:cNvSpPr>
            <a:spLocks noGrp="1"/>
          </p:cNvSpPr>
          <p:nvPr>
            <p:ph type="title"/>
          </p:nvPr>
        </p:nvSpPr>
        <p:spPr/>
        <p:txBody>
          <a:bodyPr/>
          <a:lstStyle/>
          <a:p>
            <a:r>
              <a:rPr lang="cs-CZ" sz="3600" dirty="0"/>
              <a:t>Praktičtí lékaři</a:t>
            </a:r>
            <a:br>
              <a:rPr lang="cs-CZ" sz="3600" dirty="0"/>
            </a:br>
            <a:endParaRPr lang="cs-CZ" sz="3600" dirty="0"/>
          </a:p>
        </p:txBody>
      </p:sp>
      <p:sp>
        <p:nvSpPr>
          <p:cNvPr id="5" name="Zástupný symbol pro obsah 4">
            <a:extLst>
              <a:ext uri="{FF2B5EF4-FFF2-40B4-BE49-F238E27FC236}">
                <a16:creationId xmlns:a16="http://schemas.microsoft.com/office/drawing/2014/main" id="{240318FE-7324-4401-999C-314788E047E3}"/>
              </a:ext>
            </a:extLst>
          </p:cNvPr>
          <p:cNvSpPr>
            <a:spLocks noGrp="1"/>
          </p:cNvSpPr>
          <p:nvPr>
            <p:ph idx="1"/>
          </p:nvPr>
        </p:nvSpPr>
        <p:spPr/>
        <p:txBody>
          <a:bodyPr/>
          <a:lstStyle/>
          <a:p>
            <a:r>
              <a:rPr lang="cs-CZ" sz="2400" dirty="0"/>
              <a:t>jsou odměňováni systémem tzv. kombinované kapitačně výkonové platby. Část své odměny dostává ve fixní formě, tj. za každého pojištěnce, kterého má ve své registraci a druhou část tvoří platby za určité výkony. </a:t>
            </a:r>
          </a:p>
          <a:p>
            <a:r>
              <a:rPr lang="cs-CZ" sz="2400" dirty="0"/>
              <a:t>Zdravotní pojišťovna dopředu oznámí soupis hrazených úkonů. </a:t>
            </a:r>
          </a:p>
          <a:p>
            <a:r>
              <a:rPr lang="cs-CZ" sz="2400" dirty="0"/>
              <a:t>Zdravotní péče je praktickým lékařům hrazena tím způsobem, že lékař uzavírá smlouvy se zdravotními pojišťovnami a účtuje jim každý měsíc úhradu za poskytnutou péči. </a:t>
            </a:r>
          </a:p>
          <a:p>
            <a:pPr marL="72000" indent="0">
              <a:buNone/>
            </a:pPr>
            <a:endParaRPr lang="cs-CZ" dirty="0"/>
          </a:p>
        </p:txBody>
      </p:sp>
    </p:spTree>
    <p:extLst>
      <p:ext uri="{BB962C8B-B14F-4D97-AF65-F5344CB8AC3E}">
        <p14:creationId xmlns:p14="http://schemas.microsoft.com/office/powerpoint/2010/main" val="3491097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4212F15-0B34-47B4-86F5-29F8C0F8B976}"/>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29544C26-E629-45AD-9829-1F812110C17F}"/>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18858877-15DA-41FC-9CE6-1380789024E5}"/>
              </a:ext>
            </a:extLst>
          </p:cNvPr>
          <p:cNvSpPr>
            <a:spLocks noGrp="1"/>
          </p:cNvSpPr>
          <p:nvPr>
            <p:ph type="title"/>
          </p:nvPr>
        </p:nvSpPr>
        <p:spPr>
          <a:xfrm>
            <a:off x="720000" y="574424"/>
            <a:ext cx="10753200" cy="451576"/>
          </a:xfrm>
        </p:spPr>
        <p:txBody>
          <a:bodyPr/>
          <a:lstStyle/>
          <a:p>
            <a:r>
              <a:rPr lang="cs-CZ" sz="3600" dirty="0"/>
              <a:t>Ambulantní zdravotní služby</a:t>
            </a:r>
            <a:br>
              <a:rPr lang="cs-CZ" sz="3600" dirty="0"/>
            </a:br>
            <a:endParaRPr lang="cs-CZ" sz="3600" dirty="0"/>
          </a:p>
        </p:txBody>
      </p:sp>
      <p:sp>
        <p:nvSpPr>
          <p:cNvPr id="5" name="Zástupný symbol pro obsah 4">
            <a:extLst>
              <a:ext uri="{FF2B5EF4-FFF2-40B4-BE49-F238E27FC236}">
                <a16:creationId xmlns:a16="http://schemas.microsoft.com/office/drawing/2014/main" id="{928DBFDD-C126-4F2E-860B-5F5C084F1FF5}"/>
              </a:ext>
            </a:extLst>
          </p:cNvPr>
          <p:cNvSpPr>
            <a:spLocks noGrp="1"/>
          </p:cNvSpPr>
          <p:nvPr>
            <p:ph idx="1"/>
          </p:nvPr>
        </p:nvSpPr>
        <p:spPr>
          <a:xfrm>
            <a:off x="720000" y="1214040"/>
            <a:ext cx="10753200" cy="4429920"/>
          </a:xfrm>
        </p:spPr>
        <p:txBody>
          <a:bodyPr/>
          <a:lstStyle/>
          <a:p>
            <a:r>
              <a:rPr lang="cs-CZ" sz="2200" dirty="0"/>
              <a:t>MZ vydává každý rok vyhlášku, ve které jsou bodově ohodnoceny jednotlivé výkony. </a:t>
            </a:r>
          </a:p>
          <a:p>
            <a:r>
              <a:rPr lang="cs-CZ" sz="2200" dirty="0"/>
              <a:t>Korunová hodnota jednoho bodu je určena v dohodovacím řízen, které svolává MZ a účastní se ho zmocnění zástupci zdravotních pojišťoven a zástupci profesních sdružení poskytovatelů zdravotních služeb. </a:t>
            </a:r>
          </a:p>
          <a:p>
            <a:r>
              <a:rPr lang="cs-CZ" sz="2200" dirty="0"/>
              <a:t>Určení hodnoty je tedy důležitým faktorem pro financování ambulantních specialistů a v menší míře i praktických lékařů. </a:t>
            </a:r>
          </a:p>
          <a:p>
            <a:r>
              <a:rPr lang="cs-CZ" sz="2200" dirty="0"/>
              <a:t>Zdravotní pojišťovny sledují počet zdravotních výkonů, spotřeby léků nebo zdravotnických prostředků. V případě překročení limitu, který je dán pojišťovnou, musí lékař vrátit finanční prostředky, které za tyto výkony obdržel od zdravotní pojišťovny. V posledních letech od těchto regulací se však odstupuje a při překročení regulací je hodnocený každý případ individuálně.</a:t>
            </a:r>
          </a:p>
          <a:p>
            <a:endParaRPr lang="cs-CZ" dirty="0"/>
          </a:p>
        </p:txBody>
      </p:sp>
    </p:spTree>
    <p:extLst>
      <p:ext uri="{BB962C8B-B14F-4D97-AF65-F5344CB8AC3E}">
        <p14:creationId xmlns:p14="http://schemas.microsoft.com/office/powerpoint/2010/main" val="21099887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A219EE0-1768-4BE5-98CA-B8FF744CA798}"/>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FD079DBF-2DE3-4D67-882A-BC7E9D1A42A7}"/>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AF011497-0FE9-46F3-9BAF-CB0FB6E30281}"/>
              </a:ext>
            </a:extLst>
          </p:cNvPr>
          <p:cNvSpPr>
            <a:spLocks noGrp="1"/>
          </p:cNvSpPr>
          <p:nvPr>
            <p:ph type="title"/>
          </p:nvPr>
        </p:nvSpPr>
        <p:spPr>
          <a:xfrm>
            <a:off x="720000" y="630000"/>
            <a:ext cx="10753200" cy="451576"/>
          </a:xfrm>
        </p:spPr>
        <p:txBody>
          <a:bodyPr/>
          <a:lstStyle/>
          <a:p>
            <a:r>
              <a:rPr lang="cs-CZ" sz="3600" dirty="0"/>
              <a:t>Stomatologická péče </a:t>
            </a:r>
            <a:br>
              <a:rPr lang="cs-CZ" sz="3600" dirty="0"/>
            </a:br>
            <a:endParaRPr lang="cs-CZ" sz="3600" dirty="0"/>
          </a:p>
        </p:txBody>
      </p:sp>
      <p:sp>
        <p:nvSpPr>
          <p:cNvPr id="5" name="Zástupný symbol pro obsah 4">
            <a:extLst>
              <a:ext uri="{FF2B5EF4-FFF2-40B4-BE49-F238E27FC236}">
                <a16:creationId xmlns:a16="http://schemas.microsoft.com/office/drawing/2014/main" id="{FB9AA862-2073-4DBD-B02B-3D69F4C7D658}"/>
              </a:ext>
            </a:extLst>
          </p:cNvPr>
          <p:cNvSpPr>
            <a:spLocks noGrp="1"/>
          </p:cNvSpPr>
          <p:nvPr>
            <p:ph idx="1"/>
          </p:nvPr>
        </p:nvSpPr>
        <p:spPr>
          <a:xfrm>
            <a:off x="720000" y="1237081"/>
            <a:ext cx="10903040" cy="4139998"/>
          </a:xfrm>
        </p:spPr>
        <p:txBody>
          <a:bodyPr/>
          <a:lstStyle/>
          <a:p>
            <a:r>
              <a:rPr lang="cs-CZ" sz="2400" dirty="0"/>
              <a:t>V roce 1997 si Česká stomatologická komora prosadila vlastní sazebník i samostatné ocenění stomatologické péče. </a:t>
            </a:r>
          </a:p>
          <a:p>
            <a:r>
              <a:rPr lang="cs-CZ" sz="2400" dirty="0"/>
              <a:t>V aktualizované úhradové vyhlášce pro příslušné období jsou výkony vyjádřeny v korunovém vyjádření nikoli v bodech, jak je tomu v ostatních ambulantních oborech. </a:t>
            </a:r>
          </a:p>
          <a:p>
            <a:r>
              <a:rPr lang="cs-CZ" sz="2400" dirty="0"/>
              <a:t>Ohodnocení jednotlivých výkonů je ujednáno v rámci dohadovacího řízení. Kromě výkonů je zde také uveden seznam nadstandardních výkonů, materiálů a výrobků, které si pacient hradí sám nebo na ně z části přispívá. </a:t>
            </a:r>
          </a:p>
          <a:p>
            <a:r>
              <a:rPr lang="cs-CZ" sz="2400" dirty="0"/>
              <a:t>Příjem stomatologa se tedy skládá z přímých plateb pacientů za nadstandardní výkony, od zdravotních pojišťoven a z části také z ostatních provozních aktivit (prodej stomatologických pomůcek).</a:t>
            </a:r>
          </a:p>
          <a:p>
            <a:endParaRPr lang="cs-CZ" dirty="0"/>
          </a:p>
        </p:txBody>
      </p:sp>
    </p:spTree>
    <p:extLst>
      <p:ext uri="{BB962C8B-B14F-4D97-AF65-F5344CB8AC3E}">
        <p14:creationId xmlns:p14="http://schemas.microsoft.com/office/powerpoint/2010/main" val="2956158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C07E70A-25C7-43AF-A05C-1915A09E519D}"/>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E8910FEB-79B8-4508-BC50-64F2D46FE474}"/>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D05B24A1-1DE0-42EB-A813-D566DF465D89}"/>
              </a:ext>
            </a:extLst>
          </p:cNvPr>
          <p:cNvSpPr>
            <a:spLocks noGrp="1"/>
          </p:cNvSpPr>
          <p:nvPr>
            <p:ph type="title"/>
          </p:nvPr>
        </p:nvSpPr>
        <p:spPr>
          <a:xfrm>
            <a:off x="720000" y="720000"/>
            <a:ext cx="11101886" cy="451576"/>
          </a:xfrm>
        </p:spPr>
        <p:txBody>
          <a:bodyPr/>
          <a:lstStyle/>
          <a:p>
            <a:r>
              <a:rPr lang="cs-CZ" sz="3600" dirty="0"/>
              <a:t>Základní charakteristiky současného zdravotnictví</a:t>
            </a:r>
          </a:p>
        </p:txBody>
      </p:sp>
      <p:sp>
        <p:nvSpPr>
          <p:cNvPr id="5" name="Zástupný symbol pro obsah 4">
            <a:extLst>
              <a:ext uri="{FF2B5EF4-FFF2-40B4-BE49-F238E27FC236}">
                <a16:creationId xmlns:a16="http://schemas.microsoft.com/office/drawing/2014/main" id="{4A9473BE-9D3A-4E08-B047-10CFDEA39033}"/>
              </a:ext>
            </a:extLst>
          </p:cNvPr>
          <p:cNvSpPr>
            <a:spLocks noGrp="1"/>
          </p:cNvSpPr>
          <p:nvPr>
            <p:ph idx="1"/>
          </p:nvPr>
        </p:nvSpPr>
        <p:spPr/>
        <p:txBody>
          <a:bodyPr/>
          <a:lstStyle/>
          <a:p>
            <a:pPr lvl="0"/>
            <a:r>
              <a:rPr lang="cs-CZ" sz="2400" dirty="0"/>
              <a:t>stát garantuje zdravotní péči všem občanům</a:t>
            </a:r>
          </a:p>
          <a:p>
            <a:pPr lvl="0"/>
            <a:r>
              <a:rPr lang="cs-CZ" sz="2400" dirty="0"/>
              <a:t>zdravotní péče je poskytována v konkurenčním prostředí</a:t>
            </a:r>
          </a:p>
          <a:p>
            <a:pPr lvl="0"/>
            <a:r>
              <a:rPr lang="cs-CZ" sz="2400" dirty="0"/>
              <a:t>občané mají právo na svobodnou volbu lékaře a zdravotnického zařízení</a:t>
            </a:r>
          </a:p>
          <a:p>
            <a:pPr lvl="0"/>
            <a:r>
              <a:rPr lang="cs-CZ" sz="2400" dirty="0"/>
              <a:t>pluralitní (mnohačetný) systém financování -  prostřednictvím zdravotního pojištění, státem, obcemi, obyvateli</a:t>
            </a:r>
          </a:p>
          <a:p>
            <a:pPr lvl="0"/>
            <a:r>
              <a:rPr lang="cs-CZ" sz="2400" dirty="0"/>
              <a:t>podíl dalších institucí a organizací na zdravotní politice – zdravotní pojišťovny, Česká lékařská komora, Česká stomatologická komora</a:t>
            </a:r>
          </a:p>
          <a:p>
            <a:pPr marL="72000" indent="0">
              <a:buNone/>
            </a:pPr>
            <a:endParaRPr lang="cs-CZ" sz="2400" dirty="0"/>
          </a:p>
          <a:p>
            <a:endParaRPr lang="cs-CZ" dirty="0"/>
          </a:p>
        </p:txBody>
      </p:sp>
    </p:spTree>
    <p:extLst>
      <p:ext uri="{BB962C8B-B14F-4D97-AF65-F5344CB8AC3E}">
        <p14:creationId xmlns:p14="http://schemas.microsoft.com/office/powerpoint/2010/main" val="2623573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3E464CA-5C9E-499A-A4F2-08B61A1DEC81}"/>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6CD51C10-BCB6-434A-AD91-5EE854512A13}"/>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85B94776-3773-4F13-97A1-6B7C9A291457}"/>
              </a:ext>
            </a:extLst>
          </p:cNvPr>
          <p:cNvSpPr>
            <a:spLocks noGrp="1"/>
          </p:cNvSpPr>
          <p:nvPr>
            <p:ph type="title"/>
          </p:nvPr>
        </p:nvSpPr>
        <p:spPr/>
        <p:txBody>
          <a:bodyPr/>
          <a:lstStyle/>
          <a:p>
            <a:r>
              <a:rPr lang="cs-CZ" sz="3600" dirty="0"/>
              <a:t>Lůžková péče</a:t>
            </a:r>
            <a:br>
              <a:rPr lang="cs-CZ" sz="3600" dirty="0"/>
            </a:br>
            <a:endParaRPr lang="cs-CZ" sz="3600" dirty="0"/>
          </a:p>
        </p:txBody>
      </p:sp>
      <p:sp>
        <p:nvSpPr>
          <p:cNvPr id="5" name="Zástupný symbol pro obsah 4">
            <a:extLst>
              <a:ext uri="{FF2B5EF4-FFF2-40B4-BE49-F238E27FC236}">
                <a16:creationId xmlns:a16="http://schemas.microsoft.com/office/drawing/2014/main" id="{E62A61B2-5C05-4BE5-9D08-3438BFF0EFD3}"/>
              </a:ext>
            </a:extLst>
          </p:cNvPr>
          <p:cNvSpPr>
            <a:spLocks noGrp="1"/>
          </p:cNvSpPr>
          <p:nvPr>
            <p:ph idx="1"/>
          </p:nvPr>
        </p:nvSpPr>
        <p:spPr>
          <a:xfrm>
            <a:off x="720000" y="1442720"/>
            <a:ext cx="10753200" cy="4389280"/>
          </a:xfrm>
        </p:spPr>
        <p:txBody>
          <a:bodyPr/>
          <a:lstStyle/>
          <a:p>
            <a:r>
              <a:rPr lang="cs-CZ" sz="2400" dirty="0"/>
              <a:t>Od roku 1997 jsou nemocnice financovány </a:t>
            </a:r>
            <a:r>
              <a:rPr lang="cs-CZ" sz="2400" dirty="0">
                <a:solidFill>
                  <a:srgbClr val="C44FFF"/>
                </a:solidFill>
              </a:rPr>
              <a:t>paušální sazbou</a:t>
            </a:r>
            <a:r>
              <a:rPr lang="cs-CZ" sz="2400" dirty="0"/>
              <a:t>. </a:t>
            </a:r>
          </a:p>
          <a:p>
            <a:r>
              <a:rPr lang="cs-CZ" sz="2400" dirty="0"/>
              <a:t>Výše tohoto paušálu byla stanovena na základě skutečnosti předcházejícího roku, tzn., že se vycházelo z údaje ukazujícího kolik finančních prostředků obdržela tatáž nemocnice v předcházejícím roce. </a:t>
            </a:r>
          </a:p>
          <a:p>
            <a:r>
              <a:rPr lang="cs-CZ" sz="2400" dirty="0"/>
              <a:t>Tento systém vychází z teorie, že většina nákladů nemocnic je fixních a do určité míry tedy nejsou závislé na počtu pacientů ani způsobu léčby. </a:t>
            </a:r>
          </a:p>
          <a:p>
            <a:r>
              <a:rPr lang="cs-CZ" sz="2400" dirty="0"/>
              <a:t>Je uváděno, že fixních nákladů je 75% z nákladů celkových (světlo, teplo)</a:t>
            </a:r>
          </a:p>
          <a:p>
            <a:r>
              <a:rPr lang="cs-CZ" sz="2400" dirty="0"/>
              <a:t>Tento systém při rostoucích nákladech bez doprovodných motivačních prvků vede ke snižování prováděných výkonů</a:t>
            </a:r>
          </a:p>
          <a:p>
            <a:r>
              <a:rPr lang="cs-CZ" sz="2400" dirty="0"/>
              <a:t>Od roku 2004 se souběžně s paušálním systémem používá </a:t>
            </a:r>
            <a:r>
              <a:rPr lang="cs-CZ" sz="2400" dirty="0">
                <a:solidFill>
                  <a:srgbClr val="C44FFF"/>
                </a:solidFill>
              </a:rPr>
              <a:t>systém DRG</a:t>
            </a:r>
          </a:p>
          <a:p>
            <a:endParaRPr lang="cs-CZ" dirty="0"/>
          </a:p>
        </p:txBody>
      </p:sp>
    </p:spTree>
    <p:extLst>
      <p:ext uri="{BB962C8B-B14F-4D97-AF65-F5344CB8AC3E}">
        <p14:creationId xmlns:p14="http://schemas.microsoft.com/office/powerpoint/2010/main" val="3427874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629C65B-8D51-47B1-A341-D138C53FD8BE}"/>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29A4C1AB-9C0A-495B-BFDA-E1A7221700AD}"/>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1D32C184-2067-41BD-8488-C39AE8F1A82A}"/>
              </a:ext>
            </a:extLst>
          </p:cNvPr>
          <p:cNvSpPr>
            <a:spLocks noGrp="1"/>
          </p:cNvSpPr>
          <p:nvPr>
            <p:ph type="title"/>
          </p:nvPr>
        </p:nvSpPr>
        <p:spPr/>
        <p:txBody>
          <a:bodyPr/>
          <a:lstStyle/>
          <a:p>
            <a:r>
              <a:rPr lang="cs-CZ" sz="3600" dirty="0"/>
              <a:t>DRG (</a:t>
            </a:r>
            <a:r>
              <a:rPr lang="cs-CZ" sz="3600" dirty="0" err="1"/>
              <a:t>Diagnosis</a:t>
            </a:r>
            <a:r>
              <a:rPr lang="cs-CZ" sz="3600" dirty="0"/>
              <a:t> </a:t>
            </a:r>
            <a:r>
              <a:rPr lang="cs-CZ" sz="3600" dirty="0" err="1"/>
              <a:t>Related</a:t>
            </a:r>
            <a:r>
              <a:rPr lang="cs-CZ" sz="3600" dirty="0"/>
              <a:t> Group) </a:t>
            </a:r>
          </a:p>
        </p:txBody>
      </p:sp>
      <p:sp>
        <p:nvSpPr>
          <p:cNvPr id="5" name="Zástupný symbol pro obsah 4">
            <a:extLst>
              <a:ext uri="{FF2B5EF4-FFF2-40B4-BE49-F238E27FC236}">
                <a16:creationId xmlns:a16="http://schemas.microsoft.com/office/drawing/2014/main" id="{87466FA9-8304-4C7C-9699-393003DF5782}"/>
              </a:ext>
            </a:extLst>
          </p:cNvPr>
          <p:cNvSpPr>
            <a:spLocks noGrp="1"/>
          </p:cNvSpPr>
          <p:nvPr>
            <p:ph idx="1"/>
          </p:nvPr>
        </p:nvSpPr>
        <p:spPr>
          <a:xfrm>
            <a:off x="720000" y="1448162"/>
            <a:ext cx="10753200" cy="4139998"/>
          </a:xfrm>
        </p:spPr>
        <p:txBody>
          <a:bodyPr/>
          <a:lstStyle/>
          <a:p>
            <a:r>
              <a:rPr lang="cs-CZ" sz="2400" b="1" dirty="0"/>
              <a:t>DRG (skupiny vztažené k diagnóze) je klasifikační a úhradový systém</a:t>
            </a:r>
            <a:r>
              <a:rPr lang="cs-CZ" sz="2400" dirty="0"/>
              <a:t>, který zařazuje hospitalizace akutní lůžkové péče do stejných klasifikačních tříd s podobnými klinickými vlastnostmi a podobnými obvyklými náklady.</a:t>
            </a:r>
          </a:p>
          <a:p>
            <a:r>
              <a:rPr lang="cs-CZ" sz="2400" dirty="0"/>
              <a:t>Za pacienty zařazené do jedné třídy je stanovena (dohodnuta) stejná výše úhrady </a:t>
            </a:r>
            <a:r>
              <a:rPr lang="cs-CZ" sz="2400" dirty="0">
                <a:sym typeface="Symbol" panose="05050102010706020507" pitchFamily="18" charset="2"/>
              </a:rPr>
              <a:t></a:t>
            </a:r>
            <a:r>
              <a:rPr lang="cs-CZ" sz="2400" dirty="0"/>
              <a:t> </a:t>
            </a:r>
            <a:r>
              <a:rPr lang="cs-CZ" sz="2400" b="1" dirty="0"/>
              <a:t>případový paušál</a:t>
            </a:r>
            <a:r>
              <a:rPr lang="cs-CZ" sz="2400" dirty="0"/>
              <a:t> (jedna hospitalizace konkrétního pacienta).</a:t>
            </a:r>
          </a:p>
          <a:p>
            <a:r>
              <a:rPr lang="cs-CZ" sz="2400" dirty="0"/>
              <a:t>Úhrada případovým paušálem představuje podle typu nemocnice zhruba 40-70% veškeré úhrady lůžkové péče.</a:t>
            </a:r>
          </a:p>
          <a:p>
            <a:pPr lvl="0"/>
            <a:r>
              <a:rPr lang="cs-CZ" sz="2400" b="1" dirty="0"/>
              <a:t>Case mix</a:t>
            </a:r>
            <a:r>
              <a:rPr lang="cs-CZ" sz="2400" dirty="0"/>
              <a:t> </a:t>
            </a:r>
            <a:r>
              <a:rPr lang="cs-CZ" sz="2400" dirty="0">
                <a:sym typeface="Symbol" panose="05050102010706020507" pitchFamily="18" charset="2"/>
              </a:rPr>
              <a:t></a:t>
            </a:r>
            <a:r>
              <a:rPr lang="cs-CZ" sz="2400" dirty="0"/>
              <a:t> pacienti jsou rozlišováni podle léčby, primární diagnózy, věku, pohlaví, komplikací. Výsledkem je zařazení do DRG skupin, které se člení na </a:t>
            </a:r>
            <a:r>
              <a:rPr lang="cs-CZ" sz="2400" u="sng" dirty="0"/>
              <a:t>25 hlavních diagnostických tříd</a:t>
            </a:r>
            <a:endParaRPr lang="cs-CZ" sz="2400" dirty="0"/>
          </a:p>
        </p:txBody>
      </p:sp>
    </p:spTree>
    <p:extLst>
      <p:ext uri="{BB962C8B-B14F-4D97-AF65-F5344CB8AC3E}">
        <p14:creationId xmlns:p14="http://schemas.microsoft.com/office/powerpoint/2010/main" val="6593977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292CD8-6F0E-4084-AA3A-14B8682A6F22}"/>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28B7BCAD-F6F6-4869-8976-6AE880DA903C}"/>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EB0172D0-B9F6-4805-A72B-271852DE8010}"/>
              </a:ext>
            </a:extLst>
          </p:cNvPr>
          <p:cNvSpPr>
            <a:spLocks noGrp="1"/>
          </p:cNvSpPr>
          <p:nvPr>
            <p:ph type="title"/>
          </p:nvPr>
        </p:nvSpPr>
        <p:spPr/>
        <p:txBody>
          <a:bodyPr/>
          <a:lstStyle/>
          <a:p>
            <a:r>
              <a:rPr lang="cs-CZ" sz="3600" dirty="0"/>
              <a:t>DRG (</a:t>
            </a:r>
            <a:r>
              <a:rPr lang="cs-CZ" sz="3600" dirty="0" err="1"/>
              <a:t>Diagnosis</a:t>
            </a:r>
            <a:r>
              <a:rPr lang="cs-CZ" sz="3600" dirty="0"/>
              <a:t> </a:t>
            </a:r>
            <a:r>
              <a:rPr lang="cs-CZ" sz="3600" dirty="0" err="1"/>
              <a:t>Related</a:t>
            </a:r>
            <a:r>
              <a:rPr lang="cs-CZ" sz="3600" dirty="0"/>
              <a:t> Group) </a:t>
            </a:r>
          </a:p>
        </p:txBody>
      </p:sp>
      <p:sp>
        <p:nvSpPr>
          <p:cNvPr id="5" name="Zástupný symbol pro obsah 4">
            <a:extLst>
              <a:ext uri="{FF2B5EF4-FFF2-40B4-BE49-F238E27FC236}">
                <a16:creationId xmlns:a16="http://schemas.microsoft.com/office/drawing/2014/main" id="{BEC9677F-FB30-4F37-ADD4-B09566BDF474}"/>
              </a:ext>
            </a:extLst>
          </p:cNvPr>
          <p:cNvSpPr>
            <a:spLocks noGrp="1"/>
          </p:cNvSpPr>
          <p:nvPr>
            <p:ph idx="1"/>
          </p:nvPr>
        </p:nvSpPr>
        <p:spPr>
          <a:xfrm>
            <a:off x="720000" y="1286240"/>
            <a:ext cx="10753200" cy="5067760"/>
          </a:xfrm>
        </p:spPr>
        <p:txBody>
          <a:bodyPr/>
          <a:lstStyle/>
          <a:p>
            <a:r>
              <a:rPr lang="cs-CZ" sz="2400" dirty="0"/>
              <a:t>Jednotlivé informace o zdravotní péči jsou zařazeny do kontextu uceleného průběhu hospitalizace a dává tak možnost zjistit kolik prostředků se na léčbu spotřebovalo, proč, a hlavně s jakým efektem. </a:t>
            </a:r>
          </a:p>
          <a:p>
            <a:r>
              <a:rPr lang="cs-CZ" sz="2400" dirty="0"/>
              <a:t>Za výsledek nemocnice se tak nepovažuje služba samotná – ale souhrn všech služeb poskytnutých danému nemocnému s určitou konkrétní nemocí. Pravidla DRG jsou specifikována definičním manuálem, který nemocnice v získávají od MZ na základě licenční smlouvy. </a:t>
            </a:r>
          </a:p>
          <a:p>
            <a:r>
              <a:rPr lang="cs-CZ" sz="2400" dirty="0"/>
              <a:t>Samostatnou složkou je financování ošetřovatelské péče poskytované v sociálních zařízeních. Tato péče není v ČR považována za zdravotní péči, a proto není hrazena z veřejného zdravotního pojištění. Finančně je tato činnost zajištěna z prostředků MPSV a zřizovatelů těchto zařízení.</a:t>
            </a:r>
          </a:p>
          <a:p>
            <a:endParaRPr lang="cs-CZ" dirty="0"/>
          </a:p>
        </p:txBody>
      </p:sp>
    </p:spTree>
    <p:extLst>
      <p:ext uri="{BB962C8B-B14F-4D97-AF65-F5344CB8AC3E}">
        <p14:creationId xmlns:p14="http://schemas.microsoft.com/office/powerpoint/2010/main" val="40515585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9A41D9E-311D-4DD6-A7CB-4343F4F3A250}"/>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24CEF160-FB90-4ACE-A863-CAE5FC75B9C1}"/>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52A5E34C-9B55-4101-AF12-AE01137A46AF}"/>
              </a:ext>
            </a:extLst>
          </p:cNvPr>
          <p:cNvSpPr>
            <a:spLocks noGrp="1"/>
          </p:cNvSpPr>
          <p:nvPr>
            <p:ph type="title"/>
          </p:nvPr>
        </p:nvSpPr>
        <p:spPr/>
        <p:txBody>
          <a:bodyPr/>
          <a:lstStyle/>
          <a:p>
            <a:r>
              <a:rPr lang="cs-CZ" sz="3600" dirty="0"/>
              <a:t>Financování státních nemocnic</a:t>
            </a:r>
          </a:p>
        </p:txBody>
      </p:sp>
      <p:sp>
        <p:nvSpPr>
          <p:cNvPr id="5" name="Zástupný symbol pro obsah 4">
            <a:extLst>
              <a:ext uri="{FF2B5EF4-FFF2-40B4-BE49-F238E27FC236}">
                <a16:creationId xmlns:a16="http://schemas.microsoft.com/office/drawing/2014/main" id="{DCF656C2-F1A2-406B-AC88-8BEC82950C9D}"/>
              </a:ext>
            </a:extLst>
          </p:cNvPr>
          <p:cNvSpPr>
            <a:spLocks noGrp="1"/>
          </p:cNvSpPr>
          <p:nvPr>
            <p:ph idx="1"/>
          </p:nvPr>
        </p:nvSpPr>
        <p:spPr/>
        <p:txBody>
          <a:bodyPr/>
          <a:lstStyle/>
          <a:p>
            <a:pPr marL="72000" indent="0">
              <a:buNone/>
            </a:pPr>
            <a:r>
              <a:rPr lang="cs-CZ" sz="2400" b="1" dirty="0"/>
              <a:t>Velké státní nemocnice</a:t>
            </a:r>
            <a:r>
              <a:rPr lang="cs-CZ" sz="2400" dirty="0"/>
              <a:t>, právnicky vedené příspěvkové organizace, hospodaří podle </a:t>
            </a:r>
            <a:r>
              <a:rPr lang="cs-CZ" sz="2400" b="1" dirty="0"/>
              <a:t>ekonomického postavení příspěvkových organizací:</a:t>
            </a:r>
            <a:endParaRPr lang="cs-CZ" sz="2400" dirty="0"/>
          </a:p>
          <a:p>
            <a:pPr lvl="0"/>
            <a:r>
              <a:rPr lang="cs-CZ" sz="2400" dirty="0"/>
              <a:t>finanční prostředky od zdravotních pojišťoven</a:t>
            </a:r>
          </a:p>
          <a:p>
            <a:pPr lvl="0"/>
            <a:r>
              <a:rPr lang="cs-CZ" sz="2400" dirty="0"/>
              <a:t>ze státního (krajského) rozpočtu</a:t>
            </a:r>
          </a:p>
          <a:p>
            <a:pPr lvl="0"/>
            <a:r>
              <a:rPr lang="cs-CZ" sz="2400" dirty="0"/>
              <a:t>z investičních činností (pronájem budov, laboratoří)</a:t>
            </a:r>
          </a:p>
          <a:p>
            <a:pPr lvl="0"/>
            <a:r>
              <a:rPr lang="cs-CZ" sz="2400" dirty="0"/>
              <a:t>pod přímým dohledem zřizovatele → Ministerstvo zdravotnictví ČR</a:t>
            </a:r>
          </a:p>
          <a:p>
            <a:endParaRPr lang="cs-CZ" dirty="0"/>
          </a:p>
        </p:txBody>
      </p:sp>
    </p:spTree>
    <p:extLst>
      <p:ext uri="{BB962C8B-B14F-4D97-AF65-F5344CB8AC3E}">
        <p14:creationId xmlns:p14="http://schemas.microsoft.com/office/powerpoint/2010/main" val="267247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6275A8D-E520-4290-B7CA-00A61DEE8763}"/>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F4A3EC3D-5929-4B09-8833-9466CC2AEF10}"/>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0005F289-E431-45FE-BA9D-0C88E8D2793E}"/>
              </a:ext>
            </a:extLst>
          </p:cNvPr>
          <p:cNvSpPr>
            <a:spLocks noGrp="1"/>
          </p:cNvSpPr>
          <p:nvPr>
            <p:ph type="title"/>
          </p:nvPr>
        </p:nvSpPr>
        <p:spPr>
          <a:xfrm>
            <a:off x="720000" y="574424"/>
            <a:ext cx="10753200" cy="451576"/>
          </a:xfrm>
        </p:spPr>
        <p:txBody>
          <a:bodyPr/>
          <a:lstStyle/>
          <a:p>
            <a:r>
              <a:rPr lang="cs-CZ" sz="3600" dirty="0"/>
              <a:t>Fyzioterapie v ambulantních zdravotnických zařízeních + </a:t>
            </a:r>
            <a:r>
              <a:rPr lang="cs-CZ" sz="3600" dirty="0" err="1"/>
              <a:t>homecare</a:t>
            </a:r>
            <a:br>
              <a:rPr lang="cs-CZ" dirty="0"/>
            </a:br>
            <a:endParaRPr lang="cs-CZ" dirty="0"/>
          </a:p>
        </p:txBody>
      </p:sp>
      <p:sp>
        <p:nvSpPr>
          <p:cNvPr id="5" name="Zástupný symbol pro obsah 4">
            <a:extLst>
              <a:ext uri="{FF2B5EF4-FFF2-40B4-BE49-F238E27FC236}">
                <a16:creationId xmlns:a16="http://schemas.microsoft.com/office/drawing/2014/main" id="{40BC2D16-D64D-4AC5-8CA4-F1626A3225C2}"/>
              </a:ext>
            </a:extLst>
          </p:cNvPr>
          <p:cNvSpPr>
            <a:spLocks noGrp="1"/>
          </p:cNvSpPr>
          <p:nvPr>
            <p:ph idx="1"/>
          </p:nvPr>
        </p:nvSpPr>
        <p:spPr/>
        <p:txBody>
          <a:bodyPr/>
          <a:lstStyle/>
          <a:p>
            <a:r>
              <a:rPr lang="cs-CZ" sz="2400" dirty="0"/>
              <a:t>Úhrada zdravotní péče se provádí podle smlouvy uzavřené mezi zdravotnickým zařízením a konkrétní pojišťovnou pomocí bodového systému s hodnotou bodu stanovenou v Kč</a:t>
            </a:r>
          </a:p>
          <a:p>
            <a:r>
              <a:rPr lang="cs-CZ" sz="2400" dirty="0"/>
              <a:t> Nadstandardní služby, jako například parafínové zábaly, masáže či preventivní rehabilitační péče apod., jsou hrazeny pacientem v hotovosti přímo rehabilitačnímu zařízení. </a:t>
            </a:r>
          </a:p>
          <a:p>
            <a:r>
              <a:rPr lang="cs-CZ" sz="2400" dirty="0"/>
              <a:t>Systém financování je tedy kombinovaný, částečně je podobný systému u ambulantních specialistů (body) a částečně u stomatologů (doplatky v korunách přímo v ambulanci).</a:t>
            </a:r>
          </a:p>
          <a:p>
            <a:endParaRPr lang="cs-CZ" dirty="0"/>
          </a:p>
        </p:txBody>
      </p:sp>
    </p:spTree>
    <p:extLst>
      <p:ext uri="{BB962C8B-B14F-4D97-AF65-F5344CB8AC3E}">
        <p14:creationId xmlns:p14="http://schemas.microsoft.com/office/powerpoint/2010/main" val="42747714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883017-151C-40B0-9CB0-73C954B06B9E}"/>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F8C1FDAE-9806-42FA-856E-022769890D53}"/>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id="{80E528F0-63FB-4ED0-922A-CDBCDBD7B163}"/>
              </a:ext>
            </a:extLst>
          </p:cNvPr>
          <p:cNvSpPr>
            <a:spLocks noGrp="1"/>
          </p:cNvSpPr>
          <p:nvPr>
            <p:ph type="title"/>
          </p:nvPr>
        </p:nvSpPr>
        <p:spPr/>
        <p:txBody>
          <a:bodyPr/>
          <a:lstStyle/>
          <a:p>
            <a:r>
              <a:rPr lang="cs-CZ" sz="3600" dirty="0"/>
              <a:t>Financování léků</a:t>
            </a:r>
          </a:p>
        </p:txBody>
      </p:sp>
      <p:sp>
        <p:nvSpPr>
          <p:cNvPr id="5" name="Zástupný symbol pro obsah 4">
            <a:extLst>
              <a:ext uri="{FF2B5EF4-FFF2-40B4-BE49-F238E27FC236}">
                <a16:creationId xmlns:a16="http://schemas.microsoft.com/office/drawing/2014/main" id="{456B840B-A6A2-4243-9FC7-47A49C830B6F}"/>
              </a:ext>
            </a:extLst>
          </p:cNvPr>
          <p:cNvSpPr>
            <a:spLocks noGrp="1"/>
          </p:cNvSpPr>
          <p:nvPr>
            <p:ph idx="1"/>
          </p:nvPr>
        </p:nvSpPr>
        <p:spPr>
          <a:xfrm>
            <a:off x="720000" y="1371600"/>
            <a:ext cx="10753200" cy="4653280"/>
          </a:xfrm>
        </p:spPr>
        <p:txBody>
          <a:bodyPr/>
          <a:lstStyle/>
          <a:p>
            <a:pPr marL="72000" indent="0">
              <a:buNone/>
            </a:pPr>
            <a:r>
              <a:rPr lang="cs-CZ" sz="2200" dirty="0"/>
              <a:t>Léčiva jsou hrazena třemi způsoby: </a:t>
            </a:r>
          </a:p>
          <a:p>
            <a:pPr marL="72000" indent="0">
              <a:buNone/>
            </a:pPr>
            <a:r>
              <a:rPr lang="cs-CZ" sz="2200" dirty="0">
                <a:solidFill>
                  <a:srgbClr val="C44FFF"/>
                </a:solidFill>
              </a:rPr>
              <a:t>a) Léky jsou hrazeny skrze zdravotní pojištění </a:t>
            </a:r>
          </a:p>
          <a:p>
            <a:r>
              <a:rPr lang="cs-CZ" sz="2200" dirty="0"/>
              <a:t>Pokud je pacientovi předepsán lék či zdravotní pomůcka na předpis a je plně hrazen zdravotním pojištěním, pacient nic nedoplácí a lékárna pak dostane od zdravotní pojišťovny úhradu za tyto předpisy. </a:t>
            </a:r>
          </a:p>
          <a:p>
            <a:r>
              <a:rPr lang="cs-CZ" sz="2200" dirty="0"/>
              <a:t>Od roku 1995 je používán </a:t>
            </a:r>
            <a:r>
              <a:rPr lang="cs-CZ" sz="2200" dirty="0">
                <a:solidFill>
                  <a:srgbClr val="0000DC"/>
                </a:solidFill>
              </a:rPr>
              <a:t>Generický princip kategorizace a úhrad - </a:t>
            </a:r>
            <a:r>
              <a:rPr lang="cs-CZ" sz="2200" dirty="0"/>
              <a:t>v každé kategorii generických substitucí je alespoň jeden lék, který je plně hrazen zdravotní pojišťovnou. Rozhoduje SÚKL, cílem je, aby léky bez doplatku byly stejně účinné jako léky plně hrazené zdravotní pojišťovnou. MZ se rozhodlo preferovat české léky před zahraničními (pokud jsou tyto léky stejného nebo velice podobného složení).</a:t>
            </a:r>
          </a:p>
          <a:p>
            <a:r>
              <a:rPr lang="cs-CZ" sz="2200" dirty="0"/>
              <a:t> </a:t>
            </a:r>
          </a:p>
        </p:txBody>
      </p:sp>
    </p:spTree>
    <p:extLst>
      <p:ext uri="{BB962C8B-B14F-4D97-AF65-F5344CB8AC3E}">
        <p14:creationId xmlns:p14="http://schemas.microsoft.com/office/powerpoint/2010/main" val="6269188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BD4D66B-031B-4ABD-95D1-0C1EEEAA408C}"/>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5BAB71E5-B5C9-4DA0-B9F7-92EF5AF99674}"/>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id="{8F2D2562-4414-4E1F-A565-5022BFC8FD34}"/>
              </a:ext>
            </a:extLst>
          </p:cNvPr>
          <p:cNvSpPr>
            <a:spLocks noGrp="1"/>
          </p:cNvSpPr>
          <p:nvPr>
            <p:ph type="title"/>
          </p:nvPr>
        </p:nvSpPr>
        <p:spPr/>
        <p:txBody>
          <a:bodyPr/>
          <a:lstStyle/>
          <a:p>
            <a:r>
              <a:rPr lang="cs-CZ" sz="3600" dirty="0"/>
              <a:t>Financování léků</a:t>
            </a:r>
          </a:p>
        </p:txBody>
      </p:sp>
      <p:sp>
        <p:nvSpPr>
          <p:cNvPr id="5" name="Zástupný symbol pro obsah 4">
            <a:extLst>
              <a:ext uri="{FF2B5EF4-FFF2-40B4-BE49-F238E27FC236}">
                <a16:creationId xmlns:a16="http://schemas.microsoft.com/office/drawing/2014/main" id="{B7920A79-B3EE-460A-80E9-D97D13FC67CA}"/>
              </a:ext>
            </a:extLst>
          </p:cNvPr>
          <p:cNvSpPr>
            <a:spLocks noGrp="1"/>
          </p:cNvSpPr>
          <p:nvPr>
            <p:ph idx="1"/>
          </p:nvPr>
        </p:nvSpPr>
        <p:spPr>
          <a:xfrm>
            <a:off x="720000" y="1524000"/>
            <a:ext cx="10753200" cy="4308000"/>
          </a:xfrm>
        </p:spPr>
        <p:txBody>
          <a:bodyPr/>
          <a:lstStyle/>
          <a:p>
            <a:pPr marL="72000" indent="0">
              <a:buNone/>
            </a:pPr>
            <a:r>
              <a:rPr lang="cs-CZ" sz="2400" dirty="0">
                <a:solidFill>
                  <a:srgbClr val="C44FFF"/>
                </a:solidFill>
              </a:rPr>
              <a:t>b) Léky jsou hrazeny zčásti zdravotní pojišťovnou a zčásti doplatkem pacienta </a:t>
            </a:r>
          </a:p>
          <a:p>
            <a:r>
              <a:rPr lang="cs-CZ" sz="2400" dirty="0"/>
              <a:t>Pokud tedy zdravotní pojištění nekryje celou částku daného léku, pacienti doplácí zbytek ve formě doplatku. Doplatky se mohou v jednotlivých lékárnách mírně lišit, jsou dány konkurencí lékáren v dané oblasti, ale také zdravotní pojišťovny mohou na úhradu léku přispívat více či méně. </a:t>
            </a:r>
          </a:p>
          <a:p>
            <a:pPr marL="72000" indent="0">
              <a:buNone/>
            </a:pPr>
            <a:r>
              <a:rPr lang="cs-CZ" sz="2400" dirty="0">
                <a:solidFill>
                  <a:srgbClr val="C44FFF"/>
                </a:solidFill>
              </a:rPr>
              <a:t>c) Léky jsou plně hrazeny pacientem </a:t>
            </a:r>
          </a:p>
          <a:p>
            <a:r>
              <a:rPr lang="cs-CZ" sz="2400" dirty="0"/>
              <a:t>Pacient si hradí lék v plné výši, pokud je předepsaný lékařem a zdravotní pojišťovna nic nepřispívá nebo se jedná o volně prodejný lék. Cena léčiv opět podléhá konkurenci lékáren, a proto se ceny můžou lišit</a:t>
            </a:r>
          </a:p>
          <a:p>
            <a:endParaRPr lang="cs-CZ" dirty="0"/>
          </a:p>
        </p:txBody>
      </p:sp>
    </p:spTree>
    <p:extLst>
      <p:ext uri="{BB962C8B-B14F-4D97-AF65-F5344CB8AC3E}">
        <p14:creationId xmlns:p14="http://schemas.microsoft.com/office/powerpoint/2010/main" val="21296020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86FA24-F501-44B7-A4D6-E76F254CC469}"/>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E7A24158-3F66-4D0A-B275-0E776B455EC7}"/>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78D3AE63-1346-4478-8867-2E6434E97FCC}"/>
              </a:ext>
            </a:extLst>
          </p:cNvPr>
          <p:cNvSpPr>
            <a:spLocks noGrp="1"/>
          </p:cNvSpPr>
          <p:nvPr>
            <p:ph type="title"/>
          </p:nvPr>
        </p:nvSpPr>
        <p:spPr>
          <a:xfrm>
            <a:off x="719999" y="574425"/>
            <a:ext cx="10753200" cy="451576"/>
          </a:xfrm>
        </p:spPr>
        <p:txBody>
          <a:bodyPr/>
          <a:lstStyle/>
          <a:p>
            <a:r>
              <a:rPr lang="cs-CZ" sz="3600" dirty="0"/>
              <a:t>Zdroje</a:t>
            </a:r>
          </a:p>
        </p:txBody>
      </p:sp>
      <p:sp>
        <p:nvSpPr>
          <p:cNvPr id="5" name="Zástupný symbol pro obsah 4">
            <a:extLst>
              <a:ext uri="{FF2B5EF4-FFF2-40B4-BE49-F238E27FC236}">
                <a16:creationId xmlns:a16="http://schemas.microsoft.com/office/drawing/2014/main" id="{4A90B5F6-3C71-44BB-8E63-FDC670489A41}"/>
              </a:ext>
            </a:extLst>
          </p:cNvPr>
          <p:cNvSpPr>
            <a:spLocks noGrp="1"/>
          </p:cNvSpPr>
          <p:nvPr>
            <p:ph idx="1"/>
          </p:nvPr>
        </p:nvSpPr>
        <p:spPr>
          <a:xfrm>
            <a:off x="719999" y="1493520"/>
            <a:ext cx="10969237" cy="4338479"/>
          </a:xfrm>
        </p:spPr>
        <p:txBody>
          <a:bodyPr/>
          <a:lstStyle/>
          <a:p>
            <a:r>
              <a:rPr lang="cs-CZ" sz="2400" dirty="0">
                <a:hlinkClick r:id="rId2"/>
              </a:rPr>
              <a:t>ekonomicke-pravni-a-eticke-aspekty-1b.pdf (cuni.cz)</a:t>
            </a:r>
            <a:endParaRPr lang="cs-CZ" sz="2400" dirty="0"/>
          </a:p>
          <a:p>
            <a:r>
              <a:rPr lang="cs-CZ" sz="2400" dirty="0">
                <a:hlinkClick r:id="rId3"/>
              </a:rPr>
              <a:t>část 1 - Ekonomika ve zdravotnictví: 3.2.1 Financování nemocnic (nconzo.cz)</a:t>
            </a:r>
            <a:endParaRPr lang="cs-CZ" sz="2400" dirty="0"/>
          </a:p>
          <a:p>
            <a:r>
              <a:rPr lang="cs-CZ" sz="2400" u="sng" dirty="0">
                <a:highlight>
                  <a:srgbClr val="FFFF00"/>
                </a:highlight>
                <a:hlinkClick r:id="rId4"/>
              </a:rPr>
              <a:t>Zdravotní péče - VZP ČR</a:t>
            </a:r>
            <a:endParaRPr lang="cs-CZ" sz="2400" u="sng" dirty="0">
              <a:highlight>
                <a:srgbClr val="FFFF00"/>
              </a:highlight>
            </a:endParaRPr>
          </a:p>
          <a:p>
            <a:r>
              <a:rPr lang="cs-CZ" sz="2400" u="sng" dirty="0">
                <a:highlight>
                  <a:srgbClr val="FFFF00"/>
                </a:highlight>
                <a:hlinkClick r:id="rId5"/>
              </a:rPr>
              <a:t>https://www.idnes.cz/finance/financni-radce/zdravotni-pojistovna-registrujici-lekar-zmena-lekare-pracovni-prohlidky.A200210_100306_viteze_frp</a:t>
            </a:r>
            <a:endParaRPr lang="cs-CZ" sz="2400" dirty="0">
              <a:highlight>
                <a:srgbClr val="FFFF00"/>
              </a:highlight>
            </a:endParaRPr>
          </a:p>
        </p:txBody>
      </p:sp>
    </p:spTree>
    <p:extLst>
      <p:ext uri="{BB962C8B-B14F-4D97-AF65-F5344CB8AC3E}">
        <p14:creationId xmlns:p14="http://schemas.microsoft.com/office/powerpoint/2010/main" val="30600495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text 2">
            <a:extLst>
              <a:ext uri="{FF2B5EF4-FFF2-40B4-BE49-F238E27FC236}">
                <a16:creationId xmlns:a16="http://schemas.microsoft.com/office/drawing/2014/main" id="{0B58C885-18EF-407F-99C7-C0B7F7A00AD4}"/>
              </a:ext>
            </a:extLst>
          </p:cNvPr>
          <p:cNvSpPr>
            <a:spLocks noGrp="1"/>
          </p:cNvSpPr>
          <p:nvPr>
            <p:ph type="body" sz="quarter" idx="13"/>
          </p:nvPr>
        </p:nvSpPr>
        <p:spPr/>
        <p:txBody>
          <a:bodyPr/>
          <a:lstStyle/>
          <a:p>
            <a:r>
              <a:rPr lang="cs-CZ" dirty="0"/>
              <a:t>Ústav zdravotnických věd </a:t>
            </a:r>
          </a:p>
          <a:p>
            <a:r>
              <a:rPr lang="cs-CZ" dirty="0"/>
              <a:t>Lékařská fakulta Masarykova univerzita</a:t>
            </a:r>
          </a:p>
        </p:txBody>
      </p:sp>
      <p:pic>
        <p:nvPicPr>
          <p:cNvPr id="2052" name="Picture 4" descr="Zobrazit zdrojový obrázek">
            <a:extLst>
              <a:ext uri="{FF2B5EF4-FFF2-40B4-BE49-F238E27FC236}">
                <a16:creationId xmlns:a16="http://schemas.microsoft.com/office/drawing/2014/main" id="{365873B8-4899-4CA3-ABED-51284FC765B9}"/>
              </a:ext>
            </a:extLst>
          </p:cNvPr>
          <p:cNvPicPr>
            <a:picLocks noGrp="1" noChangeAspect="1" noChangeArrowheads="1"/>
          </p:cNvPicPr>
          <p:nvPr>
            <p:ph type="pic" sz="quarter" idx="12"/>
          </p:nvPr>
        </p:nvPicPr>
        <p:blipFill>
          <a:blip r:embed="rId2">
            <a:extLst>
              <a:ext uri="{28A0092B-C50C-407E-A947-70E740481C1C}">
                <a14:useLocalDpi xmlns:a14="http://schemas.microsoft.com/office/drawing/2010/main" val="0"/>
              </a:ext>
            </a:extLst>
          </a:blip>
          <a:srcRect t="18056" b="18056"/>
          <a:stretch>
            <a:fillRect/>
          </a:stretch>
        </p:blipFill>
        <p:spPr bwMode="auto">
          <a:xfrm>
            <a:off x="672052" y="453681"/>
            <a:ext cx="10863524" cy="5205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662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701B77-E121-409B-8B93-80256781E24D}"/>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61E83409-6B3C-4E57-A9AC-00B58D4F163F}"/>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B925AD72-AF79-461E-BC22-8D6635AE8EFD}"/>
              </a:ext>
            </a:extLst>
          </p:cNvPr>
          <p:cNvSpPr>
            <a:spLocks noGrp="1"/>
          </p:cNvSpPr>
          <p:nvPr>
            <p:ph type="title"/>
          </p:nvPr>
        </p:nvSpPr>
        <p:spPr/>
        <p:txBody>
          <a:bodyPr/>
          <a:lstStyle/>
          <a:p>
            <a:r>
              <a:rPr lang="cs-CZ" sz="3600" dirty="0"/>
              <a:t>Způsob řízení a plánování ve zdravotnictví </a:t>
            </a:r>
            <a:br>
              <a:rPr lang="cs-CZ" dirty="0"/>
            </a:br>
            <a:br>
              <a:rPr lang="cs-CZ" dirty="0"/>
            </a:br>
            <a:r>
              <a:rPr lang="cs-CZ" dirty="0"/>
              <a:t> </a:t>
            </a:r>
          </a:p>
        </p:txBody>
      </p:sp>
      <p:sp>
        <p:nvSpPr>
          <p:cNvPr id="5" name="Zástupný symbol pro obsah 4">
            <a:extLst>
              <a:ext uri="{FF2B5EF4-FFF2-40B4-BE49-F238E27FC236}">
                <a16:creationId xmlns:a16="http://schemas.microsoft.com/office/drawing/2014/main" id="{C1C52A15-E7AC-42C5-9A22-9651275511FF}"/>
              </a:ext>
            </a:extLst>
          </p:cNvPr>
          <p:cNvSpPr>
            <a:spLocks noGrp="1"/>
          </p:cNvSpPr>
          <p:nvPr>
            <p:ph idx="1"/>
          </p:nvPr>
        </p:nvSpPr>
        <p:spPr>
          <a:xfrm>
            <a:off x="720000" y="1480457"/>
            <a:ext cx="10753200" cy="4572000"/>
          </a:xfrm>
        </p:spPr>
        <p:txBody>
          <a:bodyPr/>
          <a:lstStyle/>
          <a:p>
            <a:pPr marL="72000" indent="0">
              <a:buNone/>
            </a:pPr>
            <a:r>
              <a:rPr lang="cs-CZ" sz="2400" b="1" dirty="0"/>
              <a:t>Způsob řízení </a:t>
            </a:r>
            <a:endParaRPr lang="cs-CZ" sz="2400" dirty="0"/>
          </a:p>
          <a:p>
            <a:pPr lvl="0"/>
            <a:r>
              <a:rPr lang="cs-CZ" sz="2400" dirty="0"/>
              <a:t>primární cíl není ve většině zařízení postaven na výdělku, ale na vyrovnaném rozpočtu a kvalitním poskytování služeb</a:t>
            </a:r>
          </a:p>
          <a:p>
            <a:pPr lvl="0"/>
            <a:endParaRPr lang="cs-CZ" sz="2400" dirty="0"/>
          </a:p>
          <a:p>
            <a:pPr marL="72000" indent="0">
              <a:buNone/>
            </a:pPr>
            <a:r>
              <a:rPr lang="cs-CZ" sz="2400" b="1" dirty="0"/>
              <a:t>Plánování</a:t>
            </a:r>
            <a:endParaRPr lang="cs-CZ" sz="2400" dirty="0"/>
          </a:p>
          <a:p>
            <a:r>
              <a:rPr lang="cs-CZ" sz="2400" b="1" dirty="0"/>
              <a:t>Plánování péče o zdraví</a:t>
            </a:r>
            <a:r>
              <a:rPr lang="cs-CZ" sz="2400" dirty="0"/>
              <a:t> → dělání všeho, co přispěje ke zlepšení zdraví obyvatelstva. </a:t>
            </a:r>
          </a:p>
          <a:p>
            <a:r>
              <a:rPr lang="cs-CZ" sz="2400" dirty="0"/>
              <a:t>Při plánování ve zdravotnictví se vychází z </a:t>
            </a:r>
            <a:r>
              <a:rPr lang="cs-CZ" sz="2400" b="1" dirty="0"/>
              <a:t>nabídky</a:t>
            </a:r>
            <a:r>
              <a:rPr lang="cs-CZ" sz="2400" dirty="0"/>
              <a:t> (síť zdravotnických služeb a jejich skladba) a </a:t>
            </a:r>
            <a:r>
              <a:rPr lang="cs-CZ" sz="2400" b="1" dirty="0"/>
              <a:t>poptávky</a:t>
            </a:r>
            <a:r>
              <a:rPr lang="cs-CZ" sz="2400" dirty="0"/>
              <a:t> (potřeba zdravotnické péče). </a:t>
            </a:r>
          </a:p>
          <a:p>
            <a:r>
              <a:rPr lang="cs-CZ" sz="2400" dirty="0"/>
              <a:t>Často bývá ovlivňováno působením státu a jeho zdravotní politiky.</a:t>
            </a:r>
          </a:p>
          <a:p>
            <a:r>
              <a:rPr lang="cs-CZ" sz="2400" dirty="0"/>
              <a:t> </a:t>
            </a:r>
          </a:p>
          <a:p>
            <a:endParaRPr lang="cs-CZ" dirty="0"/>
          </a:p>
        </p:txBody>
      </p:sp>
    </p:spTree>
    <p:extLst>
      <p:ext uri="{BB962C8B-B14F-4D97-AF65-F5344CB8AC3E}">
        <p14:creationId xmlns:p14="http://schemas.microsoft.com/office/powerpoint/2010/main" val="220247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3CFA44D-F7DB-4A9F-A50A-8A1A3CBDB13E}"/>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DF6E188B-1433-4A4D-987E-58C457903E67}"/>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804CE40-6824-462A-9F0F-4700FCD29AAA}"/>
              </a:ext>
            </a:extLst>
          </p:cNvPr>
          <p:cNvSpPr>
            <a:spLocks noGrp="1"/>
          </p:cNvSpPr>
          <p:nvPr>
            <p:ph type="title"/>
          </p:nvPr>
        </p:nvSpPr>
        <p:spPr/>
        <p:txBody>
          <a:bodyPr/>
          <a:lstStyle/>
          <a:p>
            <a:r>
              <a:rPr lang="cs-CZ" sz="3600" dirty="0"/>
              <a:t>Zdravotní systémy</a:t>
            </a:r>
          </a:p>
        </p:txBody>
      </p:sp>
      <p:sp>
        <p:nvSpPr>
          <p:cNvPr id="5" name="Zástupný symbol pro obsah 4">
            <a:extLst>
              <a:ext uri="{FF2B5EF4-FFF2-40B4-BE49-F238E27FC236}">
                <a16:creationId xmlns:a16="http://schemas.microsoft.com/office/drawing/2014/main" id="{05FD1F48-42C7-4736-922A-0E1B7CAFE513}"/>
              </a:ext>
            </a:extLst>
          </p:cNvPr>
          <p:cNvSpPr>
            <a:spLocks noGrp="1"/>
          </p:cNvSpPr>
          <p:nvPr>
            <p:ph idx="1"/>
          </p:nvPr>
        </p:nvSpPr>
        <p:spPr>
          <a:xfrm>
            <a:off x="720000" y="1692002"/>
            <a:ext cx="10753200" cy="4445998"/>
          </a:xfrm>
        </p:spPr>
        <p:txBody>
          <a:bodyPr/>
          <a:lstStyle/>
          <a:p>
            <a:pPr marL="72000" indent="0">
              <a:buNone/>
            </a:pPr>
            <a:r>
              <a:rPr lang="cs-CZ" sz="2400" dirty="0"/>
              <a:t>Ve zdravotnickém systému existuje velké množství aktérů tvořících složitou strukturu s mnoha vzájemnými vazbami. Jedná se však o vztah mezi třemi hlavními subjekty: </a:t>
            </a:r>
          </a:p>
          <a:p>
            <a:pPr marL="72000" indent="0">
              <a:buNone/>
            </a:pPr>
            <a:r>
              <a:rPr lang="cs-CZ" sz="2400" dirty="0"/>
              <a:t>1) těmi, kdo péči potřebují, tj. spotřebiteli </a:t>
            </a:r>
          </a:p>
          <a:p>
            <a:pPr marL="72000" indent="0">
              <a:buNone/>
            </a:pPr>
            <a:r>
              <a:rPr lang="cs-CZ" sz="2400" dirty="0"/>
              <a:t>2) těmi, kdo ji nabízí, tj. poskytovateli zdravotních služeb</a:t>
            </a:r>
          </a:p>
          <a:p>
            <a:pPr marL="72000" indent="0">
              <a:buNone/>
            </a:pPr>
            <a:r>
              <a:rPr lang="cs-CZ" sz="2400" dirty="0"/>
              <a:t>a 3) těmi, kdo ji finančně zprostředkovávají, tj. plátci zdravotních služeb.</a:t>
            </a:r>
          </a:p>
          <a:p>
            <a:pPr marL="72000" indent="0">
              <a:buNone/>
            </a:pPr>
            <a:r>
              <a:rPr lang="cs-CZ" sz="2400" dirty="0"/>
              <a:t>Dále do zdravotního systému patří státní sféra, výrobci a dodavatelé léčiv či zdravotnické techniky, vzdělávací instituce, média, politické strany, odborové organizace a dalších.</a:t>
            </a:r>
          </a:p>
        </p:txBody>
      </p:sp>
    </p:spTree>
    <p:extLst>
      <p:ext uri="{BB962C8B-B14F-4D97-AF65-F5344CB8AC3E}">
        <p14:creationId xmlns:p14="http://schemas.microsoft.com/office/powerpoint/2010/main" val="303173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131B312-261B-4CA6-94A5-EDB72C104A31}"/>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266DBB05-DEBC-4818-9AE2-CA1D99A40FDE}"/>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60AF74D7-80D8-4E91-B4BC-AA817817E22D}"/>
              </a:ext>
            </a:extLst>
          </p:cNvPr>
          <p:cNvSpPr>
            <a:spLocks noGrp="1"/>
          </p:cNvSpPr>
          <p:nvPr>
            <p:ph type="title"/>
          </p:nvPr>
        </p:nvSpPr>
        <p:spPr>
          <a:xfrm>
            <a:off x="720000" y="574424"/>
            <a:ext cx="10753200" cy="451576"/>
          </a:xfrm>
        </p:spPr>
        <p:txBody>
          <a:bodyPr/>
          <a:lstStyle/>
          <a:p>
            <a:r>
              <a:rPr lang="cs-CZ" sz="3600" dirty="0"/>
              <a:t>Aktéři zdravotnických systémů</a:t>
            </a:r>
          </a:p>
        </p:txBody>
      </p:sp>
      <p:sp>
        <p:nvSpPr>
          <p:cNvPr id="5" name="Zástupný symbol pro obsah 4">
            <a:extLst>
              <a:ext uri="{FF2B5EF4-FFF2-40B4-BE49-F238E27FC236}">
                <a16:creationId xmlns:a16="http://schemas.microsoft.com/office/drawing/2014/main" id="{AE977413-B134-4746-A044-03537A064025}"/>
              </a:ext>
            </a:extLst>
          </p:cNvPr>
          <p:cNvSpPr>
            <a:spLocks noGrp="1"/>
          </p:cNvSpPr>
          <p:nvPr>
            <p:ph idx="1"/>
          </p:nvPr>
        </p:nvSpPr>
        <p:spPr>
          <a:xfrm>
            <a:off x="558800" y="1173400"/>
            <a:ext cx="11328400" cy="4953080"/>
          </a:xfrm>
        </p:spPr>
        <p:txBody>
          <a:bodyPr/>
          <a:lstStyle/>
          <a:p>
            <a:pPr marL="72000" indent="0">
              <a:buNone/>
            </a:pPr>
            <a:r>
              <a:rPr lang="cs-CZ" sz="2200" b="1" dirty="0">
                <a:solidFill>
                  <a:srgbClr val="C44FFF"/>
                </a:solidFill>
              </a:rPr>
              <a:t>Spotřebitelé (příjemci, uživatelé)</a:t>
            </a:r>
          </a:p>
          <a:p>
            <a:pPr>
              <a:buFont typeface="Wingdings" panose="05000000000000000000" pitchFamily="2" charset="2"/>
              <a:buChar char="Ø"/>
            </a:pPr>
            <a:r>
              <a:rPr lang="cs-CZ" sz="2200" dirty="0"/>
              <a:t>občané, kteří v systému vystupují jako poptávající zdravotnických služeb</a:t>
            </a:r>
          </a:p>
          <a:p>
            <a:pPr>
              <a:buFont typeface="Wingdings" panose="05000000000000000000" pitchFamily="2" charset="2"/>
              <a:buChar char="Ø"/>
            </a:pPr>
            <a:r>
              <a:rPr lang="cs-CZ" sz="2200" dirty="0"/>
              <a:t>na jedné straně odvádí zdravotní pojištění, na druhé straně spotřebovávají zdravotní péči</a:t>
            </a:r>
          </a:p>
          <a:p>
            <a:pPr marL="72000" indent="0">
              <a:buNone/>
            </a:pPr>
            <a:r>
              <a:rPr lang="cs-CZ" sz="2200" b="1" dirty="0">
                <a:solidFill>
                  <a:srgbClr val="C44FFF"/>
                </a:solidFill>
              </a:rPr>
              <a:t>Poskytovatelé</a:t>
            </a:r>
            <a:r>
              <a:rPr lang="cs-CZ" sz="2200" dirty="0"/>
              <a:t> </a:t>
            </a:r>
          </a:p>
          <a:p>
            <a:pPr>
              <a:buFont typeface="Wingdings" panose="05000000000000000000" pitchFamily="2" charset="2"/>
              <a:buChar char="Ø"/>
            </a:pPr>
            <a:r>
              <a:rPr lang="cs-CZ" sz="2200" dirty="0"/>
              <a:t>vykonávají samotnou zdravotní péči a kvalita jejich práce tak ovlivňuje výsledky celého systému </a:t>
            </a:r>
          </a:p>
          <a:p>
            <a:pPr marL="72000" indent="0">
              <a:buNone/>
            </a:pPr>
            <a:r>
              <a:rPr lang="cs-CZ" sz="2200" b="1" dirty="0">
                <a:solidFill>
                  <a:srgbClr val="C44FFF"/>
                </a:solidFill>
              </a:rPr>
              <a:t>Plátci zdravotních služeb</a:t>
            </a:r>
          </a:p>
          <a:p>
            <a:pPr>
              <a:buFont typeface="Wingdings" panose="05000000000000000000" pitchFamily="2" charset="2"/>
              <a:buChar char="Ø"/>
            </a:pPr>
            <a:r>
              <a:rPr lang="cs-CZ" sz="2200" b="1" dirty="0">
                <a:solidFill>
                  <a:srgbClr val="C44FFF"/>
                </a:solidFill>
              </a:rPr>
              <a:t> </a:t>
            </a:r>
            <a:r>
              <a:rPr lang="cs-CZ" sz="2200" dirty="0"/>
              <a:t>především zdravotní pojišťovny, svým postavením zásadně ovlivňují chod celého systému</a:t>
            </a:r>
          </a:p>
          <a:p>
            <a:pPr>
              <a:buFont typeface="Wingdings" panose="05000000000000000000" pitchFamily="2" charset="2"/>
              <a:buChar char="Ø"/>
            </a:pPr>
            <a:r>
              <a:rPr lang="cs-CZ" sz="2200" dirty="0"/>
              <a:t>na jedné straně mají závazky k pojištěncům, na druhé straně na základě smluv proplácejí poskytnutou zdravotní péči poskytovatelů</a:t>
            </a:r>
          </a:p>
        </p:txBody>
      </p:sp>
    </p:spTree>
    <p:extLst>
      <p:ext uri="{BB962C8B-B14F-4D97-AF65-F5344CB8AC3E}">
        <p14:creationId xmlns:p14="http://schemas.microsoft.com/office/powerpoint/2010/main" val="109650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D0431B-DB28-4C1C-B62F-6C5DA7A2A8F2}"/>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93EDDA8C-876A-4318-BAC7-D535B104A5C8}"/>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190563C5-1D6D-4E4B-B3A8-477C77D0C676}"/>
              </a:ext>
            </a:extLst>
          </p:cNvPr>
          <p:cNvSpPr>
            <a:spLocks noGrp="1"/>
          </p:cNvSpPr>
          <p:nvPr>
            <p:ph type="title"/>
          </p:nvPr>
        </p:nvSpPr>
        <p:spPr/>
        <p:txBody>
          <a:bodyPr/>
          <a:lstStyle/>
          <a:p>
            <a:r>
              <a:rPr lang="cs-CZ" sz="3600" dirty="0"/>
              <a:t>Struktura zdravotnictví v ČR</a:t>
            </a:r>
          </a:p>
        </p:txBody>
      </p:sp>
      <p:sp>
        <p:nvSpPr>
          <p:cNvPr id="5" name="Zástupný symbol pro obsah 4">
            <a:extLst>
              <a:ext uri="{FF2B5EF4-FFF2-40B4-BE49-F238E27FC236}">
                <a16:creationId xmlns:a16="http://schemas.microsoft.com/office/drawing/2014/main" id="{F27DA3DD-9225-4819-A9F1-F5013F31E768}"/>
              </a:ext>
            </a:extLst>
          </p:cNvPr>
          <p:cNvSpPr>
            <a:spLocks noGrp="1"/>
          </p:cNvSpPr>
          <p:nvPr>
            <p:ph idx="1"/>
          </p:nvPr>
        </p:nvSpPr>
        <p:spPr>
          <a:xfrm>
            <a:off x="720000" y="1360715"/>
            <a:ext cx="10753200" cy="4677014"/>
          </a:xfrm>
        </p:spPr>
        <p:txBody>
          <a:bodyPr/>
          <a:lstStyle/>
          <a:p>
            <a:r>
              <a:rPr lang="cs-CZ" sz="2400" b="1" dirty="0">
                <a:solidFill>
                  <a:srgbClr val="C44FFF"/>
                </a:solidFill>
              </a:rPr>
              <a:t>Zdravotní péče</a:t>
            </a:r>
            <a:r>
              <a:rPr lang="cs-CZ" sz="2400" dirty="0">
                <a:solidFill>
                  <a:srgbClr val="C44FFF"/>
                </a:solidFill>
              </a:rPr>
              <a:t> </a:t>
            </a:r>
            <a:r>
              <a:rPr lang="cs-CZ" sz="2400" dirty="0"/>
              <a:t>- je souhrn činností společnosti, které zahrnují opatření vedoucí k zamezení vzniku chorob, k diagnostice, terapii onemocnění a ke snížení jejich následků. Zajišťuje poskytování jednotlivých zdravotnických služeb.</a:t>
            </a:r>
          </a:p>
          <a:p>
            <a:r>
              <a:rPr lang="cs-CZ" sz="2400" b="1" dirty="0">
                <a:solidFill>
                  <a:srgbClr val="C44FFF"/>
                </a:solidFill>
              </a:rPr>
              <a:t>Zdravotnická péče</a:t>
            </a:r>
            <a:r>
              <a:rPr lang="cs-CZ" sz="2400" dirty="0">
                <a:solidFill>
                  <a:srgbClr val="C44FFF"/>
                </a:solidFill>
              </a:rPr>
              <a:t> </a:t>
            </a:r>
            <a:r>
              <a:rPr lang="cs-CZ" sz="2400" dirty="0"/>
              <a:t>- je péče o zdraví, na které se podílí zdravotnictví (poskytování zdravotnických služeb). Je součástí zdravotní péče. 	Jsou to opatření ve směru od zdravotnického pracovníka směrem k pacientovi.</a:t>
            </a:r>
          </a:p>
          <a:p>
            <a:r>
              <a:rPr lang="cs-CZ" sz="2400" b="1" dirty="0">
                <a:solidFill>
                  <a:srgbClr val="C44FFF"/>
                </a:solidFill>
              </a:rPr>
              <a:t>Zdravotnictví</a:t>
            </a:r>
            <a:r>
              <a:rPr lang="cs-CZ" sz="2400" dirty="0"/>
              <a:t> - je soustava odborných zdravotnických institucí a činností, které se zaměřují na péči o zdraví občanů a slouží k uspokojování zdravotnických potřeb obyvatelstva.</a:t>
            </a:r>
          </a:p>
          <a:p>
            <a:endParaRPr lang="cs-CZ" dirty="0"/>
          </a:p>
        </p:txBody>
      </p:sp>
    </p:spTree>
    <p:extLst>
      <p:ext uri="{BB962C8B-B14F-4D97-AF65-F5344CB8AC3E}">
        <p14:creationId xmlns:p14="http://schemas.microsoft.com/office/powerpoint/2010/main" val="2346961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FCB4BBA-83C6-4BBE-8BD0-335AA7AFD807}"/>
              </a:ext>
            </a:extLst>
          </p:cNvPr>
          <p:cNvSpPr>
            <a:spLocks noGrp="1"/>
          </p:cNvSpPr>
          <p:nvPr>
            <p:ph type="ftr" sz="quarter" idx="10"/>
          </p:nvPr>
        </p:nvSpPr>
        <p:spPr/>
        <p:txBody>
          <a:bodyPr/>
          <a:lstStyle/>
          <a:p>
            <a:r>
              <a:rPr lang="cs-CZ"/>
              <a:t>BSZM021p Základy zdravotnického managementu – přednáška nebo BSZM021c Základy zdravotnického managementu - cvičení   </a:t>
            </a:r>
            <a:endParaRPr lang="cs-CZ" dirty="0"/>
          </a:p>
        </p:txBody>
      </p:sp>
      <p:sp>
        <p:nvSpPr>
          <p:cNvPr id="3" name="Zástupný symbol pro číslo snímku 2">
            <a:extLst>
              <a:ext uri="{FF2B5EF4-FFF2-40B4-BE49-F238E27FC236}">
                <a16:creationId xmlns:a16="http://schemas.microsoft.com/office/drawing/2014/main" id="{A520140E-68DF-4949-A294-622911ABB7DC}"/>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E1A3649D-554B-4C1E-821D-418D23C6EBCE}"/>
              </a:ext>
            </a:extLst>
          </p:cNvPr>
          <p:cNvSpPr>
            <a:spLocks noGrp="1"/>
          </p:cNvSpPr>
          <p:nvPr>
            <p:ph type="title"/>
          </p:nvPr>
        </p:nvSpPr>
        <p:spPr>
          <a:xfrm>
            <a:off x="719400" y="495224"/>
            <a:ext cx="10753200" cy="451576"/>
          </a:xfrm>
        </p:spPr>
        <p:txBody>
          <a:bodyPr/>
          <a:lstStyle/>
          <a:p>
            <a:r>
              <a:rPr lang="cs-CZ" sz="3600" dirty="0">
                <a:solidFill>
                  <a:srgbClr val="C44FFF"/>
                </a:solidFill>
              </a:rPr>
              <a:t>Zdravotní péče I</a:t>
            </a:r>
            <a:br>
              <a:rPr lang="cs-CZ" dirty="0"/>
            </a:br>
            <a:endParaRPr lang="cs-CZ" dirty="0"/>
          </a:p>
        </p:txBody>
      </p:sp>
      <p:sp>
        <p:nvSpPr>
          <p:cNvPr id="5" name="Zástupný symbol pro obsah 4">
            <a:extLst>
              <a:ext uri="{FF2B5EF4-FFF2-40B4-BE49-F238E27FC236}">
                <a16:creationId xmlns:a16="http://schemas.microsoft.com/office/drawing/2014/main" id="{839822AA-464F-468F-A7E1-31FDE7DD96C5}"/>
              </a:ext>
            </a:extLst>
          </p:cNvPr>
          <p:cNvSpPr>
            <a:spLocks noGrp="1"/>
          </p:cNvSpPr>
          <p:nvPr>
            <p:ph idx="1"/>
          </p:nvPr>
        </p:nvSpPr>
        <p:spPr>
          <a:xfrm>
            <a:off x="719400" y="1072800"/>
            <a:ext cx="10753200" cy="5029200"/>
          </a:xfrm>
        </p:spPr>
        <p:txBody>
          <a:bodyPr/>
          <a:lstStyle/>
          <a:p>
            <a:pPr marL="72000" lvl="0" indent="0">
              <a:buNone/>
            </a:pPr>
            <a:r>
              <a:rPr lang="cs-CZ" sz="2400" b="1" dirty="0">
                <a:solidFill>
                  <a:srgbClr val="FF0000"/>
                </a:solidFill>
              </a:rPr>
              <a:t>a) Primární zdravotní péče</a:t>
            </a:r>
            <a:endParaRPr lang="cs-CZ" sz="2400" dirty="0">
              <a:solidFill>
                <a:srgbClr val="FF0000"/>
              </a:solidFill>
            </a:endParaRPr>
          </a:p>
          <a:p>
            <a:pPr lvl="0">
              <a:buFont typeface="Wingdings" panose="05000000000000000000" pitchFamily="2" charset="2"/>
              <a:buChar char="Ø"/>
            </a:pPr>
            <a:r>
              <a:rPr lang="cs-CZ" sz="2200" b="1" i="1" dirty="0">
                <a:solidFill>
                  <a:srgbClr val="C00000"/>
                </a:solidFill>
              </a:rPr>
              <a:t>Primární péče</a:t>
            </a:r>
            <a:r>
              <a:rPr lang="cs-CZ" sz="2200" dirty="0">
                <a:solidFill>
                  <a:srgbClr val="C00000"/>
                </a:solidFill>
              </a:rPr>
              <a:t> </a:t>
            </a:r>
            <a:r>
              <a:rPr lang="cs-CZ" sz="2200" dirty="0"/>
              <a:t>– základní zdravotnické služby, které jsou poskytované na ambulantní úrovni praktickými lékaři (pro dospělé, praktický lékař pro děti a dorost) nebo specialisty (stomatolog, gynekolog). Zahrnuje výchovu ke zdraví, prevenci, diagnostiku, léčbu, rehabilitaci</a:t>
            </a:r>
          </a:p>
          <a:p>
            <a:pPr lvl="0">
              <a:buFont typeface="Wingdings" panose="05000000000000000000" pitchFamily="2" charset="2"/>
              <a:buChar char="Ø"/>
            </a:pPr>
            <a:r>
              <a:rPr lang="cs-CZ" sz="2200" b="1" i="1" dirty="0" err="1">
                <a:solidFill>
                  <a:srgbClr val="C00000"/>
                </a:solidFill>
              </a:rPr>
              <a:t>Sebepéče</a:t>
            </a:r>
            <a:r>
              <a:rPr lang="cs-CZ" sz="2200" b="1" i="1" dirty="0">
                <a:solidFill>
                  <a:srgbClr val="C00000"/>
                </a:solidFill>
              </a:rPr>
              <a:t> občanů</a:t>
            </a:r>
            <a:r>
              <a:rPr lang="cs-CZ" sz="2200" dirty="0">
                <a:solidFill>
                  <a:srgbClr val="C00000"/>
                </a:solidFill>
              </a:rPr>
              <a:t> </a:t>
            </a:r>
            <a:r>
              <a:rPr lang="cs-CZ" sz="2200" dirty="0"/>
              <a:t>- zdravotní aktivity neprofesionálů - péče dobrovolníků, svépomocných skupin (sdružení občanů s určitým zdravotním postižním), dobrovolné organizace (Český červený kříž)</a:t>
            </a:r>
          </a:p>
          <a:p>
            <a:pPr lvl="0">
              <a:buFont typeface="Wingdings" panose="05000000000000000000" pitchFamily="2" charset="2"/>
              <a:buChar char="Ø"/>
            </a:pPr>
            <a:r>
              <a:rPr lang="cs-CZ" sz="2200" b="1" i="1" dirty="0">
                <a:solidFill>
                  <a:srgbClr val="C00000"/>
                </a:solidFill>
              </a:rPr>
              <a:t>Domácí péče</a:t>
            </a:r>
            <a:r>
              <a:rPr lang="cs-CZ" sz="2200" dirty="0">
                <a:solidFill>
                  <a:srgbClr val="C00000"/>
                </a:solidFill>
              </a:rPr>
              <a:t> (</a:t>
            </a:r>
            <a:r>
              <a:rPr lang="cs-CZ" sz="2200" dirty="0" err="1">
                <a:solidFill>
                  <a:srgbClr val="C00000"/>
                </a:solidFill>
              </a:rPr>
              <a:t>home</a:t>
            </a:r>
            <a:r>
              <a:rPr lang="cs-CZ" sz="2200" dirty="0">
                <a:solidFill>
                  <a:srgbClr val="C00000"/>
                </a:solidFill>
              </a:rPr>
              <a:t> care)</a:t>
            </a:r>
            <a:r>
              <a:rPr lang="cs-CZ" sz="2200" dirty="0"/>
              <a:t>– odborná zdravotní péče o pacienty v domácím prostředí. Je poskytována převážně nelékařskými zdravotnickými pracovníky, kteří jsou organizováni v tzv. agenturách domácí péče. Jedná se o péči indikovanou lékařem.</a:t>
            </a:r>
          </a:p>
          <a:p>
            <a:pPr marL="72000" indent="0">
              <a:buNone/>
            </a:pPr>
            <a:endParaRPr lang="cs-CZ" dirty="0"/>
          </a:p>
        </p:txBody>
      </p:sp>
    </p:spTree>
    <p:extLst>
      <p:ext uri="{BB962C8B-B14F-4D97-AF65-F5344CB8AC3E}">
        <p14:creationId xmlns:p14="http://schemas.microsoft.com/office/powerpoint/2010/main" val="231375746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Template>
  <TotalTime>5420</TotalTime>
  <Words>5130</Words>
  <Application>Microsoft Office PowerPoint</Application>
  <PresentationFormat>Širokoúhlá obrazovka</PresentationFormat>
  <Paragraphs>382</Paragraphs>
  <Slides>48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48</vt:i4>
      </vt:variant>
    </vt:vector>
  </HeadingPairs>
  <TitlesOfParts>
    <vt:vector size="54" baseType="lpstr">
      <vt:lpstr>Arial</vt:lpstr>
      <vt:lpstr>Calibri</vt:lpstr>
      <vt:lpstr>Symbol</vt:lpstr>
      <vt:lpstr>Tahoma</vt:lpstr>
      <vt:lpstr>Wingdings</vt:lpstr>
      <vt:lpstr>Prezentace_MU_CZ</vt:lpstr>
      <vt:lpstr>Ekonomické aspekty zdravotních služeb  v ČR – financování zdravotnictví, veřejné zdravotní pojištění.</vt:lpstr>
      <vt:lpstr>Zdravotní politika</vt:lpstr>
      <vt:lpstr>Zdravotní politika</vt:lpstr>
      <vt:lpstr>Základní charakteristiky současného zdravotnictví</vt:lpstr>
      <vt:lpstr>Způsob řízení a plánování ve zdravotnictví    </vt:lpstr>
      <vt:lpstr>Zdravotní systémy</vt:lpstr>
      <vt:lpstr>Aktéři zdravotnických systémů</vt:lpstr>
      <vt:lpstr>Struktura zdravotnictví v ČR</vt:lpstr>
      <vt:lpstr>Zdravotní péče I </vt:lpstr>
      <vt:lpstr>Zdravotní péče II </vt:lpstr>
      <vt:lpstr>Zdravotní péče III </vt:lpstr>
      <vt:lpstr>Zdravotnická zařízení - Poskytovatelé zdravotní péče </vt:lpstr>
      <vt:lpstr>Zdravotnická zařízení - Poskytovatelé zdravotní péče</vt:lpstr>
      <vt:lpstr>Zdravotnická zařízení - Poskytovatelé zdravotní péče</vt:lpstr>
      <vt:lpstr>Zdravotnická zařízení - Poskytovatelé zdravotní péče</vt:lpstr>
      <vt:lpstr>Poskytovatelé zdravotní péče dle zřizovatele </vt:lpstr>
      <vt:lpstr>Modely financování zdravotní péče</vt:lpstr>
      <vt:lpstr>Modely financování zdravotní péče</vt:lpstr>
      <vt:lpstr>Modely financování zdravotní péče</vt:lpstr>
      <vt:lpstr>Systém zdravotní péče v ČR</vt:lpstr>
      <vt:lpstr>Zdravotní péče</vt:lpstr>
      <vt:lpstr>Legislativa</vt:lpstr>
      <vt:lpstr>Financování zdravotnictví v ČR</vt:lpstr>
      <vt:lpstr>Zdroje financování zdravotní péče</vt:lpstr>
      <vt:lpstr>1. Veřejné zdravotní pojištění</vt:lpstr>
      <vt:lpstr>Platby pojistného </vt:lpstr>
      <vt:lpstr>Přerozdělovací mechanizmus</vt:lpstr>
      <vt:lpstr>Dostupnost hrazených služeb </vt:lpstr>
      <vt:lpstr>Zdravotně pojistný plán </vt:lpstr>
      <vt:lpstr>Zdravotní pojišťovny jako plátci zdravotní péče </vt:lpstr>
      <vt:lpstr>Zdravotní pojišťovny jako plátci zdravotní péče</vt:lpstr>
      <vt:lpstr>Zdravotní pojišťovny jako plátci zdravotní péče</vt:lpstr>
      <vt:lpstr>Zdravotní pojišťovny jako plátci zdravotní péče</vt:lpstr>
      <vt:lpstr>Zdravotní pojišťovny jako plátci zdravotní péče</vt:lpstr>
      <vt:lpstr>Financování služeb poskytovatelům</vt:lpstr>
      <vt:lpstr>Výdaje na zdravotnictví</vt:lpstr>
      <vt:lpstr>Praktičtí lékaři </vt:lpstr>
      <vt:lpstr>Ambulantní zdravotní služby </vt:lpstr>
      <vt:lpstr>Stomatologická péče  </vt:lpstr>
      <vt:lpstr>Lůžková péče </vt:lpstr>
      <vt:lpstr>DRG (Diagnosis Related Group) </vt:lpstr>
      <vt:lpstr>DRG (Diagnosis Related Group) </vt:lpstr>
      <vt:lpstr>Financování státních nemocnic</vt:lpstr>
      <vt:lpstr>Fyzioterapie v ambulantních zdravotnických zařízeních + homecare </vt:lpstr>
      <vt:lpstr>Financování léků</vt:lpstr>
      <vt:lpstr>Financování léků</vt:lpstr>
      <vt:lpstr>Zdroje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Natália Beharková</dc:creator>
  <cp:lastModifiedBy>Mgr. Ladislava Šnajdrová</cp:lastModifiedBy>
  <cp:revision>428</cp:revision>
  <cp:lastPrinted>1601-01-01T00:00:00Z</cp:lastPrinted>
  <dcterms:created xsi:type="dcterms:W3CDTF">2022-01-10T17:21:33Z</dcterms:created>
  <dcterms:modified xsi:type="dcterms:W3CDTF">2022-04-13T20:55:00Z</dcterms:modified>
</cp:coreProperties>
</file>