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4" r:id="rId11"/>
    <p:sldId id="273" r:id="rId12"/>
    <p:sldId id="257" r:id="rId13"/>
    <p:sldId id="258" r:id="rId14"/>
    <p:sldId id="259" r:id="rId15"/>
    <p:sldId id="26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B73D-1433-4E80-8D48-C9A16EA5F7F1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026E-9B63-4A1C-9660-5D7242754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260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B73D-1433-4E80-8D48-C9A16EA5F7F1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026E-9B63-4A1C-9660-5D7242754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63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B73D-1433-4E80-8D48-C9A16EA5F7F1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026E-9B63-4A1C-9660-5D7242754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5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B73D-1433-4E80-8D48-C9A16EA5F7F1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026E-9B63-4A1C-9660-5D7242754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71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B73D-1433-4E80-8D48-C9A16EA5F7F1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026E-9B63-4A1C-9660-5D7242754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42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B73D-1433-4E80-8D48-C9A16EA5F7F1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026E-9B63-4A1C-9660-5D7242754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98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B73D-1433-4E80-8D48-C9A16EA5F7F1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026E-9B63-4A1C-9660-5D7242754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2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B73D-1433-4E80-8D48-C9A16EA5F7F1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026E-9B63-4A1C-9660-5D7242754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10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B73D-1433-4E80-8D48-C9A16EA5F7F1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026E-9B63-4A1C-9660-5D7242754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39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B73D-1433-4E80-8D48-C9A16EA5F7F1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026E-9B63-4A1C-9660-5D7242754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23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B73D-1433-4E80-8D48-C9A16EA5F7F1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026E-9B63-4A1C-9660-5D7242754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68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FB73D-1433-4E80-8D48-C9A16EA5F7F1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4026E-9B63-4A1C-9660-5D7242754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416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KRBV II. ročník</a:t>
            </a:r>
            <a:br>
              <a:rPr lang="cs-CZ" dirty="0"/>
            </a:br>
            <a:r>
              <a:rPr lang="cs-CZ" dirty="0"/>
              <a:t>jaro </a:t>
            </a:r>
            <a:r>
              <a:rPr lang="cs-CZ" dirty="0" smtClean="0"/>
              <a:t>2022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KRBV - koordinace </a:t>
            </a:r>
            <a:r>
              <a:rPr lang="cs-CZ" dirty="0"/>
              <a:t>jarního </a:t>
            </a:r>
            <a:r>
              <a:rPr lang="cs-CZ" dirty="0" smtClean="0"/>
              <a:t>semestru</a:t>
            </a:r>
          </a:p>
          <a:p>
            <a:r>
              <a:rPr lang="cs-CZ" sz="2400" b="1" dirty="0" smtClean="0"/>
              <a:t>Hana Fraitová</a:t>
            </a:r>
          </a:p>
          <a:p>
            <a:r>
              <a:rPr lang="cs-CZ" sz="1400" dirty="0"/>
              <a:t>381427@mail.muni.cz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728388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ED9BAD-C371-49F6-9B9F-70596238A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KRBV II. ročník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organizace výuky </a:t>
            </a:r>
            <a:br>
              <a:rPr lang="cs-CZ" sz="2800" dirty="0"/>
            </a:br>
            <a:r>
              <a:rPr lang="cs-CZ" sz="2800" dirty="0"/>
              <a:t>4. semestr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8DD1A1-744C-44C4-8E0F-E404350EB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3600" b="1" dirty="0"/>
              <a:t>BTKR0442p </a:t>
            </a:r>
          </a:p>
          <a:p>
            <a:pPr marL="0" indent="0">
              <a:buNone/>
            </a:pPr>
            <a:r>
              <a:rPr lang="cs-CZ" sz="3600" b="1" u="sng" dirty="0"/>
              <a:t>Klinická rehabilitace binokulárního vidění II - přednáška</a:t>
            </a:r>
            <a:endParaRPr lang="cs-CZ" sz="4800" b="1" u="sng" dirty="0"/>
          </a:p>
          <a:p>
            <a:pPr marL="0" indent="0">
              <a:buNone/>
            </a:pPr>
            <a:endParaRPr lang="cs-CZ" sz="3200" b="1" u="sng" dirty="0"/>
          </a:p>
          <a:p>
            <a:pPr marL="0" indent="0">
              <a:buNone/>
            </a:pPr>
            <a:r>
              <a:rPr lang="cs-CZ" sz="3200" b="1" dirty="0"/>
              <a:t>Cíle předmětu</a:t>
            </a:r>
          </a:p>
          <a:p>
            <a:r>
              <a:rPr lang="cs-CZ" sz="3200" dirty="0"/>
              <a:t>Po skončení tohoto souboru přednášek bude student schopen definovat termín klinická ortoptika</a:t>
            </a:r>
          </a:p>
          <a:p>
            <a:r>
              <a:rPr lang="cs-CZ" sz="3200" dirty="0"/>
              <a:t>Bude mít teoretické a praktické znalosti ortoptických a </a:t>
            </a:r>
            <a:r>
              <a:rPr lang="cs-CZ" sz="3200" dirty="0" err="1"/>
              <a:t>pleoptických</a:t>
            </a:r>
            <a:r>
              <a:rPr lang="cs-CZ" sz="3200" dirty="0"/>
              <a:t> léčebných postupů vhodných pro jednotlivé typy poruch binokulárního vidění u dětí a dospělých</a:t>
            </a:r>
          </a:p>
          <a:p>
            <a:r>
              <a:rPr lang="cs-CZ" sz="3200" dirty="0"/>
              <a:t>Bude schopen provést základní diagnostickou rozvahu, naplánovat ortoptický léčebný postup z hlediska aplikovaných metod i časového plánu, bude mít znalosti potřebné pro stanovení kontrolních parametrů pro sledování efektivity terapie a pro stanovení prognózy</a:t>
            </a:r>
          </a:p>
          <a:p>
            <a:r>
              <a:rPr lang="cs-CZ" sz="3200" dirty="0"/>
              <a:t>Bude mít základní znalosti jak svůj terapeutický plán komunikovat se spolupracujícím </a:t>
            </a:r>
            <a:r>
              <a:rPr lang="cs-CZ" sz="3200" dirty="0" err="1"/>
              <a:t>strabologem</a:t>
            </a:r>
            <a:r>
              <a:rPr lang="cs-CZ" sz="3200" dirty="0"/>
              <a:t> a rodiči, resp. s pacientem.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269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C93C1-A62C-45E1-B52E-D9CB2AC13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KRBV II. ročník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organizace výuky </a:t>
            </a:r>
            <a:br>
              <a:rPr lang="cs-CZ" sz="2800" dirty="0"/>
            </a:br>
            <a:r>
              <a:rPr lang="cs-CZ" sz="2800" dirty="0"/>
              <a:t>4. semestr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E89118-D4EA-49F1-A094-5F77638B1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b="1" dirty="0"/>
              <a:t>BTKR0442p </a:t>
            </a:r>
          </a:p>
          <a:p>
            <a:pPr marL="0" indent="0">
              <a:buNone/>
            </a:pPr>
            <a:r>
              <a:rPr lang="cs-CZ" sz="2400" b="1" u="sng" dirty="0"/>
              <a:t>Klinická rehabilitace binokulárního vidění II - přednáška</a:t>
            </a:r>
          </a:p>
          <a:p>
            <a:pPr marL="0" indent="0">
              <a:buNone/>
            </a:pPr>
            <a:endParaRPr lang="cs-CZ" sz="2600" b="1" u="sng" dirty="0"/>
          </a:p>
          <a:p>
            <a:pPr marL="0" indent="0">
              <a:buNone/>
            </a:pPr>
            <a:r>
              <a:rPr lang="cs-CZ" sz="2400" b="1" dirty="0"/>
              <a:t>Výstupy z učení</a:t>
            </a:r>
          </a:p>
          <a:p>
            <a:r>
              <a:rPr lang="cs-CZ" sz="2400" dirty="0"/>
              <a:t>Po skončení tohoto souboru přednášek bude mít  student teoretické a praktické znalosti ortoptických a </a:t>
            </a:r>
            <a:r>
              <a:rPr lang="cs-CZ" sz="2400" dirty="0" err="1"/>
              <a:t>pleoptických</a:t>
            </a:r>
            <a:r>
              <a:rPr lang="cs-CZ" sz="2400" dirty="0"/>
              <a:t> léčebných postupů vhodných pro jednotlivé typy poruch binokulárního vidění u dětí a dospělých.</a:t>
            </a:r>
          </a:p>
        </p:txBody>
      </p:sp>
    </p:spTree>
    <p:extLst>
      <p:ext uri="{BB962C8B-B14F-4D97-AF65-F5344CB8AC3E}">
        <p14:creationId xmlns:p14="http://schemas.microsoft.com/office/powerpoint/2010/main" val="2208167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KRBV II. ročník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organizace výuky </a:t>
            </a:r>
            <a:br>
              <a:rPr lang="cs-CZ" sz="2800" dirty="0"/>
            </a:br>
            <a:r>
              <a:rPr lang="cs-CZ" sz="2800" dirty="0"/>
              <a:t>4. semestr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4000" b="1" dirty="0"/>
              <a:t>BTKR0442p </a:t>
            </a:r>
          </a:p>
          <a:p>
            <a:pPr marL="0" indent="0">
              <a:buNone/>
            </a:pPr>
            <a:r>
              <a:rPr lang="cs-CZ" sz="4000" b="1" u="sng" dirty="0"/>
              <a:t>Klinická rehabilitace binokulárního vidění II - přednáška</a:t>
            </a:r>
            <a:endParaRPr lang="cs-CZ" sz="5400" b="1" u="sng" dirty="0"/>
          </a:p>
          <a:p>
            <a:pPr marL="0" indent="0">
              <a:buNone/>
            </a:pPr>
            <a:endParaRPr lang="cs-CZ" sz="2800" b="1" u="sng" dirty="0"/>
          </a:p>
          <a:p>
            <a:pPr marL="0" indent="0">
              <a:buNone/>
            </a:pPr>
            <a:r>
              <a:rPr lang="cs-CZ" sz="3800" u="sng" dirty="0"/>
              <a:t>Osnova jednotlivých přednášek:</a:t>
            </a:r>
          </a:p>
          <a:p>
            <a:r>
              <a:rPr lang="cs-CZ" b="1" u="sng" dirty="0"/>
              <a:t>Ortoptika II. teorie</a:t>
            </a:r>
          </a:p>
          <a:p>
            <a:pPr marL="0" indent="0">
              <a:buNone/>
            </a:pPr>
            <a:r>
              <a:rPr lang="cs-CZ" dirty="0"/>
              <a:t>Senzorická složka </a:t>
            </a:r>
          </a:p>
          <a:p>
            <a:pPr marL="0" indent="0">
              <a:buNone/>
            </a:pPr>
            <a:r>
              <a:rPr lang="cs-CZ" dirty="0"/>
              <a:t>(odtlumení, fúze, </a:t>
            </a:r>
            <a:r>
              <a:rPr lang="cs-CZ" dirty="0" err="1"/>
              <a:t>stereopse</a:t>
            </a:r>
            <a:r>
              <a:rPr lang="cs-CZ" dirty="0"/>
              <a:t>): </a:t>
            </a:r>
          </a:p>
          <a:p>
            <a:pPr marL="0" indent="0">
              <a:buNone/>
            </a:pPr>
            <a:r>
              <a:rPr lang="cs-CZ" dirty="0"/>
              <a:t>integrace v senzorické složce BV – manipulace se senzorickou rovnováhou; síla senzorické fúze; disociace v přístrojovém, technologickém a skutečném prostoru 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b="1" u="sng" dirty="0"/>
              <a:t>Ortoptika II. praxe</a:t>
            </a:r>
          </a:p>
          <a:p>
            <a:pPr marL="0" indent="0">
              <a:buNone/>
            </a:pPr>
            <a:r>
              <a:rPr lang="cs-CZ" dirty="0"/>
              <a:t>Senzorická složka 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err="1"/>
              <a:t>troposkop</a:t>
            </a:r>
            <a:r>
              <a:rPr lang="cs-CZ" dirty="0"/>
              <a:t>, </a:t>
            </a:r>
            <a:r>
              <a:rPr lang="cs-CZ" dirty="0" err="1"/>
              <a:t>cheiroskop</a:t>
            </a:r>
            <a:r>
              <a:rPr lang="cs-CZ" dirty="0"/>
              <a:t>, stereoskop, mřížka, </a:t>
            </a:r>
            <a:r>
              <a:rPr lang="cs-CZ" dirty="0" err="1"/>
              <a:t>stereopse</a:t>
            </a:r>
            <a:r>
              <a:rPr lang="cs-CZ" dirty="0"/>
              <a:t>, novinky): </a:t>
            </a:r>
          </a:p>
          <a:p>
            <a:pPr marL="0" indent="0">
              <a:buNone/>
            </a:pPr>
            <a:r>
              <a:rPr lang="cs-CZ" dirty="0"/>
              <a:t>odtlumení; cvičení fúze; cvičení </a:t>
            </a:r>
            <a:r>
              <a:rPr lang="cs-CZ" dirty="0" err="1"/>
              <a:t>stereopse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240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KRBV II. ročník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organizace výuky </a:t>
            </a:r>
            <a:br>
              <a:rPr lang="cs-CZ" sz="2800" dirty="0"/>
            </a:br>
            <a:r>
              <a:rPr lang="cs-CZ" sz="2800" dirty="0"/>
              <a:t>4. semestr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3100" b="1" dirty="0"/>
              <a:t>BTKR0442p </a:t>
            </a:r>
          </a:p>
          <a:p>
            <a:pPr marL="0" indent="0">
              <a:buNone/>
            </a:pPr>
            <a:r>
              <a:rPr lang="cs-CZ" sz="3100" b="1" u="sng" dirty="0"/>
              <a:t>Klinická rehabilitace binokulárního vidění II - přednáška</a:t>
            </a:r>
          </a:p>
          <a:p>
            <a:pPr marL="0" indent="0">
              <a:buNone/>
            </a:pPr>
            <a:endParaRPr lang="cs-CZ" sz="2000" b="1" u="sng" dirty="0"/>
          </a:p>
          <a:p>
            <a:pPr marL="0" indent="0">
              <a:buNone/>
            </a:pPr>
            <a:r>
              <a:rPr lang="cs-CZ" sz="2800" u="sng" dirty="0"/>
              <a:t>Osnova jednotlivých přednášek:</a:t>
            </a:r>
          </a:p>
          <a:p>
            <a:pPr marL="0" indent="0">
              <a:buNone/>
            </a:pPr>
            <a:r>
              <a:rPr lang="cs-CZ" sz="2400" dirty="0"/>
              <a:t>• </a:t>
            </a:r>
            <a:r>
              <a:rPr lang="cs-CZ" sz="2400" b="1" u="sng" dirty="0" err="1"/>
              <a:t>Pleoptika</a:t>
            </a:r>
            <a:r>
              <a:rPr lang="cs-CZ" sz="2400" b="1" u="sng" dirty="0"/>
              <a:t> III. teorie </a:t>
            </a:r>
          </a:p>
          <a:p>
            <a:pPr marL="0" indent="0">
              <a:buNone/>
            </a:pPr>
            <a:r>
              <a:rPr lang="cs-CZ" sz="2400" dirty="0"/>
              <a:t>Korespondence </a:t>
            </a:r>
          </a:p>
          <a:p>
            <a:pPr marL="0" indent="0">
              <a:buNone/>
            </a:pPr>
            <a:r>
              <a:rPr lang="cs-CZ" sz="2400" dirty="0"/>
              <a:t>(EF &amp; ARK): </a:t>
            </a:r>
          </a:p>
          <a:p>
            <a:pPr marL="0" indent="0">
              <a:buNone/>
            </a:pPr>
            <a:r>
              <a:rPr lang="cs-CZ" sz="2400" dirty="0"/>
              <a:t>vznik a vývoj korespondenčních vztahů NRK a ARK; souvislost ARK a EF; strategie pro normalizaci hlavního pohledového směru </a:t>
            </a:r>
          </a:p>
          <a:p>
            <a:pPr marL="0" indent="0">
              <a:buNone/>
            </a:pPr>
            <a:r>
              <a:rPr lang="cs-CZ" sz="2400" dirty="0"/>
              <a:t>• </a:t>
            </a:r>
            <a:r>
              <a:rPr lang="cs-CZ" sz="2400" b="1" u="sng" dirty="0" err="1"/>
              <a:t>Pleoptika</a:t>
            </a:r>
            <a:r>
              <a:rPr lang="cs-CZ" sz="2400" b="1" u="sng" dirty="0"/>
              <a:t> III. praxe </a:t>
            </a:r>
          </a:p>
          <a:p>
            <a:pPr marL="0" indent="0">
              <a:buNone/>
            </a:pPr>
            <a:r>
              <a:rPr lang="cs-CZ" sz="2400" dirty="0"/>
              <a:t>Korespondence </a:t>
            </a:r>
          </a:p>
          <a:p>
            <a:pPr marL="0" indent="0">
              <a:buNone/>
            </a:pPr>
            <a:r>
              <a:rPr lang="cs-CZ" sz="2400" dirty="0"/>
              <a:t>(</a:t>
            </a:r>
            <a:r>
              <a:rPr lang="cs-CZ" sz="2400" dirty="0" err="1"/>
              <a:t>pleoptofor</a:t>
            </a:r>
            <a:r>
              <a:rPr lang="cs-CZ" sz="2400" dirty="0"/>
              <a:t>, </a:t>
            </a:r>
            <a:r>
              <a:rPr lang="cs-CZ" sz="2400" dirty="0" err="1"/>
              <a:t>centrofor</a:t>
            </a:r>
            <a:r>
              <a:rPr lang="cs-CZ" sz="2400" dirty="0"/>
              <a:t>, </a:t>
            </a:r>
            <a:r>
              <a:rPr lang="cs-CZ" sz="2400" dirty="0" err="1"/>
              <a:t>euthyskop</a:t>
            </a:r>
            <a:r>
              <a:rPr lang="cs-CZ" sz="2400" dirty="0"/>
              <a:t>, koordinátor, tonická prizmata, červený filtr, novinky): </a:t>
            </a:r>
          </a:p>
          <a:p>
            <a:pPr marL="0" indent="0">
              <a:buNone/>
            </a:pPr>
            <a:r>
              <a:rPr lang="cs-CZ" sz="2400" dirty="0"/>
              <a:t>postupy podle </a:t>
            </a:r>
            <a:r>
              <a:rPr lang="cs-CZ" sz="2400" dirty="0" err="1"/>
              <a:t>Bangertera</a:t>
            </a:r>
            <a:r>
              <a:rPr lang="cs-CZ" sz="2400" dirty="0"/>
              <a:t> a </a:t>
            </a:r>
            <a:r>
              <a:rPr lang="cs-CZ" sz="2400" dirty="0" err="1"/>
              <a:t>Cuperse</a:t>
            </a:r>
            <a:r>
              <a:rPr lang="cs-CZ" sz="2400" dirty="0"/>
              <a:t>; postupy podle </a:t>
            </a:r>
            <a:r>
              <a:rPr lang="cs-CZ" sz="2400" dirty="0" err="1"/>
              <a:t>Pigassou</a:t>
            </a:r>
            <a:r>
              <a:rPr lang="cs-CZ" sz="2400" dirty="0"/>
              <a:t> a </a:t>
            </a:r>
            <a:r>
              <a:rPr lang="cs-CZ" sz="2400" dirty="0" err="1"/>
              <a:t>Brinkera</a:t>
            </a:r>
            <a:r>
              <a:rPr lang="cs-CZ" sz="2400" dirty="0"/>
              <a:t> – </a:t>
            </a:r>
            <a:r>
              <a:rPr lang="cs-CZ" sz="2400" dirty="0" err="1"/>
              <a:t>Katze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7364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dirty="0"/>
              <a:t>KRBV II. ročník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organizace výuky </a:t>
            </a:r>
            <a:br>
              <a:rPr lang="cs-CZ" sz="2800" dirty="0"/>
            </a:br>
            <a:r>
              <a:rPr lang="cs-CZ" sz="2800" dirty="0"/>
              <a:t>4. semestr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4000" b="1" dirty="0"/>
              <a:t>BTKR0442p </a:t>
            </a:r>
          </a:p>
          <a:p>
            <a:pPr marL="0" indent="0">
              <a:buNone/>
            </a:pPr>
            <a:r>
              <a:rPr lang="cs-CZ" sz="4000" b="1" u="sng" dirty="0"/>
              <a:t>Klinická rehabilitace binokulárního vidění II - přednáška</a:t>
            </a:r>
            <a:endParaRPr lang="cs-CZ" sz="5400" b="1" u="sng" dirty="0"/>
          </a:p>
          <a:p>
            <a:pPr marL="0" indent="0">
              <a:buNone/>
            </a:pPr>
            <a:endParaRPr lang="cs-CZ" sz="2800" b="1" u="sng" dirty="0"/>
          </a:p>
          <a:p>
            <a:pPr marL="0" indent="0">
              <a:buNone/>
            </a:pPr>
            <a:r>
              <a:rPr lang="cs-CZ" sz="3800" u="sng" dirty="0"/>
              <a:t>Osnova jednotlivých přednášek: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b="1" u="sng" dirty="0"/>
              <a:t>Ortoptika III. teorie </a:t>
            </a:r>
          </a:p>
          <a:p>
            <a:pPr marL="0" indent="0">
              <a:buNone/>
            </a:pPr>
            <a:r>
              <a:rPr lang="cs-CZ" dirty="0"/>
              <a:t>Integrace </a:t>
            </a:r>
          </a:p>
          <a:p>
            <a:pPr marL="0" indent="0">
              <a:buNone/>
            </a:pPr>
            <a:r>
              <a:rPr lang="cs-CZ" dirty="0"/>
              <a:t>(VAS &amp; senzomotorická integrace): </a:t>
            </a:r>
          </a:p>
          <a:p>
            <a:pPr marL="0" indent="0">
              <a:buNone/>
            </a:pPr>
            <a:r>
              <a:rPr lang="cs-CZ" dirty="0"/>
              <a:t>integrační pyramida v binokulárním vidění; integrace v motorické složce BV (VAS); integrace mezi senzorickou a motorickou složkou BV 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b="1" u="sng" dirty="0"/>
              <a:t>Ortoptika III. praxe </a:t>
            </a:r>
          </a:p>
          <a:p>
            <a:pPr marL="0" indent="0">
              <a:buNone/>
            </a:pPr>
            <a:r>
              <a:rPr lang="cs-CZ" dirty="0"/>
              <a:t>Integrace 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err="1"/>
              <a:t>diploptika</a:t>
            </a:r>
            <a:r>
              <a:rPr lang="cs-CZ" dirty="0"/>
              <a:t>, separátor, stereoskop, </a:t>
            </a:r>
            <a:r>
              <a:rPr lang="cs-CZ" dirty="0" err="1"/>
              <a:t>Brock</a:t>
            </a:r>
            <a:r>
              <a:rPr lang="cs-CZ" dirty="0"/>
              <a:t> </a:t>
            </a:r>
            <a:r>
              <a:rPr lang="cs-CZ" dirty="0" err="1"/>
              <a:t>string</a:t>
            </a:r>
            <a:r>
              <a:rPr lang="cs-CZ" dirty="0"/>
              <a:t>, 3D technologie, novinky): </a:t>
            </a:r>
          </a:p>
          <a:p>
            <a:pPr marL="0" indent="0">
              <a:buNone/>
            </a:pPr>
            <a:r>
              <a:rPr lang="cs-CZ" dirty="0"/>
              <a:t>cvičení integrace v motorické složce BV – akomodace &amp; konvergence (VAS); cvičení integrace mezi senzorickou a motorickou složkou BV – </a:t>
            </a:r>
            <a:r>
              <a:rPr lang="cs-CZ" dirty="0" err="1"/>
              <a:t>diploptika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373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dirty="0"/>
              <a:t>KRBV II. ročník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organizace výuky </a:t>
            </a:r>
            <a:br>
              <a:rPr lang="cs-CZ" sz="2800" dirty="0"/>
            </a:br>
            <a:r>
              <a:rPr lang="cs-CZ" sz="2800" dirty="0"/>
              <a:t>4. semestr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3400" b="1" dirty="0"/>
              <a:t>BTKR0442p </a:t>
            </a:r>
          </a:p>
          <a:p>
            <a:pPr marL="0" indent="0">
              <a:buNone/>
            </a:pPr>
            <a:r>
              <a:rPr lang="cs-CZ" sz="3400" b="1" u="sng" dirty="0"/>
              <a:t>Klinická rehabilitace binokulárního vidění II - přednáška</a:t>
            </a:r>
          </a:p>
          <a:p>
            <a:pPr marL="0" indent="0">
              <a:buNone/>
            </a:pPr>
            <a:endParaRPr lang="cs-CZ" sz="3200" b="1" u="sng" dirty="0"/>
          </a:p>
          <a:p>
            <a:pPr marL="0" indent="0">
              <a:buNone/>
            </a:pPr>
            <a:r>
              <a:rPr lang="cs-CZ" b="1" dirty="0"/>
              <a:t>Metody hodnocení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Kolokvium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Pro udělení kolokvia musí student úspěšně složit kolokviální test ve zkouškovém období jarního semestru v rámci vypsaného termínu v IS MUNI (jarní semestr </a:t>
            </a:r>
            <a:r>
              <a:rPr lang="cs-CZ" dirty="0" smtClean="0"/>
              <a:t>2022). </a:t>
            </a:r>
            <a:endParaRPr lang="cs-CZ" dirty="0"/>
          </a:p>
          <a:p>
            <a:r>
              <a:rPr lang="cs-CZ" dirty="0"/>
              <a:t>Pro úspěšné složení testu je potřeba získat minimálně 75 % správných odpovědí v tomto testu. </a:t>
            </a:r>
          </a:p>
          <a:p>
            <a:r>
              <a:rPr lang="cs-CZ" dirty="0"/>
              <a:t>Jedná o test, kdy je pouze </a:t>
            </a:r>
            <a:r>
              <a:rPr lang="cs-CZ" b="1" dirty="0"/>
              <a:t>1 správná odpověď</a:t>
            </a:r>
            <a:r>
              <a:rPr lang="cs-CZ" dirty="0"/>
              <a:t>.</a:t>
            </a:r>
          </a:p>
          <a:p>
            <a:r>
              <a:rPr lang="cs-CZ" dirty="0"/>
              <a:t>Tento test zahrnuje poznatky a informace z přednášek v příslušném semestru.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2739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473412-7FE8-4F35-B946-1B6EE9249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KRBV II. ročník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organizace výuky </a:t>
            </a:r>
            <a:br>
              <a:rPr lang="cs-CZ" sz="2800" dirty="0"/>
            </a:br>
            <a:r>
              <a:rPr lang="cs-CZ" sz="2800" dirty="0"/>
              <a:t>4. semestr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D0DB55-0137-403B-A4A8-8A70AB1C1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u="sng" dirty="0"/>
              <a:t>Rozvrh</a:t>
            </a:r>
          </a:p>
          <a:p>
            <a:pPr marL="0" indent="0">
              <a:buNone/>
            </a:pPr>
            <a:endParaRPr lang="cs-CZ" b="1" u="sng" dirty="0"/>
          </a:p>
          <a:p>
            <a:r>
              <a:rPr lang="cs-CZ" sz="3200" b="1" dirty="0"/>
              <a:t>BTKR0442c </a:t>
            </a:r>
          </a:p>
          <a:p>
            <a:pPr marL="0" indent="0">
              <a:buNone/>
            </a:pPr>
            <a:r>
              <a:rPr lang="cs-CZ" sz="3200" b="1" dirty="0"/>
              <a:t>Klinická rehabilitace binokulárního vidění II – cvičení</a:t>
            </a:r>
          </a:p>
          <a:p>
            <a:endParaRPr lang="cs-CZ" sz="3200" b="1" dirty="0"/>
          </a:p>
          <a:p>
            <a:r>
              <a:rPr lang="cs-CZ" sz="3200" b="1" dirty="0"/>
              <a:t>BTPX0431c </a:t>
            </a:r>
          </a:p>
          <a:p>
            <a:pPr marL="0" indent="0">
              <a:buNone/>
            </a:pPr>
            <a:r>
              <a:rPr lang="cs-CZ" sz="3200" b="1" dirty="0"/>
              <a:t>Odborná praxe v ortoptice a </a:t>
            </a:r>
            <a:r>
              <a:rPr lang="cs-CZ" sz="3200" b="1" dirty="0" err="1"/>
              <a:t>pleoptice</a:t>
            </a:r>
            <a:r>
              <a:rPr lang="cs-CZ" sz="3200" b="1" dirty="0"/>
              <a:t> I – cvičení</a:t>
            </a:r>
          </a:p>
          <a:p>
            <a:pPr marL="0" indent="0">
              <a:buNone/>
            </a:pPr>
            <a:endParaRPr lang="cs-CZ" sz="3200" b="1" dirty="0"/>
          </a:p>
          <a:p>
            <a:r>
              <a:rPr lang="cs-CZ" sz="3200" b="1" dirty="0"/>
              <a:t>BTKR0442p </a:t>
            </a:r>
          </a:p>
          <a:p>
            <a:pPr marL="0" indent="0">
              <a:buNone/>
            </a:pPr>
            <a:r>
              <a:rPr lang="cs-CZ" sz="3200" b="1" dirty="0"/>
              <a:t>Klinická rehabilitace binokulárního vidění II - 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4448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DF285-C04A-4DA5-B9D9-2033C94B7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KRBV II. ročník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organizace výuky </a:t>
            </a:r>
            <a:br>
              <a:rPr lang="cs-CZ" sz="2800" dirty="0"/>
            </a:br>
            <a:r>
              <a:rPr lang="cs-CZ" sz="2800" dirty="0"/>
              <a:t>4. semestr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4E0163-AE9A-4712-82CD-3A7530807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800" b="1" dirty="0"/>
              <a:t>BTKR0442c </a:t>
            </a:r>
          </a:p>
          <a:p>
            <a:pPr marL="0" indent="0">
              <a:buNone/>
            </a:pPr>
            <a:r>
              <a:rPr lang="cs-CZ" sz="2800" b="1" u="sng" dirty="0"/>
              <a:t>Klinická rehabilitace binokulárního vidění II – cvičení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b="1" dirty="0"/>
              <a:t>BTPX0431c </a:t>
            </a:r>
          </a:p>
          <a:p>
            <a:pPr marL="0" indent="0">
              <a:buNone/>
            </a:pPr>
            <a:r>
              <a:rPr lang="cs-CZ" sz="2800" b="1" u="sng" dirty="0"/>
              <a:t>Odborná praxe v ortoptice a </a:t>
            </a:r>
            <a:r>
              <a:rPr lang="cs-CZ" sz="2800" b="1" u="sng" dirty="0" err="1"/>
              <a:t>pleoptice</a:t>
            </a:r>
            <a:r>
              <a:rPr lang="cs-CZ" sz="2800" b="1" u="sng" dirty="0"/>
              <a:t> I – cvičení</a:t>
            </a:r>
          </a:p>
          <a:p>
            <a:pPr marL="0" indent="0">
              <a:buNone/>
            </a:pPr>
            <a:endParaRPr lang="cs-CZ" sz="2800" b="1" u="sng" dirty="0"/>
          </a:p>
          <a:p>
            <a:r>
              <a:rPr lang="cs-CZ" sz="3200" dirty="0"/>
              <a:t>Cvičení představuje dominantní složku výuky.</a:t>
            </a:r>
          </a:p>
          <a:p>
            <a:r>
              <a:rPr lang="cs-CZ" sz="3200" dirty="0"/>
              <a:t>Probíhá </a:t>
            </a:r>
            <a:r>
              <a:rPr lang="cs-CZ" sz="3200" dirty="0" err="1"/>
              <a:t>multicentricky</a:t>
            </a:r>
            <a:r>
              <a:rPr lang="cs-CZ" sz="3200" dirty="0"/>
              <a:t> a individuálně na ortoptických výukových pracovištích LF MU.</a:t>
            </a:r>
            <a:endParaRPr lang="cs-CZ" sz="3200" b="1" u="sng" dirty="0"/>
          </a:p>
          <a:p>
            <a:r>
              <a:rPr lang="cs-CZ" sz="3200" b="1" dirty="0">
                <a:solidFill>
                  <a:srgbClr val="FF0000"/>
                </a:solidFill>
              </a:rPr>
              <a:t>Praktická výuka </a:t>
            </a:r>
            <a:r>
              <a:rPr lang="cs-CZ" sz="3200" dirty="0"/>
              <a:t>bude dle rozvrhu (jarní semestr </a:t>
            </a:r>
            <a:r>
              <a:rPr lang="cs-CZ" sz="3200" dirty="0" smtClean="0"/>
              <a:t>2022) </a:t>
            </a:r>
            <a:r>
              <a:rPr lang="cs-CZ" sz="3200" dirty="0"/>
              <a:t>probíhat </a:t>
            </a:r>
            <a:r>
              <a:rPr lang="cs-CZ" sz="3200" b="1" u="sng" dirty="0">
                <a:solidFill>
                  <a:srgbClr val="FF0000"/>
                </a:solidFill>
              </a:rPr>
              <a:t>kontaktně</a:t>
            </a:r>
            <a:r>
              <a:rPr lang="cs-CZ" sz="3200" b="1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v rámci zvoleného výukového ortoptického pracoviště LF MU. Seznam pracovišť, na která se studenti přihlásili, je pod seminárními skupinami v IS MUNI. </a:t>
            </a:r>
          </a:p>
          <a:p>
            <a:r>
              <a:rPr lang="cs-CZ" sz="3200" dirty="0"/>
              <a:t>Kontaktní výuka odborné praxe v jarním semestru se bude řídit organizačními pokyny příslušného pracoviště.</a:t>
            </a:r>
            <a:endParaRPr lang="cs-CZ" sz="32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328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161794-F4AF-49F8-8E89-485C227F6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KRBV II. ročník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organizace výuky </a:t>
            </a:r>
            <a:br>
              <a:rPr lang="cs-CZ" sz="2800" dirty="0"/>
            </a:br>
            <a:r>
              <a:rPr lang="cs-CZ" sz="2800" dirty="0"/>
              <a:t>4. semestr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D34555-03B1-4CF0-B66F-E293B2141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3200" b="1" dirty="0"/>
              <a:t>BTKR0442c </a:t>
            </a:r>
          </a:p>
          <a:p>
            <a:pPr marL="0" indent="0">
              <a:buNone/>
            </a:pPr>
            <a:r>
              <a:rPr lang="cs-CZ" sz="3200" b="1" u="sng" dirty="0"/>
              <a:t>Klinická rehabilitace binokulárního vidění II – cvičení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3200" b="1" dirty="0"/>
              <a:t>BTPX0431c </a:t>
            </a:r>
          </a:p>
          <a:p>
            <a:pPr marL="0" indent="0">
              <a:buNone/>
            </a:pPr>
            <a:r>
              <a:rPr lang="cs-CZ" sz="3200" b="1" u="sng" dirty="0"/>
              <a:t>Odborná praxe v ortoptice a </a:t>
            </a:r>
            <a:r>
              <a:rPr lang="cs-CZ" sz="3200" b="1" u="sng" dirty="0" err="1"/>
              <a:t>pleoptice</a:t>
            </a:r>
            <a:r>
              <a:rPr lang="cs-CZ" sz="3200" b="1" u="sng" dirty="0"/>
              <a:t> I – cvičení</a:t>
            </a:r>
          </a:p>
          <a:p>
            <a:pPr marL="0" indent="0">
              <a:buNone/>
            </a:pPr>
            <a:endParaRPr lang="cs-CZ" sz="3200" b="1" u="sng" dirty="0"/>
          </a:p>
          <a:p>
            <a:r>
              <a:rPr lang="cs-CZ" dirty="0"/>
              <a:t>V návaznosti na probíraná témata v teoretické  a praktické výuce budou v rámci odborné praxe demonstrovány a nacvičovány základní postupy </a:t>
            </a:r>
            <a:r>
              <a:rPr lang="cs-CZ" dirty="0" err="1"/>
              <a:t>pleoptického</a:t>
            </a:r>
            <a:r>
              <a:rPr lang="cs-CZ" dirty="0"/>
              <a:t> a ortoptického cvičení</a:t>
            </a:r>
          </a:p>
          <a:p>
            <a:r>
              <a:rPr lang="cs-CZ" dirty="0"/>
              <a:t>Studenti budou vedeni k samostatnosti</a:t>
            </a:r>
          </a:p>
        </p:txBody>
      </p:sp>
    </p:spTree>
    <p:extLst>
      <p:ext uri="{BB962C8B-B14F-4D97-AF65-F5344CB8AC3E}">
        <p14:creationId xmlns:p14="http://schemas.microsoft.com/office/powerpoint/2010/main" val="6116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25340F-D18F-40CD-8FB3-6048E2751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KRBV II. ročník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organizace výuky </a:t>
            </a:r>
            <a:br>
              <a:rPr lang="cs-CZ" sz="2800" dirty="0"/>
            </a:br>
            <a:r>
              <a:rPr lang="cs-CZ" sz="2800" dirty="0"/>
              <a:t>4. semestr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6066B2-6DE2-4968-81AC-8B6D329A2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3800" b="1" dirty="0"/>
              <a:t>BTKR0442c </a:t>
            </a:r>
          </a:p>
          <a:p>
            <a:pPr marL="0" indent="0">
              <a:buNone/>
            </a:pPr>
            <a:r>
              <a:rPr lang="cs-CZ" sz="3800" b="1" u="sng" dirty="0"/>
              <a:t>Klinická rehabilitace binokulárního vidění II – cvičení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3800" b="1" dirty="0"/>
              <a:t>BTPX0431c </a:t>
            </a:r>
          </a:p>
          <a:p>
            <a:pPr marL="0" indent="0">
              <a:buNone/>
            </a:pPr>
            <a:r>
              <a:rPr lang="cs-CZ" sz="3800" b="1" u="sng" dirty="0"/>
              <a:t>Odborná praxe v ortoptice a </a:t>
            </a:r>
            <a:r>
              <a:rPr lang="cs-CZ" sz="3800" b="1" u="sng" dirty="0" err="1"/>
              <a:t>pleoptice</a:t>
            </a:r>
            <a:r>
              <a:rPr lang="cs-CZ" sz="3800" b="1" u="sng" dirty="0"/>
              <a:t> I – cvičení</a:t>
            </a:r>
          </a:p>
          <a:p>
            <a:pPr marL="0" indent="0">
              <a:buNone/>
            </a:pPr>
            <a:endParaRPr lang="cs-CZ" sz="3200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400" u="sng" dirty="0"/>
              <a:t>Náplň praktické výuky v rámci cvičení: </a:t>
            </a:r>
          </a:p>
          <a:p>
            <a:r>
              <a:rPr lang="cs-CZ" dirty="0"/>
              <a:t>Zpracování anamnestických údajů</a:t>
            </a:r>
          </a:p>
          <a:p>
            <a:r>
              <a:rPr lang="cs-CZ" dirty="0"/>
              <a:t>Stanovení diagnózy pacienta dle dokumentace</a:t>
            </a:r>
          </a:p>
          <a:p>
            <a:r>
              <a:rPr lang="cs-CZ" dirty="0"/>
              <a:t>Stanovení terapeutického postupu u pacienta</a:t>
            </a:r>
          </a:p>
          <a:p>
            <a:r>
              <a:rPr lang="cs-CZ" dirty="0"/>
              <a:t>Stanovení domácího cvičení </a:t>
            </a:r>
          </a:p>
          <a:p>
            <a:r>
              <a:rPr lang="cs-CZ" dirty="0"/>
              <a:t>Vyšetření zrakové ostrosti do dálky a do blízka </a:t>
            </a:r>
          </a:p>
          <a:p>
            <a:r>
              <a:rPr lang="cs-CZ" dirty="0"/>
              <a:t>Měření pupilární distance</a:t>
            </a:r>
          </a:p>
          <a:p>
            <a:r>
              <a:rPr lang="cs-CZ" dirty="0" err="1"/>
              <a:t>Synoptofor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8202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B79E9-61D6-408E-8D6D-1DC9981B2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KRBV II. ročník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organizace výuky </a:t>
            </a:r>
            <a:br>
              <a:rPr lang="cs-CZ" sz="2800" dirty="0"/>
            </a:br>
            <a:r>
              <a:rPr lang="cs-CZ" sz="2800" dirty="0"/>
              <a:t>4. semestr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F0F77-3B08-4DE8-8F3C-12E88DD10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3800" b="1" dirty="0"/>
              <a:t>BTKR0442c </a:t>
            </a:r>
          </a:p>
          <a:p>
            <a:pPr marL="0" indent="0">
              <a:buNone/>
            </a:pPr>
            <a:r>
              <a:rPr lang="cs-CZ" sz="3800" b="1" u="sng" dirty="0"/>
              <a:t>Klinická rehabilitace binokulárního vidění II – cvičení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3800" b="1" dirty="0"/>
              <a:t>BTPX0431c </a:t>
            </a:r>
          </a:p>
          <a:p>
            <a:pPr marL="0" indent="0">
              <a:buNone/>
            </a:pPr>
            <a:r>
              <a:rPr lang="cs-CZ" sz="3800" b="1" u="sng" dirty="0"/>
              <a:t>Odborná praxe v ortoptice a </a:t>
            </a:r>
            <a:r>
              <a:rPr lang="cs-CZ" sz="3800" b="1" u="sng" dirty="0" err="1"/>
              <a:t>pleoptice</a:t>
            </a:r>
            <a:r>
              <a:rPr lang="cs-CZ" sz="3800" b="1" u="sng" dirty="0"/>
              <a:t> I – cvičení</a:t>
            </a:r>
          </a:p>
          <a:p>
            <a:pPr marL="0" indent="0">
              <a:buNone/>
            </a:pPr>
            <a:endParaRPr lang="cs-CZ" sz="3200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800" u="sng" dirty="0"/>
              <a:t>Náplň praktické výuky v rámci cvičení: </a:t>
            </a:r>
          </a:p>
          <a:p>
            <a:r>
              <a:rPr lang="cs-CZ" dirty="0"/>
              <a:t>CAM </a:t>
            </a:r>
          </a:p>
          <a:p>
            <a:r>
              <a:rPr lang="cs-CZ" dirty="0"/>
              <a:t>Lokalizátor, Korektor </a:t>
            </a:r>
          </a:p>
          <a:p>
            <a:r>
              <a:rPr lang="cs-CZ" dirty="0"/>
              <a:t>Konvergentní trenažér </a:t>
            </a:r>
          </a:p>
          <a:p>
            <a:r>
              <a:rPr lang="cs-CZ" dirty="0"/>
              <a:t>Svalový trenažér </a:t>
            </a:r>
          </a:p>
          <a:p>
            <a:r>
              <a:rPr lang="cs-CZ" dirty="0" err="1"/>
              <a:t>Cheiroskop</a:t>
            </a:r>
            <a:r>
              <a:rPr lang="cs-CZ" dirty="0"/>
              <a:t> </a:t>
            </a:r>
          </a:p>
          <a:p>
            <a:r>
              <a:rPr lang="cs-CZ" dirty="0"/>
              <a:t>Stereoskop </a:t>
            </a:r>
          </a:p>
          <a:p>
            <a:r>
              <a:rPr lang="cs-CZ" dirty="0"/>
              <a:t>Aktivní </a:t>
            </a:r>
            <a:r>
              <a:rPr lang="cs-CZ" dirty="0" err="1"/>
              <a:t>pleoptika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276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33398D-B423-42B2-B281-E0BCF15D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KRBV II. ročník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organizace výuky </a:t>
            </a:r>
            <a:br>
              <a:rPr lang="cs-CZ" sz="2800" dirty="0"/>
            </a:br>
            <a:r>
              <a:rPr lang="cs-CZ" sz="2800" dirty="0"/>
              <a:t>4. semestr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9AE39B-5B61-4E5E-94B9-42FA5137E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600" b="1" dirty="0"/>
              <a:t>BTKR0442c </a:t>
            </a:r>
          </a:p>
          <a:p>
            <a:pPr marL="0" indent="0">
              <a:buNone/>
            </a:pPr>
            <a:r>
              <a:rPr lang="cs-CZ" sz="2600" b="1" u="sng" dirty="0"/>
              <a:t>Klinická rehabilitace binokulárního vidění II – cvičení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600" b="1" dirty="0"/>
              <a:t>BTPX0431c </a:t>
            </a:r>
          </a:p>
          <a:p>
            <a:pPr marL="0" indent="0">
              <a:buNone/>
            </a:pPr>
            <a:r>
              <a:rPr lang="cs-CZ" sz="2600" b="1" u="sng" dirty="0"/>
              <a:t>Odborná praxe v ortoptice a </a:t>
            </a:r>
            <a:r>
              <a:rPr lang="cs-CZ" sz="2600" b="1" u="sng" dirty="0" err="1"/>
              <a:t>pleoptice</a:t>
            </a:r>
            <a:r>
              <a:rPr lang="cs-CZ" sz="2600" b="1" u="sng" dirty="0"/>
              <a:t> I – cvičení</a:t>
            </a:r>
          </a:p>
          <a:p>
            <a:pPr marL="0" indent="0">
              <a:buNone/>
            </a:pPr>
            <a:endParaRPr lang="cs-CZ" sz="3200" b="1" u="sng" dirty="0"/>
          </a:p>
          <a:p>
            <a:pPr marL="0" indent="0">
              <a:buNone/>
            </a:pPr>
            <a:r>
              <a:rPr lang="cs-CZ" sz="2600" b="1" dirty="0"/>
              <a:t>Cíle předmětu</a:t>
            </a:r>
            <a:r>
              <a:rPr lang="cs-CZ" sz="2400" dirty="0"/>
              <a:t>	</a:t>
            </a:r>
          </a:p>
          <a:p>
            <a:r>
              <a:rPr lang="cs-CZ" sz="2200" dirty="0"/>
              <a:t>Student se naučí používat své teoretické znalosti na ortoptickém výukovém pracovišti LF MU</a:t>
            </a:r>
          </a:p>
          <a:p>
            <a:r>
              <a:rPr lang="cs-CZ" sz="2200" dirty="0"/>
              <a:t>Cílem cvičení je naučit se samostatně provádět diagnostické úkony, samostatně navrhovat postup a provádění </a:t>
            </a:r>
            <a:r>
              <a:rPr lang="cs-CZ" sz="2200" dirty="0" err="1"/>
              <a:t>pleopticko</a:t>
            </a:r>
            <a:r>
              <a:rPr lang="cs-CZ" sz="2200" dirty="0"/>
              <a:t> – ortoptických cviků.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806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D686A-3F66-47CA-BDDE-2D5D52545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KRBV II. ročník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organizace výuky </a:t>
            </a:r>
            <a:br>
              <a:rPr lang="cs-CZ" sz="2800" dirty="0"/>
            </a:br>
            <a:r>
              <a:rPr lang="cs-CZ" sz="2800" dirty="0"/>
              <a:t>4. semestr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EC3656-B588-4B4A-AC64-E188BA6AC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3600" b="1" dirty="0"/>
              <a:t>BTKR0442c </a:t>
            </a:r>
          </a:p>
          <a:p>
            <a:pPr marL="0" indent="0">
              <a:buNone/>
            </a:pPr>
            <a:r>
              <a:rPr lang="cs-CZ" sz="3600" b="1" u="sng" dirty="0"/>
              <a:t>Klinická rehabilitace binokulárního vidění II – cvičení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3600" b="1" dirty="0"/>
              <a:t>BTPX0431c </a:t>
            </a:r>
          </a:p>
          <a:p>
            <a:pPr marL="0" indent="0">
              <a:buNone/>
            </a:pPr>
            <a:r>
              <a:rPr lang="cs-CZ" sz="3600" b="1" u="sng" dirty="0"/>
              <a:t>Odborná praxe v ortoptice a </a:t>
            </a:r>
            <a:r>
              <a:rPr lang="cs-CZ" sz="3600" b="1" u="sng" dirty="0" err="1"/>
              <a:t>pleoptice</a:t>
            </a:r>
            <a:r>
              <a:rPr lang="cs-CZ" sz="3600" b="1" u="sng" dirty="0"/>
              <a:t> I – cvičení</a:t>
            </a:r>
          </a:p>
          <a:p>
            <a:pPr marL="0" indent="0">
              <a:buNone/>
            </a:pPr>
            <a:endParaRPr lang="cs-CZ" sz="3200" b="1" u="sng" dirty="0"/>
          </a:p>
          <a:p>
            <a:pPr marL="0" indent="0">
              <a:buNone/>
            </a:pPr>
            <a:r>
              <a:rPr lang="cs-CZ" sz="3600" b="1" dirty="0" smtClean="0"/>
              <a:t>Výstup </a:t>
            </a:r>
            <a:r>
              <a:rPr lang="cs-CZ" sz="3600" b="1" dirty="0"/>
              <a:t>z učení</a:t>
            </a:r>
            <a:r>
              <a:rPr lang="cs-CZ" sz="4000" b="1" dirty="0"/>
              <a:t>	</a:t>
            </a:r>
          </a:p>
          <a:p>
            <a:pPr marL="0" indent="0">
              <a:buNone/>
            </a:pPr>
            <a:r>
              <a:rPr lang="cs-CZ" u="sng" dirty="0"/>
              <a:t>Po skončení tohoto předmětu bude student schopen:</a:t>
            </a:r>
          </a:p>
          <a:p>
            <a:r>
              <a:rPr lang="cs-CZ" dirty="0"/>
              <a:t>prakticky aplikovat znalosti o rozdělení jednotlivých terapeutických postupů podle povahy disociace binokulárního vidění, podle optických okolností (disociace v přístrojovém a skutečném prostoru) a podle možnosti jejich domácího použití</a:t>
            </a:r>
          </a:p>
          <a:p>
            <a:r>
              <a:rPr lang="cs-CZ" dirty="0"/>
              <a:t>prakticky aplikovat principy a provedení </a:t>
            </a:r>
            <a:r>
              <a:rPr lang="cs-CZ" dirty="0" err="1"/>
              <a:t>pleoptických</a:t>
            </a:r>
            <a:r>
              <a:rPr lang="cs-CZ" dirty="0"/>
              <a:t> metod založených na omezení vedoucího oka a metody rozvíjející (stimulující) vidění amblyopického oka a postupy pro normalizaci excentrické fixace</a:t>
            </a:r>
          </a:p>
          <a:p>
            <a:r>
              <a:rPr lang="cs-CZ" dirty="0"/>
              <a:t>prakticky aplikovat principy a provedení ortoptických metod zaměřených na léčbu motorické a senzorické složky binokulárního vidění a na jejich vzájemnou </a:t>
            </a:r>
            <a:r>
              <a:rPr lang="cs-CZ" dirty="0" err="1"/>
              <a:t>synkinetickou</a:t>
            </a:r>
            <a:r>
              <a:rPr lang="cs-CZ" dirty="0"/>
              <a:t> integraci</a:t>
            </a:r>
          </a:p>
        </p:txBody>
      </p:sp>
    </p:spTree>
    <p:extLst>
      <p:ext uri="{BB962C8B-B14F-4D97-AF65-F5344CB8AC3E}">
        <p14:creationId xmlns:p14="http://schemas.microsoft.com/office/powerpoint/2010/main" val="2354859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22685B-D60E-40EE-A18F-F46204036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KRBV II. ročník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organizace výuky </a:t>
            </a:r>
            <a:br>
              <a:rPr lang="cs-CZ" sz="2800" dirty="0"/>
            </a:br>
            <a:r>
              <a:rPr lang="cs-CZ" sz="2800" dirty="0"/>
              <a:t>4. semestr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DB3BDD-1A60-4C3F-82E2-F97955CBA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3200" b="1" dirty="0"/>
              <a:t>BTKR0442c </a:t>
            </a:r>
          </a:p>
          <a:p>
            <a:pPr marL="0" indent="0">
              <a:buNone/>
            </a:pPr>
            <a:r>
              <a:rPr lang="cs-CZ" sz="3200" b="1" u="sng" dirty="0"/>
              <a:t>Klinická rehabilitace binokulárního vidění II – cvičení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3200" b="1" dirty="0"/>
              <a:t>BTPX0431c </a:t>
            </a:r>
          </a:p>
          <a:p>
            <a:pPr marL="0" indent="0">
              <a:buNone/>
            </a:pPr>
            <a:r>
              <a:rPr lang="cs-CZ" sz="3200" b="1" u="sng" dirty="0"/>
              <a:t>Odborná praxe v ortoptice a </a:t>
            </a:r>
            <a:r>
              <a:rPr lang="cs-CZ" sz="3200" b="1" u="sng" dirty="0" err="1"/>
              <a:t>pleoptice</a:t>
            </a:r>
            <a:r>
              <a:rPr lang="cs-CZ" sz="3200" b="1" u="sng" dirty="0"/>
              <a:t> I – cvičení</a:t>
            </a:r>
          </a:p>
          <a:p>
            <a:pPr marL="0" indent="0">
              <a:buNone/>
            </a:pPr>
            <a:endParaRPr lang="cs-CZ" sz="3200" b="1" u="sng" dirty="0"/>
          </a:p>
          <a:p>
            <a:pPr marL="0" indent="0">
              <a:buNone/>
            </a:pPr>
            <a:r>
              <a:rPr lang="cs-CZ" b="1" dirty="0"/>
              <a:t>Metody hodnocení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Zápočet</a:t>
            </a:r>
          </a:p>
          <a:p>
            <a:pPr marL="0" indent="0">
              <a:buNone/>
            </a:pPr>
            <a:r>
              <a:rPr lang="cs-CZ" dirty="0"/>
              <a:t>Pro udělení zápočtu musí student splnit všechny následující podmínky: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účast na všech cvičeních v průběhu semestru, náhrada omluvené neúčasti po domluvě s vedoucí </a:t>
            </a:r>
            <a:r>
              <a:rPr lang="cs-CZ" dirty="0" err="1"/>
              <a:t>ortoptistkou</a:t>
            </a:r>
            <a:r>
              <a:rPr lang="cs-CZ" dirty="0"/>
              <a:t> na daném pracovišti do konce příslušné semestrální výuky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student odevzdá na sekretariát KOO LF MU kompletně vyplněné a podepsané „Potvrzení o praktické výuce č. 1 – obor ORTOPTIKA, KOO LF MU – 2. ročník 4. semestr“ do termínu, který uvede KOO LF MU</a:t>
            </a:r>
          </a:p>
        </p:txBody>
      </p:sp>
    </p:spTree>
    <p:extLst>
      <p:ext uri="{BB962C8B-B14F-4D97-AF65-F5344CB8AC3E}">
        <p14:creationId xmlns:p14="http://schemas.microsoft.com/office/powerpoint/2010/main" val="40064807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1140</Words>
  <Application>Microsoft Office PowerPoint</Application>
  <PresentationFormat>Předvádění na obrazovce (4:3)</PresentationFormat>
  <Paragraphs>156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Motiv systému Office</vt:lpstr>
      <vt:lpstr>KRBV II. ročník jaro 2022</vt:lpstr>
      <vt:lpstr>KRBV II. ročník organizace výuky  4. semestr</vt:lpstr>
      <vt:lpstr>KRBV II. ročník organizace výuky  4. semestr</vt:lpstr>
      <vt:lpstr>KRBV II. ročník organizace výuky  4. semestr</vt:lpstr>
      <vt:lpstr>KRBV II. ročník organizace výuky  4. semestr</vt:lpstr>
      <vt:lpstr>KRBV II. ročník organizace výuky  4. semestr</vt:lpstr>
      <vt:lpstr>KRBV II. ročník organizace výuky  4. semestr</vt:lpstr>
      <vt:lpstr>KRBV II. ročník organizace výuky  4. semestr</vt:lpstr>
      <vt:lpstr>KRBV II. ročník organizace výuky  4. semestr</vt:lpstr>
      <vt:lpstr>KRBV II. ročník organizace výuky  4. semestr</vt:lpstr>
      <vt:lpstr>KRBV II. ročník organizace výuky  4. semestr</vt:lpstr>
      <vt:lpstr>KRBV II. ročník organizace výuky  4. semestr</vt:lpstr>
      <vt:lpstr>KRBV II. ročník organizace výuky  4. semestr</vt:lpstr>
      <vt:lpstr>KRBV II. ročník organizace výuky  4. semestr</vt:lpstr>
      <vt:lpstr>KRBV II. ročník organizace výuky  4. semestr</vt:lpstr>
    </vt:vector>
  </TitlesOfParts>
  <Company>FN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KRBV II. ročník jaro 2020</dc:title>
  <dc:creator>Fraitova Hana</dc:creator>
  <cp:lastModifiedBy>Fraitová Hana</cp:lastModifiedBy>
  <cp:revision>36</cp:revision>
  <dcterms:created xsi:type="dcterms:W3CDTF">2020-02-18T08:23:10Z</dcterms:created>
  <dcterms:modified xsi:type="dcterms:W3CDTF">2022-02-21T13:38:36Z</dcterms:modified>
</cp:coreProperties>
</file>