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77" r:id="rId2"/>
    <p:sldId id="283" r:id="rId3"/>
    <p:sldId id="378" r:id="rId4"/>
    <p:sldId id="374" r:id="rId5"/>
    <p:sldId id="380" r:id="rId6"/>
    <p:sldId id="282" r:id="rId7"/>
    <p:sldId id="389" r:id="rId8"/>
    <p:sldId id="383" r:id="rId9"/>
    <p:sldId id="362" r:id="rId10"/>
    <p:sldId id="363" r:id="rId11"/>
    <p:sldId id="290" r:id="rId12"/>
    <p:sldId id="289" r:id="rId13"/>
    <p:sldId id="292" r:id="rId14"/>
    <p:sldId id="294" r:id="rId15"/>
    <p:sldId id="295" r:id="rId16"/>
    <p:sldId id="297" r:id="rId17"/>
    <p:sldId id="299" r:id="rId18"/>
    <p:sldId id="301" r:id="rId19"/>
    <p:sldId id="304" r:id="rId20"/>
    <p:sldId id="309" r:id="rId21"/>
    <p:sldId id="311" r:id="rId22"/>
    <p:sldId id="312" r:id="rId23"/>
    <p:sldId id="317" r:id="rId24"/>
    <p:sldId id="323" r:id="rId25"/>
    <p:sldId id="326" r:id="rId26"/>
    <p:sldId id="329" r:id="rId27"/>
    <p:sldId id="337" r:id="rId28"/>
    <p:sldId id="384" r:id="rId29"/>
    <p:sldId id="339" r:id="rId30"/>
    <p:sldId id="338" r:id="rId31"/>
    <p:sldId id="340" r:id="rId32"/>
    <p:sldId id="341" r:id="rId33"/>
    <p:sldId id="342" r:id="rId34"/>
    <p:sldId id="347" r:id="rId35"/>
    <p:sldId id="345" r:id="rId36"/>
    <p:sldId id="353" r:id="rId37"/>
    <p:sldId id="355" r:id="rId38"/>
    <p:sldId id="356" r:id="rId39"/>
    <p:sldId id="358" r:id="rId40"/>
    <p:sldId id="367" r:id="rId41"/>
    <p:sldId id="381" r:id="rId42"/>
    <p:sldId id="382" r:id="rId43"/>
    <p:sldId id="368" r:id="rId44"/>
    <p:sldId id="369" r:id="rId45"/>
    <p:sldId id="300" r:id="rId46"/>
    <p:sldId id="371" r:id="rId47"/>
    <p:sldId id="372" r:id="rId48"/>
    <p:sldId id="373" r:id="rId49"/>
    <p:sldId id="385" r:id="rId50"/>
    <p:sldId id="386" r:id="rId51"/>
    <p:sldId id="375" r:id="rId5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336699"/>
    <a:srgbClr val="226845"/>
    <a:srgbClr val="339966"/>
    <a:srgbClr val="FF0000"/>
    <a:srgbClr val="33CC33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5394" autoAdjust="0"/>
  </p:normalViewPr>
  <p:slideViewPr>
    <p:cSldViewPr>
      <p:cViewPr varScale="1">
        <p:scale>
          <a:sx n="132" d="100"/>
          <a:sy n="132" d="100"/>
        </p:scale>
        <p:origin x="81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E89121-4826-4A31-AE6E-F9121CCEEA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318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4A63BE-A450-4D55-AACF-A2847C560137}" type="slidenum">
              <a:rPr lang="cs-CZ" altLang="cs-CZ" smtClean="0"/>
              <a:pPr/>
              <a:t>11</a:t>
            </a:fld>
            <a:endParaRPr lang="cs-CZ" altLang="cs-CZ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micely</a:t>
            </a:r>
          </a:p>
        </p:txBody>
      </p:sp>
    </p:spTree>
    <p:extLst>
      <p:ext uri="{BB962C8B-B14F-4D97-AF65-F5344CB8AC3E}">
        <p14:creationId xmlns:p14="http://schemas.microsoft.com/office/powerpoint/2010/main" val="2282737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4247FA-F493-4CE9-ABBC-785853917E7D}" type="slidenum">
              <a:rPr lang="cs-CZ" altLang="cs-CZ" smtClean="0"/>
              <a:pPr/>
              <a:t>17</a:t>
            </a:fld>
            <a:endParaRPr lang="cs-CZ" altLang="cs-CZ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Na některých agrocentrických chromozomech se nachází sekundární konstrikce oddělující satelit – organizátor nukleolu</a:t>
            </a:r>
          </a:p>
        </p:txBody>
      </p:sp>
    </p:spTree>
    <p:extLst>
      <p:ext uri="{BB962C8B-B14F-4D97-AF65-F5344CB8AC3E}">
        <p14:creationId xmlns:p14="http://schemas.microsoft.com/office/powerpoint/2010/main" val="23051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44E4-F570-4393-9072-F5CE7BC20F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465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7DA48-38FF-4C5E-ABB6-7FFE0F4C41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25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B6C9E-E44A-4443-9997-92FE0FE3D4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3460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1A7C4-74B1-4707-803D-7B7D205F83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7194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574D-FE6A-4AA3-9546-D46C76CF31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0385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A1BC1-E408-4466-8767-EE1DC62F052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2883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3DCC6-0DC4-40FD-BAA1-440C5B179F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4901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F945A-2F02-4780-84BA-8CC3C59567F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6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34816-2766-49E3-B7C2-1A4D860EA2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495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E2F26-0E6F-4918-827C-573D5608D8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473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22CFA-0056-4636-A5A2-ADD65D7E4E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480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406A1-A46E-4FDF-9CC3-8584DEEABD7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172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DD812-3FEC-4447-BC5D-EC2051AA13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486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DB534-B58C-4A71-9C8C-AB6D8BE64CD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157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F8646-5B06-4449-8CD5-E55243E51A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550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0588B-2303-4272-82C7-65B2F68055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980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4415A6D-7052-4C0F-BFC2-0CAD876A44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doi.org/10.1016/j.febslet.2015.07.024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Relationship Id="rId9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7.png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hyperlink" Target="https://creativecommons.org/licenses/by-sa/4.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411760" y="548680"/>
            <a:ext cx="440409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5400" b="1" dirty="0">
                <a:ln w="1016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33669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HISTOLOGIE</a:t>
            </a:r>
          </a:p>
        </p:txBody>
      </p:sp>
      <p:pic>
        <p:nvPicPr>
          <p:cNvPr id="3075" name="Picture 5" descr="https://rlv.zcache.com/prostate_heart_i_love_histology_mousepad-r45d91ed5ca1540169611d1abe224dc4a_x74vi_8byvr_3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98600"/>
            <a:ext cx="4968875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Obdélník 1"/>
          <p:cNvSpPr>
            <a:spLocks noChangeArrowheads="1"/>
          </p:cNvSpPr>
          <p:nvPr/>
        </p:nvSpPr>
        <p:spPr bwMode="auto">
          <a:xfrm>
            <a:off x="5543550" y="6473825"/>
            <a:ext cx="360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/>
              <a:t>https://rlv.zcache.com/prostate_heart_i_love_histology_mousepad-r45d91ed5ca1540169611d1abe224dc4a_x74vi_8byvr_324.jpg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/>
          <p:cNvSpPr txBox="1">
            <a:spLocks noChangeArrowheads="1"/>
          </p:cNvSpPr>
          <p:nvPr/>
        </p:nvSpPr>
        <p:spPr bwMode="auto">
          <a:xfrm>
            <a:off x="684213" y="620713"/>
            <a:ext cx="7991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3399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Organizace v buňce - kompartmentalizace</a:t>
            </a:r>
          </a:p>
        </p:txBody>
      </p:sp>
      <p:sp>
        <p:nvSpPr>
          <p:cNvPr id="13315" name="TextovéPole 2"/>
          <p:cNvSpPr txBox="1">
            <a:spLocks noChangeArrowheads="1"/>
          </p:cNvSpPr>
          <p:nvPr/>
        </p:nvSpPr>
        <p:spPr bwMode="auto">
          <a:xfrm>
            <a:off x="676275" y="1527175"/>
            <a:ext cx="7999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Izolace specifických prostředí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Selektivní přenos látek, energie a informací</a:t>
            </a:r>
          </a:p>
        </p:txBody>
      </p:sp>
      <p:sp>
        <p:nvSpPr>
          <p:cNvPr id="13316" name="Rectangle 3"/>
          <p:cNvSpPr txBox="1">
            <a:spLocks noChangeArrowheads="1"/>
          </p:cNvSpPr>
          <p:nvPr/>
        </p:nvSpPr>
        <p:spPr bwMode="auto">
          <a:xfrm>
            <a:off x="322263" y="3005138"/>
            <a:ext cx="83534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>
                <a:solidFill>
                  <a:srgbClr val="3399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400" b="1" u="sng">
                <a:solidFill>
                  <a:srgbClr val="3399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jádro</a:t>
            </a:r>
            <a:endParaRPr lang="cs-CZ" altLang="cs-CZ" sz="20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>
              <a:solidFill>
                <a:srgbClr val="339966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>
                <a:solidFill>
                  <a:srgbClr val="3399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altLang="cs-CZ" sz="2400" b="1" u="sng">
                <a:solidFill>
                  <a:srgbClr val="3399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cytoplazma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>
                <a:latin typeface="Tahoma" panose="020B0604030504040204" pitchFamily="34" charset="0"/>
                <a:cs typeface="Tahoma" panose="020B0604030504040204" pitchFamily="34" charset="0"/>
              </a:rPr>
              <a:t>		cytosol včetně cytoskeletu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>
                <a:latin typeface="Tahoma" panose="020B0604030504040204" pitchFamily="34" charset="0"/>
                <a:cs typeface="Tahoma" panose="020B0604030504040204" pitchFamily="34" charset="0"/>
              </a:rPr>
              <a:t>		organely      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>
                <a:latin typeface="Tahoma" panose="020B0604030504040204" pitchFamily="34" charset="0"/>
                <a:cs typeface="Tahoma" panose="020B0604030504040204" pitchFamily="34" charset="0"/>
              </a:rPr>
              <a:t>		inkluze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i="1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7" name="Picture 4" descr="image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141663"/>
            <a:ext cx="4164012" cy="312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4832350" y="6334125"/>
            <a:ext cx="4032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http://lanhuynh.weebly.com/cell-structurefunction.html</a:t>
            </a:r>
          </a:p>
        </p:txBody>
      </p:sp>
      <p:sp>
        <p:nvSpPr>
          <p:cNvPr id="7" name="Obdélník 6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468313" y="333375"/>
            <a:ext cx="7924800" cy="720725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2060"/>
                </a:solidFill>
              </a:rPr>
              <a:t>Stavba biomembrány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83568" y="1054100"/>
            <a:ext cx="5184775" cy="143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1800" dirty="0" smtClean="0"/>
              <a:t>semipermeabilní a fluidní </a:t>
            </a:r>
          </a:p>
          <a:p>
            <a:pPr eaLnBrk="1" hangingPunct="1">
              <a:buFontTx/>
              <a:buChar char="-"/>
            </a:pPr>
            <a:r>
              <a:rPr lang="cs-CZ" altLang="cs-CZ" sz="1800" dirty="0" smtClean="0"/>
              <a:t>tloušťka </a:t>
            </a:r>
            <a:r>
              <a:rPr lang="cs-CZ" altLang="cs-CZ" sz="1800" dirty="0"/>
              <a:t>7 – 10 nm</a:t>
            </a:r>
          </a:p>
          <a:p>
            <a:pPr eaLnBrk="1" hangingPunct="1">
              <a:buFontTx/>
              <a:buChar char="-"/>
            </a:pPr>
            <a:r>
              <a:rPr lang="cs-CZ" altLang="cs-CZ" sz="1800" dirty="0"/>
              <a:t>dvě vrstvy fosfolipidů </a:t>
            </a:r>
          </a:p>
          <a:p>
            <a:pPr eaLnBrk="1" hangingPunct="1">
              <a:buFontTx/>
              <a:buChar char="-"/>
            </a:pPr>
            <a:r>
              <a:rPr lang="cs-CZ" altLang="cs-CZ" sz="1800" dirty="0"/>
              <a:t>povrchové a prostupující proteiny</a:t>
            </a:r>
          </a:p>
        </p:txBody>
      </p:sp>
      <p:pic>
        <p:nvPicPr>
          <p:cNvPr id="14340" name="Picture 4" descr="biomembr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557463"/>
            <a:ext cx="5046662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700338" y="6450013"/>
            <a:ext cx="4900612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/>
              <a:t>http://www.infovek.sk/predmety/biologia/diplomky/biologia_bunky/biomembrany.htm</a:t>
            </a:r>
          </a:p>
        </p:txBody>
      </p:sp>
      <p:sp>
        <p:nvSpPr>
          <p:cNvPr id="2" name="Tlačítko akce: Video 1">
            <a:hlinkClick r:id="" action="ppaction://noaction" highlightClick="1"/>
          </p:cNvPr>
          <p:cNvSpPr/>
          <p:nvPr/>
        </p:nvSpPr>
        <p:spPr>
          <a:xfrm>
            <a:off x="8594725" y="6357938"/>
            <a:ext cx="538163" cy="479425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71550" y="333375"/>
            <a:ext cx="720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468313" y="107950"/>
            <a:ext cx="7924800" cy="720725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Membránové struktury v buňce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25463" y="809625"/>
            <a:ext cx="8208962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Cytoplazmatická membrána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Jaderný obal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</a:t>
            </a:r>
            <a:r>
              <a:rPr lang="cs-CZ" altLang="cs-CZ" sz="2400">
                <a:solidFill>
                  <a:srgbClr val="003399"/>
                </a:solidFill>
              </a:rPr>
              <a:t>Endoplazmatické retikulum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</a:t>
            </a:r>
            <a:r>
              <a:rPr lang="cs-CZ" altLang="cs-CZ" sz="2400">
                <a:solidFill>
                  <a:schemeClr val="accent2"/>
                </a:solidFill>
              </a:rPr>
              <a:t>Golgiho aparát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</a:t>
            </a:r>
            <a:r>
              <a:rPr lang="cs-CZ" altLang="cs-CZ" sz="2400">
                <a:solidFill>
                  <a:schemeClr val="accent2"/>
                </a:solidFill>
              </a:rPr>
              <a:t>Mitochondrie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</a:t>
            </a:r>
            <a:r>
              <a:rPr lang="cs-CZ" altLang="cs-CZ" sz="2400">
                <a:solidFill>
                  <a:schemeClr val="accent2"/>
                </a:solidFill>
              </a:rPr>
              <a:t>lysozomy, endozomy, peroxizomy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539750" y="4695825"/>
            <a:ext cx="4402138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</a:t>
            </a:r>
            <a:r>
              <a:rPr lang="cs-CZ" altLang="cs-CZ" sz="2400">
                <a:solidFill>
                  <a:schemeClr val="accent2"/>
                </a:solidFill>
              </a:rPr>
              <a:t>Ribozomy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cs-CZ" altLang="cs-CZ" sz="2400"/>
              <a:t> Cytoskelet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	- </a:t>
            </a:r>
            <a:r>
              <a:rPr lang="cs-CZ" altLang="cs-CZ" sz="2400">
                <a:solidFill>
                  <a:schemeClr val="accent2"/>
                </a:solidFill>
              </a:rPr>
              <a:t>Centriol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- Inkluze</a:t>
            </a:r>
          </a:p>
        </p:txBody>
      </p:sp>
      <p:pic>
        <p:nvPicPr>
          <p:cNvPr id="16390" name="Picture 7" descr="riboz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4484688"/>
            <a:ext cx="2808288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_ER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750888"/>
            <a:ext cx="348297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AutoShape 5"/>
          <p:cNvSpPr>
            <a:spLocks noChangeArrowheads="1"/>
          </p:cNvSpPr>
          <p:nvPr/>
        </p:nvSpPr>
        <p:spPr bwMode="auto">
          <a:xfrm>
            <a:off x="468313" y="4022725"/>
            <a:ext cx="7924800" cy="720725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Struktury bez membrány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675313" y="2949575"/>
            <a:ext cx="3276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/>
              <a:t>http://cronodon.com/BioTech/Cell_structure.html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5257800" y="6500813"/>
            <a:ext cx="3671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000"/>
              <a:t>http://www.sszdra-karvina.cz/bunka/bi/02pro/obr/ribozom.jpg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0888" y="260350"/>
            <a:ext cx="7924800" cy="576263"/>
          </a:xfrm>
        </p:spPr>
        <p:txBody>
          <a:bodyPr/>
          <a:lstStyle/>
          <a:p>
            <a:pPr eaLnBrk="1" hangingPunct="1"/>
            <a:r>
              <a:rPr lang="cs-CZ" altLang="cs-CZ" sz="3600" b="1" smtClean="0">
                <a:solidFill>
                  <a:schemeClr val="accent2"/>
                </a:solidFill>
              </a:rPr>
              <a:t>Jádro</a:t>
            </a:r>
            <a:r>
              <a:rPr lang="cs-CZ" altLang="cs-CZ" sz="3600" smtClean="0"/>
              <a:t> (nucleus)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341438"/>
            <a:ext cx="1657350" cy="2447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- Počet</a:t>
            </a:r>
            <a:endParaRPr lang="cs-CZ" altLang="cs-CZ" sz="240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- Velikost</a:t>
            </a:r>
            <a:endParaRPr lang="cs-CZ" altLang="cs-CZ" sz="240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- Tvar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- Stavba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400" dirty="0" smtClean="0"/>
              <a:t>- Funkce</a:t>
            </a:r>
          </a:p>
        </p:txBody>
      </p:sp>
      <p:sp>
        <p:nvSpPr>
          <p:cNvPr id="4" name="Obdélník 3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7413" name="Picture 2" descr="bloo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1341438"/>
            <a:ext cx="23987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 descr="loadB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2997200"/>
            <a:ext cx="2182813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 descr="neutroph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1355725"/>
            <a:ext cx="1878013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5" descr="mus_skl_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3167063"/>
            <a:ext cx="43386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 descr="cell-binucleated-polygonal-eos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4829175"/>
            <a:ext cx="21812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7" descr="008neurniss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1341438"/>
            <a:ext cx="218281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7924800" cy="506413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Jaderný obal 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300788" y="1052513"/>
            <a:ext cx="2698750" cy="2160587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cs-CZ" altLang="cs-CZ" sz="1800" b="1" smtClean="0">
                <a:solidFill>
                  <a:schemeClr val="accent2"/>
                </a:solidFill>
              </a:rPr>
              <a:t>dvojitá biomembrána s póry</a:t>
            </a:r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cs-CZ" altLang="cs-CZ" sz="1800" b="1" smtClean="0">
                <a:solidFill>
                  <a:schemeClr val="accent2"/>
                </a:solidFill>
              </a:rPr>
              <a:t>perisinusoidální prostor</a:t>
            </a:r>
          </a:p>
        </p:txBody>
      </p:sp>
      <p:pic>
        <p:nvPicPr>
          <p:cNvPr id="18436" name="Picture 4" descr="nucle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484313"/>
            <a:ext cx="6323012" cy="547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5838"/>
            <a:ext cx="7924800" cy="504825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Chromatin </a:t>
            </a:r>
            <a:r>
              <a:rPr lang="cs-CZ" altLang="cs-CZ" sz="3200" b="1" dirty="0" smtClean="0"/>
              <a:t>(interfáze)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340644"/>
            <a:ext cx="3095625" cy="1008062"/>
          </a:xfrm>
        </p:spPr>
        <p:txBody>
          <a:bodyPr/>
          <a:lstStyle/>
          <a:p>
            <a:pPr eaLnBrk="1" hangingPunct="1"/>
            <a:r>
              <a:rPr lang="cs-CZ" altLang="cs-CZ" sz="2400" b="1" dirty="0" smtClean="0"/>
              <a:t>Heterochromatin</a:t>
            </a:r>
          </a:p>
          <a:p>
            <a:pPr eaLnBrk="1" hangingPunct="1"/>
            <a:r>
              <a:rPr lang="cs-CZ" altLang="cs-CZ" sz="2400" b="1" dirty="0" smtClean="0"/>
              <a:t>Euchromatin</a:t>
            </a:r>
            <a:endParaRPr lang="cs-CZ" altLang="cs-CZ" sz="2400" dirty="0" smtClean="0">
              <a:solidFill>
                <a:srgbClr val="0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0485" name="Picture 2" descr="euchromatin_and_heterochroma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44675"/>
            <a:ext cx="5759311" cy="432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30706" y="3044735"/>
            <a:ext cx="2376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Euchromatin - </a:t>
            </a:r>
            <a:r>
              <a:rPr lang="cs-CZ" dirty="0" err="1" smtClean="0"/>
              <a:t>spiralizace</a:t>
            </a:r>
            <a:r>
              <a:rPr lang="cs-CZ" dirty="0" smtClean="0"/>
              <a:t> do průměru 30 nm</a:t>
            </a:r>
          </a:p>
          <a:p>
            <a:r>
              <a:rPr lang="cs-CZ" dirty="0" smtClean="0"/>
              <a:t>(svinuté </a:t>
            </a:r>
            <a:r>
              <a:rPr lang="cs-CZ" dirty="0" err="1" smtClean="0"/>
              <a:t>nukleosomy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6557"/>
            <a:ext cx="7924800" cy="792163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Chromatin </a:t>
            </a:r>
            <a:r>
              <a:rPr lang="cs-CZ" altLang="cs-CZ" sz="3600" b="1" dirty="0" smtClean="0"/>
              <a:t>(M-fáze)</a:t>
            </a:r>
            <a:r>
              <a:rPr lang="cs-CZ" altLang="cs-CZ" sz="3600" dirty="0" smtClean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08720"/>
            <a:ext cx="8548439" cy="10081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400" dirty="0" smtClean="0"/>
              <a:t>viditelná kondenzovaná vlákna DNA (chromozomy) během mitózy</a:t>
            </a:r>
          </a:p>
        </p:txBody>
      </p:sp>
      <p:pic>
        <p:nvPicPr>
          <p:cNvPr id="21508" name="Picture 4" descr="chromos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666875"/>
            <a:ext cx="46910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23528" y="2276872"/>
            <a:ext cx="451643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Diploidní sada chromozomů          = 2x23 v každé somatické b.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</a:t>
            </a:r>
            <a:r>
              <a:rPr lang="cs-CZ" altLang="cs-CZ" sz="2400" b="1" dirty="0"/>
              <a:t>♀ </a:t>
            </a:r>
            <a:r>
              <a:rPr lang="cs-CZ" altLang="cs-CZ" sz="2400" dirty="0"/>
              <a:t>44 + XX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</a:t>
            </a:r>
            <a:r>
              <a:rPr lang="cs-CZ" altLang="cs-CZ" sz="2400" b="1" dirty="0"/>
              <a:t>♂ </a:t>
            </a:r>
            <a:r>
              <a:rPr lang="cs-CZ" altLang="cs-CZ" sz="2400" dirty="0"/>
              <a:t>44 + </a:t>
            </a:r>
            <a:r>
              <a:rPr lang="cs-CZ" altLang="cs-CZ" sz="2400" dirty="0" smtClean="0"/>
              <a:t>XY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V mitotickém chromosomu je již replikovaná DNA (2 </a:t>
            </a:r>
            <a:r>
              <a:rPr lang="cs-CZ" altLang="cs-CZ" sz="2000" dirty="0" err="1" smtClean="0"/>
              <a:t>chromaidy</a:t>
            </a:r>
            <a:r>
              <a:rPr lang="cs-CZ" altLang="cs-CZ" sz="2000" dirty="0" smtClean="0"/>
              <a:t>)</a:t>
            </a:r>
            <a:endParaRPr lang="cs-CZ" altLang="cs-CZ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076056" y="4130903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err="1" smtClean="0"/>
              <a:t>nukleosomy</a:t>
            </a:r>
            <a:endParaRPr lang="cs-CZ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63" y="217488"/>
            <a:ext cx="7924800" cy="576262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3399"/>
                </a:solidFill>
              </a:rPr>
              <a:t>Jadérko (nucleolus) 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777875" y="6165850"/>
            <a:ext cx="424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" name="Obdélník 6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3557" name="Picture 9" descr="VÃ½sledek obrÃ¡zku pro human nucleolus nucleolar center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2198688"/>
            <a:ext cx="45148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VÃ½sledek obrÃ¡zku pro nucleolus electron micros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835025"/>
            <a:ext cx="30241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3"/>
          <p:cNvCxnSpPr/>
          <p:nvPr/>
        </p:nvCxnSpPr>
        <p:spPr>
          <a:xfrm flipV="1">
            <a:off x="2578100" y="2119313"/>
            <a:ext cx="3455988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>
            <a:off x="2120900" y="3028950"/>
            <a:ext cx="1608138" cy="34242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5738"/>
            <a:ext cx="7924800" cy="796925"/>
          </a:xfrm>
        </p:spPr>
        <p:txBody>
          <a:bodyPr/>
          <a:lstStyle/>
          <a:p>
            <a:pPr eaLnBrk="1" hangingPunct="1"/>
            <a:r>
              <a:rPr lang="cs-CZ" altLang="cs-CZ" sz="4000" smtClean="0">
                <a:solidFill>
                  <a:srgbClr val="002060"/>
                </a:solidFill>
              </a:rPr>
              <a:t>Mitochondrie</a:t>
            </a:r>
            <a:r>
              <a:rPr lang="cs-CZ" altLang="cs-CZ" sz="4000" smtClean="0"/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23950"/>
            <a:ext cx="3384550" cy="1441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rgbClr val="000000"/>
                </a:solidFill>
              </a:rPr>
              <a:t>Semiautonomní organela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rgbClr val="000000"/>
                </a:solidFill>
              </a:rPr>
              <a:t>Velikost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rgbClr val="000000"/>
                </a:solidFill>
                <a:sym typeface="Symbol" panose="05050102010706020507" pitchFamily="18" charset="2"/>
              </a:rPr>
              <a:t>Stavba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rgbClr val="000000"/>
                </a:solidFill>
                <a:sym typeface="Symbol" panose="05050102010706020507" pitchFamily="18" charset="2"/>
              </a:rPr>
              <a:t>Počet</a:t>
            </a:r>
          </a:p>
        </p:txBody>
      </p:sp>
      <p:pic>
        <p:nvPicPr>
          <p:cNvPr id="24580" name="Picture 4" descr="mitochondr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627188"/>
            <a:ext cx="5329237" cy="263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2698750" y="4271963"/>
            <a:ext cx="51847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http://www.emc.maricopa.edu/faculty/farabee/BIOBK/BioBookCELL2.html</a:t>
            </a:r>
          </a:p>
        </p:txBody>
      </p:sp>
      <p:sp>
        <p:nvSpPr>
          <p:cNvPr id="6" name="Obdélník 5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4583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4789488"/>
            <a:ext cx="23447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4789488"/>
            <a:ext cx="235743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4797425"/>
            <a:ext cx="265430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406400"/>
            <a:ext cx="7772400" cy="719138"/>
          </a:xfrm>
        </p:spPr>
        <p:txBody>
          <a:bodyPr anchor="ctr"/>
          <a:lstStyle/>
          <a:p>
            <a:pPr eaLnBrk="1" hangingPunct="1"/>
            <a:r>
              <a:rPr lang="cs-CZ" altLang="cs-CZ" sz="4400" smtClean="0">
                <a:solidFill>
                  <a:schemeClr val="accent2"/>
                </a:solidFill>
              </a:rPr>
              <a:t>Buňka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412875"/>
            <a:ext cx="7704137" cy="8636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cs-CZ" altLang="cs-CZ" smtClean="0">
                <a:solidFill>
                  <a:srgbClr val="000000"/>
                </a:solidFill>
              </a:rPr>
              <a:t>Základní morfologická a funkční jednotka organizmu schopná životních projevů: ???</a:t>
            </a:r>
          </a:p>
        </p:txBody>
      </p:sp>
      <p:pic>
        <p:nvPicPr>
          <p:cNvPr id="4100" name="Picture 4" descr="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3429000"/>
            <a:ext cx="34671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Obdélník 2"/>
          <p:cNvSpPr>
            <a:spLocks noChangeArrowheads="1"/>
          </p:cNvSpPr>
          <p:nvPr/>
        </p:nvSpPr>
        <p:spPr bwMode="auto">
          <a:xfrm>
            <a:off x="684213" y="2563813"/>
            <a:ext cx="160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</a:rPr>
              <a:t>metabolizmus</a:t>
            </a:r>
            <a:endParaRPr lang="en-US" altLang="en-US" sz="1800" dirty="0">
              <a:solidFill>
                <a:srgbClr val="C00000"/>
              </a:solidFill>
            </a:endParaRPr>
          </a:p>
        </p:txBody>
      </p:sp>
      <p:sp>
        <p:nvSpPr>
          <p:cNvPr id="4102" name="Obdélník 3"/>
          <p:cNvSpPr>
            <a:spLocks noChangeArrowheads="1"/>
          </p:cNvSpPr>
          <p:nvPr/>
        </p:nvSpPr>
        <p:spPr bwMode="auto">
          <a:xfrm>
            <a:off x="2806700" y="2568575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226845"/>
                </a:solidFill>
              </a:rPr>
              <a:t>růst</a:t>
            </a:r>
            <a:endParaRPr lang="en-US" altLang="en-US" sz="1800" dirty="0">
              <a:solidFill>
                <a:srgbClr val="226845"/>
              </a:solidFill>
            </a:endParaRPr>
          </a:p>
        </p:txBody>
      </p:sp>
      <p:sp>
        <p:nvSpPr>
          <p:cNvPr id="4103" name="Obdélník 4"/>
          <p:cNvSpPr>
            <a:spLocks noChangeArrowheads="1"/>
          </p:cNvSpPr>
          <p:nvPr/>
        </p:nvSpPr>
        <p:spPr bwMode="auto">
          <a:xfrm>
            <a:off x="3917950" y="2563813"/>
            <a:ext cx="1236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C000"/>
                </a:solidFill>
              </a:rPr>
              <a:t>dráždivost</a:t>
            </a:r>
            <a:endParaRPr lang="en-US" altLang="en-US" sz="1800" dirty="0">
              <a:solidFill>
                <a:srgbClr val="FFC000"/>
              </a:solidFill>
            </a:endParaRPr>
          </a:p>
        </p:txBody>
      </p:sp>
      <p:sp>
        <p:nvSpPr>
          <p:cNvPr id="4104" name="Obdélník 5"/>
          <p:cNvSpPr>
            <a:spLocks noChangeArrowheads="1"/>
          </p:cNvSpPr>
          <p:nvPr/>
        </p:nvSpPr>
        <p:spPr bwMode="auto">
          <a:xfrm>
            <a:off x="5548313" y="2563813"/>
            <a:ext cx="1633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rozmnožování</a:t>
            </a:r>
            <a:endParaRPr lang="en-US" altLang="en-US" sz="1800" dirty="0">
              <a:solidFill>
                <a:srgbClr val="0070C0"/>
              </a:solidFill>
            </a:endParaRPr>
          </a:p>
        </p:txBody>
      </p:sp>
      <p:sp>
        <p:nvSpPr>
          <p:cNvPr id="4105" name="Obdélník 6"/>
          <p:cNvSpPr>
            <a:spLocks noChangeArrowheads="1"/>
          </p:cNvSpPr>
          <p:nvPr/>
        </p:nvSpPr>
        <p:spPr bwMode="auto">
          <a:xfrm>
            <a:off x="7575550" y="2563813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</a:rPr>
              <a:t>pohyb</a:t>
            </a:r>
            <a:endParaRPr lang="en-US" altLang="en-US" sz="1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2" grpId="0"/>
      <p:bldP spid="4103" grpId="0"/>
      <p:bldP spid="4104" grpId="0"/>
      <p:bldP spid="410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0075" y="360363"/>
            <a:ext cx="7924800" cy="647700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chemeClr val="accent2"/>
                </a:solidFill>
              </a:rPr>
              <a:t>Ribosomy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189038"/>
            <a:ext cx="7585075" cy="49260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dirty="0" smtClean="0"/>
              <a:t>Složení</a:t>
            </a:r>
          </a:p>
          <a:p>
            <a:pPr eaLnBrk="1" hangingPunct="1">
              <a:defRPr/>
            </a:pPr>
            <a:r>
              <a:rPr lang="cs-CZ" altLang="cs-CZ" sz="1800" dirty="0" smtClean="0"/>
              <a:t>Velikost</a:t>
            </a:r>
          </a:p>
          <a:p>
            <a:pPr eaLnBrk="1" hangingPunct="1">
              <a:defRPr/>
            </a:pPr>
            <a:endParaRPr lang="cs-CZ" altLang="cs-CZ" sz="2400" dirty="0" smtClean="0"/>
          </a:p>
          <a:p>
            <a:pPr marL="0" indent="0" eaLnBrk="1" hangingPunct="1">
              <a:buFontTx/>
              <a:buNone/>
              <a:defRPr/>
            </a:pPr>
            <a:endParaRPr lang="cs-CZ" altLang="cs-CZ" sz="2400" dirty="0" smtClean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cs-CZ" altLang="cs-CZ" sz="2400" dirty="0" smtClean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cs-CZ" altLang="cs-CZ" sz="2000" dirty="0" smtClean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altLang="cs-CZ" sz="20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r>
              <a:rPr lang="cs-CZ" altLang="cs-CZ" sz="2000" dirty="0" smtClean="0">
                <a:solidFill>
                  <a:srgbClr val="339966"/>
                </a:solidFill>
                <a:cs typeface="Arial" panose="020B0604020202020204" pitchFamily="34" charset="0"/>
              </a:rPr>
              <a:t>volné                       </a:t>
            </a:r>
            <a:r>
              <a:rPr lang="cs-CZ" altLang="cs-CZ" sz="2000" dirty="0" err="1" smtClean="0">
                <a:solidFill>
                  <a:srgbClr val="339966"/>
                </a:solidFill>
                <a:cs typeface="Arial" panose="020B0604020202020204" pitchFamily="34" charset="0"/>
              </a:rPr>
              <a:t>polyribosomy</a:t>
            </a:r>
            <a:r>
              <a:rPr lang="cs-CZ" altLang="cs-CZ" sz="2000" dirty="0" smtClean="0">
                <a:solidFill>
                  <a:srgbClr val="339966"/>
                </a:solidFill>
                <a:cs typeface="Arial" panose="020B0604020202020204" pitchFamily="34" charset="0"/>
              </a:rPr>
              <a:t>              </a:t>
            </a:r>
            <a:r>
              <a:rPr lang="cs-CZ" altLang="cs-CZ" sz="2000" dirty="0" err="1" smtClean="0">
                <a:solidFill>
                  <a:srgbClr val="339966"/>
                </a:solidFill>
                <a:cs typeface="Arial" panose="020B0604020202020204" pitchFamily="34" charset="0"/>
              </a:rPr>
              <a:t>ribosomy</a:t>
            </a:r>
            <a:r>
              <a:rPr lang="cs-CZ" altLang="cs-CZ" sz="2000" dirty="0" smtClean="0">
                <a:solidFill>
                  <a:srgbClr val="339966"/>
                </a:solidFill>
                <a:cs typeface="Arial" panose="020B0604020202020204" pitchFamily="34" charset="0"/>
              </a:rPr>
              <a:t> na</a:t>
            </a: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r>
              <a:rPr lang="cs-CZ" altLang="cs-CZ" sz="2000" dirty="0" err="1" smtClean="0">
                <a:solidFill>
                  <a:srgbClr val="339966"/>
                </a:solidFill>
                <a:cs typeface="Arial" panose="020B0604020202020204" pitchFamily="34" charset="0"/>
              </a:rPr>
              <a:t>ribosomy</a:t>
            </a:r>
            <a:r>
              <a:rPr lang="cs-CZ" altLang="cs-CZ" sz="2000" dirty="0" smtClean="0">
                <a:solidFill>
                  <a:srgbClr val="339966"/>
                </a:solidFill>
                <a:cs typeface="Arial" panose="020B0604020202020204" pitchFamily="34" charset="0"/>
              </a:rPr>
              <a:t>                                                      endoplazmatickém </a:t>
            </a: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r>
              <a:rPr lang="cs-CZ" altLang="cs-CZ" sz="2000" dirty="0" smtClean="0">
                <a:solidFill>
                  <a:srgbClr val="339966"/>
                </a:solidFill>
                <a:cs typeface="Arial" panose="020B0604020202020204" pitchFamily="34" charset="0"/>
              </a:rPr>
              <a:t>                                                                     retikulu</a:t>
            </a: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endParaRPr lang="cs-CZ" altLang="cs-CZ" sz="2000" dirty="0" smtClean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endParaRPr lang="cs-CZ" altLang="cs-CZ" sz="20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ct val="5000"/>
              </a:spcBef>
              <a:buFontTx/>
              <a:buNone/>
              <a:defRPr/>
            </a:pPr>
            <a:r>
              <a:rPr lang="cs-CZ" altLang="cs-CZ" sz="2000" dirty="0" smtClean="0">
                <a:cs typeface="Arial" panose="020B0604020202020204" pitchFamily="34" charset="0"/>
              </a:rPr>
              <a:t>Proteosyntéza „pro buňku“  a   „na export“ (</a:t>
            </a:r>
            <a:r>
              <a:rPr lang="cs-CZ" altLang="cs-CZ" sz="2000" i="1" dirty="0" smtClean="0">
                <a:cs typeface="Arial" panose="020B0604020202020204" pitchFamily="34" charset="0"/>
              </a:rPr>
              <a:t>např. žlázové </a:t>
            </a:r>
            <a:r>
              <a:rPr lang="cs-CZ" altLang="cs-CZ" sz="2000" i="1" dirty="0" err="1" smtClean="0">
                <a:cs typeface="Arial" panose="020B0604020202020204" pitchFamily="34" charset="0"/>
              </a:rPr>
              <a:t>bb</a:t>
            </a:r>
            <a:r>
              <a:rPr lang="cs-CZ" altLang="cs-CZ" sz="2000" i="1" dirty="0" smtClean="0">
                <a:cs typeface="Arial" panose="020B0604020202020204" pitchFamily="34" charset="0"/>
              </a:rPr>
              <a:t>.)</a:t>
            </a:r>
            <a:endParaRPr lang="en-US" altLang="cs-CZ" sz="2000" i="1" dirty="0" smtClean="0">
              <a:cs typeface="Arial" panose="020B0604020202020204" pitchFamily="34" charset="0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1009650" y="2192338"/>
            <a:ext cx="6596063" cy="3095625"/>
            <a:chOff x="703" y="1934"/>
            <a:chExt cx="4155" cy="1950"/>
          </a:xfrm>
        </p:grpSpPr>
        <p:sp>
          <p:nvSpPr>
            <p:cNvPr id="25606" name="Oval 5"/>
            <p:cNvSpPr>
              <a:spLocks noChangeArrowheads="1"/>
            </p:cNvSpPr>
            <p:nvPr/>
          </p:nvSpPr>
          <p:spPr bwMode="auto">
            <a:xfrm>
              <a:off x="793" y="2432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07" name="Oval 6"/>
            <p:cNvSpPr>
              <a:spLocks noChangeArrowheads="1"/>
            </p:cNvSpPr>
            <p:nvPr/>
          </p:nvSpPr>
          <p:spPr bwMode="auto">
            <a:xfrm>
              <a:off x="930" y="2659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08" name="Oval 7"/>
            <p:cNvSpPr>
              <a:spLocks noChangeArrowheads="1"/>
            </p:cNvSpPr>
            <p:nvPr/>
          </p:nvSpPr>
          <p:spPr bwMode="auto">
            <a:xfrm>
              <a:off x="975" y="2478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09" name="Oval 8"/>
            <p:cNvSpPr>
              <a:spLocks noChangeArrowheads="1"/>
            </p:cNvSpPr>
            <p:nvPr/>
          </p:nvSpPr>
          <p:spPr bwMode="auto">
            <a:xfrm>
              <a:off x="1156" y="279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10" name="Oval 9"/>
            <p:cNvSpPr>
              <a:spLocks noChangeArrowheads="1"/>
            </p:cNvSpPr>
            <p:nvPr/>
          </p:nvSpPr>
          <p:spPr bwMode="auto">
            <a:xfrm>
              <a:off x="1202" y="2432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11" name="Oval 10"/>
            <p:cNvSpPr>
              <a:spLocks noChangeArrowheads="1"/>
            </p:cNvSpPr>
            <p:nvPr/>
          </p:nvSpPr>
          <p:spPr bwMode="auto">
            <a:xfrm>
              <a:off x="884" y="2251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12" name="Oval 11"/>
            <p:cNvSpPr>
              <a:spLocks noChangeArrowheads="1"/>
            </p:cNvSpPr>
            <p:nvPr/>
          </p:nvSpPr>
          <p:spPr bwMode="auto">
            <a:xfrm>
              <a:off x="703" y="2750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13" name="Oval 12"/>
            <p:cNvSpPr>
              <a:spLocks noChangeArrowheads="1"/>
            </p:cNvSpPr>
            <p:nvPr/>
          </p:nvSpPr>
          <p:spPr bwMode="auto">
            <a:xfrm>
              <a:off x="930" y="2931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14" name="Oval 13"/>
            <p:cNvSpPr>
              <a:spLocks noChangeArrowheads="1"/>
            </p:cNvSpPr>
            <p:nvPr/>
          </p:nvSpPr>
          <p:spPr bwMode="auto">
            <a:xfrm>
              <a:off x="1156" y="2205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15" name="Freeform 14"/>
            <p:cNvSpPr>
              <a:spLocks/>
            </p:cNvSpPr>
            <p:nvPr/>
          </p:nvSpPr>
          <p:spPr bwMode="auto">
            <a:xfrm>
              <a:off x="2187" y="2209"/>
              <a:ext cx="602" cy="745"/>
            </a:xfrm>
            <a:custGeom>
              <a:avLst/>
              <a:gdLst>
                <a:gd name="T0" fmla="*/ 574 w 602"/>
                <a:gd name="T1" fmla="*/ 40 h 745"/>
                <a:gd name="T2" fmla="*/ 245 w 602"/>
                <a:gd name="T3" fmla="*/ 58 h 745"/>
                <a:gd name="T4" fmla="*/ 199 w 602"/>
                <a:gd name="T5" fmla="*/ 86 h 745"/>
                <a:gd name="T6" fmla="*/ 172 w 602"/>
                <a:gd name="T7" fmla="*/ 104 h 745"/>
                <a:gd name="T8" fmla="*/ 144 w 602"/>
                <a:gd name="T9" fmla="*/ 113 h 745"/>
                <a:gd name="T10" fmla="*/ 99 w 602"/>
                <a:gd name="T11" fmla="*/ 141 h 745"/>
                <a:gd name="T12" fmla="*/ 44 w 602"/>
                <a:gd name="T13" fmla="*/ 223 h 745"/>
                <a:gd name="T14" fmla="*/ 26 w 602"/>
                <a:gd name="T15" fmla="*/ 250 h 745"/>
                <a:gd name="T16" fmla="*/ 99 w 602"/>
                <a:gd name="T17" fmla="*/ 644 h 745"/>
                <a:gd name="T18" fmla="*/ 108 w 602"/>
                <a:gd name="T19" fmla="*/ 671 h 745"/>
                <a:gd name="T20" fmla="*/ 163 w 602"/>
                <a:gd name="T21" fmla="*/ 689 h 745"/>
                <a:gd name="T22" fmla="*/ 565 w 602"/>
                <a:gd name="T23" fmla="*/ 634 h 745"/>
                <a:gd name="T24" fmla="*/ 602 w 602"/>
                <a:gd name="T25" fmla="*/ 552 h 745"/>
                <a:gd name="T26" fmla="*/ 592 w 602"/>
                <a:gd name="T27" fmla="*/ 342 h 745"/>
                <a:gd name="T28" fmla="*/ 410 w 602"/>
                <a:gd name="T29" fmla="*/ 186 h 745"/>
                <a:gd name="T30" fmla="*/ 181 w 602"/>
                <a:gd name="T31" fmla="*/ 278 h 7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02" h="745">
                  <a:moveTo>
                    <a:pt x="574" y="40"/>
                  </a:moveTo>
                  <a:cubicBezTo>
                    <a:pt x="464" y="43"/>
                    <a:pt x="338" y="0"/>
                    <a:pt x="245" y="58"/>
                  </a:cubicBezTo>
                  <a:cubicBezTo>
                    <a:pt x="185" y="96"/>
                    <a:pt x="275" y="61"/>
                    <a:pt x="199" y="86"/>
                  </a:cubicBezTo>
                  <a:cubicBezTo>
                    <a:pt x="190" y="92"/>
                    <a:pt x="182" y="99"/>
                    <a:pt x="172" y="104"/>
                  </a:cubicBezTo>
                  <a:cubicBezTo>
                    <a:pt x="163" y="108"/>
                    <a:pt x="152" y="108"/>
                    <a:pt x="144" y="113"/>
                  </a:cubicBezTo>
                  <a:cubicBezTo>
                    <a:pt x="80" y="152"/>
                    <a:pt x="178" y="115"/>
                    <a:pt x="99" y="141"/>
                  </a:cubicBezTo>
                  <a:cubicBezTo>
                    <a:pt x="56" y="205"/>
                    <a:pt x="74" y="178"/>
                    <a:pt x="44" y="223"/>
                  </a:cubicBezTo>
                  <a:cubicBezTo>
                    <a:pt x="38" y="232"/>
                    <a:pt x="26" y="250"/>
                    <a:pt x="26" y="250"/>
                  </a:cubicBezTo>
                  <a:cubicBezTo>
                    <a:pt x="30" y="371"/>
                    <a:pt x="0" y="545"/>
                    <a:pt x="99" y="644"/>
                  </a:cubicBezTo>
                  <a:cubicBezTo>
                    <a:pt x="102" y="653"/>
                    <a:pt x="100" y="666"/>
                    <a:pt x="108" y="671"/>
                  </a:cubicBezTo>
                  <a:cubicBezTo>
                    <a:pt x="124" y="682"/>
                    <a:pt x="163" y="689"/>
                    <a:pt x="163" y="689"/>
                  </a:cubicBezTo>
                  <a:cubicBezTo>
                    <a:pt x="345" y="684"/>
                    <a:pt x="460" y="745"/>
                    <a:pt x="565" y="634"/>
                  </a:cubicBezTo>
                  <a:cubicBezTo>
                    <a:pt x="575" y="604"/>
                    <a:pt x="591" y="581"/>
                    <a:pt x="602" y="552"/>
                  </a:cubicBezTo>
                  <a:cubicBezTo>
                    <a:pt x="599" y="482"/>
                    <a:pt x="597" y="412"/>
                    <a:pt x="592" y="342"/>
                  </a:cubicBezTo>
                  <a:cubicBezTo>
                    <a:pt x="586" y="266"/>
                    <a:pt x="473" y="209"/>
                    <a:pt x="410" y="186"/>
                  </a:cubicBezTo>
                  <a:cubicBezTo>
                    <a:pt x="338" y="190"/>
                    <a:pt x="181" y="163"/>
                    <a:pt x="181" y="27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16" name="Oval 15"/>
            <p:cNvSpPr>
              <a:spLocks noChangeArrowheads="1"/>
            </p:cNvSpPr>
            <p:nvPr/>
          </p:nvSpPr>
          <p:spPr bwMode="auto">
            <a:xfrm>
              <a:off x="2608" y="2205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17" name="Oval 16"/>
            <p:cNvSpPr>
              <a:spLocks noChangeArrowheads="1"/>
            </p:cNvSpPr>
            <p:nvPr/>
          </p:nvSpPr>
          <p:spPr bwMode="auto">
            <a:xfrm>
              <a:off x="2426" y="2251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18" name="Oval 17"/>
            <p:cNvSpPr>
              <a:spLocks noChangeArrowheads="1"/>
            </p:cNvSpPr>
            <p:nvPr/>
          </p:nvSpPr>
          <p:spPr bwMode="auto">
            <a:xfrm>
              <a:off x="2245" y="2387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19" name="Oval 18"/>
            <p:cNvSpPr>
              <a:spLocks noChangeArrowheads="1"/>
            </p:cNvSpPr>
            <p:nvPr/>
          </p:nvSpPr>
          <p:spPr bwMode="auto">
            <a:xfrm>
              <a:off x="2200" y="2568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20" name="Oval 19"/>
            <p:cNvSpPr>
              <a:spLocks noChangeArrowheads="1"/>
            </p:cNvSpPr>
            <p:nvPr/>
          </p:nvSpPr>
          <p:spPr bwMode="auto">
            <a:xfrm>
              <a:off x="2245" y="2795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21" name="Oval 20"/>
            <p:cNvSpPr>
              <a:spLocks noChangeArrowheads="1"/>
            </p:cNvSpPr>
            <p:nvPr/>
          </p:nvSpPr>
          <p:spPr bwMode="auto">
            <a:xfrm>
              <a:off x="2472" y="2886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22" name="Oval 21"/>
            <p:cNvSpPr>
              <a:spLocks noChangeArrowheads="1"/>
            </p:cNvSpPr>
            <p:nvPr/>
          </p:nvSpPr>
          <p:spPr bwMode="auto">
            <a:xfrm>
              <a:off x="2744" y="2795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23" name="Oval 22"/>
            <p:cNvSpPr>
              <a:spLocks noChangeArrowheads="1"/>
            </p:cNvSpPr>
            <p:nvPr/>
          </p:nvSpPr>
          <p:spPr bwMode="auto">
            <a:xfrm>
              <a:off x="2744" y="2478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24" name="Oval 23"/>
            <p:cNvSpPr>
              <a:spLocks noChangeArrowheads="1"/>
            </p:cNvSpPr>
            <p:nvPr/>
          </p:nvSpPr>
          <p:spPr bwMode="auto">
            <a:xfrm>
              <a:off x="2517" y="2387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25" name="Oval 24"/>
            <p:cNvSpPr>
              <a:spLocks noChangeArrowheads="1"/>
            </p:cNvSpPr>
            <p:nvPr/>
          </p:nvSpPr>
          <p:spPr bwMode="auto">
            <a:xfrm>
              <a:off x="2789" y="2659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26" name="Freeform 25"/>
            <p:cNvSpPr>
              <a:spLocks/>
            </p:cNvSpPr>
            <p:nvPr/>
          </p:nvSpPr>
          <p:spPr bwMode="auto">
            <a:xfrm>
              <a:off x="3680" y="2512"/>
              <a:ext cx="1178" cy="211"/>
            </a:xfrm>
            <a:custGeom>
              <a:avLst/>
              <a:gdLst>
                <a:gd name="T0" fmla="*/ 69 w 1178"/>
                <a:gd name="T1" fmla="*/ 112 h 211"/>
                <a:gd name="T2" fmla="*/ 178 w 1178"/>
                <a:gd name="T3" fmla="*/ 85 h 211"/>
                <a:gd name="T4" fmla="*/ 434 w 1178"/>
                <a:gd name="T5" fmla="*/ 48 h 211"/>
                <a:gd name="T6" fmla="*/ 901 w 1178"/>
                <a:gd name="T7" fmla="*/ 57 h 211"/>
                <a:gd name="T8" fmla="*/ 983 w 1178"/>
                <a:gd name="T9" fmla="*/ 94 h 211"/>
                <a:gd name="T10" fmla="*/ 1074 w 1178"/>
                <a:gd name="T11" fmla="*/ 103 h 211"/>
                <a:gd name="T12" fmla="*/ 1175 w 1178"/>
                <a:gd name="T13" fmla="*/ 149 h 211"/>
                <a:gd name="T14" fmla="*/ 1166 w 1178"/>
                <a:gd name="T15" fmla="*/ 203 h 211"/>
                <a:gd name="T16" fmla="*/ 1138 w 1178"/>
                <a:gd name="T17" fmla="*/ 194 h 211"/>
                <a:gd name="T18" fmla="*/ 1029 w 1178"/>
                <a:gd name="T19" fmla="*/ 139 h 211"/>
                <a:gd name="T20" fmla="*/ 608 w 1178"/>
                <a:gd name="T21" fmla="*/ 94 h 211"/>
                <a:gd name="T22" fmla="*/ 498 w 1178"/>
                <a:gd name="T23" fmla="*/ 66 h 211"/>
                <a:gd name="T24" fmla="*/ 233 w 1178"/>
                <a:gd name="T25" fmla="*/ 75 h 211"/>
                <a:gd name="T26" fmla="*/ 315 w 1178"/>
                <a:gd name="T27" fmla="*/ 48 h 211"/>
                <a:gd name="T28" fmla="*/ 361 w 1178"/>
                <a:gd name="T29" fmla="*/ 57 h 211"/>
                <a:gd name="T30" fmla="*/ 306 w 1178"/>
                <a:gd name="T31" fmla="*/ 75 h 211"/>
                <a:gd name="T32" fmla="*/ 197 w 1178"/>
                <a:gd name="T33" fmla="*/ 85 h 211"/>
                <a:gd name="T34" fmla="*/ 59 w 1178"/>
                <a:gd name="T35" fmla="*/ 185 h 211"/>
                <a:gd name="T36" fmla="*/ 32 w 1178"/>
                <a:gd name="T37" fmla="*/ 176 h 211"/>
                <a:gd name="T38" fmla="*/ 69 w 1178"/>
                <a:gd name="T39" fmla="*/ 112 h 2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78" h="211">
                  <a:moveTo>
                    <a:pt x="69" y="112"/>
                  </a:moveTo>
                  <a:cubicBezTo>
                    <a:pt x="141" y="88"/>
                    <a:pt x="104" y="97"/>
                    <a:pt x="178" y="85"/>
                  </a:cubicBezTo>
                  <a:cubicBezTo>
                    <a:pt x="289" y="47"/>
                    <a:pt x="281" y="56"/>
                    <a:pt x="434" y="48"/>
                  </a:cubicBezTo>
                  <a:cubicBezTo>
                    <a:pt x="582" y="0"/>
                    <a:pt x="901" y="57"/>
                    <a:pt x="901" y="57"/>
                  </a:cubicBezTo>
                  <a:cubicBezTo>
                    <a:pt x="930" y="67"/>
                    <a:pt x="952" y="89"/>
                    <a:pt x="983" y="94"/>
                  </a:cubicBezTo>
                  <a:cubicBezTo>
                    <a:pt x="1013" y="99"/>
                    <a:pt x="1044" y="100"/>
                    <a:pt x="1074" y="103"/>
                  </a:cubicBezTo>
                  <a:cubicBezTo>
                    <a:pt x="1122" y="119"/>
                    <a:pt x="1145" y="103"/>
                    <a:pt x="1175" y="149"/>
                  </a:cubicBezTo>
                  <a:cubicBezTo>
                    <a:pt x="1172" y="167"/>
                    <a:pt x="1178" y="189"/>
                    <a:pt x="1166" y="203"/>
                  </a:cubicBezTo>
                  <a:cubicBezTo>
                    <a:pt x="1160" y="211"/>
                    <a:pt x="1147" y="199"/>
                    <a:pt x="1138" y="194"/>
                  </a:cubicBezTo>
                  <a:cubicBezTo>
                    <a:pt x="1092" y="169"/>
                    <a:pt x="1076" y="156"/>
                    <a:pt x="1029" y="139"/>
                  </a:cubicBezTo>
                  <a:cubicBezTo>
                    <a:pt x="939" y="53"/>
                    <a:pt x="630" y="95"/>
                    <a:pt x="608" y="94"/>
                  </a:cubicBezTo>
                  <a:cubicBezTo>
                    <a:pt x="571" y="85"/>
                    <a:pt x="535" y="75"/>
                    <a:pt x="498" y="66"/>
                  </a:cubicBezTo>
                  <a:cubicBezTo>
                    <a:pt x="410" y="69"/>
                    <a:pt x="321" y="79"/>
                    <a:pt x="233" y="75"/>
                  </a:cubicBezTo>
                  <a:cubicBezTo>
                    <a:pt x="204" y="74"/>
                    <a:pt x="315" y="48"/>
                    <a:pt x="315" y="48"/>
                  </a:cubicBezTo>
                  <a:cubicBezTo>
                    <a:pt x="330" y="51"/>
                    <a:pt x="366" y="42"/>
                    <a:pt x="361" y="57"/>
                  </a:cubicBezTo>
                  <a:cubicBezTo>
                    <a:pt x="355" y="75"/>
                    <a:pt x="324" y="69"/>
                    <a:pt x="306" y="75"/>
                  </a:cubicBezTo>
                  <a:cubicBezTo>
                    <a:pt x="271" y="86"/>
                    <a:pt x="233" y="82"/>
                    <a:pt x="197" y="85"/>
                  </a:cubicBezTo>
                  <a:cubicBezTo>
                    <a:pt x="126" y="108"/>
                    <a:pt x="114" y="167"/>
                    <a:pt x="59" y="185"/>
                  </a:cubicBezTo>
                  <a:cubicBezTo>
                    <a:pt x="50" y="182"/>
                    <a:pt x="39" y="183"/>
                    <a:pt x="32" y="176"/>
                  </a:cubicBezTo>
                  <a:cubicBezTo>
                    <a:pt x="0" y="144"/>
                    <a:pt x="38" y="112"/>
                    <a:pt x="69" y="1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27" name="Freeform 26"/>
            <p:cNvSpPr>
              <a:spLocks/>
            </p:cNvSpPr>
            <p:nvPr/>
          </p:nvSpPr>
          <p:spPr bwMode="auto">
            <a:xfrm>
              <a:off x="3645" y="1934"/>
              <a:ext cx="753" cy="544"/>
            </a:xfrm>
            <a:custGeom>
              <a:avLst/>
              <a:gdLst>
                <a:gd name="T0" fmla="*/ 76 w 753"/>
                <a:gd name="T1" fmla="*/ 461 h 544"/>
                <a:gd name="T2" fmla="*/ 241 w 753"/>
                <a:gd name="T3" fmla="*/ 452 h 544"/>
                <a:gd name="T4" fmla="*/ 387 w 753"/>
                <a:gd name="T5" fmla="*/ 343 h 544"/>
                <a:gd name="T6" fmla="*/ 433 w 753"/>
                <a:gd name="T7" fmla="*/ 279 h 544"/>
                <a:gd name="T8" fmla="*/ 497 w 753"/>
                <a:gd name="T9" fmla="*/ 187 h 544"/>
                <a:gd name="T10" fmla="*/ 515 w 753"/>
                <a:gd name="T11" fmla="*/ 132 h 544"/>
                <a:gd name="T12" fmla="*/ 680 w 753"/>
                <a:gd name="T13" fmla="*/ 4 h 544"/>
                <a:gd name="T14" fmla="*/ 725 w 753"/>
                <a:gd name="T15" fmla="*/ 13 h 544"/>
                <a:gd name="T16" fmla="*/ 689 w 753"/>
                <a:gd name="T17" fmla="*/ 68 h 544"/>
                <a:gd name="T18" fmla="*/ 634 w 753"/>
                <a:gd name="T19" fmla="*/ 105 h 544"/>
                <a:gd name="T20" fmla="*/ 606 w 753"/>
                <a:gd name="T21" fmla="*/ 123 h 544"/>
                <a:gd name="T22" fmla="*/ 570 w 753"/>
                <a:gd name="T23" fmla="*/ 169 h 544"/>
                <a:gd name="T24" fmla="*/ 506 w 753"/>
                <a:gd name="T25" fmla="*/ 233 h 544"/>
                <a:gd name="T26" fmla="*/ 478 w 753"/>
                <a:gd name="T27" fmla="*/ 279 h 544"/>
                <a:gd name="T28" fmla="*/ 469 w 753"/>
                <a:gd name="T29" fmla="*/ 306 h 544"/>
                <a:gd name="T30" fmla="*/ 405 w 753"/>
                <a:gd name="T31" fmla="*/ 361 h 544"/>
                <a:gd name="T32" fmla="*/ 369 w 753"/>
                <a:gd name="T33" fmla="*/ 443 h 544"/>
                <a:gd name="T34" fmla="*/ 140 w 753"/>
                <a:gd name="T35" fmla="*/ 516 h 544"/>
                <a:gd name="T36" fmla="*/ 85 w 753"/>
                <a:gd name="T37" fmla="*/ 535 h 544"/>
                <a:gd name="T38" fmla="*/ 58 w 753"/>
                <a:gd name="T39" fmla="*/ 544 h 544"/>
                <a:gd name="T40" fmla="*/ 40 w 753"/>
                <a:gd name="T41" fmla="*/ 471 h 544"/>
                <a:gd name="T42" fmla="*/ 76 w 753"/>
                <a:gd name="T43" fmla="*/ 461 h 5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3" h="544">
                  <a:moveTo>
                    <a:pt x="76" y="461"/>
                  </a:moveTo>
                  <a:cubicBezTo>
                    <a:pt x="131" y="458"/>
                    <a:pt x="187" y="463"/>
                    <a:pt x="241" y="452"/>
                  </a:cubicBezTo>
                  <a:cubicBezTo>
                    <a:pt x="304" y="439"/>
                    <a:pt x="328" y="363"/>
                    <a:pt x="387" y="343"/>
                  </a:cubicBezTo>
                  <a:cubicBezTo>
                    <a:pt x="408" y="321"/>
                    <a:pt x="411" y="300"/>
                    <a:pt x="433" y="279"/>
                  </a:cubicBezTo>
                  <a:cubicBezTo>
                    <a:pt x="446" y="239"/>
                    <a:pt x="467" y="215"/>
                    <a:pt x="497" y="187"/>
                  </a:cubicBezTo>
                  <a:cubicBezTo>
                    <a:pt x="503" y="169"/>
                    <a:pt x="499" y="143"/>
                    <a:pt x="515" y="132"/>
                  </a:cubicBezTo>
                  <a:cubicBezTo>
                    <a:pt x="578" y="90"/>
                    <a:pt x="603" y="29"/>
                    <a:pt x="680" y="4"/>
                  </a:cubicBezTo>
                  <a:cubicBezTo>
                    <a:pt x="695" y="7"/>
                    <a:pt x="717" y="0"/>
                    <a:pt x="725" y="13"/>
                  </a:cubicBezTo>
                  <a:cubicBezTo>
                    <a:pt x="753" y="55"/>
                    <a:pt x="707" y="62"/>
                    <a:pt x="689" y="68"/>
                  </a:cubicBezTo>
                  <a:cubicBezTo>
                    <a:pt x="671" y="80"/>
                    <a:pt x="652" y="93"/>
                    <a:pt x="634" y="105"/>
                  </a:cubicBezTo>
                  <a:cubicBezTo>
                    <a:pt x="625" y="111"/>
                    <a:pt x="606" y="123"/>
                    <a:pt x="606" y="123"/>
                  </a:cubicBezTo>
                  <a:cubicBezTo>
                    <a:pt x="589" y="177"/>
                    <a:pt x="611" y="128"/>
                    <a:pt x="570" y="169"/>
                  </a:cubicBezTo>
                  <a:cubicBezTo>
                    <a:pt x="545" y="194"/>
                    <a:pt x="537" y="213"/>
                    <a:pt x="506" y="233"/>
                  </a:cubicBezTo>
                  <a:cubicBezTo>
                    <a:pt x="481" y="307"/>
                    <a:pt x="516" y="217"/>
                    <a:pt x="478" y="279"/>
                  </a:cubicBezTo>
                  <a:cubicBezTo>
                    <a:pt x="473" y="287"/>
                    <a:pt x="475" y="299"/>
                    <a:pt x="469" y="306"/>
                  </a:cubicBezTo>
                  <a:cubicBezTo>
                    <a:pt x="463" y="313"/>
                    <a:pt x="416" y="351"/>
                    <a:pt x="405" y="361"/>
                  </a:cubicBezTo>
                  <a:cubicBezTo>
                    <a:pt x="396" y="387"/>
                    <a:pt x="390" y="422"/>
                    <a:pt x="369" y="443"/>
                  </a:cubicBezTo>
                  <a:cubicBezTo>
                    <a:pt x="324" y="487"/>
                    <a:pt x="203" y="507"/>
                    <a:pt x="140" y="516"/>
                  </a:cubicBezTo>
                  <a:cubicBezTo>
                    <a:pt x="122" y="522"/>
                    <a:pt x="103" y="529"/>
                    <a:pt x="85" y="535"/>
                  </a:cubicBezTo>
                  <a:cubicBezTo>
                    <a:pt x="76" y="538"/>
                    <a:pt x="58" y="544"/>
                    <a:pt x="58" y="544"/>
                  </a:cubicBezTo>
                  <a:cubicBezTo>
                    <a:pt x="22" y="533"/>
                    <a:pt x="0" y="535"/>
                    <a:pt x="40" y="471"/>
                  </a:cubicBezTo>
                  <a:cubicBezTo>
                    <a:pt x="47" y="460"/>
                    <a:pt x="64" y="464"/>
                    <a:pt x="76" y="46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28" name="Oval 27"/>
            <p:cNvSpPr>
              <a:spLocks noChangeArrowheads="1"/>
            </p:cNvSpPr>
            <p:nvPr/>
          </p:nvSpPr>
          <p:spPr bwMode="auto">
            <a:xfrm>
              <a:off x="3787" y="2659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29" name="Oval 28"/>
            <p:cNvSpPr>
              <a:spLocks noChangeArrowheads="1"/>
            </p:cNvSpPr>
            <p:nvPr/>
          </p:nvSpPr>
          <p:spPr bwMode="auto">
            <a:xfrm>
              <a:off x="4059" y="2568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30" name="Oval 29"/>
            <p:cNvSpPr>
              <a:spLocks noChangeArrowheads="1"/>
            </p:cNvSpPr>
            <p:nvPr/>
          </p:nvSpPr>
          <p:spPr bwMode="auto">
            <a:xfrm>
              <a:off x="4286" y="2614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31" name="Oval 30"/>
            <p:cNvSpPr>
              <a:spLocks noChangeArrowheads="1"/>
            </p:cNvSpPr>
            <p:nvPr/>
          </p:nvSpPr>
          <p:spPr bwMode="auto">
            <a:xfrm>
              <a:off x="4468" y="2614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32" name="Oval 31"/>
            <p:cNvSpPr>
              <a:spLocks noChangeArrowheads="1"/>
            </p:cNvSpPr>
            <p:nvPr/>
          </p:nvSpPr>
          <p:spPr bwMode="auto">
            <a:xfrm>
              <a:off x="4785" y="2704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33" name="Oval 32"/>
            <p:cNvSpPr>
              <a:spLocks noChangeArrowheads="1"/>
            </p:cNvSpPr>
            <p:nvPr/>
          </p:nvSpPr>
          <p:spPr bwMode="auto">
            <a:xfrm>
              <a:off x="4694" y="2568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34" name="Oval 33"/>
            <p:cNvSpPr>
              <a:spLocks noChangeArrowheads="1"/>
            </p:cNvSpPr>
            <p:nvPr/>
          </p:nvSpPr>
          <p:spPr bwMode="auto">
            <a:xfrm>
              <a:off x="4468" y="2523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35" name="Oval 34"/>
            <p:cNvSpPr>
              <a:spLocks noChangeArrowheads="1"/>
            </p:cNvSpPr>
            <p:nvPr/>
          </p:nvSpPr>
          <p:spPr bwMode="auto">
            <a:xfrm>
              <a:off x="4332" y="2478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36" name="Oval 35"/>
            <p:cNvSpPr>
              <a:spLocks noChangeArrowheads="1"/>
            </p:cNvSpPr>
            <p:nvPr/>
          </p:nvSpPr>
          <p:spPr bwMode="auto">
            <a:xfrm>
              <a:off x="4195" y="2478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37" name="Oval 36"/>
            <p:cNvSpPr>
              <a:spLocks noChangeArrowheads="1"/>
            </p:cNvSpPr>
            <p:nvPr/>
          </p:nvSpPr>
          <p:spPr bwMode="auto">
            <a:xfrm>
              <a:off x="3969" y="2523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38" name="Oval 37"/>
            <p:cNvSpPr>
              <a:spLocks noChangeArrowheads="1"/>
            </p:cNvSpPr>
            <p:nvPr/>
          </p:nvSpPr>
          <p:spPr bwMode="auto">
            <a:xfrm>
              <a:off x="3742" y="2341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39" name="Oval 38"/>
            <p:cNvSpPr>
              <a:spLocks noChangeArrowheads="1"/>
            </p:cNvSpPr>
            <p:nvPr/>
          </p:nvSpPr>
          <p:spPr bwMode="auto">
            <a:xfrm>
              <a:off x="3923" y="2296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40" name="Oval 39"/>
            <p:cNvSpPr>
              <a:spLocks noChangeArrowheads="1"/>
            </p:cNvSpPr>
            <p:nvPr/>
          </p:nvSpPr>
          <p:spPr bwMode="auto">
            <a:xfrm>
              <a:off x="4059" y="211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41" name="Oval 40"/>
            <p:cNvSpPr>
              <a:spLocks noChangeArrowheads="1"/>
            </p:cNvSpPr>
            <p:nvPr/>
          </p:nvSpPr>
          <p:spPr bwMode="auto">
            <a:xfrm>
              <a:off x="4195" y="1979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42" name="Oval 41"/>
            <p:cNvSpPr>
              <a:spLocks noChangeArrowheads="1"/>
            </p:cNvSpPr>
            <p:nvPr/>
          </p:nvSpPr>
          <p:spPr bwMode="auto">
            <a:xfrm>
              <a:off x="4332" y="2024"/>
              <a:ext cx="45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43" name="Oval 42"/>
            <p:cNvSpPr>
              <a:spLocks noChangeArrowheads="1"/>
            </p:cNvSpPr>
            <p:nvPr/>
          </p:nvSpPr>
          <p:spPr bwMode="auto">
            <a:xfrm>
              <a:off x="4241" y="2069"/>
              <a:ext cx="45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44" name="Oval 43"/>
            <p:cNvSpPr>
              <a:spLocks noChangeArrowheads="1"/>
            </p:cNvSpPr>
            <p:nvPr/>
          </p:nvSpPr>
          <p:spPr bwMode="auto">
            <a:xfrm>
              <a:off x="4195" y="211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45" name="Oval 44"/>
            <p:cNvSpPr>
              <a:spLocks noChangeArrowheads="1"/>
            </p:cNvSpPr>
            <p:nvPr/>
          </p:nvSpPr>
          <p:spPr bwMode="auto">
            <a:xfrm>
              <a:off x="4059" y="2296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25646" name="Line 45"/>
            <p:cNvSpPr>
              <a:spLocks noChangeShapeType="1"/>
            </p:cNvSpPr>
            <p:nvPr/>
          </p:nvSpPr>
          <p:spPr bwMode="auto">
            <a:xfrm flipH="1" flipV="1">
              <a:off x="1292" y="3475"/>
              <a:ext cx="635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47" name="Line 46"/>
            <p:cNvSpPr>
              <a:spLocks noChangeShapeType="1"/>
            </p:cNvSpPr>
            <p:nvPr/>
          </p:nvSpPr>
          <p:spPr bwMode="auto">
            <a:xfrm flipV="1">
              <a:off x="1994" y="3393"/>
              <a:ext cx="296" cy="4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648" name="Line 47"/>
            <p:cNvSpPr>
              <a:spLocks noChangeShapeType="1"/>
            </p:cNvSpPr>
            <p:nvPr/>
          </p:nvSpPr>
          <p:spPr bwMode="auto">
            <a:xfrm flipV="1">
              <a:off x="3152" y="3339"/>
              <a:ext cx="408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8" name="Obdélník 47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aizeroo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7924800" cy="750888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chemeClr val="accent2"/>
                </a:solidFill>
              </a:rPr>
              <a:t>Endoplazmatické retikulum</a:t>
            </a:r>
            <a:r>
              <a:rPr lang="cs-CZ" altLang="cs-CZ" sz="2800" smtClean="0"/>
              <a:t>             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7125"/>
            <a:ext cx="4078287" cy="881063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Zrnité (granulární) ER – GER</a:t>
            </a:r>
          </a:p>
          <a:p>
            <a:pPr eaLnBrk="1" hangingPunct="1"/>
            <a:r>
              <a:rPr lang="cs-CZ" altLang="cs-CZ" sz="2000" smtClean="0"/>
              <a:t>Hladké (agranulární) ER – AER</a:t>
            </a:r>
            <a:endParaRPr lang="cs-CZ" altLang="cs-CZ" sz="2000" smtClean="0">
              <a:solidFill>
                <a:srgbClr val="339966"/>
              </a:solidFill>
            </a:endParaRPr>
          </a:p>
        </p:txBody>
      </p:sp>
      <p:pic>
        <p:nvPicPr>
          <p:cNvPr id="27652" name="Picture 4" descr="rough_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255713"/>
            <a:ext cx="305911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000167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32000"/>
            <a:ext cx="28797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22563"/>
            <a:ext cx="4108450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9" descr="LipidovÃ© kapÃ©nky a hladkÃ© endoplazmatickÃ© retikulum steroidogennÃ­ buÅky (TEM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4059238"/>
            <a:ext cx="352266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12738"/>
            <a:ext cx="4025900" cy="820737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3399"/>
                </a:solidFill>
              </a:rPr>
              <a:t>Golgiho aparát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7450" y="1147763"/>
            <a:ext cx="2097088" cy="9366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/>
              <a:t>- Struktura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 smtClean="0"/>
              <a:t>- Funkce </a:t>
            </a:r>
          </a:p>
        </p:txBody>
      </p:sp>
      <p:pic>
        <p:nvPicPr>
          <p:cNvPr id="28676" name="Picture 4" descr="Golg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0" y="44450"/>
            <a:ext cx="2378075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5" descr="gol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3175000"/>
            <a:ext cx="4643437" cy="3303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8679" name="Picture 2" descr="rer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619375"/>
            <a:ext cx="374967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6263" y="3417888"/>
            <a:ext cx="3003550" cy="719137"/>
          </a:xfrm>
        </p:spPr>
        <p:txBody>
          <a:bodyPr/>
          <a:lstStyle/>
          <a:p>
            <a:pPr eaLnBrk="1" hangingPunct="1"/>
            <a:r>
              <a:rPr lang="cs-CZ" altLang="cs-CZ" sz="3600" smtClean="0">
                <a:solidFill>
                  <a:schemeClr val="accent2"/>
                </a:solidFill>
              </a:rPr>
              <a:t>Lyzosomy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4567238"/>
            <a:ext cx="7762875" cy="203041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                                            </a:t>
            </a:r>
            <a:r>
              <a:rPr lang="cs-CZ" altLang="cs-CZ" sz="2800" dirty="0" err="1" smtClean="0">
                <a:cs typeface="Arial" panose="020B0604020202020204" pitchFamily="34" charset="0"/>
                <a:sym typeface="Symbol" panose="05050102010706020507" pitchFamily="18" charset="2"/>
              </a:rPr>
              <a:t>fagosomy</a:t>
            </a: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                                                         </a:t>
            </a:r>
            <a:r>
              <a:rPr lang="cs-CZ" altLang="cs-CZ" sz="2800" dirty="0" err="1" smtClean="0">
                <a:cs typeface="Arial" panose="020B0604020202020204" pitchFamily="34" charset="0"/>
                <a:sym typeface="Symbol" panose="05050102010706020507" pitchFamily="18" charset="2"/>
              </a:rPr>
              <a:t>Ly</a:t>
            </a: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           sekundární           </a:t>
            </a:r>
            <a:r>
              <a:rPr lang="cs-CZ" altLang="cs-CZ" sz="2800" dirty="0" err="1" smtClean="0">
                <a:cs typeface="Arial" panose="020B0604020202020204" pitchFamily="34" charset="0"/>
                <a:sym typeface="Symbol" panose="05050102010706020507" pitchFamily="18" charset="2"/>
              </a:rPr>
              <a:t>autofagické</a:t>
            </a: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 vakuoly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i="1" dirty="0" smtClean="0">
              <a:solidFill>
                <a:schemeClr val="accent2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800" i="1" dirty="0" smtClean="0">
                <a:solidFill>
                  <a:schemeClr val="accent2"/>
                </a:solidFill>
                <a:cs typeface="Arial" panose="020B0604020202020204" pitchFamily="34" charset="0"/>
                <a:sym typeface="Symbol" panose="05050102010706020507" pitchFamily="18" charset="2"/>
              </a:rPr>
              <a:t>		      </a:t>
            </a: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reziduální tělíska (</a:t>
            </a:r>
            <a:r>
              <a:rPr lang="cs-CZ" altLang="cs-CZ" sz="2800" i="1" dirty="0" smtClean="0">
                <a:cs typeface="Arial" panose="020B0604020202020204" pitchFamily="34" charset="0"/>
                <a:sym typeface="Symbol" panose="05050102010706020507" pitchFamily="18" charset="2"/>
              </a:rPr>
              <a:t>pigment lipofuscin</a:t>
            </a:r>
            <a:r>
              <a:rPr lang="cs-CZ" altLang="cs-CZ" sz="2800" dirty="0" smtClean="0"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cs-CZ" sz="2800" dirty="0" smtClean="0"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grpSp>
        <p:nvGrpSpPr>
          <p:cNvPr id="29700" name="Group 11"/>
          <p:cNvGrpSpPr>
            <a:grpSpLocks/>
          </p:cNvGrpSpPr>
          <p:nvPr/>
        </p:nvGrpSpPr>
        <p:grpSpPr bwMode="auto">
          <a:xfrm>
            <a:off x="1322388" y="4652963"/>
            <a:ext cx="3671887" cy="1427162"/>
            <a:chOff x="833" y="2659"/>
            <a:chExt cx="2313" cy="899"/>
          </a:xfrm>
        </p:grpSpPr>
        <p:sp>
          <p:nvSpPr>
            <p:cNvPr id="29706" name="Line 5"/>
            <p:cNvSpPr>
              <a:spLocks noChangeShapeType="1"/>
            </p:cNvSpPr>
            <p:nvPr/>
          </p:nvSpPr>
          <p:spPr bwMode="auto">
            <a:xfrm flipV="1">
              <a:off x="833" y="2659"/>
              <a:ext cx="556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07" name="Line 6"/>
            <p:cNvSpPr>
              <a:spLocks noChangeShapeType="1"/>
            </p:cNvSpPr>
            <p:nvPr/>
          </p:nvSpPr>
          <p:spPr bwMode="auto">
            <a:xfrm>
              <a:off x="833" y="3013"/>
              <a:ext cx="4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08" name="Line 7"/>
            <p:cNvSpPr>
              <a:spLocks noChangeShapeType="1"/>
            </p:cNvSpPr>
            <p:nvPr/>
          </p:nvSpPr>
          <p:spPr bwMode="auto">
            <a:xfrm>
              <a:off x="833" y="3104"/>
              <a:ext cx="544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09" name="Line 8"/>
            <p:cNvSpPr>
              <a:spLocks noChangeShapeType="1"/>
            </p:cNvSpPr>
            <p:nvPr/>
          </p:nvSpPr>
          <p:spPr bwMode="auto">
            <a:xfrm flipV="1">
              <a:off x="2602" y="2741"/>
              <a:ext cx="544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10" name="Line 9"/>
            <p:cNvSpPr>
              <a:spLocks noChangeShapeType="1"/>
            </p:cNvSpPr>
            <p:nvPr/>
          </p:nvSpPr>
          <p:spPr bwMode="auto">
            <a:xfrm>
              <a:off x="2602" y="3013"/>
              <a:ext cx="4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" name="Obdélník 9"/>
          <p:cNvSpPr/>
          <p:nvPr/>
        </p:nvSpPr>
        <p:spPr>
          <a:xfrm>
            <a:off x="69850" y="8890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9702" name="Rectangle 2"/>
          <p:cNvSpPr txBox="1">
            <a:spLocks noChangeArrowheads="1"/>
          </p:cNvSpPr>
          <p:nvPr/>
        </p:nvSpPr>
        <p:spPr bwMode="auto">
          <a:xfrm>
            <a:off x="4130675" y="447675"/>
            <a:ext cx="3125788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chemeClr val="accent2"/>
                </a:solidFill>
              </a:rPr>
              <a:t>Endosomy</a:t>
            </a:r>
          </a:p>
        </p:txBody>
      </p:sp>
      <p:pic>
        <p:nvPicPr>
          <p:cNvPr id="29703" name="Picture 7" descr="qckf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239713"/>
            <a:ext cx="341947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4" name="TextovéPole 1"/>
          <p:cNvSpPr txBox="1">
            <a:spLocks noChangeArrowheads="1"/>
          </p:cNvSpPr>
          <p:nvPr/>
        </p:nvSpPr>
        <p:spPr bwMode="auto">
          <a:xfrm>
            <a:off x="2205038" y="4260850"/>
            <a:ext cx="1512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800"/>
              <a:t>primární</a:t>
            </a:r>
            <a:endParaRPr lang="en-US" altLang="en-US" sz="2800"/>
          </a:p>
        </p:txBody>
      </p:sp>
      <p:pic>
        <p:nvPicPr>
          <p:cNvPr id="29705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863725"/>
            <a:ext cx="3449637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147638"/>
            <a:ext cx="5764213" cy="722312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chemeClr val="accent2"/>
                </a:solidFill>
              </a:rPr>
              <a:t>Peroxisomy</a:t>
            </a:r>
            <a:r>
              <a:rPr lang="cs-CZ" altLang="cs-CZ" sz="2800" smtClean="0"/>
              <a:t> (mikrotělíska)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708025"/>
            <a:ext cx="1871663" cy="151288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altLang="cs-CZ" sz="2400" dirty="0" smtClean="0"/>
              <a:t>- Stavba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400" dirty="0" smtClean="0"/>
              <a:t>- Výskyt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400" dirty="0" smtClean="0"/>
              <a:t>- Funkce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0725" name="Picture 22" descr="Peroxisom v hepatocytu (TE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01725"/>
            <a:ext cx="7427913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6" name="Group 4"/>
          <p:cNvGrpSpPr>
            <a:grpSpLocks/>
          </p:cNvGrpSpPr>
          <p:nvPr/>
        </p:nvGrpSpPr>
        <p:grpSpPr bwMode="auto">
          <a:xfrm>
            <a:off x="7164388" y="69850"/>
            <a:ext cx="1804987" cy="1651000"/>
            <a:chOff x="612" y="2251"/>
            <a:chExt cx="1214" cy="1091"/>
          </a:xfrm>
        </p:grpSpPr>
        <p:sp>
          <p:nvSpPr>
            <p:cNvPr id="30728" name="Freeform 5" descr="Žula"/>
            <p:cNvSpPr>
              <a:spLocks/>
            </p:cNvSpPr>
            <p:nvPr/>
          </p:nvSpPr>
          <p:spPr bwMode="auto">
            <a:xfrm>
              <a:off x="612" y="2251"/>
              <a:ext cx="1214" cy="1091"/>
            </a:xfrm>
            <a:custGeom>
              <a:avLst/>
              <a:gdLst>
                <a:gd name="T0" fmla="*/ 693 w 1214"/>
                <a:gd name="T1" fmla="*/ 36 h 1091"/>
                <a:gd name="T2" fmla="*/ 391 w 1214"/>
                <a:gd name="T3" fmla="*/ 36 h 1091"/>
                <a:gd name="T4" fmla="*/ 309 w 1214"/>
                <a:gd name="T5" fmla="*/ 63 h 1091"/>
                <a:gd name="T6" fmla="*/ 281 w 1214"/>
                <a:gd name="T7" fmla="*/ 72 h 1091"/>
                <a:gd name="T8" fmla="*/ 172 w 1214"/>
                <a:gd name="T9" fmla="*/ 136 h 1091"/>
                <a:gd name="T10" fmla="*/ 89 w 1214"/>
                <a:gd name="T11" fmla="*/ 255 h 1091"/>
                <a:gd name="T12" fmla="*/ 62 w 1214"/>
                <a:gd name="T13" fmla="*/ 365 h 1091"/>
                <a:gd name="T14" fmla="*/ 99 w 1214"/>
                <a:gd name="T15" fmla="*/ 877 h 1091"/>
                <a:gd name="T16" fmla="*/ 153 w 1214"/>
                <a:gd name="T17" fmla="*/ 941 h 1091"/>
                <a:gd name="T18" fmla="*/ 190 w 1214"/>
                <a:gd name="T19" fmla="*/ 978 h 1091"/>
                <a:gd name="T20" fmla="*/ 245 w 1214"/>
                <a:gd name="T21" fmla="*/ 996 h 1091"/>
                <a:gd name="T22" fmla="*/ 419 w 1214"/>
                <a:gd name="T23" fmla="*/ 1060 h 1091"/>
                <a:gd name="T24" fmla="*/ 455 w 1214"/>
                <a:gd name="T25" fmla="*/ 1069 h 1091"/>
                <a:gd name="T26" fmla="*/ 510 w 1214"/>
                <a:gd name="T27" fmla="*/ 1087 h 1091"/>
                <a:gd name="T28" fmla="*/ 821 w 1214"/>
                <a:gd name="T29" fmla="*/ 1078 h 1091"/>
                <a:gd name="T30" fmla="*/ 894 w 1214"/>
                <a:gd name="T31" fmla="*/ 1023 h 1091"/>
                <a:gd name="T32" fmla="*/ 1068 w 1214"/>
                <a:gd name="T33" fmla="*/ 914 h 1091"/>
                <a:gd name="T34" fmla="*/ 1132 w 1214"/>
                <a:gd name="T35" fmla="*/ 859 h 1091"/>
                <a:gd name="T36" fmla="*/ 1150 w 1214"/>
                <a:gd name="T37" fmla="*/ 804 h 1091"/>
                <a:gd name="T38" fmla="*/ 1187 w 1214"/>
                <a:gd name="T39" fmla="*/ 749 h 1091"/>
                <a:gd name="T40" fmla="*/ 1196 w 1214"/>
                <a:gd name="T41" fmla="*/ 712 h 1091"/>
                <a:gd name="T42" fmla="*/ 1214 w 1214"/>
                <a:gd name="T43" fmla="*/ 658 h 1091"/>
                <a:gd name="T44" fmla="*/ 1205 w 1214"/>
                <a:gd name="T45" fmla="*/ 301 h 1091"/>
                <a:gd name="T46" fmla="*/ 1104 w 1214"/>
                <a:gd name="T47" fmla="*/ 191 h 1091"/>
                <a:gd name="T48" fmla="*/ 949 w 1214"/>
                <a:gd name="T49" fmla="*/ 63 h 1091"/>
                <a:gd name="T50" fmla="*/ 867 w 1214"/>
                <a:gd name="T51" fmla="*/ 18 h 1091"/>
                <a:gd name="T52" fmla="*/ 693 w 1214"/>
                <a:gd name="T53" fmla="*/ 36 h 109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214" h="1091">
                  <a:moveTo>
                    <a:pt x="693" y="36"/>
                  </a:moveTo>
                  <a:cubicBezTo>
                    <a:pt x="582" y="0"/>
                    <a:pt x="640" y="16"/>
                    <a:pt x="391" y="36"/>
                  </a:cubicBezTo>
                  <a:cubicBezTo>
                    <a:pt x="389" y="36"/>
                    <a:pt x="324" y="58"/>
                    <a:pt x="309" y="63"/>
                  </a:cubicBezTo>
                  <a:cubicBezTo>
                    <a:pt x="300" y="66"/>
                    <a:pt x="281" y="72"/>
                    <a:pt x="281" y="72"/>
                  </a:cubicBezTo>
                  <a:cubicBezTo>
                    <a:pt x="243" y="98"/>
                    <a:pt x="214" y="122"/>
                    <a:pt x="172" y="136"/>
                  </a:cubicBezTo>
                  <a:cubicBezTo>
                    <a:pt x="136" y="172"/>
                    <a:pt x="123" y="223"/>
                    <a:pt x="89" y="255"/>
                  </a:cubicBezTo>
                  <a:cubicBezTo>
                    <a:pt x="77" y="291"/>
                    <a:pt x="71" y="328"/>
                    <a:pt x="62" y="365"/>
                  </a:cubicBezTo>
                  <a:cubicBezTo>
                    <a:pt x="64" y="490"/>
                    <a:pt x="0" y="737"/>
                    <a:pt x="99" y="877"/>
                  </a:cubicBezTo>
                  <a:cubicBezTo>
                    <a:pt x="111" y="914"/>
                    <a:pt x="123" y="918"/>
                    <a:pt x="153" y="941"/>
                  </a:cubicBezTo>
                  <a:cubicBezTo>
                    <a:pt x="167" y="952"/>
                    <a:pt x="174" y="970"/>
                    <a:pt x="190" y="978"/>
                  </a:cubicBezTo>
                  <a:cubicBezTo>
                    <a:pt x="207" y="987"/>
                    <a:pt x="245" y="996"/>
                    <a:pt x="245" y="996"/>
                  </a:cubicBezTo>
                  <a:cubicBezTo>
                    <a:pt x="296" y="1030"/>
                    <a:pt x="360" y="1044"/>
                    <a:pt x="419" y="1060"/>
                  </a:cubicBezTo>
                  <a:cubicBezTo>
                    <a:pt x="431" y="1063"/>
                    <a:pt x="443" y="1065"/>
                    <a:pt x="455" y="1069"/>
                  </a:cubicBezTo>
                  <a:cubicBezTo>
                    <a:pt x="473" y="1074"/>
                    <a:pt x="510" y="1087"/>
                    <a:pt x="510" y="1087"/>
                  </a:cubicBezTo>
                  <a:cubicBezTo>
                    <a:pt x="614" y="1084"/>
                    <a:pt x="718" y="1091"/>
                    <a:pt x="821" y="1078"/>
                  </a:cubicBezTo>
                  <a:cubicBezTo>
                    <a:pt x="881" y="1071"/>
                    <a:pt x="862" y="1045"/>
                    <a:pt x="894" y="1023"/>
                  </a:cubicBezTo>
                  <a:cubicBezTo>
                    <a:pt x="940" y="992"/>
                    <a:pt x="1020" y="929"/>
                    <a:pt x="1068" y="914"/>
                  </a:cubicBezTo>
                  <a:cubicBezTo>
                    <a:pt x="1088" y="893"/>
                    <a:pt x="1111" y="879"/>
                    <a:pt x="1132" y="859"/>
                  </a:cubicBezTo>
                  <a:cubicBezTo>
                    <a:pt x="1138" y="841"/>
                    <a:pt x="1144" y="822"/>
                    <a:pt x="1150" y="804"/>
                  </a:cubicBezTo>
                  <a:cubicBezTo>
                    <a:pt x="1157" y="783"/>
                    <a:pt x="1187" y="749"/>
                    <a:pt x="1187" y="749"/>
                  </a:cubicBezTo>
                  <a:cubicBezTo>
                    <a:pt x="1190" y="737"/>
                    <a:pt x="1192" y="724"/>
                    <a:pt x="1196" y="712"/>
                  </a:cubicBezTo>
                  <a:cubicBezTo>
                    <a:pt x="1201" y="694"/>
                    <a:pt x="1214" y="658"/>
                    <a:pt x="1214" y="658"/>
                  </a:cubicBezTo>
                  <a:cubicBezTo>
                    <a:pt x="1211" y="539"/>
                    <a:pt x="1213" y="420"/>
                    <a:pt x="1205" y="301"/>
                  </a:cubicBezTo>
                  <a:cubicBezTo>
                    <a:pt x="1203" y="270"/>
                    <a:pt x="1123" y="215"/>
                    <a:pt x="1104" y="191"/>
                  </a:cubicBezTo>
                  <a:cubicBezTo>
                    <a:pt x="1055" y="130"/>
                    <a:pt x="1015" y="99"/>
                    <a:pt x="949" y="63"/>
                  </a:cubicBezTo>
                  <a:cubicBezTo>
                    <a:pt x="945" y="61"/>
                    <a:pt x="889" y="17"/>
                    <a:pt x="867" y="18"/>
                  </a:cubicBezTo>
                  <a:cubicBezTo>
                    <a:pt x="809" y="21"/>
                    <a:pt x="751" y="30"/>
                    <a:pt x="693" y="36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29" name="Line 6"/>
            <p:cNvSpPr>
              <a:spLocks noChangeShapeType="1"/>
            </p:cNvSpPr>
            <p:nvPr/>
          </p:nvSpPr>
          <p:spPr bwMode="auto">
            <a:xfrm flipH="1">
              <a:off x="1020" y="2730"/>
              <a:ext cx="227" cy="1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30" name="Line 7"/>
            <p:cNvSpPr>
              <a:spLocks noChangeShapeType="1"/>
            </p:cNvSpPr>
            <p:nvPr/>
          </p:nvSpPr>
          <p:spPr bwMode="auto">
            <a:xfrm flipH="1">
              <a:off x="1020" y="2730"/>
              <a:ext cx="272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31" name="Line 8"/>
            <p:cNvSpPr>
              <a:spLocks noChangeShapeType="1"/>
            </p:cNvSpPr>
            <p:nvPr/>
          </p:nvSpPr>
          <p:spPr bwMode="auto">
            <a:xfrm flipH="1">
              <a:off x="1020" y="2775"/>
              <a:ext cx="317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32" name="Line 9"/>
            <p:cNvSpPr>
              <a:spLocks noChangeShapeType="1"/>
            </p:cNvSpPr>
            <p:nvPr/>
          </p:nvSpPr>
          <p:spPr bwMode="auto">
            <a:xfrm flipH="1">
              <a:off x="1065" y="2775"/>
              <a:ext cx="318" cy="27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33" name="Line 10"/>
            <p:cNvSpPr>
              <a:spLocks noChangeShapeType="1"/>
            </p:cNvSpPr>
            <p:nvPr/>
          </p:nvSpPr>
          <p:spPr bwMode="auto">
            <a:xfrm flipH="1">
              <a:off x="1110" y="2820"/>
              <a:ext cx="318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34" name="Line 11"/>
            <p:cNvSpPr>
              <a:spLocks noChangeShapeType="1"/>
            </p:cNvSpPr>
            <p:nvPr/>
          </p:nvSpPr>
          <p:spPr bwMode="auto">
            <a:xfrm flipH="1">
              <a:off x="1156" y="2911"/>
              <a:ext cx="272" cy="1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35" name="Line 12"/>
            <p:cNvSpPr>
              <a:spLocks noChangeShapeType="1"/>
            </p:cNvSpPr>
            <p:nvPr/>
          </p:nvSpPr>
          <p:spPr bwMode="auto">
            <a:xfrm>
              <a:off x="1020" y="2866"/>
              <a:ext cx="227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36" name="Line 13"/>
            <p:cNvSpPr>
              <a:spLocks noChangeShapeType="1"/>
            </p:cNvSpPr>
            <p:nvPr/>
          </p:nvSpPr>
          <p:spPr bwMode="auto">
            <a:xfrm>
              <a:off x="1065" y="2820"/>
              <a:ext cx="182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37" name="Line 14"/>
            <p:cNvSpPr>
              <a:spLocks noChangeShapeType="1"/>
            </p:cNvSpPr>
            <p:nvPr/>
          </p:nvSpPr>
          <p:spPr bwMode="auto">
            <a:xfrm>
              <a:off x="1110" y="2775"/>
              <a:ext cx="182" cy="2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38" name="Line 15"/>
            <p:cNvSpPr>
              <a:spLocks noChangeShapeType="1"/>
            </p:cNvSpPr>
            <p:nvPr/>
          </p:nvSpPr>
          <p:spPr bwMode="auto">
            <a:xfrm>
              <a:off x="1156" y="2730"/>
              <a:ext cx="181" cy="27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39" name="Line 16"/>
            <p:cNvSpPr>
              <a:spLocks noChangeShapeType="1"/>
            </p:cNvSpPr>
            <p:nvPr/>
          </p:nvSpPr>
          <p:spPr bwMode="auto">
            <a:xfrm>
              <a:off x="1201" y="2730"/>
              <a:ext cx="227" cy="27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740" name="Line 17"/>
            <p:cNvSpPr>
              <a:spLocks noChangeShapeType="1"/>
            </p:cNvSpPr>
            <p:nvPr/>
          </p:nvSpPr>
          <p:spPr bwMode="auto">
            <a:xfrm>
              <a:off x="1292" y="2730"/>
              <a:ext cx="91" cy="18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0727" name="Picture 18" descr="Liver_Per_Sem_Cat_WE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275" y="3500438"/>
            <a:ext cx="2665413" cy="2592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VÃ½sledek obrÃ¡zku pro melanocyte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2147888"/>
            <a:ext cx="3146425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rm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4065588"/>
            <a:ext cx="233680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 descr="ao_fat_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1708150"/>
            <a:ext cx="2335212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31888"/>
            <a:ext cx="2689225" cy="2263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Sekreční granula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Zásobní látky     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Krystaly (proteiny)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/>
              <a:t>Pigmenty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        endogenní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	     exogenní</a:t>
            </a:r>
          </a:p>
        </p:txBody>
      </p:sp>
      <p:sp>
        <p:nvSpPr>
          <p:cNvPr id="31750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142875"/>
            <a:ext cx="2809875" cy="815975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chemeClr val="accent2"/>
                </a:solidFill>
              </a:rPr>
              <a:t>Inkluze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1752" name="Picture 5" descr="GI11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4379913"/>
            <a:ext cx="26797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3" name="Picture 7" descr="e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284538"/>
            <a:ext cx="3863975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3" descr="chfa_03_img05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104775"/>
            <a:ext cx="2773363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http://www.drjastrow.de/WAI/EM/Hoden4Wk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252413"/>
            <a:ext cx="214788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738" y="1196975"/>
            <a:ext cx="8305800" cy="1366838"/>
          </a:xfrm>
        </p:spPr>
        <p:txBody>
          <a:bodyPr/>
          <a:lstStyle/>
          <a:p>
            <a:pPr eaLnBrk="1" hangingPunct="1"/>
            <a:r>
              <a:rPr lang="cs-CZ" altLang="cs-CZ" sz="2000" smtClean="0">
                <a:solidFill>
                  <a:srgbClr val="003399"/>
                </a:solidFill>
              </a:rPr>
              <a:t>Mikrotubuly</a:t>
            </a:r>
            <a:r>
              <a:rPr lang="cs-CZ" altLang="cs-CZ" sz="2000" smtClean="0"/>
              <a:t> (</a:t>
            </a:r>
            <a:r>
              <a:rPr lang="cs-CZ" altLang="cs-CZ" sz="2000" smtClean="0">
                <a:cs typeface="Arial" panose="020B0604020202020204" pitchFamily="34" charset="0"/>
              </a:rPr>
              <a:t>válce o </a:t>
            </a:r>
            <a:r>
              <a:rPr lang="en-US" altLang="cs-CZ" sz="2000" smtClean="0">
                <a:cs typeface="Arial" panose="020B0604020202020204" pitchFamily="34" charset="0"/>
              </a:rPr>
              <a:t>Ø</a:t>
            </a:r>
            <a:r>
              <a:rPr lang="cs-CZ" altLang="cs-CZ" sz="2000" smtClean="0">
                <a:cs typeface="Arial" panose="020B0604020202020204" pitchFamily="34" charset="0"/>
              </a:rPr>
              <a:t> 22 nm) - </a:t>
            </a:r>
            <a:r>
              <a:rPr lang="el-GR" altLang="cs-CZ" sz="2000" smtClean="0">
                <a:cs typeface="Arial" panose="020B0604020202020204" pitchFamily="34" charset="0"/>
              </a:rPr>
              <a:t>α</a:t>
            </a:r>
            <a:r>
              <a:rPr lang="cs-CZ" altLang="cs-CZ" sz="2000" smtClean="0">
                <a:cs typeface="Arial" panose="020B0604020202020204" pitchFamily="34" charset="0"/>
              </a:rPr>
              <a:t> + </a:t>
            </a:r>
            <a:r>
              <a:rPr lang="el-GR" altLang="cs-CZ" sz="2000" smtClean="0">
                <a:cs typeface="Arial" panose="020B0604020202020204" pitchFamily="34" charset="0"/>
              </a:rPr>
              <a:t>β</a:t>
            </a:r>
            <a:r>
              <a:rPr lang="cs-CZ" altLang="cs-CZ" sz="2000" smtClean="0">
                <a:cs typeface="Arial" panose="020B0604020202020204" pitchFamily="34" charset="0"/>
              </a:rPr>
              <a:t> tubulin</a:t>
            </a:r>
            <a:endParaRPr lang="en-US" altLang="cs-CZ" sz="2000" smtClean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smtClean="0">
                <a:solidFill>
                  <a:srgbClr val="003399"/>
                </a:solidFill>
              </a:rPr>
              <a:t>Mikrofilamenta</a:t>
            </a:r>
            <a:r>
              <a:rPr lang="cs-CZ" altLang="cs-CZ" sz="2000" smtClean="0"/>
              <a:t> (</a:t>
            </a:r>
            <a:r>
              <a:rPr lang="cs-CZ" altLang="cs-CZ" sz="2000" smtClean="0">
                <a:cs typeface="Arial" panose="020B0604020202020204" pitchFamily="34" charset="0"/>
              </a:rPr>
              <a:t>vlákna o </a:t>
            </a:r>
            <a:r>
              <a:rPr lang="en-US" altLang="cs-CZ" sz="2000" smtClean="0">
                <a:cs typeface="Arial" panose="020B0604020202020204" pitchFamily="34" charset="0"/>
              </a:rPr>
              <a:t>Ø</a:t>
            </a:r>
            <a:r>
              <a:rPr lang="cs-CZ" altLang="cs-CZ" sz="2000" smtClean="0">
                <a:cs typeface="Arial" panose="020B0604020202020204" pitchFamily="34" charset="0"/>
              </a:rPr>
              <a:t> 5-7 nm) - aktin</a:t>
            </a:r>
            <a:endParaRPr lang="cs-CZ" altLang="cs-CZ" sz="2000" smtClean="0"/>
          </a:p>
          <a:p>
            <a:pPr eaLnBrk="1" hangingPunct="1"/>
            <a:r>
              <a:rPr lang="cs-CZ" altLang="cs-CZ" sz="2000" smtClean="0">
                <a:solidFill>
                  <a:srgbClr val="003399"/>
                </a:solidFill>
              </a:rPr>
              <a:t>Intermediární filamenta </a:t>
            </a:r>
            <a:r>
              <a:rPr lang="cs-CZ" altLang="cs-CZ" sz="2000" smtClean="0"/>
              <a:t>(</a:t>
            </a:r>
            <a:r>
              <a:rPr lang="cs-CZ" altLang="cs-CZ" sz="2000" smtClean="0">
                <a:cs typeface="Arial" panose="020B0604020202020204" pitchFamily="34" charset="0"/>
              </a:rPr>
              <a:t>vlákna o </a:t>
            </a:r>
            <a:r>
              <a:rPr lang="en-US" altLang="cs-CZ" sz="2000" smtClean="0">
                <a:cs typeface="Arial" panose="020B0604020202020204" pitchFamily="34" charset="0"/>
              </a:rPr>
              <a:t>Ø</a:t>
            </a:r>
            <a:r>
              <a:rPr lang="cs-CZ" altLang="cs-CZ" sz="2000" smtClean="0">
                <a:cs typeface="Arial" panose="020B0604020202020204" pitchFamily="34" charset="0"/>
              </a:rPr>
              <a:t> 8-11 nm) – tkáňově specifická </a:t>
            </a:r>
          </a:p>
        </p:txBody>
      </p:sp>
      <p:pic>
        <p:nvPicPr>
          <p:cNvPr id="32771" name="Picture 4" descr="2-5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181350"/>
            <a:ext cx="7632700" cy="285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608013" y="333375"/>
            <a:ext cx="8140700" cy="720725"/>
          </a:xfrm>
        </p:spPr>
        <p:txBody>
          <a:bodyPr/>
          <a:lstStyle/>
          <a:p>
            <a:pPr algn="l" eaLnBrk="1" hangingPunct="1"/>
            <a:r>
              <a:rPr lang="cs-CZ" altLang="cs-CZ" sz="2400" b="1" smtClean="0">
                <a:solidFill>
                  <a:schemeClr val="accent2"/>
                </a:solidFill>
              </a:rPr>
              <a:t>Cytosol</a:t>
            </a:r>
            <a:r>
              <a:rPr lang="cs-CZ" altLang="cs-CZ" sz="2400" smtClean="0">
                <a:solidFill>
                  <a:schemeClr val="tx1"/>
                </a:solidFill>
              </a:rPr>
              <a:t> (základní cytoplazma) obsahuje </a:t>
            </a:r>
            <a:r>
              <a:rPr lang="cs-CZ" altLang="cs-CZ" sz="2400" smtClean="0">
                <a:solidFill>
                  <a:srgbClr val="003399"/>
                </a:solidFill>
              </a:rPr>
              <a:t>cytoskelet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1"/>
          <p:cNvSpPr txBox="1">
            <a:spLocks noChangeArrowheads="1"/>
          </p:cNvSpPr>
          <p:nvPr/>
        </p:nvSpPr>
        <p:spPr bwMode="auto">
          <a:xfrm>
            <a:off x="1116013" y="260350"/>
            <a:ext cx="6911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Detekce intermediárních filament - nástroj pro diagnostiku nádorů</a:t>
            </a:r>
          </a:p>
        </p:txBody>
      </p:sp>
      <p:sp>
        <p:nvSpPr>
          <p:cNvPr id="33795" name="Obdélník 2"/>
          <p:cNvSpPr>
            <a:spLocks noChangeArrowheads="1"/>
          </p:cNvSpPr>
          <p:nvPr/>
        </p:nvSpPr>
        <p:spPr bwMode="auto">
          <a:xfrm>
            <a:off x="5994400" y="6557963"/>
            <a:ext cx="3149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u="sng">
                <a:solidFill>
                  <a:srgbClr val="E9711C"/>
                </a:solidFill>
                <a:latin typeface="NexusSans"/>
                <a:hlinkClick r:id="rId2" tooltip="Persistent link using digital object identifier"/>
              </a:rPr>
              <a:t>https://doi.org/10.1016/j.febslet.2015.07.024</a:t>
            </a:r>
            <a:endParaRPr lang="cs-CZ" altLang="cs-CZ" sz="1200"/>
          </a:p>
        </p:txBody>
      </p:sp>
      <p:pic>
        <p:nvPicPr>
          <p:cNvPr id="3379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30238"/>
            <a:ext cx="54737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952625"/>
            <a:ext cx="9036050" cy="334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79388" y="379413"/>
            <a:ext cx="8640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Typy aktinových struktur v živočišných buňkách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0" y="544512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mikroklky 	buněčný skelet	        filopodia, lamelipodia         kontraktilní prstenec</a:t>
            </a:r>
          </a:p>
        </p:txBody>
      </p:sp>
      <p:sp>
        <p:nvSpPr>
          <p:cNvPr id="5" name="Obdélník 4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79712" y="1844824"/>
            <a:ext cx="471287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Velikost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1455738"/>
            <a:ext cx="5154612" cy="417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58913"/>
            <a:ext cx="3908425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23850" y="5851525"/>
            <a:ext cx="338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00CC00"/>
                </a:solidFill>
              </a:rPr>
              <a:t>F-aktin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714875" y="5826125"/>
            <a:ext cx="1585913" cy="457200"/>
          </a:xfrm>
          <a:prstGeom prst="rect">
            <a:avLst/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</a:rPr>
              <a:t>α-tubulin</a:t>
            </a:r>
            <a:endParaRPr lang="cs-CZ" altLang="cs-CZ" sz="2400" b="1">
              <a:solidFill>
                <a:srgbClr val="9900FF"/>
              </a:solidFill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6156325" y="5840413"/>
            <a:ext cx="2303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/ </a:t>
            </a:r>
            <a:r>
              <a:rPr lang="cs-CZ" altLang="cs-CZ" sz="2400" b="1">
                <a:solidFill>
                  <a:srgbClr val="5454C6"/>
                </a:solidFill>
              </a:rPr>
              <a:t>F-aktin</a:t>
            </a:r>
            <a:r>
              <a:rPr lang="cs-CZ" altLang="cs-CZ" sz="2400" b="1"/>
              <a:t> / </a:t>
            </a:r>
            <a:r>
              <a:rPr lang="cs-CZ" altLang="cs-CZ" sz="2400" b="1">
                <a:solidFill>
                  <a:srgbClr val="9900FF"/>
                </a:solidFill>
              </a:rPr>
              <a:t>DNA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971550" y="317500"/>
            <a:ext cx="741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Cytoskelet – imunocytochemický preparát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263" y="333375"/>
            <a:ext cx="3527425" cy="1006475"/>
          </a:xfrm>
        </p:spPr>
        <p:txBody>
          <a:bodyPr/>
          <a:lstStyle/>
          <a:p>
            <a:pPr algn="r" eaLnBrk="1" hangingPunct="1"/>
            <a:r>
              <a:rPr lang="cs-CZ" altLang="cs-CZ" sz="4000" b="1" smtClean="0">
                <a:solidFill>
                  <a:schemeClr val="accent2"/>
                </a:solidFill>
              </a:rPr>
              <a:t>                        </a:t>
            </a:r>
            <a:r>
              <a:rPr lang="cs-CZ" altLang="cs-CZ" sz="3600" b="1" smtClean="0">
                <a:solidFill>
                  <a:schemeClr val="accent2"/>
                </a:solidFill>
              </a:rPr>
              <a:t>Mikrotubuly</a:t>
            </a:r>
            <a:r>
              <a:rPr lang="cs-CZ" altLang="cs-CZ" sz="4000" b="1" smtClean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36867" name="Picture 3" descr="centro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mikrotub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00438"/>
            <a:ext cx="6300788" cy="3357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5" descr="tub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1989138"/>
            <a:ext cx="2843212" cy="443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4464050" cy="503238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3399"/>
                </a:solidFill>
              </a:rPr>
              <a:t>Centrioly</a:t>
            </a:r>
          </a:p>
        </p:txBody>
      </p:sp>
      <p:pic>
        <p:nvPicPr>
          <p:cNvPr id="37891" name="Picture 4" descr="centr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708275"/>
            <a:ext cx="2559050" cy="190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539750" y="1096963"/>
            <a:ext cx="489585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- Organizátory pro stavbu dělícího vřeténka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- Replikací vznikají bazální tělíska řasinek</a:t>
            </a:r>
          </a:p>
        </p:txBody>
      </p:sp>
      <p:sp>
        <p:nvSpPr>
          <p:cNvPr id="7" name="Obdélník 6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7894" name="Picture 9" descr="VÃ½sledek obrÃ¡zku pro centriol electron micros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270125"/>
            <a:ext cx="63849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5" descr="centri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454025"/>
            <a:ext cx="35131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7924800" cy="647700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3399"/>
                </a:solidFill>
              </a:rPr>
              <a:t>Stavba centrozomu</a:t>
            </a:r>
          </a:p>
        </p:txBody>
      </p:sp>
      <p:pic>
        <p:nvPicPr>
          <p:cNvPr id="38915" name="Picture 3" descr="nrm1712-i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268413"/>
            <a:ext cx="8748712" cy="558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733925" y="666750"/>
            <a:ext cx="1895475" cy="573088"/>
          </a:xfrm>
        </p:spPr>
        <p:txBody>
          <a:bodyPr/>
          <a:lstStyle/>
          <a:p>
            <a:pPr algn="l" eaLnBrk="1" hangingPunct="1"/>
            <a:r>
              <a:rPr lang="cs-CZ" altLang="cs-CZ" sz="2000" smtClean="0">
                <a:solidFill>
                  <a:schemeClr val="tx1"/>
                </a:solidFill>
              </a:rPr>
              <a:t>řasinky, bičíky </a:t>
            </a:r>
          </a:p>
        </p:txBody>
      </p:sp>
      <p:pic>
        <p:nvPicPr>
          <p:cNvPr id="39939" name="Picture 4" descr="cilia1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92150"/>
            <a:ext cx="4103688" cy="5856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TextovéPole 1"/>
          <p:cNvSpPr txBox="1">
            <a:spLocks noChangeArrowheads="1"/>
          </p:cNvSpPr>
          <p:nvPr/>
        </p:nvSpPr>
        <p:spPr bwMode="auto">
          <a:xfrm>
            <a:off x="4724400" y="200025"/>
            <a:ext cx="402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99"/>
                </a:solidFill>
              </a:rPr>
              <a:t>Úprava buněčných povrchů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994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393825"/>
            <a:ext cx="3784600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5888"/>
            <a:ext cx="7924800" cy="577850"/>
          </a:xfrm>
        </p:spPr>
        <p:txBody>
          <a:bodyPr/>
          <a:lstStyle/>
          <a:p>
            <a:pPr eaLnBrk="1" hangingPunct="1"/>
            <a:r>
              <a:rPr lang="cs-CZ" altLang="cs-CZ" smtClean="0"/>
              <a:t>                                 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476250"/>
            <a:ext cx="4464050" cy="9588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2400" smtClean="0">
                <a:solidFill>
                  <a:srgbClr val="003399"/>
                </a:solidFill>
              </a:rPr>
              <a:t>Mikroklky, stereocilie</a:t>
            </a:r>
          </a:p>
          <a:p>
            <a:pPr algn="ctr" eaLnBrk="1" hangingPunct="1">
              <a:buFontTx/>
              <a:buNone/>
            </a:pPr>
            <a:r>
              <a:rPr lang="cs-CZ" altLang="cs-CZ" sz="1800" smtClean="0"/>
              <a:t>(výběžky vyztužené aktinovými filamenty)</a:t>
            </a:r>
            <a:endParaRPr lang="cs-CZ" altLang="cs-CZ" sz="1800" i="1" smtClean="0"/>
          </a:p>
        </p:txBody>
      </p:sp>
      <p:pic>
        <p:nvPicPr>
          <p:cNvPr id="40964" name="Picture 4" descr="microvillusRos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4500563" cy="3573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stereociliaRos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81300"/>
            <a:ext cx="4643437" cy="3573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3550" y="549275"/>
            <a:ext cx="7924800" cy="434975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3399"/>
                </a:solidFill>
              </a:rPr>
              <a:t>Intercelulární spoje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962150"/>
            <a:ext cx="3529012" cy="3436938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/>
              <a:t>-Těsná (okluzní</a:t>
            </a:r>
            <a:r>
              <a:rPr lang="cs-CZ" altLang="cs-CZ" sz="2000" dirty="0"/>
              <a:t>)</a:t>
            </a:r>
            <a:r>
              <a:rPr lang="cs-CZ" altLang="cs-CZ" sz="2000" dirty="0" smtClean="0"/>
              <a:t>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>
                <a:solidFill>
                  <a:srgbClr val="003399"/>
                </a:solidFill>
              </a:rPr>
              <a:t>zonula occludens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dirty="0" smtClean="0"/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/>
              <a:t>- Adhezní: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>
                <a:solidFill>
                  <a:srgbClr val="003399"/>
                </a:solidFill>
              </a:rPr>
              <a:t>zonula adherens </a:t>
            </a:r>
            <a:r>
              <a:rPr lang="cs-CZ" altLang="cs-CZ" sz="2000" dirty="0" smtClean="0"/>
              <a:t>(15-20 nm),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err="1" smtClean="0">
                <a:solidFill>
                  <a:srgbClr val="003399"/>
                </a:solidFill>
              </a:rPr>
              <a:t>dezmosom</a:t>
            </a:r>
            <a:r>
              <a:rPr lang="cs-CZ" altLang="cs-CZ" sz="2000" dirty="0" smtClean="0">
                <a:solidFill>
                  <a:srgbClr val="00CC00"/>
                </a:solidFill>
              </a:rPr>
              <a:t> </a:t>
            </a:r>
            <a:r>
              <a:rPr lang="cs-CZ" altLang="cs-CZ" sz="2000" dirty="0" smtClean="0"/>
              <a:t>(25-45 nm)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2000" dirty="0" smtClean="0"/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/>
              <a:t>- Komunikační: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000" dirty="0" smtClean="0">
                <a:solidFill>
                  <a:srgbClr val="003399"/>
                </a:solidFill>
              </a:rPr>
              <a:t>nexus</a:t>
            </a:r>
            <a:r>
              <a:rPr lang="cs-CZ" altLang="cs-CZ" sz="2000" dirty="0" smtClean="0"/>
              <a:t> (2 nm)</a:t>
            </a:r>
          </a:p>
          <a:p>
            <a:pPr eaLnBrk="1" hangingPunct="1">
              <a:defRPr/>
            </a:pPr>
            <a:endParaRPr lang="cs-CZ" altLang="cs-CZ" sz="2000" dirty="0" smtClean="0"/>
          </a:p>
        </p:txBody>
      </p:sp>
      <p:pic>
        <p:nvPicPr>
          <p:cNvPr id="41988" name="Picture 4" descr="junct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268413"/>
            <a:ext cx="47148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ytologie II - 9 Zonula adherens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76200"/>
            <a:ext cx="5003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Cytologie II - 4 Spojovací komplex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3960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esmos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39973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bst0320985f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3500438"/>
            <a:ext cx="4157662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junction_g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158875"/>
            <a:ext cx="26289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Grp="1" noChangeArrowheads="1"/>
          </p:cNvSpPr>
          <p:nvPr>
            <p:ph type="title"/>
          </p:nvPr>
        </p:nvSpPr>
        <p:spPr>
          <a:xfrm>
            <a:off x="3379788" y="331788"/>
            <a:ext cx="2027237" cy="577850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chemeClr val="accent2"/>
                </a:solidFill>
              </a:rPr>
              <a:t>Nexus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91063" y="2060575"/>
            <a:ext cx="2339975" cy="431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1600" smtClean="0"/>
              <a:t>konexon = 6 konexinů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38175"/>
            <a:ext cx="7924800" cy="506413"/>
          </a:xfrm>
        </p:spPr>
        <p:txBody>
          <a:bodyPr/>
          <a:lstStyle/>
          <a:p>
            <a:pPr eaLnBrk="1" hangingPunct="1"/>
            <a:r>
              <a:rPr lang="cs-CZ" altLang="cs-CZ" sz="2800" smtClean="0">
                <a:solidFill>
                  <a:srgbClr val="002060"/>
                </a:solidFill>
              </a:rPr>
              <a:t>Bazální povrch buněk</a:t>
            </a:r>
          </a:p>
        </p:txBody>
      </p:sp>
      <p:pic>
        <p:nvPicPr>
          <p:cNvPr id="45059" name="Picture 4" descr="Mitoki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3363" y="2349500"/>
            <a:ext cx="4983162" cy="3671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5" descr="Cytologie II - 11 Hemidesmozom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2332038"/>
            <a:ext cx="3436938" cy="2465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062" name="Obdélník 1"/>
          <p:cNvSpPr>
            <a:spLocks noChangeArrowheads="1"/>
          </p:cNvSpPr>
          <p:nvPr/>
        </p:nvSpPr>
        <p:spPr bwMode="auto">
          <a:xfrm>
            <a:off x="5667375" y="1562100"/>
            <a:ext cx="173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bazální labyrint</a:t>
            </a:r>
          </a:p>
        </p:txBody>
      </p:sp>
      <p:sp>
        <p:nvSpPr>
          <p:cNvPr id="45063" name="Obdélník 3"/>
          <p:cNvSpPr>
            <a:spLocks noChangeArrowheads="1"/>
          </p:cNvSpPr>
          <p:nvPr/>
        </p:nvSpPr>
        <p:spPr bwMode="auto">
          <a:xfrm>
            <a:off x="1135063" y="1562100"/>
            <a:ext cx="192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hemidesmosomy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1109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Obrázek 9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788988"/>
            <a:ext cx="3370263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ázek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004888"/>
            <a:ext cx="3592513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700213"/>
            <a:ext cx="384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itochondrie, lyzosomy a Golgiho aparÃ¡t hepatocytu (TEM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061325" cy="60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VÃ½sledek obrÃ¡zku pro mitochondria electron micros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4627563"/>
            <a:ext cx="17272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6" descr="VÃ½sledek obrÃ¡zku pro endoplasmic reticulum electron micros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12875"/>
            <a:ext cx="13747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8" descr="VÃ½sledek obrÃ¡zku pro endoplasmic reticulum electron micros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030538"/>
            <a:ext cx="13096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0" descr="VÃ½sledek obrÃ¡zku pro golgi electron micros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1185863"/>
            <a:ext cx="2036762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2" descr="VÃ½sledek obrÃ¡zku pro peroxisome electron micros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4627563"/>
            <a:ext cx="122555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4" descr="VÃ½sledek obrÃ¡zku pro centriol electron micros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3087688"/>
            <a:ext cx="97313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ovéPole 13"/>
          <p:cNvSpPr txBox="1">
            <a:spLocks noChangeArrowheads="1"/>
          </p:cNvSpPr>
          <p:nvPr/>
        </p:nvSpPr>
        <p:spPr bwMode="auto">
          <a:xfrm>
            <a:off x="2205038" y="1412875"/>
            <a:ext cx="211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</a:t>
            </a:r>
            <a:endParaRPr lang="en-US" altLang="cs-CZ" sz="1800"/>
          </a:p>
        </p:txBody>
      </p:sp>
      <p:sp>
        <p:nvSpPr>
          <p:cNvPr id="47113" name="TextovéPole 21"/>
          <p:cNvSpPr txBox="1">
            <a:spLocks noChangeArrowheads="1"/>
          </p:cNvSpPr>
          <p:nvPr/>
        </p:nvSpPr>
        <p:spPr bwMode="auto">
          <a:xfrm>
            <a:off x="4019550" y="1185863"/>
            <a:ext cx="211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2</a:t>
            </a:r>
            <a:endParaRPr lang="en-US" altLang="cs-CZ" sz="1800"/>
          </a:p>
        </p:txBody>
      </p:sp>
      <p:sp>
        <p:nvSpPr>
          <p:cNvPr id="47114" name="TextovéPole 22"/>
          <p:cNvSpPr txBox="1">
            <a:spLocks noChangeArrowheads="1"/>
          </p:cNvSpPr>
          <p:nvPr/>
        </p:nvSpPr>
        <p:spPr bwMode="auto">
          <a:xfrm>
            <a:off x="2200275" y="3030538"/>
            <a:ext cx="211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3</a:t>
            </a:r>
            <a:endParaRPr lang="en-US" altLang="cs-CZ" sz="1800"/>
          </a:p>
        </p:txBody>
      </p:sp>
      <p:sp>
        <p:nvSpPr>
          <p:cNvPr id="47115" name="TextovéPole 23"/>
          <p:cNvSpPr txBox="1">
            <a:spLocks noChangeArrowheads="1"/>
          </p:cNvSpPr>
          <p:nvPr/>
        </p:nvSpPr>
        <p:spPr bwMode="auto">
          <a:xfrm>
            <a:off x="3525838" y="2997200"/>
            <a:ext cx="211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4</a:t>
            </a:r>
            <a:endParaRPr lang="en-US" altLang="cs-CZ" sz="1800"/>
          </a:p>
        </p:txBody>
      </p:sp>
      <p:sp>
        <p:nvSpPr>
          <p:cNvPr id="47116" name="TextovéPole 24"/>
          <p:cNvSpPr txBox="1">
            <a:spLocks noChangeArrowheads="1"/>
          </p:cNvSpPr>
          <p:nvPr/>
        </p:nvSpPr>
        <p:spPr bwMode="auto">
          <a:xfrm>
            <a:off x="5121275" y="2997200"/>
            <a:ext cx="211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5</a:t>
            </a:r>
            <a:endParaRPr lang="en-US" altLang="cs-CZ" sz="1800"/>
          </a:p>
        </p:txBody>
      </p:sp>
      <p:sp>
        <p:nvSpPr>
          <p:cNvPr id="47117" name="TextovéPole 25"/>
          <p:cNvSpPr txBox="1">
            <a:spLocks noChangeArrowheads="1"/>
          </p:cNvSpPr>
          <p:nvPr/>
        </p:nvSpPr>
        <p:spPr bwMode="auto">
          <a:xfrm>
            <a:off x="1670050" y="4565650"/>
            <a:ext cx="211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6</a:t>
            </a:r>
            <a:endParaRPr lang="en-US" altLang="cs-CZ" sz="1800"/>
          </a:p>
        </p:txBody>
      </p:sp>
      <p:sp>
        <p:nvSpPr>
          <p:cNvPr id="47118" name="TextovéPole 26"/>
          <p:cNvSpPr txBox="1">
            <a:spLocks noChangeArrowheads="1"/>
          </p:cNvSpPr>
          <p:nvPr/>
        </p:nvSpPr>
        <p:spPr bwMode="auto">
          <a:xfrm>
            <a:off x="3706813" y="4565650"/>
            <a:ext cx="211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7</a:t>
            </a:r>
            <a:endParaRPr lang="en-US" altLang="cs-CZ" sz="1800"/>
          </a:p>
        </p:txBody>
      </p:sp>
      <p:pic>
        <p:nvPicPr>
          <p:cNvPr id="47119" name="Obráze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3033713"/>
            <a:ext cx="285432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VÃ½sledek obrÃ¡zku pro organelles 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546225"/>
            <a:ext cx="4360862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VÃ½sledek obrÃ¡zku pro mitochondria electron micros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4568825"/>
            <a:ext cx="17287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6" descr="VÃ½sledek obrÃ¡zku pro endoplasmic reticulum electron micros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355725"/>
            <a:ext cx="1373188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VÃ½sledek obrÃ¡zku pro endoplasmic reticulum electron micros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71800"/>
            <a:ext cx="130968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0" descr="VÃ½sledek obrÃ¡zku pro golgi electron micros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1127125"/>
            <a:ext cx="203835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12" descr="VÃ½sledek obrÃ¡zku pro peroxisome electron micros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4568825"/>
            <a:ext cx="12271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4" descr="VÃ½sledek obrÃ¡zku pro centriol electron micros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3030538"/>
            <a:ext cx="97313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Obráze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71800"/>
            <a:ext cx="12795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TextovéPole 13"/>
          <p:cNvSpPr txBox="1">
            <a:spLocks noChangeArrowheads="1"/>
          </p:cNvSpPr>
          <p:nvPr/>
        </p:nvSpPr>
        <p:spPr bwMode="auto">
          <a:xfrm>
            <a:off x="4551363" y="1355725"/>
            <a:ext cx="212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</a:t>
            </a:r>
            <a:endParaRPr lang="en-US" altLang="cs-CZ" sz="1800"/>
          </a:p>
        </p:txBody>
      </p:sp>
      <p:sp>
        <p:nvSpPr>
          <p:cNvPr id="48139" name="TextovéPole 21"/>
          <p:cNvSpPr txBox="1">
            <a:spLocks noChangeArrowheads="1"/>
          </p:cNvSpPr>
          <p:nvPr/>
        </p:nvSpPr>
        <p:spPr bwMode="auto">
          <a:xfrm>
            <a:off x="6365875" y="1127125"/>
            <a:ext cx="211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2</a:t>
            </a:r>
            <a:endParaRPr lang="en-US" altLang="cs-CZ" sz="1800"/>
          </a:p>
        </p:txBody>
      </p:sp>
      <p:sp>
        <p:nvSpPr>
          <p:cNvPr id="48140" name="TextovéPole 22"/>
          <p:cNvSpPr txBox="1">
            <a:spLocks noChangeArrowheads="1"/>
          </p:cNvSpPr>
          <p:nvPr/>
        </p:nvSpPr>
        <p:spPr bwMode="auto">
          <a:xfrm>
            <a:off x="4546600" y="2971800"/>
            <a:ext cx="21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3</a:t>
            </a:r>
            <a:endParaRPr lang="en-US" altLang="cs-CZ" sz="1800"/>
          </a:p>
        </p:txBody>
      </p:sp>
      <p:sp>
        <p:nvSpPr>
          <p:cNvPr id="48141" name="TextovéPole 23"/>
          <p:cNvSpPr txBox="1">
            <a:spLocks noChangeArrowheads="1"/>
          </p:cNvSpPr>
          <p:nvPr/>
        </p:nvSpPr>
        <p:spPr bwMode="auto">
          <a:xfrm>
            <a:off x="5872163" y="2940050"/>
            <a:ext cx="21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4</a:t>
            </a:r>
            <a:endParaRPr lang="en-US" altLang="cs-CZ" sz="1800"/>
          </a:p>
        </p:txBody>
      </p:sp>
      <p:sp>
        <p:nvSpPr>
          <p:cNvPr id="48142" name="TextovéPole 24"/>
          <p:cNvSpPr txBox="1">
            <a:spLocks noChangeArrowheads="1"/>
          </p:cNvSpPr>
          <p:nvPr/>
        </p:nvSpPr>
        <p:spPr bwMode="auto">
          <a:xfrm>
            <a:off x="7469188" y="2940050"/>
            <a:ext cx="211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5</a:t>
            </a:r>
            <a:endParaRPr lang="en-US" altLang="cs-CZ" sz="1800"/>
          </a:p>
        </p:txBody>
      </p:sp>
      <p:sp>
        <p:nvSpPr>
          <p:cNvPr id="48143" name="TextovéPole 25"/>
          <p:cNvSpPr txBox="1">
            <a:spLocks noChangeArrowheads="1"/>
          </p:cNvSpPr>
          <p:nvPr/>
        </p:nvSpPr>
        <p:spPr bwMode="auto">
          <a:xfrm>
            <a:off x="4016375" y="4506913"/>
            <a:ext cx="212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6</a:t>
            </a:r>
            <a:endParaRPr lang="en-US" altLang="cs-CZ" sz="1800"/>
          </a:p>
        </p:txBody>
      </p:sp>
      <p:sp>
        <p:nvSpPr>
          <p:cNvPr id="48144" name="TextovéPole 26"/>
          <p:cNvSpPr txBox="1">
            <a:spLocks noChangeArrowheads="1"/>
          </p:cNvSpPr>
          <p:nvPr/>
        </p:nvSpPr>
        <p:spPr bwMode="auto">
          <a:xfrm>
            <a:off x="6053138" y="4506913"/>
            <a:ext cx="211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7</a:t>
            </a:r>
            <a:endParaRPr lang="en-US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0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735513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1597025"/>
            <a:ext cx="3906837" cy="4495800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tx2"/>
                </a:solidFill>
              </a:rPr>
              <a:t>G</a:t>
            </a:r>
            <a:r>
              <a:rPr lang="cs-CZ" altLang="cs-CZ" sz="2000" b="1" baseline="-25000" smtClean="0">
                <a:solidFill>
                  <a:schemeClr val="tx2"/>
                </a:solidFill>
              </a:rPr>
              <a:t>1</a:t>
            </a:r>
            <a:r>
              <a:rPr lang="cs-CZ" altLang="cs-CZ" sz="2000" smtClean="0"/>
              <a:t> – fáze </a:t>
            </a:r>
            <a:r>
              <a:rPr lang="cs-CZ" altLang="cs-CZ" sz="2000" i="1" smtClean="0"/>
              <a:t>(délka závisí na typu buňky)</a:t>
            </a:r>
          </a:p>
          <a:p>
            <a:pPr eaLnBrk="1" hangingPunct="1"/>
            <a:r>
              <a:rPr lang="cs-CZ" altLang="cs-CZ" sz="2000" b="1" smtClean="0">
                <a:solidFill>
                  <a:schemeClr val="tx2"/>
                </a:solidFill>
              </a:rPr>
              <a:t>S</a:t>
            </a:r>
            <a:r>
              <a:rPr lang="cs-CZ" altLang="cs-CZ" sz="2000" smtClean="0"/>
              <a:t> – fáze </a:t>
            </a:r>
            <a:r>
              <a:rPr lang="cs-CZ" altLang="cs-CZ" sz="2000" i="1" smtClean="0"/>
              <a:t>(asi 8 hod.)</a:t>
            </a:r>
            <a:endParaRPr lang="cs-CZ" altLang="cs-CZ" sz="2000" smtClean="0"/>
          </a:p>
          <a:p>
            <a:pPr eaLnBrk="1" hangingPunct="1"/>
            <a:r>
              <a:rPr lang="cs-CZ" altLang="cs-CZ" sz="2000" b="1" smtClean="0">
                <a:solidFill>
                  <a:schemeClr val="tx2"/>
                </a:solidFill>
              </a:rPr>
              <a:t>G</a:t>
            </a:r>
            <a:r>
              <a:rPr lang="cs-CZ" altLang="cs-CZ" sz="2000" b="1" baseline="-25000" smtClean="0">
                <a:solidFill>
                  <a:schemeClr val="tx2"/>
                </a:solidFill>
              </a:rPr>
              <a:t>2</a:t>
            </a:r>
            <a:r>
              <a:rPr lang="cs-CZ" altLang="cs-CZ" sz="2000" smtClean="0"/>
              <a:t> – fáze </a:t>
            </a:r>
          </a:p>
          <a:p>
            <a:pPr eaLnBrk="1" hangingPunct="1"/>
            <a:r>
              <a:rPr lang="cs-CZ" altLang="cs-CZ" sz="2000" b="1" smtClean="0">
                <a:solidFill>
                  <a:schemeClr val="tx2"/>
                </a:solidFill>
              </a:rPr>
              <a:t>M</a:t>
            </a:r>
            <a:r>
              <a:rPr lang="cs-CZ" altLang="cs-CZ" sz="2000" smtClean="0"/>
              <a:t> – fáze (mitóza) </a:t>
            </a:r>
            <a:r>
              <a:rPr lang="cs-CZ" altLang="cs-CZ" sz="2000" i="1" smtClean="0"/>
              <a:t>(G</a:t>
            </a:r>
            <a:r>
              <a:rPr lang="cs-CZ" altLang="cs-CZ" sz="2000" i="1" baseline="-25000" smtClean="0"/>
              <a:t>2</a:t>
            </a:r>
            <a:r>
              <a:rPr lang="cs-CZ" altLang="cs-CZ" sz="2000" i="1" smtClean="0"/>
              <a:t> + M – fáze = 2,5 – 3 hod.)</a:t>
            </a:r>
          </a:p>
          <a:p>
            <a:pPr eaLnBrk="1" hangingPunct="1">
              <a:buFontTx/>
              <a:buNone/>
            </a:pPr>
            <a:endParaRPr lang="cs-CZ" altLang="cs-CZ" sz="2000" i="1" smtClean="0"/>
          </a:p>
          <a:p>
            <a:pPr eaLnBrk="1" hangingPunct="1"/>
            <a:r>
              <a:rPr lang="cs-CZ" altLang="cs-CZ" sz="2000" b="1" i="1" smtClean="0">
                <a:solidFill>
                  <a:schemeClr val="tx2"/>
                </a:solidFill>
              </a:rPr>
              <a:t>G</a:t>
            </a:r>
            <a:r>
              <a:rPr lang="cs-CZ" altLang="cs-CZ" sz="2000" b="1" i="1" baseline="-25000" smtClean="0">
                <a:solidFill>
                  <a:schemeClr val="tx2"/>
                </a:solidFill>
              </a:rPr>
              <a:t>0</a:t>
            </a:r>
            <a:r>
              <a:rPr lang="cs-CZ" altLang="cs-CZ" sz="2000" i="1" smtClean="0"/>
              <a:t> – fáze = zastavený cyklus (buňky terminálně diferencované, nedělící se)</a:t>
            </a:r>
          </a:p>
        </p:txBody>
      </p:sp>
      <p:sp>
        <p:nvSpPr>
          <p:cNvPr id="5" name="Obdélník 4"/>
          <p:cNvSpPr/>
          <p:nvPr/>
        </p:nvSpPr>
        <p:spPr>
          <a:xfrm>
            <a:off x="34925" y="44450"/>
            <a:ext cx="9074150" cy="676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cs-CZ"/>
          </a:p>
        </p:txBody>
      </p:sp>
      <p:sp>
        <p:nvSpPr>
          <p:cNvPr id="49157" name="Obdélník 1"/>
          <p:cNvSpPr>
            <a:spLocks noChangeArrowheads="1"/>
          </p:cNvSpPr>
          <p:nvPr/>
        </p:nvSpPr>
        <p:spPr bwMode="auto">
          <a:xfrm>
            <a:off x="3276600" y="403225"/>
            <a:ext cx="2681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accent2"/>
                </a:solidFill>
              </a:rPr>
              <a:t>Buněčný cyklus</a:t>
            </a:r>
            <a:endParaRPr lang="en-US" altLang="en-US" sz="28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8mitosis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100"/>
            <a:ext cx="91440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ovéPole 1"/>
          <p:cNvSpPr txBox="1">
            <a:spLocks noChangeArrowheads="1"/>
          </p:cNvSpPr>
          <p:nvPr/>
        </p:nvSpPr>
        <p:spPr bwMode="auto">
          <a:xfrm>
            <a:off x="3708400" y="26035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800">
                <a:solidFill>
                  <a:srgbClr val="003399"/>
                </a:solidFill>
              </a:rPr>
              <a:t>Mitóza</a:t>
            </a:r>
            <a:endParaRPr lang="en-US" altLang="en-US" sz="2800">
              <a:solidFill>
                <a:srgbClr val="003399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mito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85838"/>
            <a:ext cx="7704138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2775" y="995363"/>
            <a:ext cx="18716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Meióza</a:t>
            </a:r>
          </a:p>
        </p:txBody>
      </p:sp>
      <p:grpSp>
        <p:nvGrpSpPr>
          <p:cNvPr id="52227" name="Skupina 3"/>
          <p:cNvGrpSpPr>
            <a:grpSpLocks/>
          </p:cNvGrpSpPr>
          <p:nvPr/>
        </p:nvGrpSpPr>
        <p:grpSpPr bwMode="auto">
          <a:xfrm>
            <a:off x="2484438" y="115888"/>
            <a:ext cx="5505450" cy="6597650"/>
            <a:chOff x="2484438" y="1844824"/>
            <a:chExt cx="5506491" cy="6597650"/>
          </a:xfrm>
        </p:grpSpPr>
        <p:graphicFrame>
          <p:nvGraphicFramePr>
            <p:cNvPr id="52230" name="Object 5"/>
            <p:cNvGraphicFramePr>
              <a:graphicFrameLocks noChangeAspect="1"/>
            </p:cNvGraphicFramePr>
            <p:nvPr/>
          </p:nvGraphicFramePr>
          <p:xfrm>
            <a:off x="2699792" y="1844824"/>
            <a:ext cx="5291137" cy="659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2" name="Rastrový obrázek" r:id="rId4" imgW="5858693" imgH="7306695" progId="Paint.Picture">
                    <p:embed/>
                  </p:oleObj>
                </mc:Choice>
                <mc:Fallback>
                  <p:oleObj name="Rastrový obrázek" r:id="rId4" imgW="5858693" imgH="7306695" progId="Paint.Picture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9792" y="1844824"/>
                          <a:ext cx="5291137" cy="659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Obdélník 2"/>
            <p:cNvSpPr/>
            <p:nvPr/>
          </p:nvSpPr>
          <p:spPr>
            <a:xfrm>
              <a:off x="2484438" y="5661174"/>
              <a:ext cx="1295645" cy="287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5" name="Obdélník 4"/>
          <p:cNvSpPr/>
          <p:nvPr/>
        </p:nvSpPr>
        <p:spPr>
          <a:xfrm>
            <a:off x="2771775" y="5589588"/>
            <a:ext cx="122396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3387725" y="485775"/>
            <a:ext cx="2047875" cy="954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    Interfáze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 - replikace DNA 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eiosis1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eiosis2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tey001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23900"/>
            <a:ext cx="4789487" cy="6092825"/>
          </a:xfrm>
          <a:prstGeom prst="rect">
            <a:avLst/>
          </a:prstGeom>
          <a:noFill/>
          <a:ln w="9525">
            <a:solidFill>
              <a:srgbClr val="CC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299" name="Picture 5" descr="tey041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44450"/>
            <a:ext cx="4232275" cy="6772275"/>
          </a:xfrm>
          <a:prstGeom prst="rect">
            <a:avLst/>
          </a:prstGeom>
          <a:noFill/>
          <a:ln w="9525">
            <a:solidFill>
              <a:srgbClr val="CC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0" name="TextovéPole 3"/>
          <p:cNvSpPr txBox="1">
            <a:spLocks noChangeArrowheads="1"/>
          </p:cNvSpPr>
          <p:nvPr/>
        </p:nvSpPr>
        <p:spPr bwMode="auto">
          <a:xfrm>
            <a:off x="323850" y="115888"/>
            <a:ext cx="4103688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2060"/>
                </a:solidFill>
              </a:rPr>
              <a:t>Spermatogeneze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1"/>
          <p:cNvSpPr txBox="1">
            <a:spLocks noChangeArrowheads="1"/>
          </p:cNvSpPr>
          <p:nvPr/>
        </p:nvSpPr>
        <p:spPr bwMode="auto">
          <a:xfrm>
            <a:off x="179388" y="404813"/>
            <a:ext cx="89646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2060"/>
                </a:solidFill>
              </a:rPr>
              <a:t>Zkuste seřadit následující struktury podle velikosti - řešení</a:t>
            </a:r>
          </a:p>
        </p:txBody>
      </p:sp>
      <p:sp>
        <p:nvSpPr>
          <p:cNvPr id="6147" name="TextovéPole 5"/>
          <p:cNvSpPr txBox="1">
            <a:spLocks noChangeArrowheads="1"/>
          </p:cNvSpPr>
          <p:nvPr/>
        </p:nvSpPr>
        <p:spPr bwMode="auto">
          <a:xfrm>
            <a:off x="323850" y="1989138"/>
            <a:ext cx="8675688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cs-CZ" altLang="cs-CZ" sz="2800" dirty="0" smtClean="0"/>
              <a:t>ribozom  </a:t>
            </a:r>
            <a:r>
              <a:rPr lang="cs-CZ" altLang="cs-CZ" sz="2800" dirty="0" smtClean="0">
                <a:solidFill>
                  <a:schemeClr val="accent5">
                    <a:lumMod val="50000"/>
                  </a:schemeClr>
                </a:solidFill>
              </a:rPr>
              <a:t>20 nm</a:t>
            </a:r>
            <a:r>
              <a:rPr lang="cs-CZ" altLang="cs-CZ" sz="2800" dirty="0" smtClean="0"/>
              <a:t>	</a:t>
            </a:r>
          </a:p>
          <a:p>
            <a:pPr>
              <a:defRPr/>
            </a:pPr>
            <a:r>
              <a:rPr lang="cs-CZ" altLang="cs-CZ" sz="2800" dirty="0" smtClean="0"/>
              <a:t>       Adenovirus </a:t>
            </a:r>
            <a:r>
              <a:rPr lang="cs-CZ" altLang="cs-CZ" sz="2800" dirty="0" smtClean="0">
                <a:solidFill>
                  <a:schemeClr val="accent5">
                    <a:lumMod val="50000"/>
                  </a:schemeClr>
                </a:solidFill>
              </a:rPr>
              <a:t>80 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nm</a:t>
            </a:r>
          </a:p>
          <a:p>
            <a:pPr>
              <a:defRPr/>
            </a:pPr>
            <a:r>
              <a:rPr lang="cs-CZ" altLang="cs-CZ" sz="2800" dirty="0" smtClean="0"/>
              <a:t>	     Streptokok  </a:t>
            </a:r>
            <a:r>
              <a:rPr lang="cs-CZ" altLang="cs-CZ" sz="2800" dirty="0" smtClean="0">
                <a:solidFill>
                  <a:schemeClr val="accent5">
                    <a:lumMod val="50000"/>
                  </a:schemeClr>
                </a:solidFill>
              </a:rPr>
              <a:t>0,6 µm </a:t>
            </a:r>
            <a:r>
              <a:rPr lang="cs-CZ" altLang="cs-CZ" sz="2800" dirty="0" smtClean="0"/>
              <a:t>	</a:t>
            </a:r>
          </a:p>
          <a:p>
            <a:pPr>
              <a:defRPr/>
            </a:pPr>
            <a:r>
              <a:rPr lang="cs-CZ" altLang="cs-CZ" sz="2800" dirty="0" smtClean="0"/>
              <a:t>		    jádro buňky </a:t>
            </a:r>
            <a:r>
              <a:rPr lang="cs-CZ" altLang="cs-CZ" sz="2800" dirty="0" smtClean="0">
                <a:solidFill>
                  <a:schemeClr val="accent5">
                    <a:lumMod val="50000"/>
                  </a:schemeClr>
                </a:solidFill>
              </a:rPr>
              <a:t>5 µm </a:t>
            </a:r>
            <a:r>
              <a:rPr lang="cs-CZ" altLang="cs-CZ" sz="2800" dirty="0" smtClean="0"/>
              <a:t>	</a:t>
            </a:r>
          </a:p>
          <a:p>
            <a:pPr>
              <a:defRPr/>
            </a:pPr>
            <a:r>
              <a:rPr lang="cs-CZ" altLang="cs-CZ" sz="2800" dirty="0" smtClean="0"/>
              <a:t>		           erytrocyt </a:t>
            </a:r>
            <a:r>
              <a:rPr lang="cs-CZ" altLang="cs-CZ" sz="2800" dirty="0" smtClean="0">
                <a:solidFill>
                  <a:schemeClr val="accent5">
                    <a:lumMod val="50000"/>
                  </a:schemeClr>
                </a:solidFill>
              </a:rPr>
              <a:t>7,4 µm</a:t>
            </a:r>
          </a:p>
          <a:p>
            <a:pPr>
              <a:defRPr/>
            </a:pPr>
            <a:r>
              <a:rPr lang="cs-CZ" altLang="cs-CZ" sz="2800" dirty="0" smtClean="0"/>
              <a:t>			          hepatocyt </a:t>
            </a:r>
            <a:r>
              <a:rPr lang="cs-CZ" altLang="cs-CZ" sz="2800" dirty="0" smtClean="0">
                <a:solidFill>
                  <a:schemeClr val="accent5">
                    <a:lumMod val="50000"/>
                  </a:schemeClr>
                </a:solidFill>
              </a:rPr>
              <a:t>30 µm </a:t>
            </a:r>
            <a:r>
              <a:rPr lang="cs-CZ" altLang="cs-CZ" sz="2800" dirty="0" smtClean="0"/>
              <a:t>						        vlas </a:t>
            </a:r>
            <a:r>
              <a:rPr lang="cs-CZ" altLang="cs-CZ" sz="2800" dirty="0"/>
              <a:t>(průměr) 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80 </a:t>
            </a:r>
            <a:r>
              <a:rPr lang="cs-CZ" altLang="cs-CZ" sz="2800" dirty="0" smtClean="0">
                <a:solidFill>
                  <a:schemeClr val="accent5">
                    <a:lumMod val="50000"/>
                  </a:schemeClr>
                </a:solidFill>
              </a:rPr>
              <a:t>µm</a:t>
            </a:r>
          </a:p>
          <a:p>
            <a:pPr>
              <a:defRPr/>
            </a:pP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cs-CZ" altLang="cs-CZ" sz="2800" dirty="0" smtClean="0">
                <a:solidFill>
                  <a:schemeClr val="accent5">
                    <a:lumMod val="50000"/>
                  </a:schemeClr>
                </a:solidFill>
              </a:rPr>
              <a:t>			</a:t>
            </a:r>
            <a:r>
              <a:rPr lang="cs-CZ" altLang="cs-CZ" sz="2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altLang="cs-CZ" sz="2800" dirty="0" smtClean="0">
                <a:solidFill>
                  <a:schemeClr val="accent5">
                    <a:lumMod val="50000"/>
                  </a:schemeClr>
                </a:solidFill>
              </a:rPr>
              <a:t>              </a:t>
            </a:r>
            <a:r>
              <a:rPr lang="cs-CZ" altLang="cs-CZ" sz="2800" dirty="0" smtClean="0"/>
              <a:t>oocyt </a:t>
            </a:r>
            <a:r>
              <a:rPr lang="cs-CZ" altLang="cs-CZ" sz="2800" dirty="0" smtClean="0">
                <a:solidFill>
                  <a:schemeClr val="accent5">
                    <a:lumMod val="50000"/>
                  </a:schemeClr>
                </a:solidFill>
              </a:rPr>
              <a:t>120 µm </a:t>
            </a:r>
            <a:r>
              <a:rPr lang="cs-CZ" altLang="cs-CZ" sz="2800" dirty="0" smtClean="0"/>
              <a:t>							    střevní klk </a:t>
            </a:r>
            <a:r>
              <a:rPr lang="cs-CZ" altLang="cs-CZ" sz="2800" dirty="0" smtClean="0">
                <a:solidFill>
                  <a:schemeClr val="accent5">
                    <a:lumMod val="50000"/>
                  </a:schemeClr>
                </a:solidFill>
              </a:rPr>
              <a:t>1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ovary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1773238"/>
            <a:ext cx="628967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493236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ovéPole 3"/>
          <p:cNvSpPr txBox="1">
            <a:spLocks noChangeArrowheads="1"/>
          </p:cNvSpPr>
          <p:nvPr/>
        </p:nvSpPr>
        <p:spPr bwMode="auto">
          <a:xfrm>
            <a:off x="6443663" y="663575"/>
            <a:ext cx="1657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2060"/>
                </a:solidFill>
              </a:rPr>
              <a:t>Oogeneze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ovéPole 1"/>
          <p:cNvSpPr txBox="1">
            <a:spLocks noChangeArrowheads="1"/>
          </p:cNvSpPr>
          <p:nvPr/>
        </p:nvSpPr>
        <p:spPr bwMode="auto">
          <a:xfrm>
            <a:off x="395288" y="404813"/>
            <a:ext cx="8353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003399"/>
                </a:solidFill>
              </a:rPr>
              <a:t>Po dnešní přednášce byste měli umět odpovědět na otázky:</a:t>
            </a:r>
            <a:endParaRPr lang="en-US" altLang="en-US" sz="2400">
              <a:solidFill>
                <a:srgbClr val="003399"/>
              </a:solidFill>
            </a:endParaRPr>
          </a:p>
        </p:txBody>
      </p:sp>
      <p:sp>
        <p:nvSpPr>
          <p:cNvPr id="57347" name="TextovéPole 2"/>
          <p:cNvSpPr txBox="1">
            <a:spLocks noChangeArrowheads="1"/>
          </p:cNvSpPr>
          <p:nvPr/>
        </p:nvSpPr>
        <p:spPr bwMode="auto">
          <a:xfrm>
            <a:off x="468313" y="1268413"/>
            <a:ext cx="8207375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Čím se zabývá histologie?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Co je to buňka?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Jaká je velikost většiny lidských buněk?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K čemu je dobrá kompartmentalizace buňky?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Jaká je struktura biomembrány?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Jaká je stavba a funkce jádra?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Jaká je stavba a funkce jednotlivých organel?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Co jsou to inkluze a jaký mají význam?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Jaké součásti cytoskeletu najdeme v buňce a jaká je jejich stavba a funkce?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Jaké typy mezibuněčných spojů znáte a jaká je jejich funkce?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Jakým způsobem může být modifikovaná buněčná membrána?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Co je to buněčný cyklus a jaké jsou jeho fáze?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Jaké buňky se nachází v tzv. G0 fázi buněčného cyklu?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Jaké jsou typy dělení lidských buněk?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Jaký je rozdíl mezi mitózou a meiózou?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18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řas epit S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569913"/>
            <a:ext cx="42195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řas epi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6991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řas epit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470275"/>
            <a:ext cx="421163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07950" y="399891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SM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8245475" y="4862513"/>
            <a:ext cx="719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SEM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893763" y="6308725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TEM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940425" y="5805488"/>
            <a:ext cx="3168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latin typeface="Tahoma" panose="020B0604030504040204" pitchFamily="34" charset="0"/>
              </a:rPr>
              <a:t>Trachea – víceřadý epitel s řasinkami</a:t>
            </a:r>
          </a:p>
        </p:txBody>
      </p:sp>
      <p:sp>
        <p:nvSpPr>
          <p:cNvPr id="9225" name="TextovéPole 1"/>
          <p:cNvSpPr txBox="1">
            <a:spLocks noChangeArrowheads="1"/>
          </p:cNvSpPr>
          <p:nvPr/>
        </p:nvSpPr>
        <p:spPr bwMode="auto">
          <a:xfrm>
            <a:off x="1331913" y="38100"/>
            <a:ext cx="621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002060"/>
                </a:solidFill>
              </a:rPr>
              <a:t>Mikroskopie</a:t>
            </a:r>
            <a:endParaRPr lang="en-US" altLang="en-US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250825" y="250825"/>
            <a:ext cx="875506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latin typeface="Tahoma" panose="020B0604030504040204" pitchFamily="34" charset="0"/>
              </a:rPr>
              <a:t>Barvicí metody:</a:t>
            </a:r>
            <a:br>
              <a:rPr lang="cs-CZ" altLang="cs-CZ" sz="2400" b="1" u="sng" dirty="0">
                <a:latin typeface="Tahoma" panose="020B0604030504040204" pitchFamily="34" charset="0"/>
              </a:rPr>
            </a:br>
            <a:r>
              <a:rPr lang="cs-CZ" altLang="cs-CZ" sz="2000" u="sng" dirty="0">
                <a:latin typeface="Tahoma" panose="020B0604030504040204" pitchFamily="34" charset="0"/>
              </a:rPr>
              <a:t>přehledné </a:t>
            </a:r>
            <a:r>
              <a:rPr lang="cs-CZ" altLang="cs-CZ" sz="2000" dirty="0">
                <a:latin typeface="Tahoma" panose="020B0604030504040204" pitchFamily="34" charset="0"/>
              </a:rPr>
              <a:t>– HE, AZAN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demonstrují všechny složky tkání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latin typeface="Tahoma" panose="020B0604030504040204" pitchFamily="34" charset="0"/>
              </a:rPr>
              <a:t/>
            </a:r>
            <a:br>
              <a:rPr lang="cs-CZ" altLang="cs-CZ" sz="2000" u="sng" dirty="0">
                <a:latin typeface="Tahoma" panose="020B0604030504040204" pitchFamily="34" charset="0"/>
              </a:rPr>
            </a:br>
            <a:endParaRPr lang="cs-CZ" altLang="cs-CZ" sz="2000" u="sng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u="sng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u="sng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u="sng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u="sng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latin typeface="Tahoma" panose="020B0604030504040204" pitchFamily="34" charset="0"/>
              </a:rPr>
              <a:t>speciální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zdůrazňují určité buněčné nebo tkáňové složky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                                           	   </a:t>
            </a:r>
            <a:r>
              <a:rPr lang="cs-CZ" altLang="cs-CZ" sz="2000" dirty="0" smtClean="0">
                <a:latin typeface="Tahoma" panose="020B0604030504040204" pitchFamily="34" charset="0"/>
              </a:rPr>
              <a:t>       </a:t>
            </a:r>
            <a:r>
              <a:rPr lang="cs-CZ" altLang="cs-CZ" sz="2000" u="sng" dirty="0">
                <a:latin typeface="Tahoma" panose="020B0604030504040204" pitchFamily="34" charset="0"/>
              </a:rPr>
              <a:t>impregnační</a:t>
            </a:r>
            <a:r>
              <a:rPr lang="cs-CZ" altLang="cs-CZ" sz="2000" dirty="0"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                                              	soli </a:t>
            </a:r>
            <a:r>
              <a:rPr lang="cs-CZ" altLang="cs-CZ" sz="2000" dirty="0" err="1">
                <a:latin typeface="Tahoma" panose="020B0604030504040204" pitchFamily="34" charset="0"/>
              </a:rPr>
              <a:t>Ag</a:t>
            </a:r>
            <a:r>
              <a:rPr lang="cs-CZ" altLang="cs-CZ" sz="2000" dirty="0">
                <a:latin typeface="Tahoma" panose="020B0604030504040204" pitchFamily="34" charset="0"/>
              </a:rPr>
              <a:t>, Au nebo 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ahoma" panose="020B0604030504040204" pitchFamily="34" charset="0"/>
              </a:rPr>
              <a:t>                                     </a:t>
            </a:r>
          </a:p>
        </p:txBody>
      </p:sp>
      <p:pic>
        <p:nvPicPr>
          <p:cNvPr id="10243" name="Picture 7" descr="N_UR_KD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836613"/>
            <a:ext cx="313213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1" descr="Masson-Trichrome-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341438"/>
            <a:ext cx="20891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2" descr="HistologySlidesOriginal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21002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3" descr="DSCN09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44157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4"/>
          <p:cNvSpPr txBox="1">
            <a:spLocks noChangeArrowheads="1"/>
          </p:cNvSpPr>
          <p:nvPr/>
        </p:nvSpPr>
        <p:spPr bwMode="auto">
          <a:xfrm>
            <a:off x="5292725" y="476250"/>
            <a:ext cx="316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 HE – nejpoužívanější barvení</a:t>
            </a:r>
          </a:p>
        </p:txBody>
      </p:sp>
      <p:sp>
        <p:nvSpPr>
          <p:cNvPr id="10248" name="Text Box 18"/>
          <p:cNvSpPr txBox="1">
            <a:spLocks noChangeArrowheads="1"/>
          </p:cNvSpPr>
          <p:nvPr/>
        </p:nvSpPr>
        <p:spPr bwMode="auto">
          <a:xfrm>
            <a:off x="2195513" y="3971925"/>
            <a:ext cx="2422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i="1">
              <a:latin typeface="Tahoma" panose="020B0604030504040204" pitchFamily="34" charset="0"/>
            </a:endParaRPr>
          </a:p>
        </p:txBody>
      </p:sp>
      <p:pic>
        <p:nvPicPr>
          <p:cNvPr id="10249" name="Picture 19" descr="glykogen v hepatocyt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3527425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695325"/>
            <a:ext cx="341947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 descr="Image result for fluorescenční mikrosk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695325"/>
            <a:ext cx="30130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Obdélník 3"/>
          <p:cNvSpPr>
            <a:spLocks noChangeArrowheads="1"/>
          </p:cNvSpPr>
          <p:nvPr/>
        </p:nvSpPr>
        <p:spPr bwMode="auto">
          <a:xfrm>
            <a:off x="7092950" y="3700463"/>
            <a:ext cx="1000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B0080"/>
                </a:solidFill>
                <a:hlinkClick r:id="rId4"/>
              </a:rPr>
              <a:t>CC BY-SA 4.0</a:t>
            </a:r>
            <a:endParaRPr lang="cs-CZ" altLang="cs-CZ" sz="1000"/>
          </a:p>
        </p:txBody>
      </p:sp>
      <p:pic>
        <p:nvPicPr>
          <p:cNvPr id="11269" name="Picture 4" descr="Image result for confocal micros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4019550"/>
            <a:ext cx="3395663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Image result for confocal micros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500438"/>
            <a:ext cx="34194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ovéPole 4"/>
          <p:cNvSpPr txBox="1">
            <a:spLocks noChangeArrowheads="1"/>
          </p:cNvSpPr>
          <p:nvPr/>
        </p:nvSpPr>
        <p:spPr bwMode="auto">
          <a:xfrm>
            <a:off x="876300" y="241300"/>
            <a:ext cx="3419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2060"/>
                </a:solidFill>
              </a:rPr>
              <a:t>Mikroskop s fázovým kontrastem</a:t>
            </a:r>
          </a:p>
        </p:txBody>
      </p:sp>
      <p:sp>
        <p:nvSpPr>
          <p:cNvPr id="11272" name="TextovéPole 5"/>
          <p:cNvSpPr txBox="1">
            <a:spLocks noChangeArrowheads="1"/>
          </p:cNvSpPr>
          <p:nvPr/>
        </p:nvSpPr>
        <p:spPr bwMode="auto">
          <a:xfrm>
            <a:off x="5292725" y="241300"/>
            <a:ext cx="2447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2060"/>
                </a:solidFill>
              </a:rPr>
              <a:t>Fluorescenční mikroskop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4356100" y="5373688"/>
            <a:ext cx="431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"/>
          <p:cNvSpPr txBox="1">
            <a:spLocks noChangeArrowheads="1"/>
          </p:cNvSpPr>
          <p:nvPr/>
        </p:nvSpPr>
        <p:spPr bwMode="auto">
          <a:xfrm>
            <a:off x="900113" y="404813"/>
            <a:ext cx="734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002060"/>
                </a:solidFill>
              </a:rPr>
              <a:t>Průtoková cytometrie</a:t>
            </a:r>
          </a:p>
        </p:txBody>
      </p:sp>
      <p:sp>
        <p:nvSpPr>
          <p:cNvPr id="12291" name="TextovéPole 2"/>
          <p:cNvSpPr txBox="1">
            <a:spLocks noChangeArrowheads="1"/>
          </p:cNvSpPr>
          <p:nvPr/>
        </p:nvSpPr>
        <p:spPr bwMode="auto">
          <a:xfrm>
            <a:off x="611188" y="1125538"/>
            <a:ext cx="7632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Analýza fenotypu jednotlivých buněk – možné využití i pro jejich třídění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Hematologická laboratoř – DBOK</a:t>
            </a:r>
          </a:p>
        </p:txBody>
      </p:sp>
      <p:pic>
        <p:nvPicPr>
          <p:cNvPr id="12292" name="Picture 2" descr="Sort Set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565400"/>
            <a:ext cx="597535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6750</TotalTime>
  <Words>704</Words>
  <Application>Microsoft Office PowerPoint</Application>
  <PresentationFormat>Předvádění na obrazovce (4:3)</PresentationFormat>
  <Paragraphs>230</Paragraphs>
  <Slides>51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7" baseType="lpstr">
      <vt:lpstr>Arial</vt:lpstr>
      <vt:lpstr>NexusSans</vt:lpstr>
      <vt:lpstr>Symbol</vt:lpstr>
      <vt:lpstr>Tahoma</vt:lpstr>
      <vt:lpstr>Výchozí návrh</vt:lpstr>
      <vt:lpstr>Rastrový obrázek</vt:lpstr>
      <vt:lpstr>Prezentace aplikace PowerPoint</vt:lpstr>
      <vt:lpstr>Buňka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Jádro (nucleus) </vt:lpstr>
      <vt:lpstr>Jaderný obal  </vt:lpstr>
      <vt:lpstr>Prezentace aplikace PowerPoint</vt:lpstr>
      <vt:lpstr>Chromatin (interfáze)</vt:lpstr>
      <vt:lpstr>Chromatin (M-fáze) </vt:lpstr>
      <vt:lpstr>Jadérko (nucleolus) </vt:lpstr>
      <vt:lpstr>Mitochondrie </vt:lpstr>
      <vt:lpstr>Ribosomy</vt:lpstr>
      <vt:lpstr>Prezentace aplikace PowerPoint</vt:lpstr>
      <vt:lpstr>Endoplazmatické retikulum              </vt:lpstr>
      <vt:lpstr>Golgiho aparát</vt:lpstr>
      <vt:lpstr>Lyzosomy</vt:lpstr>
      <vt:lpstr>Peroxisomy (mikrotělíska)</vt:lpstr>
      <vt:lpstr>Inkluze</vt:lpstr>
      <vt:lpstr>Cytosol (základní cytoplazma) obsahuje cytoskelet</vt:lpstr>
      <vt:lpstr>Prezentace aplikace PowerPoint</vt:lpstr>
      <vt:lpstr>Prezentace aplikace PowerPoint</vt:lpstr>
      <vt:lpstr>Prezentace aplikace PowerPoint</vt:lpstr>
      <vt:lpstr>                        Mikrotubuly </vt:lpstr>
      <vt:lpstr>Centrioly</vt:lpstr>
      <vt:lpstr>Stavba centrozomu</vt:lpstr>
      <vt:lpstr>řasinky, bičíky </vt:lpstr>
      <vt:lpstr>                                  </vt:lpstr>
      <vt:lpstr>Intercelulární spoje</vt:lpstr>
      <vt:lpstr>Prezentace aplikace PowerPoint</vt:lpstr>
      <vt:lpstr>Nexus</vt:lpstr>
      <vt:lpstr>Bazální povrch buněk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Histologie</dc:title>
  <dc:creator>Hanka</dc:creator>
  <cp:lastModifiedBy>Hana Kotasová</cp:lastModifiedBy>
  <cp:revision>216</cp:revision>
  <dcterms:created xsi:type="dcterms:W3CDTF">2014-01-03T09:27:01Z</dcterms:created>
  <dcterms:modified xsi:type="dcterms:W3CDTF">2022-02-09T15:09:25Z</dcterms:modified>
</cp:coreProperties>
</file>