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81"/>
  </p:notesMasterIdLst>
  <p:sldIdLst>
    <p:sldId id="256" r:id="rId2"/>
    <p:sldId id="366" r:id="rId3"/>
    <p:sldId id="372" r:id="rId4"/>
    <p:sldId id="373" r:id="rId5"/>
    <p:sldId id="374" r:id="rId6"/>
    <p:sldId id="375" r:id="rId7"/>
    <p:sldId id="257" r:id="rId8"/>
    <p:sldId id="261" r:id="rId9"/>
    <p:sldId id="262" r:id="rId10"/>
    <p:sldId id="377" r:id="rId11"/>
    <p:sldId id="378" r:id="rId12"/>
    <p:sldId id="341" r:id="rId13"/>
    <p:sldId id="342" r:id="rId14"/>
    <p:sldId id="306" r:id="rId15"/>
    <p:sldId id="307" r:id="rId16"/>
    <p:sldId id="343" r:id="rId17"/>
    <p:sldId id="362" r:id="rId18"/>
    <p:sldId id="344" r:id="rId19"/>
    <p:sldId id="345" r:id="rId20"/>
    <p:sldId id="346" r:id="rId21"/>
    <p:sldId id="347" r:id="rId22"/>
    <p:sldId id="401" r:id="rId23"/>
    <p:sldId id="402" r:id="rId24"/>
    <p:sldId id="351" r:id="rId25"/>
    <p:sldId id="355" r:id="rId26"/>
    <p:sldId id="348" r:id="rId27"/>
    <p:sldId id="349" r:id="rId28"/>
    <p:sldId id="352" r:id="rId29"/>
    <p:sldId id="356" r:id="rId30"/>
    <p:sldId id="357" r:id="rId31"/>
    <p:sldId id="354" r:id="rId32"/>
    <p:sldId id="350" r:id="rId33"/>
    <p:sldId id="353" r:id="rId34"/>
    <p:sldId id="264" r:id="rId35"/>
    <p:sldId id="265" r:id="rId36"/>
    <p:sldId id="303" r:id="rId37"/>
    <p:sldId id="266" r:id="rId38"/>
    <p:sldId id="267" r:id="rId39"/>
    <p:sldId id="371" r:id="rId40"/>
    <p:sldId id="268" r:id="rId41"/>
    <p:sldId id="400" r:id="rId42"/>
    <p:sldId id="370" r:id="rId43"/>
    <p:sldId id="270" r:id="rId44"/>
    <p:sldId id="368" r:id="rId45"/>
    <p:sldId id="367" r:id="rId46"/>
    <p:sldId id="365" r:id="rId47"/>
    <p:sldId id="301" r:id="rId48"/>
    <p:sldId id="358" r:id="rId49"/>
    <p:sldId id="287" r:id="rId50"/>
    <p:sldId id="288" r:id="rId51"/>
    <p:sldId id="363" r:id="rId52"/>
    <p:sldId id="364" r:id="rId53"/>
    <p:sldId id="360" r:id="rId54"/>
    <p:sldId id="379" r:id="rId55"/>
    <p:sldId id="359" r:id="rId56"/>
    <p:sldId id="380" r:id="rId57"/>
    <p:sldId id="361" r:id="rId58"/>
    <p:sldId id="278" r:id="rId59"/>
    <p:sldId id="376" r:id="rId60"/>
    <p:sldId id="381" r:id="rId61"/>
    <p:sldId id="382" r:id="rId62"/>
    <p:sldId id="384" r:id="rId63"/>
    <p:sldId id="385" r:id="rId64"/>
    <p:sldId id="383" r:id="rId65"/>
    <p:sldId id="386" r:id="rId66"/>
    <p:sldId id="387" r:id="rId67"/>
    <p:sldId id="398" r:id="rId68"/>
    <p:sldId id="399" r:id="rId69"/>
    <p:sldId id="390" r:id="rId70"/>
    <p:sldId id="391" r:id="rId71"/>
    <p:sldId id="392" r:id="rId72"/>
    <p:sldId id="393" r:id="rId73"/>
    <p:sldId id="394" r:id="rId74"/>
    <p:sldId id="395" r:id="rId75"/>
    <p:sldId id="397" r:id="rId76"/>
    <p:sldId id="396" r:id="rId77"/>
    <p:sldId id="388" r:id="rId78"/>
    <p:sldId id="298" r:id="rId79"/>
    <p:sldId id="279" r:id="rId80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CC3399"/>
    <a:srgbClr val="6666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06799F8-075E-4A3A-A7F6-7FBC6576F1A4}" styleName="Styl s motivem 2 – zvýraznění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8D230F3-CF80-4859-8CE7-A43EE81993B5}" styleName="Světlý styl 1 – zvýraznění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27F97BB-C833-4FB7-BDE5-3F7075034690}" styleName="Styl s motivem 2 – zvýraznění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29" autoAdjust="0"/>
    <p:restoredTop sz="92010" autoAdjust="0"/>
  </p:normalViewPr>
  <p:slideViewPr>
    <p:cSldViewPr>
      <p:cViewPr varScale="1">
        <p:scale>
          <a:sx n="105" d="100"/>
          <a:sy n="105" d="100"/>
        </p:scale>
        <p:origin x="188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730E74B-298D-4FE9-B5CA-671905D2635C}" type="datetimeFigureOut">
              <a:rPr lang="cs-CZ"/>
              <a:pPr>
                <a:defRPr/>
              </a:pPr>
              <a:t>26.04.2022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/>
              <a:t>Kliknutím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0E806EB-8D40-4A96-898F-32646A1A1311}" type="slidenum">
              <a:rPr lang="cs-CZ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806EB-8D40-4A96-898F-32646A1A1311}" type="slidenum">
              <a:rPr lang="cs-CZ" smtClean="0"/>
              <a:pPr/>
              <a:t>1</a:t>
            </a:fld>
            <a:endParaRPr 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Quinoa</a:t>
            </a:r>
            <a:r>
              <a:rPr lang="cs-CZ" dirty="0"/>
              <a:t>,</a:t>
            </a:r>
            <a:r>
              <a:rPr lang="cs-CZ" baseline="0" dirty="0"/>
              <a:t> amarant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806EB-8D40-4A96-898F-32646A1A1311}" type="slidenum">
              <a:rPr lang="cs-CZ" smtClean="0"/>
              <a:pPr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8754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Čirok, </a:t>
            </a:r>
            <a:r>
              <a:rPr lang="cs-CZ" dirty="0" err="1"/>
              <a:t>teff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806EB-8D40-4A96-898F-32646A1A1311}" type="slidenum">
              <a:rPr lang="cs-CZ" smtClean="0"/>
              <a:pPr/>
              <a:t>24</a:t>
            </a:fld>
            <a:endParaRPr 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806EB-8D40-4A96-898F-32646A1A1311}" type="slidenum">
              <a:rPr lang="cs-CZ" smtClean="0"/>
              <a:pPr/>
              <a:t>25</a:t>
            </a:fld>
            <a:endParaRPr 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806EB-8D40-4A96-898F-32646A1A1311}" type="slidenum">
              <a:rPr lang="cs-CZ" smtClean="0"/>
              <a:pPr/>
              <a:t>26</a:t>
            </a:fld>
            <a:endParaRPr 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Solamyl</a:t>
            </a:r>
            <a:r>
              <a:rPr lang="cs-CZ" baseline="0" dirty="0"/>
              <a:t> a maizena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806EB-8D40-4A96-898F-32646A1A1311}" type="slidenum">
              <a:rPr lang="cs-CZ" smtClean="0"/>
              <a:pPr/>
              <a:t>27</a:t>
            </a:fld>
            <a:endParaRPr 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Tapioka</a:t>
            </a:r>
            <a:r>
              <a:rPr lang="cs-CZ" baseline="0" dirty="0"/>
              <a:t> – škrob získaný z kořene manioku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806EB-8D40-4A96-898F-32646A1A1311}" type="slidenum">
              <a:rPr lang="cs-CZ" smtClean="0"/>
              <a:pPr/>
              <a:t>28</a:t>
            </a:fld>
            <a:endParaRPr 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806EB-8D40-4A96-898F-32646A1A1311}" type="slidenum">
              <a:rPr lang="cs-CZ" smtClean="0"/>
              <a:pPr/>
              <a:t>29</a:t>
            </a:fld>
            <a:endParaRPr 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Ořechy a semena,kokos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806EB-8D40-4A96-898F-32646A1A1311}" type="slidenum">
              <a:rPr lang="cs-CZ" smtClean="0"/>
              <a:pPr/>
              <a:t>32</a:t>
            </a:fld>
            <a:endParaRPr 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806EB-8D40-4A96-898F-32646A1A1311}" type="slidenum">
              <a:rPr lang="cs-CZ" smtClean="0"/>
              <a:pPr/>
              <a:t>33</a:t>
            </a:fld>
            <a:endParaRPr 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806EB-8D40-4A96-898F-32646A1A1311}" type="slidenum">
              <a:rPr lang="cs-CZ" smtClean="0"/>
              <a:pPr/>
              <a:t>52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 dirty="0"/>
              <a:t>40000-50000 </a:t>
            </a:r>
            <a:r>
              <a:rPr lang="cs-CZ" altLang="cs-CZ" dirty="0" err="1"/>
              <a:t>celiaků</a:t>
            </a:r>
            <a:endParaRPr lang="cs-CZ" altLang="cs-CZ" dirty="0"/>
          </a:p>
        </p:txBody>
      </p:sp>
      <p:sp>
        <p:nvSpPr>
          <p:cNvPr id="614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24750E7-7C0F-4E5B-97FD-B8C695E6E2BE}" type="slidenum">
              <a:rPr lang="cs-CZ" altLang="cs-CZ"/>
              <a:pPr/>
              <a:t>7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806EB-8D40-4A96-898F-32646A1A1311}" type="slidenum">
              <a:rPr lang="cs-CZ" smtClean="0"/>
              <a:pPr/>
              <a:t>74</a:t>
            </a:fld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806EB-8D40-4A96-898F-32646A1A1311}" type="slidenum">
              <a:rPr lang="cs-CZ" smtClean="0"/>
              <a:pPr/>
              <a:t>9</a:t>
            </a:fld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806EB-8D40-4A96-898F-32646A1A1311}" type="slidenum">
              <a:rPr lang="cs-CZ" smtClean="0"/>
              <a:pPr/>
              <a:t>13</a:t>
            </a:fld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048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1C3C912-DD4B-49CC-ACF2-758C0993B903}" type="slidenum">
              <a:rPr lang="cs-CZ"/>
              <a:pPr/>
              <a:t>14</a:t>
            </a:fld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Rýže, kukuřice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806EB-8D40-4A96-898F-32646A1A1311}" type="slidenum">
              <a:rPr lang="cs-CZ" smtClean="0"/>
              <a:pPr/>
              <a:t>18</a:t>
            </a:fld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Pohanka, jáhly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806EB-8D40-4A96-898F-32646A1A1311}" type="slidenum">
              <a:rPr lang="cs-CZ" smtClean="0"/>
              <a:pPr/>
              <a:t>20</a:t>
            </a:fld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Quinoa</a:t>
            </a:r>
            <a:r>
              <a:rPr lang="cs-CZ" dirty="0"/>
              <a:t>,</a:t>
            </a:r>
            <a:r>
              <a:rPr lang="cs-CZ" baseline="0" dirty="0"/>
              <a:t> amarant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806EB-8D40-4A96-898F-32646A1A1311}" type="slidenum">
              <a:rPr lang="cs-CZ" smtClean="0"/>
              <a:pPr/>
              <a:t>21</a:t>
            </a:fld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Quinoa</a:t>
            </a:r>
            <a:r>
              <a:rPr lang="cs-CZ" dirty="0"/>
              <a:t>,</a:t>
            </a:r>
            <a:r>
              <a:rPr lang="cs-CZ" baseline="0" dirty="0"/>
              <a:t> amarant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806EB-8D40-4A96-898F-32646A1A1311}" type="slidenum">
              <a:rPr lang="cs-CZ" smtClean="0"/>
              <a:pPr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3157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228600" y="2889250"/>
            <a:ext cx="8610600" cy="201613"/>
            <a:chOff x="144" y="1680"/>
            <a:chExt cx="5424" cy="144"/>
          </a:xfrm>
        </p:grpSpPr>
        <p:sp>
          <p:nvSpPr>
            <p:cNvPr id="5" name="Rectangle 8"/>
            <p:cNvSpPr>
              <a:spLocks noChangeArrowheads="1"/>
            </p:cNvSpPr>
            <p:nvPr userDrawn="1"/>
          </p:nvSpPr>
          <p:spPr bwMode="auto">
            <a:xfrm>
              <a:off x="144" y="1680"/>
              <a:ext cx="1808" cy="14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6" name="Rectangle 9"/>
            <p:cNvSpPr>
              <a:spLocks noChangeArrowheads="1"/>
            </p:cNvSpPr>
            <p:nvPr userDrawn="1"/>
          </p:nvSpPr>
          <p:spPr bwMode="auto">
            <a:xfrm>
              <a:off x="1952" y="1680"/>
              <a:ext cx="1808" cy="1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7" name="Rectangle 10"/>
            <p:cNvSpPr>
              <a:spLocks noChangeArrowheads="1"/>
            </p:cNvSpPr>
            <p:nvPr userDrawn="1"/>
          </p:nvSpPr>
          <p:spPr bwMode="auto">
            <a:xfrm>
              <a:off x="3760" y="1680"/>
              <a:ext cx="1808" cy="14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</p:grp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85800"/>
            <a:ext cx="7772400" cy="2127250"/>
          </a:xfrm>
        </p:spPr>
        <p:txBody>
          <a:bodyPr/>
          <a:lstStyle>
            <a:lvl1pPr algn="ctr">
              <a:defRPr sz="5800"/>
            </a:lvl1pPr>
          </a:lstStyle>
          <a:p>
            <a:pPr lvl="0"/>
            <a:r>
              <a:rPr lang="cs-CZ" altLang="cs-CZ" noProof="0"/>
              <a:t>Klepnutím lze upravit styl předlohy nadpisů.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70250"/>
            <a:ext cx="6400800" cy="22098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 sz="3000"/>
            </a:lvl1pPr>
          </a:lstStyle>
          <a:p>
            <a:pPr lvl="0"/>
            <a:r>
              <a:rPr lang="cs-CZ" altLang="cs-CZ" noProof="0"/>
              <a:t>Klepnutím lze upravit styl předlohy podnadpisů.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3020E87F-A57C-481F-9DB7-10EFD19F2D98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5A825B-028F-40D5-9DE0-360C8B05239E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D274C5-C5E8-4AE0-8E0F-663EDE38253D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865B6C-A6AA-4E4F-B35B-6DFA4793A074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6194E0-8FAA-476B-9202-F5722D1F931C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B958E3-3A0D-42B0-8912-99D23B8E7DEC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3C6151-954E-4A55-9B00-FE0E81C09266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154430-8FB6-40AB-89CA-CDA1244C4448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DD4630-AC92-4DEC-BA8D-9CB3245DAE7D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BACB53-F7C7-400B-B8C3-4A2545FCBEF4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F9DBC1-405A-4A3D-97B6-EA2F7E19308F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fld id="{51EAE59B-01D1-4539-8C18-00B0F1D26DB8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228600" cy="2286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defRPr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457200" y="1447800"/>
            <a:ext cx="80772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2286000"/>
            <a:ext cx="228600" cy="2286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defRPr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4572000"/>
            <a:ext cx="228600" cy="2286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defRPr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anose="02020404030301010803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anose="02020404030301010803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anose="02020404030301010803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anose="02020404030301010803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anose="02020404030301010803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anose="02020404030301010803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anose="02020404030301010803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anose="02020404030301010803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p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p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altLang="cs-CZ" sz="5200" b="1"/>
              <a:t>CELIAKIE</a:t>
            </a:r>
            <a:br>
              <a:rPr lang="cs-CZ" altLang="cs-CZ" sz="5200"/>
            </a:br>
            <a:r>
              <a:rPr lang="cs-CZ" altLang="cs-CZ" sz="3600"/>
              <a:t>bezlepková strava, příprava pokrmů, </a:t>
            </a:r>
            <a:br>
              <a:rPr lang="cs-CZ" altLang="cs-CZ" sz="5200"/>
            </a:br>
            <a:r>
              <a:rPr lang="cs-CZ" altLang="cs-CZ" sz="3600"/>
              <a:t>obaly potravin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0825" y="3270250"/>
            <a:ext cx="8497888" cy="3327400"/>
          </a:xfrm>
        </p:spPr>
        <p:txBody>
          <a:bodyPr/>
          <a:lstStyle/>
          <a:p>
            <a:pPr eaLnBrk="1" hangingPunct="1"/>
            <a:endParaRPr lang="cs-CZ" altLang="cs-CZ" sz="2800" dirty="0"/>
          </a:p>
          <a:p>
            <a:pPr eaLnBrk="1" hangingPunct="1"/>
            <a:endParaRPr lang="cs-CZ" altLang="cs-CZ" sz="2800" dirty="0"/>
          </a:p>
          <a:p>
            <a:pPr eaLnBrk="1" hangingPunct="1"/>
            <a:endParaRPr lang="cs-CZ" altLang="cs-CZ" sz="2800" dirty="0"/>
          </a:p>
          <a:p>
            <a:pPr eaLnBrk="1" hangingPunct="1"/>
            <a:endParaRPr lang="cs-CZ" altLang="cs-CZ" sz="2800" dirty="0"/>
          </a:p>
          <a:p>
            <a:pPr eaLnBrk="1" hangingPunct="1"/>
            <a:endParaRPr lang="cs-CZ" altLang="cs-CZ" sz="2800" dirty="0"/>
          </a:p>
          <a:p>
            <a:pPr eaLnBrk="1" hangingPunct="1"/>
            <a:r>
              <a:rPr lang="cs-CZ" altLang="cs-CZ" sz="2000" dirty="0"/>
              <a:t>Nutriční terapie - Technologie přípravy pokrmů – jaro 2022</a:t>
            </a:r>
          </a:p>
          <a:p>
            <a:pPr eaLnBrk="1" hangingPunct="1"/>
            <a:r>
              <a:rPr lang="cs-CZ" altLang="cs-CZ" sz="2000" dirty="0"/>
              <a:t>Jana Spáčilová + Z. </a:t>
            </a:r>
            <a:r>
              <a:rPr lang="cs-CZ" altLang="cs-CZ" sz="2000" dirty="0" err="1"/>
              <a:t>Kapounová</a:t>
            </a:r>
            <a:endParaRPr lang="cs-CZ" altLang="cs-CZ" sz="2000" dirty="0"/>
          </a:p>
        </p:txBody>
      </p:sp>
      <p:pic>
        <p:nvPicPr>
          <p:cNvPr id="4100" name="Picture 5" descr="logo_hu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3141663"/>
            <a:ext cx="2616200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6" descr="celi_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425" y="3141663"/>
            <a:ext cx="2663825" cy="257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8" descr="profimedia-000380934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3429000"/>
            <a:ext cx="2916237" cy="192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??????????????????????????????????????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Obsahuje dnešní pečivo více lepku než kdysi?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??????????????????????????????????????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b="1" dirty="0"/>
              <a:t>Obsahuje dnešní pečivo více lepku než kdysi?</a:t>
            </a:r>
          </a:p>
          <a:p>
            <a:pPr>
              <a:buNone/>
            </a:pPr>
            <a:r>
              <a:rPr lang="cs-CZ" sz="2400" i="1" dirty="0"/>
              <a:t> „</a:t>
            </a:r>
            <a:r>
              <a:rPr lang="cs-CZ" sz="2400" i="1" u="sng" dirty="0"/>
              <a:t>Není to pravda</a:t>
            </a:r>
            <a:r>
              <a:rPr lang="cs-CZ" sz="2400" i="1" dirty="0"/>
              <a:t>. Lepku není více než v letech minulých, změnila se především technologie pečení pečiva. A také nikdy předtím lidé nejedli tolik bílého pečiva jako dnes. Na tažené záviny, croissanty a další dnes oblíbené bílé pečivo se používá jen čistá pšeničná mouka, zatímco dříve se hodně míchala s žitnou moukou, která lepku tolik nemá,“</a:t>
            </a:r>
            <a:r>
              <a:rPr lang="cs-CZ" sz="2400" dirty="0"/>
              <a:t> říká Pavel Kohout. Při výrobě chleba se navíc používal kvas, prokvašení snižovalo množství lepku v pečivu, nebo ho rozložilo.</a:t>
            </a:r>
            <a:endParaRPr lang="cs-CZ" sz="2400" b="1" dirty="0"/>
          </a:p>
          <a:p>
            <a:pPr>
              <a:buNone/>
            </a:pP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785786" y="6286520"/>
            <a:ext cx="73581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/>
              <a:t>https://www.vitalia.cz/clanky/7x-o-celiakii-muze-celiak-pracovat-v-pekarne/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Shopping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Gluten-free !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8" name="Picture 4" descr="Související obráze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457400"/>
            <a:ext cx="5400600" cy="54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ln>
            <a:solidFill>
              <a:srgbClr val="FF0000"/>
            </a:solidFill>
          </a:ln>
        </p:spPr>
        <p:txBody>
          <a:bodyPr/>
          <a:lstStyle/>
          <a:p>
            <a:pPr algn="ctr"/>
            <a:endParaRPr lang="cs-CZ" dirty="0">
              <a:solidFill>
                <a:srgbClr val="FF0000"/>
              </a:solidFill>
            </a:endParaRPr>
          </a:p>
          <a:p>
            <a:pPr algn="ctr"/>
            <a:endParaRPr lang="cs-CZ" dirty="0">
              <a:solidFill>
                <a:srgbClr val="FF0000"/>
              </a:solidFill>
            </a:endParaRPr>
          </a:p>
          <a:p>
            <a:pPr algn="ctr"/>
            <a:r>
              <a:rPr lang="cs-CZ" dirty="0">
                <a:solidFill>
                  <a:srgbClr val="FF0000"/>
                </a:solidFill>
              </a:rPr>
              <a:t>Pšenice </a:t>
            </a:r>
            <a:r>
              <a:rPr lang="cs-CZ" dirty="0" err="1">
                <a:solidFill>
                  <a:srgbClr val="FF0000"/>
                </a:solidFill>
              </a:rPr>
              <a:t>Pš</a:t>
            </a:r>
            <a:r>
              <a:rPr lang="cs-CZ" dirty="0">
                <a:solidFill>
                  <a:srgbClr val="FF0000"/>
                </a:solidFill>
              </a:rPr>
              <a:t>. (</a:t>
            </a:r>
            <a:r>
              <a:rPr lang="cs-CZ" dirty="0" err="1">
                <a:solidFill>
                  <a:srgbClr val="FF0000"/>
                </a:solidFill>
              </a:rPr>
              <a:t>wheat</a:t>
            </a:r>
            <a:r>
              <a:rPr lang="cs-CZ" dirty="0">
                <a:solidFill>
                  <a:srgbClr val="FF0000"/>
                </a:solidFill>
              </a:rPr>
              <a:t>)</a:t>
            </a:r>
          </a:p>
          <a:p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sz="2000" dirty="0" err="1"/>
              <a:t>Pš</a:t>
            </a:r>
            <a:r>
              <a:rPr lang="cs-CZ" sz="2000" dirty="0"/>
              <a:t>. Špalda</a:t>
            </a:r>
          </a:p>
          <a:p>
            <a:r>
              <a:rPr lang="cs-CZ" sz="2000" dirty="0" err="1"/>
              <a:t>Pš</a:t>
            </a:r>
            <a:r>
              <a:rPr lang="cs-CZ" sz="2000" dirty="0"/>
              <a:t>. Semolina </a:t>
            </a:r>
            <a:r>
              <a:rPr lang="cs-CZ" sz="1600" i="1" dirty="0" err="1"/>
              <a:t>triticum</a:t>
            </a:r>
            <a:r>
              <a:rPr lang="cs-CZ" sz="1600" i="1" dirty="0"/>
              <a:t> </a:t>
            </a:r>
            <a:r>
              <a:rPr lang="cs-CZ" sz="1600" i="1" dirty="0" err="1"/>
              <a:t>durum</a:t>
            </a:r>
            <a:endParaRPr lang="cs-CZ" sz="2000" i="1" dirty="0"/>
          </a:p>
          <a:p>
            <a:r>
              <a:rPr lang="cs-CZ" sz="2000" dirty="0" err="1"/>
              <a:t>Pš</a:t>
            </a:r>
            <a:r>
              <a:rPr lang="cs-CZ" sz="2000" dirty="0"/>
              <a:t>. Dvouzrnka</a:t>
            </a:r>
          </a:p>
          <a:p>
            <a:r>
              <a:rPr lang="cs-CZ" sz="2000" dirty="0" err="1"/>
              <a:t>Pš</a:t>
            </a:r>
            <a:r>
              <a:rPr lang="cs-CZ" sz="2000" dirty="0"/>
              <a:t>. </a:t>
            </a:r>
            <a:r>
              <a:rPr lang="cs-CZ" sz="2000" dirty="0" err="1"/>
              <a:t>Kamut</a:t>
            </a:r>
            <a:r>
              <a:rPr lang="cs-CZ" sz="2000" dirty="0"/>
              <a:t> (</a:t>
            </a:r>
            <a:r>
              <a:rPr lang="cs-CZ" sz="2000" dirty="0" err="1"/>
              <a:t>khorasan</a:t>
            </a:r>
            <a:r>
              <a:rPr lang="cs-CZ" sz="2000" dirty="0"/>
              <a:t>)</a:t>
            </a:r>
          </a:p>
          <a:p>
            <a:r>
              <a:rPr lang="cs-CZ" sz="2000" dirty="0" err="1"/>
              <a:t>Žitovec</a:t>
            </a:r>
            <a:r>
              <a:rPr lang="cs-CZ" sz="2000" dirty="0"/>
              <a:t> (triticale=</a:t>
            </a:r>
            <a:r>
              <a:rPr lang="cs-CZ" sz="2000" dirty="0" err="1"/>
              <a:t>Pš</a:t>
            </a:r>
            <a:r>
              <a:rPr lang="cs-CZ" sz="2000" dirty="0"/>
              <a:t>.+Ž)</a:t>
            </a:r>
          </a:p>
          <a:p>
            <a:r>
              <a:rPr lang="cs-CZ" sz="2000" dirty="0" err="1"/>
              <a:t>Tritordeum</a:t>
            </a:r>
            <a:r>
              <a:rPr lang="cs-CZ" sz="2000" dirty="0"/>
              <a:t> (</a:t>
            </a:r>
            <a:r>
              <a:rPr lang="cs-CZ" sz="2000" dirty="0" err="1"/>
              <a:t>Pš</a:t>
            </a:r>
            <a:r>
              <a:rPr lang="cs-CZ" sz="2000" dirty="0"/>
              <a:t>.+J)</a:t>
            </a:r>
          </a:p>
          <a:p>
            <a:r>
              <a:rPr lang="cs-CZ" sz="2000" dirty="0"/>
              <a:t>Hrubá, </a:t>
            </a:r>
            <a:r>
              <a:rPr lang="cs-CZ" sz="2000" dirty="0" err="1"/>
              <a:t>polohr</a:t>
            </a:r>
            <a:r>
              <a:rPr lang="cs-CZ" sz="2000" dirty="0"/>
              <a:t>., hladká</a:t>
            </a:r>
          </a:p>
          <a:p>
            <a:r>
              <a:rPr lang="cs-CZ" sz="2000" dirty="0"/>
              <a:t>Krupice, kroupy, otruby</a:t>
            </a:r>
          </a:p>
          <a:p>
            <a:r>
              <a:rPr lang="cs-CZ" sz="2000" dirty="0"/>
              <a:t>Grahamová, celozrnná</a:t>
            </a:r>
          </a:p>
          <a:p>
            <a:r>
              <a:rPr lang="cs-CZ" sz="2000" dirty="0" err="1"/>
              <a:t>Vícezrnné</a:t>
            </a:r>
            <a:r>
              <a:rPr lang="cs-CZ" sz="2000" dirty="0"/>
              <a:t> pečivo</a:t>
            </a:r>
          </a:p>
          <a:p>
            <a:r>
              <a:rPr lang="cs-CZ" sz="2000" dirty="0" err="1"/>
              <a:t>Bulgur</a:t>
            </a:r>
            <a:r>
              <a:rPr lang="cs-CZ" sz="2000" dirty="0"/>
              <a:t>, kuskus, </a:t>
            </a:r>
            <a:r>
              <a:rPr lang="cs-CZ" sz="2000" dirty="0" err="1"/>
              <a:t>kernotto</a:t>
            </a:r>
            <a:endParaRPr lang="cs-CZ" sz="2000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3"/>
          </p:nvPr>
        </p:nvSpPr>
        <p:spPr>
          <a:xfrm>
            <a:off x="5004048" y="1484784"/>
            <a:ext cx="3672408" cy="1224135"/>
          </a:xfrm>
          <a:ln>
            <a:solidFill>
              <a:srgbClr val="FF0000"/>
            </a:solidFill>
          </a:ln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cs-CZ" dirty="0">
                <a:solidFill>
                  <a:srgbClr val="FF0000"/>
                </a:solidFill>
              </a:rPr>
              <a:t>Žito (</a:t>
            </a:r>
            <a:r>
              <a:rPr lang="cs-CZ" dirty="0" err="1">
                <a:solidFill>
                  <a:srgbClr val="FF0000"/>
                </a:solidFill>
              </a:rPr>
              <a:t>rye</a:t>
            </a:r>
            <a:r>
              <a:rPr lang="cs-CZ" dirty="0">
                <a:solidFill>
                  <a:srgbClr val="FF0000"/>
                </a:solidFill>
              </a:rPr>
              <a:t>), </a:t>
            </a:r>
          </a:p>
          <a:p>
            <a:pPr algn="ctr">
              <a:spcBef>
                <a:spcPts val="0"/>
              </a:spcBef>
            </a:pPr>
            <a:r>
              <a:rPr lang="cs-CZ" dirty="0">
                <a:solidFill>
                  <a:srgbClr val="FF0000"/>
                </a:solidFill>
              </a:rPr>
              <a:t>ječmen (</a:t>
            </a:r>
            <a:r>
              <a:rPr lang="cs-CZ" dirty="0" err="1">
                <a:solidFill>
                  <a:srgbClr val="FF0000"/>
                </a:solidFill>
              </a:rPr>
              <a:t>barley</a:t>
            </a:r>
            <a:r>
              <a:rPr lang="cs-CZ" dirty="0">
                <a:solidFill>
                  <a:srgbClr val="FF0000"/>
                </a:solidFill>
              </a:rPr>
              <a:t>), </a:t>
            </a:r>
          </a:p>
          <a:p>
            <a:pPr algn="ctr">
              <a:spcBef>
                <a:spcPts val="0"/>
              </a:spcBef>
            </a:pPr>
            <a:r>
              <a:rPr lang="cs-CZ" dirty="0">
                <a:solidFill>
                  <a:srgbClr val="FF0000"/>
                </a:solidFill>
              </a:rPr>
              <a:t>oves (</a:t>
            </a:r>
            <a:r>
              <a:rPr lang="cs-CZ" dirty="0" err="1">
                <a:solidFill>
                  <a:srgbClr val="FF0000"/>
                </a:solidFill>
              </a:rPr>
              <a:t>oat</a:t>
            </a:r>
            <a:r>
              <a:rPr lang="cs-CZ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4"/>
          </p:nvPr>
        </p:nvSpPr>
        <p:spPr>
          <a:xfrm>
            <a:off x="4572000" y="2780928"/>
            <a:ext cx="3887788" cy="3684588"/>
          </a:xfrm>
        </p:spPr>
        <p:txBody>
          <a:bodyPr/>
          <a:lstStyle/>
          <a:p>
            <a:r>
              <a:rPr lang="cs-CZ" sz="2000" dirty="0"/>
              <a:t>Slad, sladové výtažky, pivo</a:t>
            </a:r>
          </a:p>
          <a:p>
            <a:r>
              <a:rPr lang="cs-CZ" sz="2000" dirty="0"/>
              <a:t>Kávovinové nápoje (melta, </a:t>
            </a:r>
            <a:r>
              <a:rPr lang="cs-CZ" sz="2000" dirty="0" err="1"/>
              <a:t>Caro</a:t>
            </a:r>
            <a:r>
              <a:rPr lang="cs-CZ" sz="2000" dirty="0"/>
              <a:t>, </a:t>
            </a:r>
            <a:r>
              <a:rPr lang="cs-CZ" sz="2000" dirty="0" err="1"/>
              <a:t>Malcao</a:t>
            </a:r>
            <a:r>
              <a:rPr lang="cs-CZ" sz="2000" dirty="0"/>
              <a:t>, </a:t>
            </a:r>
            <a:r>
              <a:rPr lang="cs-CZ" sz="2000" dirty="0" err="1"/>
              <a:t>Bikava</a:t>
            </a:r>
            <a:r>
              <a:rPr lang="cs-CZ" sz="2000" dirty="0"/>
              <a:t>)</a:t>
            </a:r>
          </a:p>
          <a:p>
            <a:r>
              <a:rPr lang="cs-CZ" sz="2000" dirty="0"/>
              <a:t>Rostlinné náhrady masa (</a:t>
            </a:r>
            <a:r>
              <a:rPr lang="cs-CZ" sz="2000" dirty="0" err="1"/>
              <a:t>seitan</a:t>
            </a:r>
            <a:r>
              <a:rPr lang="cs-CZ" sz="2000" dirty="0"/>
              <a:t>, robi, klaso, </a:t>
            </a:r>
            <a:r>
              <a:rPr lang="cs-CZ" sz="2000" dirty="0" err="1"/>
              <a:t>Goody</a:t>
            </a:r>
            <a:r>
              <a:rPr lang="cs-CZ" sz="2000" dirty="0"/>
              <a:t> </a:t>
            </a:r>
            <a:r>
              <a:rPr lang="cs-CZ" sz="2000" dirty="0" err="1"/>
              <a:t>Foody</a:t>
            </a:r>
            <a:r>
              <a:rPr lang="cs-CZ" sz="2000" dirty="0"/>
              <a:t>)</a:t>
            </a:r>
          </a:p>
          <a:p>
            <a:r>
              <a:rPr lang="cs-CZ" sz="2000" dirty="0"/>
              <a:t>Veškeré průmyslově zpracované výrobky </a:t>
            </a:r>
          </a:p>
          <a:p>
            <a:endParaRPr lang="cs-CZ" sz="2000" dirty="0"/>
          </a:p>
        </p:txBody>
      </p:sp>
      <p:pic>
        <p:nvPicPr>
          <p:cNvPr id="94210" name="Picture 2" descr="Související obrázek"/>
          <p:cNvPicPr>
            <a:picLocks noChangeAspect="1" noChangeArrowheads="1"/>
          </p:cNvPicPr>
          <p:nvPr/>
        </p:nvPicPr>
        <p:blipFill>
          <a:blip r:embed="rId3" cstate="print"/>
          <a:srcRect l="3623" t="1767" r="6579" b="51406"/>
          <a:stretch>
            <a:fillRect/>
          </a:stretch>
        </p:blipFill>
        <p:spPr bwMode="auto">
          <a:xfrm>
            <a:off x="2411760" y="0"/>
            <a:ext cx="3672408" cy="12602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pPr>
              <a:defRPr/>
            </a:pPr>
            <a:r>
              <a:rPr lang="cs-CZ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Možné zdroje lepku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84313"/>
            <a:ext cx="8229600" cy="5040312"/>
          </a:xfrm>
        </p:spPr>
        <p:txBody>
          <a:bodyPr>
            <a:noAutofit/>
          </a:bodyPr>
          <a:lstStyle/>
          <a:p>
            <a:pPr marL="342900" lvl="1" indent="-255600">
              <a:spcBef>
                <a:spcPts val="0"/>
              </a:spcBef>
              <a:buClr>
                <a:schemeClr val="accent3"/>
              </a:buClr>
              <a:buFont typeface="Wingdings" pitchFamily="2" charset="2"/>
              <a:buBlip>
                <a:blip r:embed="rId3"/>
              </a:buBlip>
              <a:defRPr/>
            </a:pPr>
            <a:r>
              <a:rPr lang="cs-CZ" sz="1800" b="1" dirty="0"/>
              <a:t>Výrobky, do kterých se může při výrobě přidávat mouka nebo škrob vyrobený z obilovin obsahujících lepek:</a:t>
            </a:r>
          </a:p>
          <a:p>
            <a:pPr marL="342900" lvl="1" indent="-255600">
              <a:lnSpc>
                <a:spcPct val="150000"/>
              </a:lnSpc>
              <a:spcBef>
                <a:spcPts val="0"/>
              </a:spcBef>
              <a:buClr>
                <a:schemeClr val="accent3"/>
              </a:buClr>
              <a:buFont typeface="Wingdings" pitchFamily="2" charset="2"/>
              <a:buBlip>
                <a:blip r:embed="rId3"/>
              </a:buBlip>
              <a:defRPr/>
            </a:pPr>
            <a:endParaRPr lang="cs-CZ" sz="900" dirty="0"/>
          </a:p>
          <a:p>
            <a:pPr marL="342900" lvl="1" indent="-255600">
              <a:spcBef>
                <a:spcPts val="400"/>
              </a:spcBef>
              <a:spcAft>
                <a:spcPts val="400"/>
              </a:spcAft>
              <a:buClr>
                <a:schemeClr val="accent3"/>
              </a:buClr>
              <a:buFont typeface="Wingdings" pitchFamily="2" charset="2"/>
              <a:buBlip>
                <a:blip r:embed="rId3"/>
              </a:buBlip>
              <a:defRPr/>
            </a:pPr>
            <a:r>
              <a:rPr lang="cs-CZ" sz="1800" dirty="0"/>
              <a:t>instantní výrobky</a:t>
            </a:r>
          </a:p>
          <a:p>
            <a:pPr marL="342900" lvl="1" indent="-255600">
              <a:spcBef>
                <a:spcPts val="400"/>
              </a:spcBef>
              <a:spcAft>
                <a:spcPts val="400"/>
              </a:spcAft>
              <a:buClr>
                <a:schemeClr val="accent3"/>
              </a:buClr>
              <a:buFont typeface="Wingdings" pitchFamily="2" charset="2"/>
              <a:buBlip>
                <a:blip r:embed="rId3"/>
              </a:buBlip>
              <a:defRPr/>
            </a:pPr>
            <a:r>
              <a:rPr lang="cs-CZ" sz="1800" dirty="0"/>
              <a:t>masné výrobky</a:t>
            </a:r>
          </a:p>
          <a:p>
            <a:pPr marL="342900" lvl="1" indent="-255600">
              <a:spcBef>
                <a:spcPts val="400"/>
              </a:spcBef>
              <a:spcAft>
                <a:spcPts val="400"/>
              </a:spcAft>
              <a:buClr>
                <a:schemeClr val="accent3"/>
              </a:buClr>
              <a:buFont typeface="Wingdings" pitchFamily="2" charset="2"/>
              <a:buBlip>
                <a:blip r:embed="rId3"/>
              </a:buBlip>
              <a:defRPr/>
            </a:pPr>
            <a:r>
              <a:rPr lang="cs-CZ" sz="1800" dirty="0"/>
              <a:t>mléčné výrobky</a:t>
            </a:r>
          </a:p>
          <a:p>
            <a:pPr marL="342900" lvl="1" indent="-255600">
              <a:spcBef>
                <a:spcPts val="400"/>
              </a:spcBef>
              <a:spcAft>
                <a:spcPts val="400"/>
              </a:spcAft>
              <a:buClr>
                <a:schemeClr val="accent3"/>
              </a:buClr>
              <a:buFont typeface="Wingdings" pitchFamily="2" charset="2"/>
              <a:buBlip>
                <a:blip r:embed="rId3"/>
              </a:buBlip>
              <a:defRPr/>
            </a:pPr>
            <a:r>
              <a:rPr lang="cs-CZ" sz="1800" dirty="0"/>
              <a:t>kečup, hořčice, majonéza, tatarská omáčka, sójová omáčka</a:t>
            </a:r>
          </a:p>
          <a:p>
            <a:pPr marL="342900" lvl="1" indent="-255600">
              <a:spcBef>
                <a:spcPts val="400"/>
              </a:spcBef>
              <a:spcAft>
                <a:spcPts val="400"/>
              </a:spcAft>
              <a:buClr>
                <a:schemeClr val="accent3"/>
              </a:buClr>
              <a:buFont typeface="Wingdings" pitchFamily="2" charset="2"/>
              <a:buBlip>
                <a:blip r:embed="rId3"/>
              </a:buBlip>
              <a:defRPr/>
            </a:pPr>
            <a:r>
              <a:rPr lang="cs-CZ" sz="1800" dirty="0"/>
              <a:t>cukrovinky</a:t>
            </a:r>
          </a:p>
          <a:p>
            <a:pPr marL="342900" lvl="1" indent="-255600">
              <a:spcBef>
                <a:spcPts val="400"/>
              </a:spcBef>
              <a:spcAft>
                <a:spcPts val="400"/>
              </a:spcAft>
              <a:buClr>
                <a:schemeClr val="accent3"/>
              </a:buClr>
              <a:buFont typeface="Wingdings" pitchFamily="2" charset="2"/>
              <a:buBlip>
                <a:blip r:embed="rId3"/>
              </a:buBlip>
              <a:defRPr/>
            </a:pPr>
            <a:r>
              <a:rPr lang="cs-CZ" sz="1800" dirty="0"/>
              <a:t>zmrzliny</a:t>
            </a:r>
          </a:p>
          <a:p>
            <a:pPr marL="342900" lvl="1" indent="-255600">
              <a:spcBef>
                <a:spcPts val="400"/>
              </a:spcBef>
              <a:spcAft>
                <a:spcPts val="400"/>
              </a:spcAft>
              <a:buClr>
                <a:schemeClr val="accent3"/>
              </a:buClr>
              <a:buFont typeface="Wingdings" pitchFamily="2" charset="2"/>
              <a:buBlip>
                <a:blip r:embed="rId3"/>
              </a:buBlip>
              <a:defRPr/>
            </a:pPr>
            <a:r>
              <a:rPr lang="cs-CZ" sz="1800" dirty="0"/>
              <a:t>ovocné přesnídávky, zeleninové pomazánky</a:t>
            </a:r>
          </a:p>
          <a:p>
            <a:pPr marL="342900" lvl="1" indent="-255600">
              <a:spcBef>
                <a:spcPts val="400"/>
              </a:spcBef>
              <a:spcAft>
                <a:spcPts val="400"/>
              </a:spcAft>
              <a:buClr>
                <a:schemeClr val="accent3"/>
              </a:buClr>
              <a:buFont typeface="Wingdings" pitchFamily="2" charset="2"/>
              <a:buBlip>
                <a:blip r:embed="rId3"/>
              </a:buBlip>
              <a:defRPr/>
            </a:pPr>
            <a:r>
              <a:rPr lang="cs-CZ" sz="1800" dirty="0"/>
              <a:t>směsi koření</a:t>
            </a:r>
          </a:p>
          <a:p>
            <a:pPr marL="342900" lvl="1" indent="-255600">
              <a:spcBef>
                <a:spcPts val="400"/>
              </a:spcBef>
              <a:spcAft>
                <a:spcPts val="400"/>
              </a:spcAft>
              <a:buClr>
                <a:schemeClr val="accent3"/>
              </a:buClr>
              <a:buFont typeface="Wingdings" pitchFamily="2" charset="2"/>
              <a:buBlip>
                <a:blip r:embed="rId3"/>
              </a:buBlip>
              <a:defRPr/>
            </a:pPr>
            <a:r>
              <a:rPr lang="cs-CZ" sz="1800" dirty="0"/>
              <a:t>kypřicí prášek do pečiva</a:t>
            </a:r>
          </a:p>
          <a:p>
            <a:pPr marL="342900" lvl="1" indent="-255600">
              <a:spcBef>
                <a:spcPts val="400"/>
              </a:spcBef>
              <a:spcAft>
                <a:spcPts val="400"/>
              </a:spcAft>
              <a:buClr>
                <a:schemeClr val="accent3"/>
              </a:buClr>
              <a:buFont typeface="Wingdings" pitchFamily="2" charset="2"/>
              <a:buBlip>
                <a:blip r:embed="rId3"/>
              </a:buBlip>
              <a:defRPr/>
            </a:pPr>
            <a:r>
              <a:rPr lang="cs-CZ" sz="1800" dirty="0"/>
              <a:t>pudinkový prášek</a:t>
            </a:r>
          </a:p>
          <a:p>
            <a:pPr marL="342900" lvl="1" indent="-255600">
              <a:spcBef>
                <a:spcPts val="400"/>
              </a:spcBef>
              <a:spcAft>
                <a:spcPts val="400"/>
              </a:spcAft>
              <a:buClr>
                <a:schemeClr val="accent3"/>
              </a:buClr>
              <a:buFont typeface="Wingdings" pitchFamily="2" charset="2"/>
              <a:buBlip>
                <a:blip r:embed="rId3"/>
              </a:buBlip>
              <a:defRPr/>
            </a:pPr>
            <a:r>
              <a:rPr lang="cs-CZ" sz="1800" dirty="0"/>
              <a:t>…</a:t>
            </a:r>
          </a:p>
        </p:txBody>
      </p:sp>
      <p:pic>
        <p:nvPicPr>
          <p:cNvPr id="109570" name="Picture 2" descr="http://www.fuudy.sk/wp-content/uploads/2013/07/Fotolia_50865917_Subscription_Monthly_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5013176"/>
            <a:ext cx="2485012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Související obráze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260350"/>
            <a:ext cx="5472113" cy="622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nakupovat…??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Gluten-free (</a:t>
            </a:r>
            <a:r>
              <a:rPr lang="cs-CZ" dirty="0" err="1"/>
              <a:t>pseudo</a:t>
            </a:r>
            <a:r>
              <a:rPr lang="cs-CZ" dirty="0"/>
              <a:t>)obiloviny</a:t>
            </a:r>
          </a:p>
          <a:p>
            <a:r>
              <a:rPr lang="cs-CZ" dirty="0"/>
              <a:t>Gluten-free škroby</a:t>
            </a:r>
          </a:p>
          <a:p>
            <a:r>
              <a:rPr lang="cs-CZ" dirty="0"/>
              <a:t>Gluten-free mouky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/>
              <a:t> </a:t>
            </a:r>
            <a:r>
              <a:rPr lang="cs-CZ" sz="3600" b="1" dirty="0"/>
              <a:t>BLP obiloviny X  </a:t>
            </a:r>
            <a:r>
              <a:rPr lang="cs-CZ" sz="3600" b="1" dirty="0" err="1"/>
              <a:t>BLPpseudoobiloviny</a:t>
            </a:r>
            <a:endParaRPr lang="cs-CZ" sz="4000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1285852" y="1600200"/>
            <a:ext cx="3209948" cy="4530725"/>
          </a:xfrm>
        </p:spPr>
        <p:txBody>
          <a:bodyPr/>
          <a:lstStyle/>
          <a:p>
            <a:r>
              <a:rPr lang="cs-CZ" dirty="0"/>
              <a:t>Kukuřice</a:t>
            </a:r>
          </a:p>
          <a:p>
            <a:r>
              <a:rPr lang="cs-CZ" dirty="0"/>
              <a:t>rýže</a:t>
            </a:r>
          </a:p>
          <a:p>
            <a:r>
              <a:rPr lang="cs-CZ" dirty="0"/>
              <a:t>Proso</a:t>
            </a:r>
          </a:p>
          <a:p>
            <a:r>
              <a:rPr lang="cs-CZ" dirty="0" err="1"/>
              <a:t>Teff</a:t>
            </a:r>
            <a:endParaRPr lang="cs-CZ" dirty="0"/>
          </a:p>
          <a:p>
            <a:r>
              <a:rPr lang="cs-CZ" dirty="0"/>
              <a:t>čirok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Pohanka</a:t>
            </a:r>
          </a:p>
          <a:p>
            <a:r>
              <a:rPr lang="cs-CZ" dirty="0" err="1"/>
              <a:t>Quinoa</a:t>
            </a:r>
            <a:endParaRPr lang="cs-CZ" dirty="0"/>
          </a:p>
          <a:p>
            <a:r>
              <a:rPr lang="cs-CZ" dirty="0"/>
              <a:t>amarant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435280" cy="1139825"/>
          </a:xfrm>
        </p:spPr>
        <p:txBody>
          <a:bodyPr/>
          <a:lstStyle/>
          <a:p>
            <a:r>
              <a:rPr lang="cs-CZ" dirty="0"/>
              <a:t>Co nakupovat…??  </a:t>
            </a:r>
            <a:br>
              <a:rPr lang="cs-CZ" dirty="0"/>
            </a:br>
            <a:r>
              <a:rPr lang="cs-CZ" dirty="0"/>
              <a:t>GF (PSEUDO)OBILOVINY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8306" name="Picture 2" descr="Výsledek obrázku pro Rýž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556792"/>
            <a:ext cx="6438900" cy="3476626"/>
          </a:xfrm>
          <a:prstGeom prst="rect">
            <a:avLst/>
          </a:prstGeom>
          <a:noFill/>
        </p:spPr>
      </p:pic>
      <p:pic>
        <p:nvPicPr>
          <p:cNvPr id="98308" name="Picture 4" descr="Související obráze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76500" y="2400300"/>
            <a:ext cx="6667500" cy="4457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8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8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Kukuřice</a:t>
            </a:r>
            <a:r>
              <a:rPr lang="cs-CZ" dirty="0"/>
              <a:t> ve všech podobách…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Mouka, krupice – polenta</a:t>
            </a:r>
          </a:p>
          <a:p>
            <a:r>
              <a:rPr lang="cs-CZ" dirty="0"/>
              <a:t>Kukuřičná kaše instantní</a:t>
            </a:r>
          </a:p>
          <a:p>
            <a:r>
              <a:rPr lang="cs-CZ" dirty="0"/>
              <a:t>Kukuřičná náhrada za strouhanku na obalování</a:t>
            </a:r>
          </a:p>
          <a:p>
            <a:r>
              <a:rPr lang="cs-CZ" dirty="0"/>
              <a:t>Kukuřičné pukance (popcorn)</a:t>
            </a:r>
          </a:p>
          <a:p>
            <a:r>
              <a:rPr lang="cs-CZ" dirty="0"/>
              <a:t>Kuřice extrudovaná – křehké chlebíčky, lupínky, křupky</a:t>
            </a:r>
          </a:p>
          <a:p>
            <a:r>
              <a:rPr lang="cs-CZ" dirty="0"/>
              <a:t>Kukuřice zrno (zmrazené, sterilované,..)</a:t>
            </a:r>
          </a:p>
          <a:p>
            <a:r>
              <a:rPr lang="cs-CZ" dirty="0"/>
              <a:t>Kukuřičný škrob - maizena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/>
          <a:srcRect l="34571" t="13542" r="7421" b="22916"/>
          <a:stretch>
            <a:fillRect/>
          </a:stretch>
        </p:blipFill>
        <p:spPr bwMode="auto">
          <a:xfrm>
            <a:off x="142844" y="1071546"/>
            <a:ext cx="9001156" cy="5546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435280" cy="1139825"/>
          </a:xfrm>
        </p:spPr>
        <p:txBody>
          <a:bodyPr/>
          <a:lstStyle/>
          <a:p>
            <a:r>
              <a:rPr lang="cs-CZ" dirty="0"/>
              <a:t>Co nakupovat…??  </a:t>
            </a:r>
            <a:br>
              <a:rPr lang="cs-CZ" dirty="0"/>
            </a:br>
            <a:r>
              <a:rPr lang="cs-CZ" dirty="0"/>
              <a:t>GF (PSEUDO)OBILOVINY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9330" name="Picture 2" descr="Související obráze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59" y="1412776"/>
            <a:ext cx="6823537" cy="3744416"/>
          </a:xfrm>
          <a:prstGeom prst="rect">
            <a:avLst/>
          </a:prstGeom>
          <a:noFill/>
        </p:spPr>
      </p:pic>
      <p:pic>
        <p:nvPicPr>
          <p:cNvPr id="99332" name="Picture 4" descr="Související obráze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2257424"/>
            <a:ext cx="6905625" cy="4600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435280" cy="1139825"/>
          </a:xfrm>
        </p:spPr>
        <p:txBody>
          <a:bodyPr/>
          <a:lstStyle/>
          <a:p>
            <a:r>
              <a:rPr lang="cs-CZ" dirty="0"/>
              <a:t>Co nakupovat…??  </a:t>
            </a:r>
            <a:br>
              <a:rPr lang="cs-CZ" dirty="0"/>
            </a:br>
            <a:r>
              <a:rPr lang="cs-CZ" dirty="0"/>
              <a:t>GF (PSEUDO)OBILOVINY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402" name="Picture 2" descr="Související obráze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412776"/>
            <a:ext cx="6552728" cy="4365756"/>
          </a:xfrm>
          <a:prstGeom prst="rect">
            <a:avLst/>
          </a:prstGeom>
          <a:noFill/>
        </p:spPr>
      </p:pic>
      <p:sp>
        <p:nvSpPr>
          <p:cNvPr id="102404" name="AutoShape 4" descr="Související obráze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406" name="AutoShape 6" descr="Související obráze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408" name="AutoShape 8" descr="Související obráze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410" name="AutoShape 10" descr="Související obráze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412" name="AutoShape 12" descr="Související obráze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414" name="AutoShape 14" descr="A measuring spoon with popped amaranth and a measuring spoon with raw amaranth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416" name="AutoShape 16" descr="How to puff amarant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418" name="AutoShape 18" descr="Související obráze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420" name="AutoShape 20" descr="Výsledek obrázku pro amarant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422" name="AutoShape 22" descr="Výsledek obrázku pro amarant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426" name="AutoShape 26" descr="Související obráze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2428" name="Picture 28" descr="Výsledek obrázku pro amaranth raw and cook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2348880"/>
            <a:ext cx="7509495" cy="42131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435280" cy="1139825"/>
          </a:xfrm>
        </p:spPr>
        <p:txBody>
          <a:bodyPr/>
          <a:lstStyle/>
          <a:p>
            <a:r>
              <a:rPr lang="cs-CZ" dirty="0"/>
              <a:t>Co nakupovat…??  </a:t>
            </a:r>
            <a:br>
              <a:rPr lang="cs-CZ" dirty="0"/>
            </a:br>
            <a:r>
              <a:rPr lang="cs-CZ" dirty="0"/>
              <a:t>GF (PSEUDO)OBILOVINY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402" name="Picture 2" descr="Související obráze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412776"/>
            <a:ext cx="6552728" cy="4365756"/>
          </a:xfrm>
          <a:prstGeom prst="rect">
            <a:avLst/>
          </a:prstGeom>
          <a:noFill/>
        </p:spPr>
      </p:pic>
      <p:sp>
        <p:nvSpPr>
          <p:cNvPr id="102404" name="AutoShape 4" descr="Související obráze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406" name="AutoShape 6" descr="Související obráze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408" name="AutoShape 8" descr="Související obráze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410" name="AutoShape 10" descr="Související obráze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412" name="AutoShape 12" descr="Související obráze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414" name="AutoShape 14" descr="A measuring spoon with popped amaranth and a measuring spoon with raw amaranth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416" name="AutoShape 16" descr="How to puff amarant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418" name="AutoShape 18" descr="Související obráze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420" name="AutoShape 20" descr="Výsledek obrázku pro amarant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422" name="AutoShape 22" descr="Výsledek obrázku pro amarant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426" name="AutoShape 26" descr="Související obráze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2428" name="Picture 28" descr="Výsledek obrázku pro amaranth raw and cook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2348880"/>
            <a:ext cx="7509495" cy="4213119"/>
          </a:xfrm>
          <a:prstGeom prst="rect">
            <a:avLst/>
          </a:prstGeom>
          <a:noFill/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2CFB60E-1D7B-42E1-A58A-821F0B631153}"/>
              </a:ext>
            </a:extLst>
          </p:cNvPr>
          <p:cNvSpPr txBox="1"/>
          <p:nvPr/>
        </p:nvSpPr>
        <p:spPr>
          <a:xfrm>
            <a:off x="539552" y="5877272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Quinova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37685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435280" cy="1139825"/>
          </a:xfrm>
        </p:spPr>
        <p:txBody>
          <a:bodyPr/>
          <a:lstStyle/>
          <a:p>
            <a:r>
              <a:rPr lang="cs-CZ" dirty="0"/>
              <a:t>Co nakupovat…??  </a:t>
            </a:r>
            <a:br>
              <a:rPr lang="cs-CZ" dirty="0"/>
            </a:br>
            <a:r>
              <a:rPr lang="cs-CZ" dirty="0"/>
              <a:t>GF (PSEUDO)OBILOVINY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402" name="Picture 2" descr="Související obráze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412776"/>
            <a:ext cx="6552728" cy="4365756"/>
          </a:xfrm>
          <a:prstGeom prst="rect">
            <a:avLst/>
          </a:prstGeom>
          <a:noFill/>
        </p:spPr>
      </p:pic>
      <p:sp>
        <p:nvSpPr>
          <p:cNvPr id="102404" name="AutoShape 4" descr="Související obráze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406" name="AutoShape 6" descr="Související obráze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408" name="AutoShape 8" descr="Související obráze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410" name="AutoShape 10" descr="Související obráze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412" name="AutoShape 12" descr="Související obráze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414" name="AutoShape 14" descr="A measuring spoon with popped amaranth and a measuring spoon with raw amaranth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416" name="AutoShape 16" descr="How to puff amarant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418" name="AutoShape 18" descr="Související obráze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420" name="AutoShape 20" descr="Výsledek obrázku pro amarant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422" name="AutoShape 22" descr="Výsledek obrázku pro amarant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426" name="AutoShape 26" descr="Související obráze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2428" name="Picture 28" descr="Výsledek obrázku pro amaranth raw and cook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2348880"/>
            <a:ext cx="7509495" cy="4213119"/>
          </a:xfrm>
          <a:prstGeom prst="rect">
            <a:avLst/>
          </a:prstGeom>
          <a:noFill/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74AB901-A4F0-41B2-B076-5579BAB0FE5D}"/>
              </a:ext>
            </a:extLst>
          </p:cNvPr>
          <p:cNvSpPr txBox="1"/>
          <p:nvPr/>
        </p:nvSpPr>
        <p:spPr>
          <a:xfrm>
            <a:off x="683568" y="587727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Quinova</a:t>
            </a:r>
            <a:endParaRPr lang="cs-CZ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95DC270C-614E-4A80-9477-E36C7DDCC064}"/>
              </a:ext>
            </a:extLst>
          </p:cNvPr>
          <p:cNvSpPr txBox="1"/>
          <p:nvPr/>
        </p:nvSpPr>
        <p:spPr>
          <a:xfrm>
            <a:off x="1259632" y="6313487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Amarant</a:t>
            </a:r>
          </a:p>
        </p:txBody>
      </p:sp>
    </p:spTree>
    <p:extLst>
      <p:ext uri="{BB962C8B-B14F-4D97-AF65-F5344CB8AC3E}">
        <p14:creationId xmlns:p14="http://schemas.microsoft.com/office/powerpoint/2010/main" val="39592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nakupovat…??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10594" name="AutoShape 2" descr="Výsledek obrázku pro čirok mouk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0596" name="AutoShape 4" descr="Výsledek obrázku pro čirok mouk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0598" name="AutoShape 6" descr="Výsledek obrázku pro čirok mouk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10602" name="Picture 10" descr="Související obrázek"/>
          <p:cNvPicPr>
            <a:picLocks noChangeAspect="1" noChangeArrowheads="1"/>
          </p:cNvPicPr>
          <p:nvPr/>
        </p:nvPicPr>
        <p:blipFill>
          <a:blip r:embed="rId3" cstate="print"/>
          <a:srcRect l="26836" t="5238" r="30619" b="14449"/>
          <a:stretch>
            <a:fillRect/>
          </a:stretch>
        </p:blipFill>
        <p:spPr bwMode="auto">
          <a:xfrm>
            <a:off x="539552" y="0"/>
            <a:ext cx="4680520" cy="6624736"/>
          </a:xfrm>
          <a:prstGeom prst="rect">
            <a:avLst/>
          </a:prstGeom>
          <a:noFill/>
        </p:spPr>
      </p:pic>
      <p:pic>
        <p:nvPicPr>
          <p:cNvPr id="110604" name="Picture 12" descr="Wolfberry Teff BIO 200 g"/>
          <p:cNvPicPr>
            <a:picLocks noChangeAspect="1" noChangeArrowheads="1"/>
          </p:cNvPicPr>
          <p:nvPr/>
        </p:nvPicPr>
        <p:blipFill>
          <a:blip r:embed="rId4" cstate="print"/>
          <a:srcRect l="21600" t="4320" r="20081" b="4961"/>
          <a:stretch>
            <a:fillRect/>
          </a:stretch>
        </p:blipFill>
        <p:spPr bwMode="auto">
          <a:xfrm>
            <a:off x="5041718" y="0"/>
            <a:ext cx="4102282" cy="6381328"/>
          </a:xfrm>
          <a:prstGeom prst="rect">
            <a:avLst/>
          </a:prstGeom>
          <a:noFill/>
        </p:spPr>
      </p:pic>
      <p:sp>
        <p:nvSpPr>
          <p:cNvPr id="110606" name="AutoShape 14" descr="Výsledek obrázku pro tef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0608" name="AutoShape 16" descr="Výsledek obrázku pro tef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0610" name="AutoShape 18" descr="Výsledek obrázku pro tef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10612" name="Picture 20" descr="Výsledek obrázku pro teff"/>
          <p:cNvPicPr>
            <a:picLocks noChangeAspect="1" noChangeArrowheads="1"/>
          </p:cNvPicPr>
          <p:nvPr/>
        </p:nvPicPr>
        <p:blipFill>
          <a:blip r:embed="rId5" cstate="print"/>
          <a:srcRect l="15120" b="209"/>
          <a:stretch>
            <a:fillRect/>
          </a:stretch>
        </p:blipFill>
        <p:spPr bwMode="auto">
          <a:xfrm>
            <a:off x="5004048" y="3977680"/>
            <a:ext cx="4899903" cy="2880320"/>
          </a:xfrm>
          <a:prstGeom prst="rect">
            <a:avLst/>
          </a:prstGeom>
          <a:noFill/>
        </p:spPr>
      </p:pic>
      <p:sp>
        <p:nvSpPr>
          <p:cNvPr id="14" name="TextovéPole 13"/>
          <p:cNvSpPr txBox="1"/>
          <p:nvPr/>
        </p:nvSpPr>
        <p:spPr>
          <a:xfrm>
            <a:off x="2483768" y="2204864"/>
            <a:ext cx="1584176" cy="369332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tx2">
                    <a:lumMod val="50000"/>
                  </a:schemeClr>
                </a:solidFill>
                <a:latin typeface="+mn-lt"/>
                <a:ea typeface="Adobe Heiti Std R" pitchFamily="34" charset="-128"/>
              </a:rPr>
              <a:t>S</a:t>
            </a:r>
            <a:r>
              <a:rPr lang="cs-CZ" b="1" dirty="0">
                <a:solidFill>
                  <a:schemeClr val="tx2">
                    <a:lumMod val="50000"/>
                  </a:schemeClr>
                </a:solidFill>
                <a:latin typeface="+mn-lt"/>
                <a:ea typeface="Adobe Heiti Std R" pitchFamily="34" charset="-128"/>
                <a:cs typeface="Times New Roman" pitchFamily="18" charset="0"/>
              </a:rPr>
              <a:t>ORGHUM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435280" cy="1139825"/>
          </a:xfrm>
        </p:spPr>
        <p:txBody>
          <a:bodyPr/>
          <a:lstStyle/>
          <a:p>
            <a:r>
              <a:rPr lang="cs-CZ" dirty="0"/>
              <a:t>Co nakupovat…??  </a:t>
            </a:r>
            <a:br>
              <a:rPr lang="cs-CZ" dirty="0"/>
            </a:br>
            <a:r>
              <a:rPr lang="cs-CZ" dirty="0"/>
              <a:t>GF (PSEUDO)OBILOVINY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10594" name="AutoShape 2" descr="Výsledek obrázku pro čirok mouk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0596" name="AutoShape 4" descr="Výsledek obrázku pro čirok mouk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0598" name="AutoShape 6" descr="Výsledek obrázku pro čirok mouk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0606" name="AutoShape 14" descr="Výsledek obrázku pro tef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0608" name="AutoShape 16" descr="Výsledek obrázku pro tef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0610" name="AutoShape 18" descr="Výsledek obrázku pro tef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17762" name="Picture 2" descr="Související obráze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1475273"/>
            <a:ext cx="2232248" cy="53827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nakupovat…?                          GF OBILOVINY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>
              <a:buNone/>
            </a:pPr>
            <a:endParaRPr lang="cs-CZ" dirty="0"/>
          </a:p>
        </p:txBody>
      </p:sp>
      <p:pic>
        <p:nvPicPr>
          <p:cNvPr id="106498" name="Picture 2" descr="Výsledek obrázku pro slzovka obecná"/>
          <p:cNvPicPr>
            <a:picLocks noChangeAspect="1" noChangeArrowheads="1"/>
          </p:cNvPicPr>
          <p:nvPr/>
        </p:nvPicPr>
        <p:blipFill>
          <a:blip r:embed="rId3" cstate="print"/>
          <a:srcRect l="24545" t="3636" r="23637"/>
          <a:stretch>
            <a:fillRect/>
          </a:stretch>
        </p:blipFill>
        <p:spPr bwMode="auto">
          <a:xfrm>
            <a:off x="4679504" y="631203"/>
            <a:ext cx="4464496" cy="6226797"/>
          </a:xfrm>
          <a:prstGeom prst="rect">
            <a:avLst/>
          </a:prstGeom>
          <a:noFill/>
        </p:spPr>
      </p:pic>
      <p:pic>
        <p:nvPicPr>
          <p:cNvPr id="106500" name="Picture 4" descr="slzov"/>
          <p:cNvPicPr>
            <a:picLocks noChangeAspect="1" noChangeArrowheads="1"/>
          </p:cNvPicPr>
          <p:nvPr/>
        </p:nvPicPr>
        <p:blipFill>
          <a:blip r:embed="rId4" cstate="print"/>
          <a:srcRect l="9450" t="4725" r="6683" b="11801"/>
          <a:stretch>
            <a:fillRect/>
          </a:stretch>
        </p:blipFill>
        <p:spPr bwMode="auto">
          <a:xfrm>
            <a:off x="179512" y="1484784"/>
            <a:ext cx="4716016" cy="35204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nakupovat…?? GF škroby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05476" name="AutoShape 4" descr="Výsledek obrázku pro brambo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5488" name="AutoShape 16" descr="Výsledek obrázku pro brambo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5490" name="Picture 18" descr="Výsledek obrázku pro brambor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40768"/>
            <a:ext cx="5835130" cy="3384376"/>
          </a:xfrm>
          <a:prstGeom prst="rect">
            <a:avLst/>
          </a:prstGeom>
          <a:noFill/>
        </p:spPr>
      </p:pic>
      <p:pic>
        <p:nvPicPr>
          <p:cNvPr id="13" name="Picture 10" descr="Výsledek obrázku pro kukuřice maizen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5509" y="3905672"/>
            <a:ext cx="4428491" cy="2952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nakupovat…?? GF škroby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Tapioka = škrob</a:t>
            </a:r>
          </a:p>
          <a:p>
            <a:r>
              <a:rPr lang="cs-CZ" sz="2400" dirty="0"/>
              <a:t>Kořen manioku (</a:t>
            </a:r>
            <a:r>
              <a:rPr lang="cs-CZ" sz="2400" dirty="0" err="1"/>
              <a:t>cassava</a:t>
            </a:r>
            <a:r>
              <a:rPr lang="cs-CZ" sz="2400" dirty="0"/>
              <a:t>)</a:t>
            </a:r>
          </a:p>
        </p:txBody>
      </p:sp>
      <p:pic>
        <p:nvPicPr>
          <p:cNvPr id="112642" name="Picture 2" descr="Výsledek obrázku pro tapiok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412776"/>
            <a:ext cx="6667500" cy="4381501"/>
          </a:xfrm>
          <a:prstGeom prst="rect">
            <a:avLst/>
          </a:prstGeom>
          <a:noFill/>
        </p:spPr>
      </p:pic>
      <p:pic>
        <p:nvPicPr>
          <p:cNvPr id="112644" name="Picture 4" descr="Výsledek obrázku pro tapiok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861048"/>
            <a:ext cx="4427984" cy="29969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nakupovat…?? GF škroby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Picture 12" descr="Související obrázek"/>
          <p:cNvPicPr>
            <a:picLocks noChangeAspect="1" noChangeArrowheads="1"/>
          </p:cNvPicPr>
          <p:nvPr/>
        </p:nvPicPr>
        <p:blipFill>
          <a:blip r:embed="rId3" cstate="print"/>
          <a:srcRect l="4494" t="1130" r="62921" b="63833"/>
          <a:stretch>
            <a:fillRect/>
          </a:stretch>
        </p:blipFill>
        <p:spPr bwMode="auto">
          <a:xfrm>
            <a:off x="323528" y="1340768"/>
            <a:ext cx="3456384" cy="3694755"/>
          </a:xfrm>
          <a:prstGeom prst="rect">
            <a:avLst/>
          </a:prstGeom>
          <a:noFill/>
        </p:spPr>
      </p:pic>
      <p:pic>
        <p:nvPicPr>
          <p:cNvPr id="8" name="Picture 12" descr="Související obrázek"/>
          <p:cNvPicPr>
            <a:picLocks noChangeAspect="1" noChangeArrowheads="1"/>
          </p:cNvPicPr>
          <p:nvPr/>
        </p:nvPicPr>
        <p:blipFill>
          <a:blip r:embed="rId3" cstate="print"/>
          <a:srcRect l="4494" t="59202" r="79776" b="16362"/>
          <a:stretch>
            <a:fillRect/>
          </a:stretch>
        </p:blipFill>
        <p:spPr bwMode="auto">
          <a:xfrm>
            <a:off x="3635896" y="1340768"/>
            <a:ext cx="2448272" cy="3780781"/>
          </a:xfrm>
          <a:prstGeom prst="rect">
            <a:avLst/>
          </a:prstGeom>
          <a:noFill/>
        </p:spPr>
      </p:pic>
      <p:pic>
        <p:nvPicPr>
          <p:cNvPr id="120836" name="Picture 4" descr="Související obrázek"/>
          <p:cNvPicPr>
            <a:picLocks noChangeAspect="1" noChangeArrowheads="1"/>
          </p:cNvPicPr>
          <p:nvPr/>
        </p:nvPicPr>
        <p:blipFill>
          <a:blip r:embed="rId4" cstate="print"/>
          <a:srcRect l="18959" t="1426"/>
          <a:stretch>
            <a:fillRect/>
          </a:stretch>
        </p:blipFill>
        <p:spPr bwMode="auto">
          <a:xfrm>
            <a:off x="5796137" y="2420888"/>
            <a:ext cx="3064350" cy="30963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132" y="738499"/>
            <a:ext cx="8501736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CCF2B37D-3A7B-4ADC-89EB-199BB9CB9AF9}"/>
              </a:ext>
            </a:extLst>
          </p:cNvPr>
          <p:cNvCxnSpPr>
            <a:cxnSpLocks/>
          </p:cNvCxnSpPr>
          <p:nvPr/>
        </p:nvCxnSpPr>
        <p:spPr>
          <a:xfrm>
            <a:off x="6228184" y="3933056"/>
            <a:ext cx="194421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8786" name="AutoShape 2" descr="Související obráze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8788" name="AutoShape 4" descr="Související obráze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8792" name="AutoShape 8" descr="sago vs. tapioca pearls illustr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8794" name="AutoShape 10" descr="sago vs. tapioca pearls illustr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8796" name="AutoShape 12" descr="https://www.thespruceeats.com/thmb/En2I4E6pQKq9dOY5mcwMzJDMgvk=/1500x0/filters:no_upscale():max_bytes(150000):strip_icc():format(webp)/sago-vs-tapioca-pearl-3030148-v4-HL-FINAL-5bf4388fc9e77c002707012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18797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052196"/>
            <a:ext cx="8724685" cy="5805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nakupovat…?? GF MOUKY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8" descr="Výsledek obrázku pro luštěnin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916832"/>
            <a:ext cx="6646889" cy="37444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nakupovat…??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7522" name="Picture 2" descr="Výsledek obrázku pro ořech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556792"/>
            <a:ext cx="8191500" cy="3810000"/>
          </a:xfrm>
          <a:prstGeom prst="rect">
            <a:avLst/>
          </a:prstGeom>
          <a:noFill/>
        </p:spPr>
      </p:pic>
      <p:sp>
        <p:nvSpPr>
          <p:cNvPr id="107524" name="AutoShape 4" descr="Související obráze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7526" name="AutoShape 6" descr="Související obráze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7528" name="Picture 8" descr="https://img.instory.cz/content/images/5a/f8/5af883d745d7c-20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7095" y="3329608"/>
            <a:ext cx="6926905" cy="3528392"/>
          </a:xfrm>
          <a:prstGeom prst="rect">
            <a:avLst/>
          </a:prstGeom>
          <a:noFill/>
        </p:spPr>
      </p:pic>
      <p:pic>
        <p:nvPicPr>
          <p:cNvPr id="107530" name="Picture 10" descr="Výsledek obrázku pro kokos mouka"/>
          <p:cNvPicPr>
            <a:picLocks noChangeAspect="1" noChangeArrowheads="1"/>
          </p:cNvPicPr>
          <p:nvPr/>
        </p:nvPicPr>
        <p:blipFill>
          <a:blip r:embed="rId5" cstate="print"/>
          <a:srcRect l="13086" t="320" r="7461" b="11573"/>
          <a:stretch>
            <a:fillRect/>
          </a:stretch>
        </p:blipFill>
        <p:spPr bwMode="auto">
          <a:xfrm>
            <a:off x="4644008" y="908720"/>
            <a:ext cx="4896543" cy="3960440"/>
          </a:xfrm>
          <a:prstGeom prst="rect">
            <a:avLst/>
          </a:prstGeom>
          <a:noFill/>
        </p:spPr>
      </p:pic>
      <p:pic>
        <p:nvPicPr>
          <p:cNvPr id="107532" name="Picture 12" descr="Výsledek obrázku pro jedlé kaštany mouk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79712" y="2852936"/>
            <a:ext cx="4381500" cy="29241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7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7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7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7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7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7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nakupovat…??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Základem jsou přirozeně bezlepkové suroviny</a:t>
            </a:r>
          </a:p>
          <a:p>
            <a:pPr lvl="1"/>
            <a:r>
              <a:rPr lang="cs-CZ" dirty="0"/>
              <a:t>Čerstvá zelenina a ovoce, maso, drůbež, ryby, vejce, mléko, </a:t>
            </a:r>
            <a:r>
              <a:rPr lang="cs-CZ" altLang="cs-CZ" dirty="0"/>
              <a:t>většina sýrů, tvarohů a jogurtů</a:t>
            </a:r>
            <a:r>
              <a:rPr lang="cs-CZ" dirty="0"/>
              <a:t>, ořechy a semena, luštěniny a luskoviny, </a:t>
            </a:r>
            <a:r>
              <a:rPr lang="cs-CZ" altLang="cs-CZ" dirty="0"/>
              <a:t>olej, máslo, margariny, </a:t>
            </a:r>
            <a:r>
              <a:rPr lang="cs-CZ" altLang="cs-CZ" dirty="0" err="1"/>
              <a:t>jednodruhová</a:t>
            </a:r>
            <a:r>
              <a:rPr lang="cs-CZ" altLang="cs-CZ" dirty="0"/>
              <a:t> koření a bylinky</a:t>
            </a:r>
            <a:endParaRPr lang="cs-CZ" dirty="0"/>
          </a:p>
          <a:p>
            <a:pPr eaLnBrk="1" hangingPunct="1">
              <a:lnSpc>
                <a:spcPct val="80000"/>
              </a:lnSpc>
            </a:pPr>
            <a:r>
              <a:rPr lang="cs-CZ" altLang="cs-CZ" dirty="0"/>
              <a:t>Speciální výrobky určené pro bezlepkovou dietu</a:t>
            </a:r>
          </a:p>
          <a:p>
            <a:r>
              <a:rPr lang="cs-CZ" dirty="0"/>
              <a:t>U zpracovaných potravin – číst etikety!</a:t>
            </a:r>
          </a:p>
        </p:txBody>
      </p:sp>
      <p:sp>
        <p:nvSpPr>
          <p:cNvPr id="114690" name="AutoShape 2" descr="Košík nákupní 2 držadlo bez plochy na potis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4692" name="AutoShape 4" descr="Košík nákupní 2 držadlo bez plochy na potis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4694" name="AutoShape 6" descr="Košík nákupní 2 držadlo bez plochy na potis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4696" name="AutoShape 8" descr="Košík nákupní 2 držadlo bez plochy na potis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14700" name="Picture 12" descr="Související obráze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0"/>
            <a:ext cx="1355443" cy="12961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/>
              <a:t>Potraviny pro zvláštní výživu</a:t>
            </a:r>
            <a:endParaRPr lang="cs-CZ" altLang="cs-CZ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cs-CZ" altLang="cs-CZ" sz="1800" b="1" dirty="0"/>
              <a:t>	</a:t>
            </a:r>
            <a:r>
              <a:rPr lang="cs-CZ" altLang="cs-CZ" sz="1800" b="1" dirty="0">
                <a:solidFill>
                  <a:srgbClr val="CC3399"/>
                </a:solidFill>
              </a:rPr>
              <a:t>vyhláška č. 54/2004 Sb.,</a:t>
            </a:r>
            <a:r>
              <a:rPr lang="cs-CZ" altLang="cs-CZ" sz="1800" b="1" dirty="0"/>
              <a:t> o potravinách určených pro zvláštní výživu a o způsobu jejich použití, ve znění pozdějších předpisů</a:t>
            </a:r>
            <a:endParaRPr lang="cs-CZ" altLang="cs-CZ" sz="1800" b="1" u="sng" dirty="0">
              <a:solidFill>
                <a:schemeClr val="tx2"/>
              </a:solidFill>
            </a:endParaRP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endParaRPr lang="cs-CZ" altLang="cs-CZ" sz="1800" b="1" u="sng" dirty="0">
              <a:solidFill>
                <a:schemeClr val="tx2"/>
              </a:solidFill>
            </a:endParaRP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cs-CZ" altLang="cs-CZ" sz="2000" b="1" u="sng" dirty="0">
                <a:solidFill>
                  <a:schemeClr val="tx2"/>
                </a:solidFill>
              </a:rPr>
              <a:t>PZV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cs-CZ" altLang="cs-CZ" sz="2000" b="1" i="1" dirty="0"/>
              <a:t>= Potraviny určené pro zvláštní výživové účely </a:t>
            </a:r>
            <a:r>
              <a:rPr lang="cs-CZ" altLang="cs-CZ" sz="2000" i="1" dirty="0"/>
              <a:t>– pro výživu osob se specifickými nutričními požadavky</a:t>
            </a:r>
            <a:r>
              <a:rPr lang="cs-CZ" altLang="cs-CZ" sz="2000" dirty="0"/>
              <a:t>: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endParaRPr lang="cs-CZ" altLang="cs-CZ" sz="2000" b="1" dirty="0"/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/>
              <a:t>jejichž trávicí proces nebo látková přeměna je narušená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/>
              <a:t>nacházejících se ve zvláštním fyziologickém stavu a které proto mohou mít specifické výhody z řízené spotřeby určitých látek v potravinách, nebo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/>
              <a:t>citlivých skupin spotřebitelů: zdravých kojenců a malých dětí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/>
              <a:t>Potraviny pro zvláštní výživu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974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1600" b="1" u="sng" dirty="0">
                <a:solidFill>
                  <a:schemeClr val="tx2"/>
                </a:solidFill>
              </a:rPr>
              <a:t>Kategorie PZV: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</a:rPr>
              <a:t>a) potraviny pro počáteční a pokračovací kojeneckou výživu a výživu malých dětí, 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</a:rPr>
              <a:t>b) potraviny pro obilnou a ostatní výživu jinou než obilnou určenou pro výživu kojenců a malých dětí,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</a:rPr>
              <a:t>c) potraviny pro nízkoenergetickou výživu určené ke snižování tělesné hmotnosti, 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</a:rPr>
              <a:t>d) potraviny pro zvláštní </a:t>
            </a:r>
            <a:r>
              <a:rPr lang="cs-CZ" altLang="cs-CZ" sz="1600">
                <a:solidFill>
                  <a:schemeClr val="bg1">
                    <a:lumMod val="50000"/>
                  </a:schemeClr>
                </a:solidFill>
              </a:rPr>
              <a:t>lékařské účely (PZLÚ),  </a:t>
            </a:r>
            <a:endParaRPr lang="cs-CZ" altLang="cs-CZ" sz="1600" dirty="0">
              <a:solidFill>
                <a:schemeClr val="bg1">
                  <a:lumMod val="50000"/>
                </a:schemeClr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</a:rPr>
              <a:t>e) potraviny bez fenylalaninu,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600" dirty="0"/>
              <a:t>f) </a:t>
            </a:r>
            <a:r>
              <a:rPr lang="cs-CZ" altLang="cs-CZ" sz="1600" b="1" dirty="0">
                <a:solidFill>
                  <a:srgbClr val="C00000"/>
                </a:solidFill>
              </a:rPr>
              <a:t>potraviny bezlepkové</a:t>
            </a:r>
            <a:r>
              <a:rPr lang="cs-CZ" altLang="cs-CZ" sz="1600" dirty="0"/>
              <a:t>,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</a:rPr>
              <a:t>g) potraviny s nízkým obsahem laktózy nebo </a:t>
            </a:r>
            <a:r>
              <a:rPr lang="cs-CZ" altLang="cs-CZ" sz="1600" dirty="0" err="1">
                <a:solidFill>
                  <a:schemeClr val="bg1">
                    <a:lumMod val="50000"/>
                  </a:schemeClr>
                </a:solidFill>
              </a:rPr>
              <a:t>bezlaktózové</a:t>
            </a: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</a:rPr>
              <a:t>,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</a:rPr>
              <a:t>h) potraviny s nízkým obsahem bílkovin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600" dirty="0">
                <a:solidFill>
                  <a:schemeClr val="bg1">
                    <a:lumMod val="50000"/>
                  </a:schemeClr>
                </a:solidFill>
              </a:rPr>
              <a:t>i) potraviny určené pro sportovce a pro osoby při zvýšeném tělesném výkonu.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  <a:buClr>
                <a:srgbClr val="36AA16"/>
              </a:buClr>
              <a:buFont typeface="Wingdings" pitchFamily="2" charset="2"/>
              <a:buNone/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  <a:buClr>
                <a:srgbClr val="36AA16"/>
              </a:buClr>
              <a:buFont typeface="Wingdings" pitchFamily="2" charset="2"/>
              <a:buNone/>
            </a:pPr>
            <a:r>
              <a:rPr lang="cs-CZ" altLang="cs-CZ" sz="1600" dirty="0"/>
              <a:t>Pozn.: Potraviny určené pro osoby s poruchami metabolismu sacharidů (diabetiky) – tato kategorie PZV zrušena</a:t>
            </a:r>
          </a:p>
          <a:p>
            <a:pPr eaLnBrk="1" hangingPunct="1">
              <a:lnSpc>
                <a:spcPct val="80000"/>
              </a:lnSpc>
            </a:pPr>
            <a:endParaRPr lang="cs-CZ" altLang="cs-CZ" sz="16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Výsledek obrázku pro ozna&amp;ccaron;ení bez lepk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888" y="26988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6" descr="Výsledek obrázku pro ozna&amp;ccaron;ení bez lepk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800" y="2724150"/>
            <a:ext cx="3938588" cy="393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8" descr="Výsledek obrázku pro ozna&amp;ccaron;ení bez lepk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5575" y="3508375"/>
            <a:ext cx="4681538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4" descr="Výsledek obrázku pro ozna&amp;ccaron;ení bez lepku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-1588"/>
            <a:ext cx="3878262" cy="387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10" descr="Výsledek obrázku pro ozna&amp;ccaron;ení bez lepku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5525" y="804863"/>
            <a:ext cx="2722563" cy="271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b="1"/>
              <a:t>Označování potravin z hlediska obsahu lepku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000" dirty="0"/>
              <a:t>1. ledna 2012 vstoupilo v platnost </a:t>
            </a:r>
            <a:r>
              <a:rPr lang="cs-CZ" altLang="cs-CZ" sz="2000" b="1" dirty="0">
                <a:solidFill>
                  <a:srgbClr val="FF0000"/>
                </a:solidFill>
              </a:rPr>
              <a:t>Nařízení (ES)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2000" b="1" dirty="0">
                <a:solidFill>
                  <a:srgbClr val="FF0000"/>
                </a:solidFill>
              </a:rPr>
              <a:t>	č. 41/2009</a:t>
            </a:r>
            <a:r>
              <a:rPr lang="cs-CZ" altLang="cs-CZ" sz="2000" dirty="0"/>
              <a:t> ze dne 20. ledna 2009 o složení a označování potravin vhodných pro osoby s nesnášenlivostí lepku, které stanovuje jednotná evropská pravidla na složení </a:t>
            </a:r>
            <a:br>
              <a:rPr lang="cs-CZ" altLang="cs-CZ" sz="2000" dirty="0"/>
            </a:br>
            <a:r>
              <a:rPr lang="cs-CZ" altLang="cs-CZ" sz="2000" dirty="0"/>
              <a:t>a označování potravin z hlediska obsahu lepku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/>
              <a:t>Výše uvedené nařízení v podstatě nahrazuje předchozí národní požadavky stanovené vyhláškou Ministerstva zdravotnictví č. 54/2004 Sb. o potravinách určených pro zvláštní výživu a o způsobu jejich použití (část 7 </a:t>
            </a:r>
            <a:r>
              <a:rPr lang="cs-CZ" altLang="cs-CZ" sz="2000" dirty="0" err="1"/>
              <a:t>vyhl</a:t>
            </a:r>
            <a:r>
              <a:rPr lang="cs-CZ" altLang="cs-CZ" sz="2000" dirty="0"/>
              <a:t>. </a:t>
            </a:r>
            <a:br>
              <a:rPr lang="cs-CZ" altLang="cs-CZ" sz="2000" dirty="0"/>
            </a:br>
            <a:r>
              <a:rPr lang="cs-CZ" altLang="cs-CZ" sz="2000" dirty="0"/>
              <a:t>č. 54/2004 Sb. - POTRAVINY BEZLEPKOVÉ)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b="1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/>
              <a:t>Nařízení (ES) č. 41/2009 stanovuje rozdílné požadavky pro:</a:t>
            </a:r>
          </a:p>
          <a:p>
            <a:pPr marL="800100" lvl="1" indent="-342900" eaLnBrk="1" hangingPunct="1">
              <a:lnSpc>
                <a:spcPct val="80000"/>
              </a:lnSpc>
              <a:buFont typeface="Garamond" pitchFamily="18" charset="0"/>
              <a:buAutoNum type="arabicPeriod"/>
            </a:pPr>
            <a:r>
              <a:rPr lang="cs-CZ" altLang="cs-CZ" sz="1800" dirty="0"/>
              <a:t>potraviny pro zvláštní výživu </a:t>
            </a:r>
            <a:r>
              <a:rPr lang="cs-CZ" altLang="cs-CZ" sz="1800" dirty="0">
                <a:solidFill>
                  <a:srgbClr val="C00000"/>
                </a:solidFill>
              </a:rPr>
              <a:t>určené pro osoby </a:t>
            </a:r>
            <a:br>
              <a:rPr lang="cs-CZ" altLang="cs-CZ" sz="1800" dirty="0">
                <a:solidFill>
                  <a:srgbClr val="C00000"/>
                </a:solidFill>
              </a:rPr>
            </a:br>
            <a:r>
              <a:rPr lang="cs-CZ" altLang="cs-CZ" sz="1800" dirty="0">
                <a:solidFill>
                  <a:srgbClr val="C00000"/>
                </a:solidFill>
              </a:rPr>
              <a:t>s nesnášenlivostí lepku </a:t>
            </a:r>
          </a:p>
          <a:p>
            <a:pPr marL="800100" lvl="1" indent="-342900" eaLnBrk="1" hangingPunct="1">
              <a:lnSpc>
                <a:spcPct val="80000"/>
              </a:lnSpc>
              <a:buFont typeface="Garamond" pitchFamily="18" charset="0"/>
              <a:buAutoNum type="arabicPeriod"/>
            </a:pPr>
            <a:r>
              <a:rPr lang="cs-CZ" altLang="cs-CZ" sz="1800" dirty="0"/>
              <a:t>potraviny určené pro běžnou spotřebu a potraviny pro zvláštní výživu</a:t>
            </a:r>
            <a:r>
              <a:rPr lang="cs-CZ" altLang="cs-CZ" sz="1800" dirty="0">
                <a:solidFill>
                  <a:srgbClr val="6666FF"/>
                </a:solidFill>
              </a:rPr>
              <a:t>, které nejsou určeny pro osoby s nesnášenlivostí lepku 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/>
          </a:p>
        </p:txBody>
      </p:sp>
    </p:spTree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b="1" dirty="0"/>
              <a:t>Potraviny pro zvláštní výživu určené pro osoby s nesnášenlivostí lepku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686800" cy="45307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 dirty="0">
                <a:solidFill>
                  <a:srgbClr val="C00000"/>
                </a:solidFill>
              </a:rPr>
              <a:t>Různé osoby s nesnášenlivostí lepku mohou snášet různě malá množství lepku. </a:t>
            </a:r>
            <a:r>
              <a:rPr lang="cs-CZ" altLang="cs-CZ" sz="2000" dirty="0"/>
              <a:t>Cílem nařízení je proto umožnit nabídku výrobků s různě nízkým obsahem lepku tak, aby spotřebitelé na trhu nalezli potraviny odpovídající jejich potřebám a míře citlivosti.</a:t>
            </a:r>
            <a:endParaRPr lang="cs-CZ" altLang="cs-CZ" sz="2000" b="1" u="sng" dirty="0"/>
          </a:p>
          <a:p>
            <a:pPr eaLnBrk="1" hangingPunct="1">
              <a:lnSpc>
                <a:spcPct val="90000"/>
              </a:lnSpc>
            </a:pPr>
            <a:r>
              <a:rPr lang="cs-CZ" altLang="cs-CZ" sz="2000" u="sng" dirty="0"/>
              <a:t>Nařízení (ES) č. 41/2009 proto vymezuje </a:t>
            </a:r>
            <a:r>
              <a:rPr lang="cs-CZ" altLang="cs-CZ" sz="2000" b="1" u="sng" dirty="0"/>
              <a:t>2 základní kategorie potravin pro zvláštní výživu vhodné pro osoby s nesnášenlivostí lepku</a:t>
            </a:r>
            <a:r>
              <a:rPr lang="cs-CZ" altLang="cs-CZ" sz="2000" u="sng" dirty="0"/>
              <a:t>, na které se vztahují odlišné požadavky na obsah i označování lepku:</a:t>
            </a:r>
          </a:p>
          <a:p>
            <a:pPr eaLnBrk="1" hangingPunct="1">
              <a:lnSpc>
                <a:spcPct val="90000"/>
              </a:lnSpc>
              <a:buNone/>
            </a:pPr>
            <a:endParaRPr lang="cs-CZ" altLang="cs-CZ" sz="20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/>
              <a:t>potraviny označené údajem</a:t>
            </a:r>
            <a:r>
              <a:rPr lang="cs-CZ" altLang="cs-CZ" sz="2000" b="1" dirty="0"/>
              <a:t> „BEZ LEPKU“: 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1800" dirty="0"/>
              <a:t>Obsah lepku může být </a:t>
            </a:r>
            <a:r>
              <a:rPr lang="cs-CZ" altLang="cs-CZ" sz="1800" b="1" dirty="0">
                <a:solidFill>
                  <a:srgbClr val="FF0000"/>
                </a:solidFill>
              </a:rPr>
              <a:t>nevýše 20 mg/kg</a:t>
            </a:r>
            <a:r>
              <a:rPr lang="cs-CZ" altLang="cs-CZ" sz="1800" dirty="0"/>
              <a:t>. </a:t>
            </a:r>
            <a:endParaRPr lang="cs-CZ" altLang="cs-CZ" sz="1800" b="1" dirty="0"/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/>
              <a:t>potraviny označená údajem</a:t>
            </a:r>
            <a:r>
              <a:rPr lang="cs-CZ" altLang="cs-CZ" sz="2000" b="1" dirty="0"/>
              <a:t> „VELMI NÍZKÝ OBSAH LEPKU“: 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1800" dirty="0"/>
              <a:t>Obsah lepku může být </a:t>
            </a:r>
            <a:r>
              <a:rPr lang="cs-CZ" altLang="cs-CZ" sz="1800" b="1" dirty="0">
                <a:solidFill>
                  <a:srgbClr val="FF0000"/>
                </a:solidFill>
              </a:rPr>
              <a:t>nevýše 100 mg/kg</a:t>
            </a:r>
            <a:r>
              <a:rPr lang="cs-CZ" altLang="cs-CZ" sz="1800" dirty="0"/>
              <a:t>. 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 dirty="0"/>
          </a:p>
        </p:txBody>
      </p:sp>
    </p:spTree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000" b="1" dirty="0"/>
              <a:t>Potraviny bez lepku </a:t>
            </a:r>
            <a:br>
              <a:rPr lang="cs-CZ" sz="4000" b="1" dirty="0"/>
            </a:br>
            <a:r>
              <a:rPr lang="cs-CZ" sz="4000" b="1" dirty="0"/>
              <a:t> do 20 mg lepku/ 1 kg / 1 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/>
          <a:srcRect l="55737" t="49327" r="9756" b="6249"/>
          <a:stretch>
            <a:fillRect/>
          </a:stretch>
        </p:blipFill>
        <p:spPr bwMode="auto">
          <a:xfrm>
            <a:off x="4429124" y="1500174"/>
            <a:ext cx="4714876" cy="3414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Výsledek obrázku pro ozna&amp;ccaron;ení bez lepku"/>
          <p:cNvPicPr>
            <a:picLocks noChangeAspect="1" noChangeArrowheads="1"/>
          </p:cNvPicPr>
          <p:nvPr/>
        </p:nvPicPr>
        <p:blipFill>
          <a:blip r:embed="rId3" cstate="print"/>
          <a:srcRect r="14870" b="682"/>
          <a:stretch>
            <a:fillRect/>
          </a:stretch>
        </p:blipFill>
        <p:spPr bwMode="auto">
          <a:xfrm>
            <a:off x="3286116" y="4143380"/>
            <a:ext cx="2500330" cy="2917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4"/>
          <a:srcRect l="19922" t="50000" r="44336" b="5208"/>
          <a:stretch>
            <a:fillRect/>
          </a:stretch>
        </p:blipFill>
        <p:spPr bwMode="auto">
          <a:xfrm>
            <a:off x="428596" y="1571612"/>
            <a:ext cx="4173308" cy="2941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785793"/>
            <a:ext cx="8286808" cy="559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401080" cy="1139825"/>
          </a:xfrm>
        </p:spPr>
        <p:txBody>
          <a:bodyPr/>
          <a:lstStyle/>
          <a:p>
            <a:pPr eaLnBrk="1" hangingPunct="1"/>
            <a:r>
              <a:rPr lang="cs-CZ" altLang="cs-CZ" sz="4000" b="1" dirty="0"/>
              <a:t>Potraviny pro zvláštní výživu určené pro osoby s nesnášenlivostí lepku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1800" b="1" dirty="0"/>
              <a:t>Označení „VELMI NÍZKÝ OBSAH LEPKU“</a:t>
            </a:r>
            <a:r>
              <a:rPr lang="cs-CZ" altLang="cs-CZ" sz="1800" dirty="0"/>
              <a:t> je vyhrazeno pro potraviny ze speciálně upravených složek vyrobených </a:t>
            </a:r>
            <a:r>
              <a:rPr lang="cs-CZ" altLang="cs-CZ" sz="1800" u="sng" dirty="0">
                <a:solidFill>
                  <a:srgbClr val="CC3399"/>
                </a:solidFill>
              </a:rPr>
              <a:t>z pšenice, žita, ječmene, ovsa </a:t>
            </a:r>
            <a:r>
              <a:rPr lang="cs-CZ" altLang="cs-CZ" sz="1800" dirty="0"/>
              <a:t>nebo jejich kříženců, u kterých byl </a:t>
            </a:r>
            <a:r>
              <a:rPr lang="cs-CZ" altLang="cs-CZ" sz="1800" u="sng" dirty="0"/>
              <a:t>obsah lepku zpravidla snížen technologickou úpravou</a:t>
            </a:r>
            <a:r>
              <a:rPr lang="cs-CZ" altLang="cs-CZ" sz="1800" dirty="0"/>
              <a:t>. </a:t>
            </a:r>
          </a:p>
          <a:p>
            <a:pPr lvl="1" eaLnBrk="1" hangingPunct="1">
              <a:defRPr/>
            </a:pPr>
            <a:r>
              <a:rPr lang="cs-CZ" altLang="cs-CZ" sz="1400" dirty="0"/>
              <a:t>Výše uvedené označení nelze použít u potravin, které neobsahují žádnou složku z pšenice ječmene, ovsa, žita nebo jejich kříženců.</a:t>
            </a:r>
          </a:p>
          <a:p>
            <a:pPr eaLnBrk="1" hangingPunct="1">
              <a:defRPr/>
            </a:pPr>
            <a:r>
              <a:rPr lang="cs-CZ" altLang="cs-CZ" sz="1800" dirty="0">
                <a:solidFill>
                  <a:srgbClr val="CC3399"/>
                </a:solidFill>
              </a:rPr>
              <a:t>Obsah lepku musí činit max</a:t>
            </a:r>
            <a:r>
              <a:rPr lang="cs-CZ" altLang="cs-CZ" sz="1800" u="sng" dirty="0">
                <a:solidFill>
                  <a:srgbClr val="CC3399"/>
                </a:solidFill>
              </a:rPr>
              <a:t>. </a:t>
            </a:r>
            <a:r>
              <a:rPr lang="cs-CZ" altLang="cs-CZ" sz="1800" b="1" u="sng" dirty="0">
                <a:solidFill>
                  <a:srgbClr val="CC3399"/>
                </a:solidFill>
              </a:rPr>
              <a:t>100 mg/kg</a:t>
            </a:r>
            <a:r>
              <a:rPr lang="cs-CZ" altLang="cs-CZ" sz="1800" b="1" u="sng" dirty="0"/>
              <a:t> </a:t>
            </a:r>
            <a:r>
              <a:rPr lang="cs-CZ" altLang="cs-CZ" sz="1800" dirty="0"/>
              <a:t>v potravině ve stavu, v němž je prodávána konečném spotřebiteli.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800" b="1" i="1" dirty="0"/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altLang="cs-CZ" sz="1800" dirty="0"/>
          </a:p>
        </p:txBody>
      </p:sp>
    </p:spTree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401080" cy="1139825"/>
          </a:xfrm>
        </p:spPr>
        <p:txBody>
          <a:bodyPr/>
          <a:lstStyle/>
          <a:p>
            <a:pPr eaLnBrk="1" hangingPunct="1"/>
            <a:r>
              <a:rPr lang="cs-CZ" altLang="cs-CZ" sz="4000" b="1" dirty="0"/>
              <a:t>Potraviny pro zvláštní výživu určené pro osoby s nesnášenlivostí lepku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543444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cs-CZ" altLang="cs-CZ" sz="1800" b="1" i="1" dirty="0"/>
          </a:p>
          <a:p>
            <a:pPr lvl="1">
              <a:buNone/>
              <a:defRPr/>
            </a:pPr>
            <a:r>
              <a:rPr lang="cs-CZ" dirty="0"/>
              <a:t>Ve výrobcích určených pro lidi s nesnášenlivostí lepku je možné se setkat s pšeničným škrobem, tento je však speciálně upraven: </a:t>
            </a:r>
          </a:p>
          <a:p>
            <a:pPr lvl="1">
              <a:defRPr/>
            </a:pPr>
            <a:endParaRPr lang="cs-CZ" sz="1400" dirty="0"/>
          </a:p>
          <a:p>
            <a:pPr lvl="1">
              <a:defRPr/>
            </a:pPr>
            <a:r>
              <a:rPr lang="cs-CZ" sz="1600" b="1" dirty="0" err="1"/>
              <a:t>Deproteinovaný</a:t>
            </a:r>
            <a:r>
              <a:rPr lang="cs-CZ" sz="1600" b="1" dirty="0"/>
              <a:t> pšeničný škrob </a:t>
            </a:r>
            <a:r>
              <a:rPr lang="cs-CZ" sz="1600" dirty="0"/>
              <a:t>= </a:t>
            </a:r>
            <a:r>
              <a:rPr lang="cs-CZ" sz="1600" dirty="0" err="1"/>
              <a:t>škrob</a:t>
            </a:r>
            <a:r>
              <a:rPr lang="cs-CZ" sz="1600" dirty="0"/>
              <a:t>, ve kterém byl lepek odstraněn</a:t>
            </a:r>
          </a:p>
          <a:p>
            <a:pPr lvl="1">
              <a:defRPr/>
            </a:pPr>
            <a:r>
              <a:rPr lang="cs-CZ" sz="1600" dirty="0"/>
              <a:t>běžně ve výrobcích speciálně určených pro osoby s nesnášenlivostí lepku</a:t>
            </a:r>
          </a:p>
          <a:p>
            <a:pPr lvl="1">
              <a:defRPr/>
            </a:pPr>
            <a:r>
              <a:rPr lang="cs-CZ" sz="1600" dirty="0"/>
              <a:t>není považován za alergen</a:t>
            </a:r>
          </a:p>
          <a:p>
            <a:pPr lvl="1">
              <a:defRPr/>
            </a:pPr>
            <a:r>
              <a:rPr lang="cs-CZ" sz="1600" dirty="0"/>
              <a:t>Obsah lepku v tomto škrobu musí splňovat limit pro bezlepkovou potravinu (&lt; 20 mg lepku/kg)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3148867978"/>
      </p:ext>
    </p:extLst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401080" cy="1139825"/>
          </a:xfrm>
        </p:spPr>
        <p:txBody>
          <a:bodyPr/>
          <a:lstStyle/>
          <a:p>
            <a:pPr eaLnBrk="1" hangingPunct="1"/>
            <a:r>
              <a:rPr lang="cs-CZ" altLang="cs-CZ" sz="4000" b="1" dirty="0"/>
              <a:t>Potraviny pro zvláštní výživu určené pro osoby s nesnášenlivostí lepku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543444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cs-CZ" altLang="cs-CZ" sz="1800" b="1" i="1" dirty="0"/>
          </a:p>
          <a:p>
            <a:pPr lvl="1">
              <a:buNone/>
              <a:defRPr/>
            </a:pPr>
            <a:r>
              <a:rPr lang="cs-CZ" dirty="0"/>
              <a:t>Ve výrobcích určených pro lidi s nesnášenlivostí lepku je možné se setkat s pšeničným škrobem, tento je však speciálně upraven: </a:t>
            </a:r>
          </a:p>
          <a:p>
            <a:pPr lvl="1">
              <a:defRPr/>
            </a:pPr>
            <a:endParaRPr lang="cs-CZ" sz="1400" dirty="0"/>
          </a:p>
          <a:p>
            <a:pPr lvl="1">
              <a:defRPr/>
            </a:pPr>
            <a:r>
              <a:rPr lang="cs-CZ" sz="1600" b="1" dirty="0" err="1"/>
              <a:t>Deproteinovaný</a:t>
            </a:r>
            <a:r>
              <a:rPr lang="cs-CZ" sz="1600" b="1" dirty="0"/>
              <a:t> pšeničný škrob </a:t>
            </a:r>
            <a:r>
              <a:rPr lang="cs-CZ" sz="1600" dirty="0"/>
              <a:t>= </a:t>
            </a:r>
            <a:r>
              <a:rPr lang="cs-CZ" sz="1600" dirty="0" err="1"/>
              <a:t>škrob</a:t>
            </a:r>
            <a:r>
              <a:rPr lang="cs-CZ" sz="1600" dirty="0"/>
              <a:t>, ve kterém byl lepek odstraněn</a:t>
            </a:r>
          </a:p>
          <a:p>
            <a:pPr lvl="1">
              <a:defRPr/>
            </a:pPr>
            <a:r>
              <a:rPr lang="cs-CZ" sz="1600" dirty="0"/>
              <a:t>běžně ve výrobcích speciálně určených pro osoby s nesnášenlivostí lepku</a:t>
            </a:r>
          </a:p>
          <a:p>
            <a:pPr lvl="1">
              <a:defRPr/>
            </a:pPr>
            <a:r>
              <a:rPr lang="cs-CZ" sz="1600" dirty="0"/>
              <a:t>není považován za alergen</a:t>
            </a:r>
          </a:p>
          <a:p>
            <a:pPr lvl="1">
              <a:defRPr/>
            </a:pPr>
            <a:r>
              <a:rPr lang="cs-CZ" sz="1600" dirty="0"/>
              <a:t>Obsah lepku v tomto škrobu musí splňovat limit pro bezlepkovou potravinu (&lt; 20 mg lepku/kg)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altLang="cs-CZ" sz="1800" dirty="0"/>
          </a:p>
        </p:txBody>
      </p:sp>
      <p:pic>
        <p:nvPicPr>
          <p:cNvPr id="83972" name="Picture 4" descr="https://img2.ecka.info/foto/943/177943_600~b1OJR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10328" y="1189273"/>
            <a:ext cx="4090828" cy="5454437"/>
          </a:xfrm>
          <a:prstGeom prst="rect">
            <a:avLst/>
          </a:prstGeom>
          <a:noFill/>
        </p:spPr>
      </p:pic>
    </p:spTree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800" b="1"/>
              <a:t>Zvláštní požadavky na</a:t>
            </a:r>
            <a:r>
              <a:rPr lang="cs-CZ" altLang="cs-CZ" sz="3600" b="1"/>
              <a:t> OVES </a:t>
            </a:r>
            <a:r>
              <a:rPr lang="cs-CZ" altLang="cs-CZ" sz="2800" b="1"/>
              <a:t>určený pro výrobu potravin pro zvláštní výživu určených pro celiaky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401080" cy="45307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000" dirty="0"/>
              <a:t>Většina osob, ale ne všechny, s nesnášenlivostí lepku může do své stravy zařadit oves, aniž by pocítily nepříznivé účinky na své zdraví.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1600" dirty="0"/>
              <a:t>Cca 10 % </a:t>
            </a:r>
            <a:r>
              <a:rPr lang="cs-CZ" altLang="cs-CZ" sz="1600" dirty="0" err="1"/>
              <a:t>celiaků</a:t>
            </a:r>
            <a:r>
              <a:rPr lang="cs-CZ" altLang="cs-CZ" sz="1600" dirty="0"/>
              <a:t> však může na konzumaci lepku imunologicky reagovat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/>
              <a:t>Otázka vhodnosti ječmene ve stravě při </a:t>
            </a:r>
            <a:r>
              <a:rPr lang="cs-CZ" altLang="cs-CZ" sz="2000" dirty="0" err="1"/>
              <a:t>celiakii</a:t>
            </a:r>
            <a:r>
              <a:rPr lang="cs-CZ" altLang="cs-CZ" sz="2000" dirty="0"/>
              <a:t> je předmětem pokračujícího studia a zkoumání vědců. </a:t>
            </a:r>
          </a:p>
          <a:p>
            <a:pPr eaLnBrk="1" hangingPunct="1">
              <a:lnSpc>
                <a:spcPct val="80000"/>
              </a:lnSpc>
              <a:buNone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/>
              <a:t>Velkým problémem je však </a:t>
            </a:r>
            <a:r>
              <a:rPr lang="cs-CZ" alt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kontaminace ovsa </a:t>
            </a:r>
            <a:r>
              <a:rPr lang="cs-CZ" altLang="cs-CZ" sz="2000" dirty="0"/>
              <a:t>pšenicí, žitem nebo ječmenem, ke které může dojít během sklizně, přepravy, skladování a zpracování</a:t>
            </a:r>
          </a:p>
          <a:p>
            <a:pPr eaLnBrk="1" hangingPunct="1">
              <a:lnSpc>
                <a:spcPct val="80000"/>
              </a:lnSpc>
              <a:buNone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/>
              <a:t>Oves určený pro výrobu potravin pro zvláštní výživu určených pro </a:t>
            </a:r>
            <a:r>
              <a:rPr lang="cs-CZ" altLang="cs-CZ" sz="2000" b="1" dirty="0" err="1"/>
              <a:t>celiaky</a:t>
            </a:r>
            <a:r>
              <a:rPr lang="cs-CZ" altLang="cs-CZ" sz="2000" b="1" dirty="0"/>
              <a:t> </a:t>
            </a:r>
            <a:r>
              <a:rPr lang="cs-CZ" altLang="cs-CZ" sz="2000" b="1" dirty="0">
                <a:solidFill>
                  <a:srgbClr val="FF0000"/>
                </a:solidFill>
              </a:rPr>
              <a:t>musí být speciálně vyroben, připraven nebo zpracován tak, aby bylo zamezeno kontaminaci pšenicí, ječmenem, žitem nebo jejich kříženci. Obsah lepku musí činit max. 20 mg/kg. </a:t>
            </a:r>
            <a:endParaRPr lang="cs-CZ" altLang="cs-CZ" sz="2000" dirty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cs-CZ" altLang="cs-CZ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/>
          <a:srcRect l="32227" t="32292" r="34375" b="48958"/>
          <a:stretch>
            <a:fillRect/>
          </a:stretch>
        </p:blipFill>
        <p:spPr bwMode="auto">
          <a:xfrm>
            <a:off x="214282" y="285728"/>
            <a:ext cx="8929718" cy="2819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0900" name="Picture 4" descr="Image result for krajíc chleba"/>
          <p:cNvPicPr>
            <a:picLocks noChangeAspect="1" noChangeArrowheads="1"/>
          </p:cNvPicPr>
          <p:nvPr/>
        </p:nvPicPr>
        <p:blipFill>
          <a:blip r:embed="rId3"/>
          <a:srcRect t="5639" r="-501" b="7895"/>
          <a:stretch>
            <a:fillRect/>
          </a:stretch>
        </p:blipFill>
        <p:spPr bwMode="auto">
          <a:xfrm>
            <a:off x="2786050" y="3429000"/>
            <a:ext cx="4786346" cy="3286124"/>
          </a:xfrm>
          <a:prstGeom prst="rect">
            <a:avLst/>
          </a:prstGeom>
          <a:noFill/>
        </p:spPr>
      </p:pic>
      <p:sp>
        <p:nvSpPr>
          <p:cNvPr id="33" name="Zaoblený obdélník 32"/>
          <p:cNvSpPr/>
          <p:nvPr/>
        </p:nvSpPr>
        <p:spPr>
          <a:xfrm>
            <a:off x="785786" y="4214818"/>
            <a:ext cx="1785950" cy="10001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Maximální denní příjem </a:t>
            </a:r>
            <a:r>
              <a:rPr lang="cs-CZ" sz="1600" b="1" dirty="0"/>
              <a:t>10 – 50 mg </a:t>
            </a:r>
            <a:r>
              <a:rPr lang="cs-CZ" sz="1600" dirty="0"/>
              <a:t>lepku</a:t>
            </a:r>
          </a:p>
        </p:txBody>
      </p:sp>
      <p:sp>
        <p:nvSpPr>
          <p:cNvPr id="34" name="Zaoblený obdélník 33"/>
          <p:cNvSpPr/>
          <p:nvPr/>
        </p:nvSpPr>
        <p:spPr>
          <a:xfrm>
            <a:off x="714348" y="5429264"/>
            <a:ext cx="1928826" cy="10001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/>
              <a:t>Bezpečné denní množství</a:t>
            </a:r>
          </a:p>
          <a:p>
            <a:pPr algn="ctr"/>
            <a:r>
              <a:rPr lang="cs-CZ" sz="1600" b="1" dirty="0"/>
              <a:t>20 mg</a:t>
            </a:r>
          </a:p>
        </p:txBody>
      </p:sp>
      <p:pic>
        <p:nvPicPr>
          <p:cNvPr id="86018" name="Picture 2" descr="Image result for panáček"/>
          <p:cNvPicPr>
            <a:picLocks noChangeAspect="1" noChangeArrowheads="1"/>
          </p:cNvPicPr>
          <p:nvPr/>
        </p:nvPicPr>
        <p:blipFill>
          <a:blip r:embed="rId4"/>
          <a:srcRect l="16376" t="9825" r="14847" b="9934"/>
          <a:stretch>
            <a:fillRect/>
          </a:stretch>
        </p:blipFill>
        <p:spPr bwMode="auto">
          <a:xfrm>
            <a:off x="571472" y="2928934"/>
            <a:ext cx="1000132" cy="1166820"/>
          </a:xfrm>
          <a:prstGeom prst="rect">
            <a:avLst/>
          </a:prstGeom>
          <a:noFill/>
        </p:spPr>
      </p:pic>
      <p:sp>
        <p:nvSpPr>
          <p:cNvPr id="35" name="TextovéPole 34"/>
          <p:cNvSpPr txBox="1"/>
          <p:nvPr/>
        </p:nvSpPr>
        <p:spPr>
          <a:xfrm>
            <a:off x="1357290" y="3714752"/>
            <a:ext cx="107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chemeClr val="accent6">
                    <a:lumMod val="50000"/>
                  </a:schemeClr>
                </a:solidFill>
              </a:rPr>
              <a:t>Celiak</a:t>
            </a:r>
            <a:endParaRPr lang="cs-CZ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6" name="Picture 2" descr="Image result for panáček"/>
          <p:cNvPicPr>
            <a:picLocks noChangeAspect="1" noChangeArrowheads="1"/>
          </p:cNvPicPr>
          <p:nvPr/>
        </p:nvPicPr>
        <p:blipFill>
          <a:blip r:embed="rId4"/>
          <a:srcRect l="16376" t="9825" r="14847" b="9934"/>
          <a:stretch>
            <a:fillRect/>
          </a:stretch>
        </p:blipFill>
        <p:spPr bwMode="auto">
          <a:xfrm>
            <a:off x="7858148" y="3429000"/>
            <a:ext cx="1000132" cy="1166820"/>
          </a:xfrm>
          <a:prstGeom prst="rect">
            <a:avLst/>
          </a:prstGeom>
          <a:noFill/>
        </p:spPr>
      </p:pic>
      <p:sp>
        <p:nvSpPr>
          <p:cNvPr id="37" name="TextovéPole 36"/>
          <p:cNvSpPr txBox="1"/>
          <p:nvPr/>
        </p:nvSpPr>
        <p:spPr>
          <a:xfrm>
            <a:off x="7715272" y="3071810"/>
            <a:ext cx="107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Zdravý</a:t>
            </a:r>
          </a:p>
        </p:txBody>
      </p:sp>
      <p:sp>
        <p:nvSpPr>
          <p:cNvPr id="38" name="Zástupný symbol pro obsah 37"/>
          <p:cNvSpPr>
            <a:spLocks noGrp="1"/>
          </p:cNvSpPr>
          <p:nvPr>
            <p:ph idx="1"/>
          </p:nvPr>
        </p:nvSpPr>
        <p:spPr>
          <a:xfrm>
            <a:off x="7358082" y="4929198"/>
            <a:ext cx="1685908" cy="1558917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cs-CZ" sz="1600" dirty="0"/>
              <a:t>Běžná strava u zdravých lidí obsahuje </a:t>
            </a:r>
            <a:r>
              <a:rPr lang="cs-CZ" sz="1600" b="1" dirty="0"/>
              <a:t>7 – 20 gramů </a:t>
            </a:r>
            <a:r>
              <a:rPr lang="cs-CZ" sz="1600" dirty="0"/>
              <a:t>lepku denně.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/>
          <a:srcRect l="32227" t="32292" r="34375" b="48958"/>
          <a:stretch>
            <a:fillRect/>
          </a:stretch>
        </p:blipFill>
        <p:spPr bwMode="auto">
          <a:xfrm>
            <a:off x="0" y="714356"/>
            <a:ext cx="8929718" cy="2819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0900" name="Picture 4" descr="Image result for krajíc chleba"/>
          <p:cNvPicPr>
            <a:picLocks noChangeAspect="1" noChangeArrowheads="1"/>
          </p:cNvPicPr>
          <p:nvPr/>
        </p:nvPicPr>
        <p:blipFill>
          <a:blip r:embed="rId3"/>
          <a:srcRect t="5639" r="-501" b="7895"/>
          <a:stretch>
            <a:fillRect/>
          </a:stretch>
        </p:blipFill>
        <p:spPr bwMode="auto">
          <a:xfrm>
            <a:off x="2000232" y="3429000"/>
            <a:ext cx="4786346" cy="3286124"/>
          </a:xfrm>
          <a:prstGeom prst="rect">
            <a:avLst/>
          </a:prstGeom>
          <a:noFill/>
        </p:spPr>
      </p:pic>
      <p:cxnSp>
        <p:nvCxnSpPr>
          <p:cNvPr id="7" name="Přímá spojovací čára 6"/>
          <p:cNvCxnSpPr/>
          <p:nvPr/>
        </p:nvCxnSpPr>
        <p:spPr>
          <a:xfrm rot="16200000" flipH="1">
            <a:off x="3393273" y="3893347"/>
            <a:ext cx="2500330" cy="15716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ovací čára 8"/>
          <p:cNvCxnSpPr/>
          <p:nvPr/>
        </p:nvCxnSpPr>
        <p:spPr>
          <a:xfrm rot="16200000" flipH="1">
            <a:off x="4214810" y="3643314"/>
            <a:ext cx="2357454" cy="150019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ovací čára 9"/>
          <p:cNvCxnSpPr/>
          <p:nvPr/>
        </p:nvCxnSpPr>
        <p:spPr>
          <a:xfrm rot="16200000" flipH="1">
            <a:off x="2643174" y="4286256"/>
            <a:ext cx="2428892" cy="15716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čára 10"/>
          <p:cNvCxnSpPr/>
          <p:nvPr/>
        </p:nvCxnSpPr>
        <p:spPr>
          <a:xfrm rot="16200000" flipH="1">
            <a:off x="1857344" y="4643458"/>
            <a:ext cx="2357478" cy="150019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>
            <a:off x="6357950" y="5143512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 g = 1000 mg</a:t>
            </a:r>
          </a:p>
        </p:txBody>
      </p:sp>
      <p:cxnSp>
        <p:nvCxnSpPr>
          <p:cNvPr id="18" name="Přímá spojovací čára 17"/>
          <p:cNvCxnSpPr/>
          <p:nvPr/>
        </p:nvCxnSpPr>
        <p:spPr>
          <a:xfrm flipV="1">
            <a:off x="5857884" y="4572008"/>
            <a:ext cx="1143008" cy="6429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čára 18"/>
          <p:cNvCxnSpPr/>
          <p:nvPr/>
        </p:nvCxnSpPr>
        <p:spPr>
          <a:xfrm flipV="1">
            <a:off x="5786446" y="4429132"/>
            <a:ext cx="1143008" cy="6429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čára 19"/>
          <p:cNvCxnSpPr/>
          <p:nvPr/>
        </p:nvCxnSpPr>
        <p:spPr>
          <a:xfrm flipV="1">
            <a:off x="5715008" y="4286256"/>
            <a:ext cx="1143008" cy="6429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čára 20"/>
          <p:cNvCxnSpPr/>
          <p:nvPr/>
        </p:nvCxnSpPr>
        <p:spPr>
          <a:xfrm flipV="1">
            <a:off x="5643570" y="4143380"/>
            <a:ext cx="1143008" cy="6429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čára 21"/>
          <p:cNvCxnSpPr/>
          <p:nvPr/>
        </p:nvCxnSpPr>
        <p:spPr>
          <a:xfrm flipV="1">
            <a:off x="5572132" y="4000504"/>
            <a:ext cx="1143008" cy="6429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ovací čára 22"/>
          <p:cNvCxnSpPr/>
          <p:nvPr/>
        </p:nvCxnSpPr>
        <p:spPr>
          <a:xfrm flipV="1">
            <a:off x="5500694" y="3857628"/>
            <a:ext cx="1143008" cy="6429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ovací čára 23"/>
          <p:cNvCxnSpPr/>
          <p:nvPr/>
        </p:nvCxnSpPr>
        <p:spPr>
          <a:xfrm flipV="1">
            <a:off x="5357818" y="3714752"/>
            <a:ext cx="1143008" cy="6429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ovací čára 24"/>
          <p:cNvCxnSpPr/>
          <p:nvPr/>
        </p:nvCxnSpPr>
        <p:spPr>
          <a:xfrm flipV="1">
            <a:off x="5286380" y="3571876"/>
            <a:ext cx="1143008" cy="6429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ovací čára 25"/>
          <p:cNvCxnSpPr/>
          <p:nvPr/>
        </p:nvCxnSpPr>
        <p:spPr>
          <a:xfrm flipV="1">
            <a:off x="5143504" y="3429000"/>
            <a:ext cx="1143008" cy="6429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ovéPole 27"/>
          <p:cNvSpPr txBox="1"/>
          <p:nvPr/>
        </p:nvSpPr>
        <p:spPr>
          <a:xfrm>
            <a:off x="5643570" y="5572140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 g</a:t>
            </a:r>
          </a:p>
        </p:txBody>
      </p:sp>
      <p:sp>
        <p:nvSpPr>
          <p:cNvPr id="29" name="TextovéPole 28"/>
          <p:cNvSpPr txBox="1"/>
          <p:nvPr/>
        </p:nvSpPr>
        <p:spPr>
          <a:xfrm>
            <a:off x="4929190" y="5929330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 g</a:t>
            </a:r>
          </a:p>
        </p:txBody>
      </p:sp>
      <p:sp>
        <p:nvSpPr>
          <p:cNvPr id="30" name="TextovéPole 29"/>
          <p:cNvSpPr txBox="1"/>
          <p:nvPr/>
        </p:nvSpPr>
        <p:spPr>
          <a:xfrm>
            <a:off x="4071934" y="6215082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 g</a:t>
            </a:r>
          </a:p>
        </p:txBody>
      </p:sp>
      <p:sp>
        <p:nvSpPr>
          <p:cNvPr id="31" name="TextovéPole 30"/>
          <p:cNvSpPr txBox="1"/>
          <p:nvPr/>
        </p:nvSpPr>
        <p:spPr>
          <a:xfrm>
            <a:off x="3071802" y="6488668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 g</a:t>
            </a:r>
          </a:p>
        </p:txBody>
      </p:sp>
      <p:sp>
        <p:nvSpPr>
          <p:cNvPr id="39" name="Zaoblený obdélník 38"/>
          <p:cNvSpPr/>
          <p:nvPr/>
        </p:nvSpPr>
        <p:spPr>
          <a:xfrm rot="19948977">
            <a:off x="6144650" y="4533836"/>
            <a:ext cx="499165" cy="1875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1" name="Přímá spojovací čára 40"/>
          <p:cNvCxnSpPr/>
          <p:nvPr/>
        </p:nvCxnSpPr>
        <p:spPr>
          <a:xfrm flipV="1">
            <a:off x="5072066" y="3286124"/>
            <a:ext cx="1143008" cy="6429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ovéPole 42"/>
          <p:cNvSpPr txBox="1"/>
          <p:nvPr/>
        </p:nvSpPr>
        <p:spPr>
          <a:xfrm rot="20026276">
            <a:off x="6092953" y="4445644"/>
            <a:ext cx="785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FF0000"/>
                </a:solidFill>
              </a:rPr>
              <a:t>50 mg</a:t>
            </a:r>
          </a:p>
        </p:txBody>
      </p:sp>
      <p:sp>
        <p:nvSpPr>
          <p:cNvPr id="49" name="TextovéPole 48"/>
          <p:cNvSpPr txBox="1"/>
          <p:nvPr/>
        </p:nvSpPr>
        <p:spPr>
          <a:xfrm rot="19986807">
            <a:off x="6867043" y="4138362"/>
            <a:ext cx="9918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FF0000"/>
                </a:solidFill>
              </a:rPr>
              <a:t>100 mg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41300" y="1557338"/>
            <a:ext cx="4187824" cy="4530725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cs-CZ" altLang="cs-CZ" sz="2000" b="1" dirty="0">
                <a:solidFill>
                  <a:srgbClr val="CC3399"/>
                </a:solidFill>
              </a:rPr>
              <a:t>Nařízení č. 1169/2011 </a:t>
            </a:r>
            <a:br>
              <a:rPr lang="cs-CZ" altLang="cs-CZ" sz="2000" b="1" dirty="0">
                <a:solidFill>
                  <a:srgbClr val="CC3399"/>
                </a:solidFill>
              </a:rPr>
            </a:br>
            <a:r>
              <a:rPr lang="cs-CZ" altLang="cs-CZ" sz="2000" b="1" dirty="0">
                <a:solidFill>
                  <a:srgbClr val="CC3399"/>
                </a:solidFill>
              </a:rPr>
              <a:t>o poskytování informací o potravinách spotřebitelům</a:t>
            </a:r>
            <a:r>
              <a:rPr lang="cs-CZ" altLang="cs-CZ" sz="2000" dirty="0"/>
              <a:t> </a:t>
            </a:r>
          </a:p>
          <a:p>
            <a:pPr eaLnBrk="1" hangingPunct="1">
              <a:defRPr/>
            </a:pPr>
            <a:r>
              <a:rPr lang="cs-CZ" altLang="cs-CZ" sz="2000" dirty="0"/>
              <a:t>Toto nařízení se použije </a:t>
            </a:r>
            <a:r>
              <a:rPr lang="cs-CZ" altLang="cs-CZ" sz="2000" b="1" dirty="0"/>
              <a:t>ode dne 20. 7. 2016</a:t>
            </a:r>
          </a:p>
          <a:p>
            <a:pPr eaLnBrk="1" hangingPunct="1">
              <a:defRPr/>
            </a:pPr>
            <a:r>
              <a:rPr lang="cs-CZ" altLang="cs-CZ" sz="2000" b="1" dirty="0"/>
              <a:t>14</a:t>
            </a:r>
            <a:r>
              <a:rPr lang="cs-CZ" altLang="cs-CZ" sz="2000" dirty="0"/>
              <a:t> potravinových alergenů</a:t>
            </a:r>
          </a:p>
          <a:p>
            <a:pPr lvl="1" eaLnBrk="1" hangingPunct="1">
              <a:defRPr/>
            </a:pPr>
            <a:r>
              <a:rPr lang="cs-CZ" altLang="cs-CZ" sz="2000" dirty="0">
                <a:highlight>
                  <a:srgbClr val="FFFF00"/>
                </a:highlight>
              </a:rPr>
              <a:t>Alergen č. 1:</a:t>
            </a:r>
          </a:p>
          <a:p>
            <a:pPr lvl="1" eaLnBrk="1" hangingPunct="1">
              <a:buNone/>
              <a:defRPr/>
            </a:pPr>
            <a:r>
              <a:rPr lang="cs-CZ" altLang="cs-CZ" sz="2000" dirty="0"/>
              <a:t> Obiloviny obsahující lepek: </a:t>
            </a:r>
          </a:p>
          <a:p>
            <a:pPr lvl="1" eaLnBrk="1" hangingPunct="1">
              <a:buNone/>
              <a:defRPr/>
            </a:pPr>
            <a:r>
              <a:rPr lang="cs-CZ" altLang="cs-CZ" sz="2000" dirty="0"/>
              <a:t>pšenice, žito, ječmen, oves, špalda, </a:t>
            </a:r>
            <a:r>
              <a:rPr lang="cs-CZ" altLang="cs-CZ" sz="2000" dirty="0" err="1"/>
              <a:t>kamut</a:t>
            </a:r>
            <a:r>
              <a:rPr lang="cs-CZ" altLang="cs-CZ" sz="2000" dirty="0"/>
              <a:t> nebo jejich hybridní odrůdy a výrobky z nich, kromě…</a:t>
            </a:r>
            <a:endParaRPr lang="cs-CZ" sz="2000" dirty="0"/>
          </a:p>
        </p:txBody>
      </p:sp>
      <p:pic>
        <p:nvPicPr>
          <p:cNvPr id="28676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75138" y="33338"/>
            <a:ext cx="4800600" cy="6780212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41300" y="1557338"/>
            <a:ext cx="4038600" cy="4530725"/>
          </a:xfrm>
        </p:spPr>
        <p:txBody>
          <a:bodyPr/>
          <a:lstStyle/>
          <a:p>
            <a:pPr marL="265113" indent="0">
              <a:buFontTx/>
              <a:buNone/>
              <a:defRPr/>
            </a:pPr>
            <a:r>
              <a:rPr lang="cs-CZ" sz="1600" dirty="0"/>
              <a:t>….a výrobky z nich, kromě: </a:t>
            </a:r>
          </a:p>
          <a:p>
            <a:pPr marL="265113" indent="0">
              <a:buNone/>
              <a:defRPr/>
            </a:pPr>
            <a:r>
              <a:rPr lang="cs-CZ" sz="1600" dirty="0"/>
              <a:t>a) glukózových sirupů na bázi pšenice, včetně dextrózy</a:t>
            </a:r>
          </a:p>
          <a:p>
            <a:pPr marL="265113" indent="0">
              <a:buNone/>
              <a:defRPr/>
            </a:pPr>
            <a:r>
              <a:rPr lang="cs-CZ" sz="1600" dirty="0"/>
              <a:t>b) maltodextrinů na bázi pšenice </a:t>
            </a:r>
          </a:p>
          <a:p>
            <a:pPr marL="265113" indent="0">
              <a:buNone/>
              <a:defRPr/>
            </a:pPr>
            <a:r>
              <a:rPr lang="cs-CZ" sz="1600" dirty="0"/>
              <a:t>c) glukózových sirupů na bázi ječmene; </a:t>
            </a:r>
          </a:p>
          <a:p>
            <a:pPr marL="265113" indent="0">
              <a:buNone/>
              <a:defRPr/>
            </a:pPr>
            <a:r>
              <a:rPr lang="cs-CZ" sz="1600" dirty="0"/>
              <a:t>d) obilovin použitých k výrobě alkoholických destilátů, včetně </a:t>
            </a:r>
            <a:r>
              <a:rPr lang="cs-CZ" sz="1600" dirty="0" err="1"/>
              <a:t>ethanolu</a:t>
            </a:r>
            <a:r>
              <a:rPr lang="cs-CZ" sz="1600" dirty="0"/>
              <a:t> zemědělského původu</a:t>
            </a:r>
          </a:p>
          <a:p>
            <a:pPr marL="265113" indent="0">
              <a:buNone/>
              <a:defRPr/>
            </a:pPr>
            <a:endParaRPr lang="cs-CZ" sz="1600" dirty="0"/>
          </a:p>
          <a:p>
            <a:pPr marL="265113" indent="0">
              <a:buNone/>
              <a:defRPr/>
            </a:pPr>
            <a:r>
              <a:rPr lang="cs-CZ" sz="1600" dirty="0"/>
              <a:t>U těchto produktů (a-d) bylo prokázáno, že v důsledku použité technologie výroby nebo zpracování </a:t>
            </a:r>
            <a:r>
              <a:rPr lang="cs-CZ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výsledná potravina neobsahuje rezidua alergenních látek</a:t>
            </a:r>
            <a:r>
              <a:rPr lang="cs-CZ" sz="1600" dirty="0"/>
              <a:t>, původně obsažených v surovině. </a:t>
            </a:r>
          </a:p>
        </p:txBody>
      </p:sp>
      <p:pic>
        <p:nvPicPr>
          <p:cNvPr id="28676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75138" y="33338"/>
            <a:ext cx="4800600" cy="6780212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Storing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preparing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Gluten-free !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22882" name="AutoShape 2" descr="Výsledek obrázku pro skladování potravi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22884" name="AutoShape 4" descr="Výsledek obrázku pro skladování potravi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22886" name="AutoShape 6" descr="Výsledek obrázku pro skladování potravi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22888" name="AutoShape 8" descr="https://www.gastrotip.cz/web/wp-content/uploads/00503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22890" name="AutoShape 10" descr="https://www.gastrotip.cz/web/wp-content/uploads/00503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22892" name="AutoShape 12" descr="Výsledek obrázku pro skladování potravi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22894" name="AutoShape 14" descr="Výsledek obrázku pro skladování potravi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22896" name="AutoShape 16" descr="Výsledek obrázku pro skladování potravi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22898" name="AutoShape 18" descr="Výsledek obrázku pro skladování potravi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22902" name="Picture 22" descr="Výsledek obrázku pro storing foo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268760"/>
            <a:ext cx="4680520" cy="58263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Riziko kontaminace bezlepkové diety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/>
              <a:t>Důsledná organizace přípravy stravy</a:t>
            </a:r>
          </a:p>
          <a:p>
            <a:pPr eaLnBrk="1" hangingPunct="1">
              <a:defRPr/>
            </a:pPr>
            <a:r>
              <a:rPr lang="cs-CZ" dirty="0"/>
              <a:t>Vyčleněné prostory v lednici a spíži</a:t>
            </a:r>
          </a:p>
          <a:p>
            <a:pPr eaLnBrk="1" hangingPunct="1">
              <a:defRPr/>
            </a:pPr>
            <a:r>
              <a:rPr lang="cs-CZ" dirty="0"/>
              <a:t>Označení bezlepkových potravin </a:t>
            </a:r>
          </a:p>
          <a:p>
            <a:pPr lvl="1" eaLnBrk="1" hangingPunct="1">
              <a:defRPr/>
            </a:pPr>
            <a:r>
              <a:rPr lang="cs-CZ" dirty="0"/>
              <a:t>Snadné rozpoznání potravin (důležité u dětí)</a:t>
            </a:r>
          </a:p>
          <a:p>
            <a:pPr lvl="1" eaLnBrk="1" hangingPunct="1">
              <a:defRPr/>
            </a:pPr>
            <a:r>
              <a:rPr lang="cs-CZ" dirty="0"/>
              <a:t>Vlastní kontrola dodržování diety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cs-CZ" dirty="0"/>
          </a:p>
        </p:txBody>
      </p:sp>
      <p:pic>
        <p:nvPicPr>
          <p:cNvPr id="23556" name="Obrázek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888" y="4213225"/>
            <a:ext cx="2887662" cy="245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Obrázek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4300" y="4325938"/>
            <a:ext cx="167322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500174"/>
            <a:ext cx="8373470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Doporučení pro snížení rizika kontaminace</a:t>
            </a:r>
          </a:p>
        </p:txBody>
      </p:sp>
      <p:sp>
        <p:nvSpPr>
          <p:cNvPr id="2457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1800"/>
              <a:t>Nejprve vaříme bezlepkové pokrmy, potom pokrmy s lepkem</a:t>
            </a:r>
          </a:p>
          <a:p>
            <a:pPr eaLnBrk="1" hangingPunct="1"/>
            <a:r>
              <a:rPr lang="cs-CZ" altLang="cs-CZ" sz="1800"/>
              <a:t>Slévání těstovin přes sítko – nejdříve bezlepkové těstoviny, pak lepkové</a:t>
            </a:r>
          </a:p>
          <a:p>
            <a:pPr eaLnBrk="1" hangingPunct="1"/>
            <a:r>
              <a:rPr lang="cs-CZ" altLang="cs-CZ" sz="1800"/>
              <a:t>Vyčlenit vlastní topinkovač pro bezlepkové pečivo, vždy před použitím pečlivě očistit toastovač, gril…</a:t>
            </a:r>
          </a:p>
          <a:p>
            <a:pPr eaLnBrk="1" hangingPunct="1"/>
            <a:r>
              <a:rPr lang="cs-CZ" altLang="cs-CZ" sz="1800"/>
              <a:t>Po přípravě pokrmů obsahujících lepek vždy pečlivě otřít povrchy, prkénka a náčiní, zejména je-li pro přípravu pokrmu použita mouka</a:t>
            </a:r>
          </a:p>
          <a:p>
            <a:pPr eaLnBrk="1" hangingPunct="1"/>
            <a:r>
              <a:rPr lang="cs-CZ" altLang="cs-CZ" sz="1800"/>
              <a:t>Prkénka, vařečky a další kuchyňské náčiní z plastu (rýhy v dřevěných pomůckách se vymývají nedokonale)</a:t>
            </a:r>
          </a:p>
          <a:p>
            <a:pPr eaLnBrk="1" hangingPunct="1"/>
            <a:r>
              <a:rPr lang="cs-CZ" altLang="cs-CZ" sz="1800"/>
              <a:t>Pracovní plochu udržovat stále čistou (bez drobků)</a:t>
            </a:r>
          </a:p>
          <a:p>
            <a:pPr eaLnBrk="1" hangingPunct="1"/>
            <a:r>
              <a:rPr lang="cs-CZ" altLang="cs-CZ" sz="1800"/>
              <a:t>Používat oddělené a řádně označené nádoby na BL potraviny</a:t>
            </a:r>
          </a:p>
          <a:p>
            <a:pPr eaLnBrk="1" hangingPunct="1"/>
            <a:r>
              <a:rPr lang="cs-CZ" altLang="cs-CZ" sz="1800"/>
              <a:t>U společných potravin – džem, máslo, hořčice apod. používat čisté lžičky a nože</a:t>
            </a:r>
          </a:p>
          <a:p>
            <a:pPr eaLnBrk="1" hangingPunct="1"/>
            <a:r>
              <a:rPr lang="cs-CZ" altLang="cs-CZ" sz="1800"/>
              <a:t>Fritovací olej, který byl použit na pokrmy s lepkem, již nepoužívat k přípravě pokrmů bez lepku</a:t>
            </a:r>
          </a:p>
          <a:p>
            <a:pPr eaLnBrk="1" hangingPunct="1"/>
            <a:endParaRPr lang="cs-CZ" altLang="cs-CZ" sz="1800"/>
          </a:p>
          <a:p>
            <a:pPr eaLnBrk="1" hangingPunct="1"/>
            <a:endParaRPr lang="cs-CZ" altLang="cs-CZ" sz="240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Technologická příprava GR pokrmů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0191" r="28026" b="6016"/>
          <a:stretch>
            <a:fillRect/>
          </a:stretch>
        </p:blipFill>
        <p:spPr bwMode="auto">
          <a:xfrm>
            <a:off x="1428728" y="1643050"/>
            <a:ext cx="5857916" cy="5012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            Pečení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8596" y="1714488"/>
            <a:ext cx="8229600" cy="4530725"/>
          </a:xfrm>
        </p:spPr>
        <p:txBody>
          <a:bodyPr/>
          <a:lstStyle/>
          <a:p>
            <a:r>
              <a:rPr lang="cs-CZ" sz="2000" dirty="0"/>
              <a:t>Lepek -&gt; pevnou a nadýchanou střídku pórovité struktury, pečivo je pěkně nadýchané a vláčné</a:t>
            </a:r>
          </a:p>
          <a:p>
            <a:r>
              <a:rPr lang="cs-CZ" sz="2000" u="sng" dirty="0"/>
              <a:t>Tyto vlastnosti žádná </a:t>
            </a:r>
            <a:r>
              <a:rPr lang="cs-CZ" sz="2000" u="sng" dirty="0" err="1"/>
              <a:t>blp</a:t>
            </a:r>
            <a:r>
              <a:rPr lang="cs-CZ" sz="2000" u="sng" dirty="0"/>
              <a:t> mouka nemá!</a:t>
            </a:r>
          </a:p>
          <a:p>
            <a:r>
              <a:rPr lang="cs-CZ" sz="2000" dirty="0"/>
              <a:t>Receptury pro BLP pečivo – další suroviny, které svou viskozitou a soudržností lepek nahrazují:</a:t>
            </a:r>
          </a:p>
          <a:p>
            <a:pPr lvl="1"/>
            <a:r>
              <a:rPr lang="cs-CZ" sz="1800" dirty="0"/>
              <a:t>Bílkoviny (vejce, sója, lupina/vlčí bob)</a:t>
            </a:r>
          </a:p>
          <a:p>
            <a:pPr lvl="1"/>
            <a:r>
              <a:rPr lang="cs-CZ" sz="1800" dirty="0"/>
              <a:t>Rostlinné aj. gumy (</a:t>
            </a:r>
            <a:r>
              <a:rPr lang="cs-CZ" sz="1800" dirty="0" err="1"/>
              <a:t>guarová</a:t>
            </a:r>
            <a:r>
              <a:rPr lang="cs-CZ" sz="1800" dirty="0"/>
              <a:t> guma, </a:t>
            </a:r>
            <a:r>
              <a:rPr lang="cs-CZ" sz="1800" dirty="0" err="1"/>
              <a:t>xanthan</a:t>
            </a:r>
            <a:r>
              <a:rPr lang="cs-CZ" sz="1800" dirty="0"/>
              <a:t>, </a:t>
            </a:r>
            <a:r>
              <a:rPr lang="cs-CZ" sz="1800" dirty="0" err="1"/>
              <a:t>psyllium</a:t>
            </a:r>
            <a:r>
              <a:rPr lang="cs-CZ" sz="1800" dirty="0"/>
              <a:t>, </a:t>
            </a:r>
            <a:r>
              <a:rPr lang="cs-CZ" sz="1800" dirty="0" err="1"/>
              <a:t>chia</a:t>
            </a:r>
            <a:r>
              <a:rPr lang="cs-CZ" sz="1800" dirty="0"/>
              <a:t> semena, lněná vláknina, deriváty celulózy)</a:t>
            </a:r>
          </a:p>
          <a:p>
            <a:pPr lvl="1"/>
            <a:r>
              <a:rPr lang="cs-CZ" sz="1800" dirty="0"/>
              <a:t>škroby</a:t>
            </a:r>
          </a:p>
          <a:p>
            <a:r>
              <a:rPr lang="cs-CZ" sz="2000" dirty="0"/>
              <a:t>Výrobci pečiva dnes používají tradiční i moderní technolog. postupy</a:t>
            </a:r>
          </a:p>
          <a:p>
            <a:pPr lvl="1"/>
            <a:r>
              <a:rPr lang="cs-CZ" sz="1600" dirty="0"/>
              <a:t>Bezlepkové kvasy, zápary</a:t>
            </a:r>
          </a:p>
          <a:p>
            <a:pPr lvl="1"/>
            <a:r>
              <a:rPr lang="cs-CZ" sz="1600" dirty="0"/>
              <a:t>Směsi obohacují o luštěniny, olejnatá semena -&gt; </a:t>
            </a:r>
            <a:r>
              <a:rPr lang="cs-CZ" sz="1600" dirty="0">
                <a:latin typeface="Arial"/>
                <a:cs typeface="Arial"/>
              </a:rPr>
              <a:t>↑nutriční hodnota</a:t>
            </a:r>
          </a:p>
          <a:p>
            <a:pPr lvl="1"/>
            <a:r>
              <a:rPr lang="cs-CZ" sz="1600" dirty="0">
                <a:latin typeface="Arial"/>
                <a:cs typeface="Arial"/>
              </a:rPr>
              <a:t>Použití bezlepkového ovsa </a:t>
            </a:r>
            <a:r>
              <a:rPr lang="cs-CZ" sz="1600" dirty="0"/>
              <a:t>-&gt; </a:t>
            </a:r>
            <a:r>
              <a:rPr lang="cs-CZ" sz="1600" dirty="0">
                <a:latin typeface="Arial"/>
                <a:cs typeface="Arial"/>
              </a:rPr>
              <a:t>↑ vláknina (beta-</a:t>
            </a:r>
            <a:r>
              <a:rPr lang="cs-CZ" sz="1600" dirty="0" err="1">
                <a:latin typeface="Arial"/>
                <a:cs typeface="Arial"/>
              </a:rPr>
              <a:t>glukany</a:t>
            </a:r>
            <a:r>
              <a:rPr lang="cs-CZ" sz="1600" dirty="0">
                <a:latin typeface="Arial"/>
                <a:cs typeface="Arial"/>
              </a:rPr>
              <a:t>)</a:t>
            </a:r>
            <a:endParaRPr lang="cs-CZ" sz="1600" dirty="0"/>
          </a:p>
        </p:txBody>
      </p:sp>
      <p:pic>
        <p:nvPicPr>
          <p:cNvPr id="2050" name="Picture 2" descr="Image result for bezlepkové pečiv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1"/>
            <a:ext cx="2598947" cy="17605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Příprava </a:t>
            </a:r>
            <a:r>
              <a:rPr lang="cs-CZ" dirty="0" err="1"/>
              <a:t>blp</a:t>
            </a:r>
            <a:r>
              <a:rPr lang="cs-CZ" dirty="0"/>
              <a:t> pokrmů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Volba </a:t>
            </a:r>
            <a:r>
              <a:rPr lang="cs-CZ" dirty="0" err="1"/>
              <a:t>blp</a:t>
            </a:r>
            <a:r>
              <a:rPr lang="cs-CZ" dirty="0"/>
              <a:t> surovin dle jejich technologických a senzorických vlastností </a:t>
            </a:r>
          </a:p>
          <a:p>
            <a:pPr lvl="1"/>
            <a:r>
              <a:rPr lang="cs-CZ" dirty="0"/>
              <a:t> na pečení pečiva – slané, sladké; kynuté, šlehané, drobné cukroví</a:t>
            </a:r>
          </a:p>
          <a:p>
            <a:pPr lvl="1"/>
            <a:r>
              <a:rPr lang="cs-CZ" dirty="0"/>
              <a:t>Knedlíky, noky, zavářky</a:t>
            </a:r>
          </a:p>
          <a:p>
            <a:pPr lvl="1"/>
            <a:r>
              <a:rPr lang="cs-CZ" dirty="0"/>
              <a:t>Zahušťování polévek, omáček</a:t>
            </a:r>
          </a:p>
          <a:p>
            <a:pPr lvl="1"/>
            <a:r>
              <a:rPr lang="cs-CZ" dirty="0"/>
              <a:t>Kaše, obilné směsi</a:t>
            </a:r>
          </a:p>
          <a:p>
            <a:pPr lvl="1"/>
            <a:r>
              <a:rPr lang="cs-CZ" dirty="0"/>
              <a:t>Přílohy – brambory, rýže, </a:t>
            </a:r>
            <a:r>
              <a:rPr lang="cs-CZ" dirty="0" err="1"/>
              <a:t>blp</a:t>
            </a:r>
            <a:r>
              <a:rPr lang="cs-CZ" dirty="0"/>
              <a:t> těstoviny, polenta</a:t>
            </a:r>
          </a:p>
          <a:p>
            <a:pPr lvl="1"/>
            <a:endParaRPr lang="cs-CZ" dirty="0"/>
          </a:p>
          <a:p>
            <a:r>
              <a:rPr lang="cs-CZ" dirty="0"/>
              <a:t>Volba surovin dle financí!</a:t>
            </a:r>
          </a:p>
          <a:p>
            <a:pPr lvl="1"/>
            <a:r>
              <a:rPr lang="cs-CZ" dirty="0"/>
              <a:t>Místo PZV -&gt; zelenina, brambory, luštěniny, škroby</a:t>
            </a:r>
          </a:p>
          <a:p>
            <a:pPr>
              <a:buNone/>
            </a:pPr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Bezlepkové mouky v kuchyni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dirty="0"/>
              <a:t> Různé mouky = různé vlastnosti</a:t>
            </a:r>
          </a:p>
          <a:p>
            <a:pPr>
              <a:buNone/>
            </a:pPr>
            <a:endParaRPr lang="cs-CZ" sz="700" dirty="0"/>
          </a:p>
          <a:p>
            <a:r>
              <a:rPr lang="cs-CZ" dirty="0"/>
              <a:t> pohanka -&gt; specifická chuť a vůně</a:t>
            </a:r>
          </a:p>
          <a:p>
            <a:r>
              <a:rPr lang="cs-CZ" dirty="0"/>
              <a:t> jáhly -&gt; pozor na žluknutí a hořkost</a:t>
            </a:r>
          </a:p>
          <a:p>
            <a:r>
              <a:rPr lang="cs-CZ" dirty="0"/>
              <a:t> kokosová mouka -&gt; absorpce tekutin</a:t>
            </a:r>
          </a:p>
          <a:p>
            <a:r>
              <a:rPr lang="cs-CZ" dirty="0"/>
              <a:t> kukuřičná, rýžová -&gt; drobivost pečiva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Příprava pokrmů – viz úprava receptu    </a:t>
            </a:r>
            <a:r>
              <a:rPr lang="cs-CZ" sz="2400" b="1" dirty="0"/>
              <a:t>Krůtí medailonky na zázvoru se zeleninou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4181011"/>
              </p:ext>
            </p:extLst>
          </p:nvPr>
        </p:nvGraphicFramePr>
        <p:xfrm>
          <a:off x="457200" y="1600200"/>
          <a:ext cx="8229600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8348165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354670706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1535903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Surovina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Standardní receptura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Bezlepková dieta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88972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Krůtí prsa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700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07547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Mletý zázvor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53861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Sůl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635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Mouka hladká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50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58792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Olej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60 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9949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Mrkvička baby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1000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0410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Hrášek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200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1089592"/>
                  </a:ext>
                </a:extLst>
              </a:tr>
            </a:tbl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714348" y="5000636"/>
            <a:ext cx="78581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Krůtí prsa nakrájíme na medailonky. Jemně naklepeme, osolíme, posypeme zázvorem. Opečeme na oleji po obou stranách.     Výpek zaprášíme moukou, podlijeme vodou a necháme povařit. Mrkvičku s hráškem osolíme, uvaříme v </a:t>
            </a:r>
            <a:r>
              <a:rPr lang="cs-CZ" dirty="0" err="1"/>
              <a:t>konvektomatu</a:t>
            </a:r>
            <a:r>
              <a:rPr lang="cs-CZ" dirty="0"/>
              <a:t>. </a:t>
            </a:r>
          </a:p>
          <a:p>
            <a:r>
              <a:rPr lang="cs-CZ" b="1" dirty="0"/>
              <a:t>Příloha</a:t>
            </a:r>
            <a:r>
              <a:rPr lang="cs-CZ" dirty="0"/>
              <a:t> – kuskus, těstoviny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Příprava pokrmů – viz úprava receptu    </a:t>
            </a:r>
            <a:r>
              <a:rPr lang="cs-CZ" sz="2400" b="1" dirty="0"/>
              <a:t>Krůtí medailonky na zázvoru se zeleninou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6870405"/>
              </p:ext>
            </p:extLst>
          </p:nvPr>
        </p:nvGraphicFramePr>
        <p:xfrm>
          <a:off x="457200" y="1600200"/>
          <a:ext cx="8229600" cy="360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8348165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354670706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1535903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Surovina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Standardní receptura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Bezlepková dieta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88972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Krůtí prsa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700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07547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Mletý zázvor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53861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Sůl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635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Mouka hladká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50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58792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Olej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60 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9949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Mrkvička baby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1000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0410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Hrášek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200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1089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Bezlepková mouka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50 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0150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325012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Příprava pokrmů – viz úprava receptu    </a:t>
            </a:r>
            <a:r>
              <a:rPr lang="cs-CZ" sz="2400" b="1" dirty="0"/>
              <a:t>Krůtí medailonky na zázvoru se zeleninou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6870405"/>
              </p:ext>
            </p:extLst>
          </p:nvPr>
        </p:nvGraphicFramePr>
        <p:xfrm>
          <a:off x="457200" y="1600200"/>
          <a:ext cx="8229600" cy="360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8348165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354670706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1535903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Surovina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Standardní receptura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Bezlepková dieta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88972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Krůtí prsa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700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07547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Mletý zázvor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53861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Sůl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635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Mouka hladká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50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58792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Olej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60 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9949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Mrkvička baby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1000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0410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Hrášek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200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1089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Bezlepková mouka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50 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015082"/>
                  </a:ext>
                </a:extLst>
              </a:tr>
            </a:tbl>
          </a:graphicData>
        </a:graphic>
      </p:graphicFrame>
      <p:sp>
        <p:nvSpPr>
          <p:cNvPr id="9" name="TextovéPole 8"/>
          <p:cNvSpPr txBox="1"/>
          <p:nvPr/>
        </p:nvSpPr>
        <p:spPr>
          <a:xfrm>
            <a:off x="571472" y="5214950"/>
            <a:ext cx="81439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Krůtí prsa nakrájíme na medailonky. Jemně naklepeme, osolíme, posypeme zázvorem. Opečeme na oleji po obou stranách.     </a:t>
            </a:r>
          </a:p>
          <a:p>
            <a:r>
              <a:rPr lang="cs-CZ" dirty="0"/>
              <a:t>Výpek zaprášíme </a:t>
            </a:r>
            <a:r>
              <a:rPr lang="cs-CZ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bezlepkovou</a:t>
            </a:r>
            <a:r>
              <a:rPr lang="cs-CZ" dirty="0"/>
              <a:t> moukou, podlijeme vodou a necháme povařit. Mrkvičku s hráškem osolíme, uvaříme v </a:t>
            </a:r>
            <a:r>
              <a:rPr lang="cs-CZ" dirty="0" err="1"/>
              <a:t>konvektomatu</a:t>
            </a:r>
            <a:r>
              <a:rPr lang="cs-CZ" dirty="0"/>
              <a:t>. </a:t>
            </a:r>
          </a:p>
          <a:p>
            <a:r>
              <a:rPr lang="cs-CZ" b="1" dirty="0"/>
              <a:t>Příloha</a:t>
            </a:r>
            <a:r>
              <a:rPr lang="cs-CZ" dirty="0"/>
              <a:t> – </a:t>
            </a:r>
            <a:r>
              <a:rPr lang="cs-CZ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rýže, jáhly, bezlepkové těstoviny</a:t>
            </a:r>
          </a:p>
        </p:txBody>
      </p:sp>
    </p:spTree>
    <p:extLst>
      <p:ext uri="{BB962C8B-B14F-4D97-AF65-F5344CB8AC3E}">
        <p14:creationId xmlns:p14="http://schemas.microsoft.com/office/powerpoint/2010/main" val="11832501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b="1"/>
              <a:t>POTRAVINY POD LUPOU</a:t>
            </a:r>
          </a:p>
        </p:txBody>
      </p:sp>
      <p:pic>
        <p:nvPicPr>
          <p:cNvPr id="40963" name="Picture 8" descr="lup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484313"/>
            <a:ext cx="676910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323850" y="1484313"/>
            <a:ext cx="8820150" cy="5113337"/>
          </a:xfrm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https://www.vitalia.cz/clanky/7x-o-celiakii-muze-celiak-pracovat-v-pekarne/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428604"/>
            <a:ext cx="8572528" cy="6155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2162" name="Picture 2" descr="Z čeho všeho může péct celiak?"/>
          <p:cNvPicPr>
            <a:picLocks noChangeAspect="1" noChangeArrowheads="1"/>
          </p:cNvPicPr>
          <p:nvPr/>
        </p:nvPicPr>
        <p:blipFill>
          <a:blip r:embed="rId2"/>
          <a:srcRect t="27174" r="241"/>
          <a:stretch>
            <a:fillRect/>
          </a:stretch>
        </p:blipFill>
        <p:spPr bwMode="auto">
          <a:xfrm>
            <a:off x="2285984" y="1928802"/>
            <a:ext cx="4357718" cy="47863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2162" name="Picture 2" descr="Z čeho všeho může péct celiak?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142852"/>
            <a:ext cx="4368253" cy="6572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/>
          <a:srcRect l="33399" t="16666" r="41406" b="16667"/>
          <a:stretch>
            <a:fillRect/>
          </a:stretch>
        </p:blipFill>
        <p:spPr bwMode="auto">
          <a:xfrm>
            <a:off x="1928794" y="285728"/>
            <a:ext cx="4286280" cy="6379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Obdélník 5"/>
          <p:cNvSpPr/>
          <p:nvPr/>
        </p:nvSpPr>
        <p:spPr>
          <a:xfrm>
            <a:off x="3286116" y="1214422"/>
            <a:ext cx="1214446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/>
          <a:srcRect l="33399" t="16666" r="41406" b="16667"/>
          <a:stretch>
            <a:fillRect/>
          </a:stretch>
        </p:blipFill>
        <p:spPr bwMode="auto">
          <a:xfrm>
            <a:off x="1928794" y="285728"/>
            <a:ext cx="4286280" cy="6379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/>
          <a:srcRect l="32813" t="16666" r="40820" b="17708"/>
          <a:stretch>
            <a:fillRect/>
          </a:stretch>
        </p:blipFill>
        <p:spPr bwMode="auto">
          <a:xfrm>
            <a:off x="2214547" y="114272"/>
            <a:ext cx="4663838" cy="652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/>
          <a:srcRect l="36914" t="26972" r="44922" b="18750"/>
          <a:stretch>
            <a:fillRect/>
          </a:stretch>
        </p:blipFill>
        <p:spPr bwMode="auto">
          <a:xfrm>
            <a:off x="1928794" y="285727"/>
            <a:ext cx="3929090" cy="6604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 rotWithShape="1">
          <a:blip r:embed="rId2"/>
          <a:srcRect l="33984" t="24426" r="41917" b="17708"/>
          <a:stretch/>
        </p:blipFill>
        <p:spPr bwMode="auto">
          <a:xfrm>
            <a:off x="2000232" y="908720"/>
            <a:ext cx="4227952" cy="5710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 rotWithShape="1">
          <a:blip r:embed="rId2"/>
          <a:srcRect l="33984" t="17129" r="41507" b="17708"/>
          <a:stretch/>
        </p:blipFill>
        <p:spPr bwMode="auto">
          <a:xfrm>
            <a:off x="2000232" y="188640"/>
            <a:ext cx="4299960" cy="6430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1065908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/>
          <a:srcRect l="32227" t="16667" r="40820" b="17708"/>
          <a:stretch>
            <a:fillRect/>
          </a:stretch>
        </p:blipFill>
        <p:spPr bwMode="auto">
          <a:xfrm>
            <a:off x="285720" y="1000107"/>
            <a:ext cx="3500462" cy="4794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3"/>
          <a:srcRect l="32422" t="15625" r="40039" b="18750"/>
          <a:stretch>
            <a:fillRect/>
          </a:stretch>
        </p:blipFill>
        <p:spPr bwMode="auto">
          <a:xfrm>
            <a:off x="3127365" y="1000108"/>
            <a:ext cx="3730651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452" name="Picture 4"/>
          <p:cNvPicPr>
            <a:picLocks noChangeAspect="1" noChangeArrowheads="1"/>
          </p:cNvPicPr>
          <p:nvPr/>
        </p:nvPicPr>
        <p:blipFill>
          <a:blip r:embed="rId4"/>
          <a:srcRect l="33594" t="15625" r="41211" b="18750"/>
          <a:stretch>
            <a:fillRect/>
          </a:stretch>
        </p:blipFill>
        <p:spPr bwMode="auto">
          <a:xfrm>
            <a:off x="6072166" y="1000108"/>
            <a:ext cx="3071834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8110747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/>
          <a:srcRect l="32227" t="17708" r="40234" b="17708"/>
          <a:stretch>
            <a:fillRect/>
          </a:stretch>
        </p:blipFill>
        <p:spPr bwMode="auto">
          <a:xfrm>
            <a:off x="428596" y="857232"/>
            <a:ext cx="4007441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5475" name="Picture 3"/>
          <p:cNvPicPr>
            <a:picLocks noChangeAspect="1" noChangeArrowheads="1"/>
          </p:cNvPicPr>
          <p:nvPr/>
        </p:nvPicPr>
        <p:blipFill>
          <a:blip r:embed="rId3"/>
          <a:srcRect l="33594" t="16666" r="41211" b="17708"/>
          <a:stretch>
            <a:fillRect/>
          </a:stretch>
        </p:blipFill>
        <p:spPr bwMode="auto">
          <a:xfrm>
            <a:off x="4357686" y="857232"/>
            <a:ext cx="3608186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/>
              <a:t>Celiakie…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435280" cy="45307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Celiakální </a:t>
            </a:r>
            <a:r>
              <a:rPr lang="cs-CZ" altLang="cs-CZ" sz="2400" dirty="0" err="1"/>
              <a:t>sprue</a:t>
            </a:r>
            <a:r>
              <a:rPr lang="cs-CZ" altLang="cs-CZ" sz="2400" dirty="0"/>
              <a:t> = glutenová </a:t>
            </a:r>
            <a:r>
              <a:rPr lang="cs-CZ" altLang="cs-CZ" sz="2400" dirty="0" err="1"/>
              <a:t>enteropatie</a:t>
            </a:r>
            <a:r>
              <a:rPr lang="cs-CZ" altLang="cs-CZ" sz="2400" dirty="0"/>
              <a:t> = glutenová intolerance </a:t>
            </a:r>
            <a:r>
              <a:rPr lang="cs-CZ" altLang="cs-CZ" sz="2000" dirty="0"/>
              <a:t>(trvalá nesnášenlivost lepku)</a:t>
            </a:r>
          </a:p>
          <a:p>
            <a:pPr eaLnBrk="1" hangingPunct="1">
              <a:lnSpc>
                <a:spcPct val="80000"/>
              </a:lnSpc>
              <a:buNone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/>
              <a:t>Prevalence – </a:t>
            </a:r>
            <a:r>
              <a:rPr lang="cs-CZ" altLang="cs-CZ" sz="2000" b="1" dirty="0">
                <a:solidFill>
                  <a:srgbClr val="CC3399"/>
                </a:solidFill>
              </a:rPr>
              <a:t>1 % </a:t>
            </a:r>
            <a:r>
              <a:rPr lang="cs-CZ" altLang="cs-CZ" sz="1600" dirty="0"/>
              <a:t>(</a:t>
            </a:r>
            <a:r>
              <a:rPr lang="cs-CZ" altLang="cs-CZ" sz="2000" dirty="0">
                <a:latin typeface="Times New Roman"/>
                <a:cs typeface="Times New Roman"/>
              </a:rPr>
              <a:t>↑ celosvětově)</a:t>
            </a:r>
            <a:endParaRPr lang="cs-CZ" altLang="cs-CZ" sz="20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/>
              <a:t>Dětství i dospělost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/>
              <a:t>Geneticky podmíněné (autoimunitní) onemocnění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/>
              <a:t>Stav tenkého střeva vyvolaný komplexní imunologickou odezvou způsobenou glutenem (lepkem)                             = postižení absorpčního epitelu </a:t>
            </a:r>
            <a:r>
              <a:rPr lang="cs-CZ" altLang="cs-CZ" sz="2000" dirty="0">
                <a:sym typeface="Wingdings" pitchFamily="2" charset="2"/>
              </a:rPr>
              <a:t> PRIMÁRNÍ MALABSORPČNÍ SY (porucha vstřebávání)</a:t>
            </a:r>
            <a:endParaRPr lang="cs-CZ" altLang="cs-CZ" sz="2000" dirty="0"/>
          </a:p>
          <a:p>
            <a:pPr eaLnBrk="1" hangingPunct="1">
              <a:lnSpc>
                <a:spcPct val="80000"/>
              </a:lnSpc>
            </a:pPr>
            <a:endParaRPr lang="cs-CZ" altLang="cs-CZ" sz="2400" b="1" dirty="0">
              <a:solidFill>
                <a:srgbClr val="CC3399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cs-CZ" altLang="cs-CZ" sz="2400" b="1" dirty="0">
              <a:solidFill>
                <a:srgbClr val="CC3399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400" b="1" dirty="0">
                <a:solidFill>
                  <a:srgbClr val="CC3399"/>
                </a:solidFill>
              </a:rPr>
              <a:t>LEPEK = GLUTEN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dirty="0"/>
              <a:t>Bílkovina nerozpustná ve vodě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dirty="0"/>
              <a:t>Pšenice (gliadin), žito (</a:t>
            </a:r>
            <a:r>
              <a:rPr lang="cs-CZ" altLang="cs-CZ" sz="2000" dirty="0" err="1"/>
              <a:t>sekalin</a:t>
            </a:r>
            <a:r>
              <a:rPr lang="cs-CZ" altLang="cs-CZ" sz="2000" dirty="0"/>
              <a:t>),                               ječmen (</a:t>
            </a:r>
            <a:r>
              <a:rPr lang="cs-CZ" altLang="cs-CZ" sz="2000" dirty="0" err="1"/>
              <a:t>hordein</a:t>
            </a:r>
            <a:r>
              <a:rPr lang="cs-CZ" altLang="cs-CZ" sz="2000" dirty="0"/>
              <a:t>), oves (</a:t>
            </a:r>
            <a:r>
              <a:rPr lang="cs-CZ" altLang="cs-CZ" sz="2000" dirty="0" err="1"/>
              <a:t>avenin</a:t>
            </a:r>
            <a:r>
              <a:rPr lang="cs-CZ" altLang="cs-CZ" sz="2000" dirty="0"/>
              <a:t>) – toxicita lepku nejvyšší </a:t>
            </a:r>
            <a:br>
              <a:rPr lang="cs-CZ" altLang="cs-CZ" sz="2000" dirty="0"/>
            </a:br>
            <a:r>
              <a:rPr lang="cs-CZ" altLang="cs-CZ" sz="2000" dirty="0"/>
              <a:t>u pšenice, nejméně oves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</p:txBody>
      </p:sp>
      <p:pic>
        <p:nvPicPr>
          <p:cNvPr id="5124" name="Obrázek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4653136"/>
            <a:ext cx="3390626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/>
          <a:srcRect l="33984" t="16666" r="42578" b="18750"/>
          <a:stretch>
            <a:fillRect/>
          </a:stretch>
        </p:blipFill>
        <p:spPr bwMode="auto">
          <a:xfrm>
            <a:off x="857224" y="500042"/>
            <a:ext cx="3857652" cy="5979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3"/>
          <a:srcRect l="33008" t="17708" r="40625" b="18750"/>
          <a:stretch>
            <a:fillRect/>
          </a:stretch>
        </p:blipFill>
        <p:spPr bwMode="auto">
          <a:xfrm>
            <a:off x="4572000" y="714356"/>
            <a:ext cx="4286281" cy="5810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/>
          <a:srcRect l="32227" t="16666" r="40234" b="19792"/>
          <a:stretch>
            <a:fillRect/>
          </a:stretch>
        </p:blipFill>
        <p:spPr bwMode="auto">
          <a:xfrm>
            <a:off x="0" y="0"/>
            <a:ext cx="3357586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7523" name="Picture 3"/>
          <p:cNvPicPr>
            <a:picLocks noChangeAspect="1" noChangeArrowheads="1"/>
          </p:cNvPicPr>
          <p:nvPr/>
        </p:nvPicPr>
        <p:blipFill>
          <a:blip r:embed="rId3"/>
          <a:srcRect l="34180" t="16666" r="41797" b="17708"/>
          <a:stretch>
            <a:fillRect/>
          </a:stretch>
        </p:blipFill>
        <p:spPr bwMode="auto">
          <a:xfrm>
            <a:off x="2428860" y="857232"/>
            <a:ext cx="2928958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7524" name="Picture 4"/>
          <p:cNvPicPr>
            <a:picLocks noChangeAspect="1" noChangeArrowheads="1"/>
          </p:cNvPicPr>
          <p:nvPr/>
        </p:nvPicPr>
        <p:blipFill>
          <a:blip r:embed="rId4"/>
          <a:srcRect l="34765" t="16666" r="41797" b="18750"/>
          <a:stretch>
            <a:fillRect/>
          </a:stretch>
        </p:blipFill>
        <p:spPr bwMode="auto">
          <a:xfrm>
            <a:off x="4929190" y="285728"/>
            <a:ext cx="2857520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7525" name="Picture 5"/>
          <p:cNvPicPr>
            <a:picLocks noChangeAspect="1" noChangeArrowheads="1"/>
          </p:cNvPicPr>
          <p:nvPr/>
        </p:nvPicPr>
        <p:blipFill>
          <a:blip r:embed="rId5"/>
          <a:srcRect l="33594" t="16666" r="41211" b="18750"/>
          <a:stretch>
            <a:fillRect/>
          </a:stretch>
        </p:blipFill>
        <p:spPr bwMode="auto">
          <a:xfrm>
            <a:off x="6429388" y="2428844"/>
            <a:ext cx="3071834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/>
          <a:srcRect l="32813" t="16666" r="40234" b="18750"/>
          <a:stretch>
            <a:fillRect/>
          </a:stretch>
        </p:blipFill>
        <p:spPr bwMode="auto">
          <a:xfrm>
            <a:off x="285720" y="357166"/>
            <a:ext cx="3429024" cy="4621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8547" name="Picture 3"/>
          <p:cNvPicPr>
            <a:picLocks noChangeAspect="1" noChangeArrowheads="1"/>
          </p:cNvPicPr>
          <p:nvPr/>
        </p:nvPicPr>
        <p:blipFill>
          <a:blip r:embed="rId3"/>
          <a:srcRect l="34626" t="19791" r="42718" b="20751"/>
          <a:stretch>
            <a:fillRect/>
          </a:stretch>
        </p:blipFill>
        <p:spPr bwMode="auto">
          <a:xfrm>
            <a:off x="3214678" y="1071546"/>
            <a:ext cx="3214710" cy="4745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8548" name="Picture 4"/>
          <p:cNvPicPr>
            <a:picLocks noChangeAspect="1" noChangeArrowheads="1"/>
          </p:cNvPicPr>
          <p:nvPr/>
        </p:nvPicPr>
        <p:blipFill>
          <a:blip r:embed="rId4"/>
          <a:srcRect l="32422" t="16666" r="40625" b="18750"/>
          <a:stretch>
            <a:fillRect/>
          </a:stretch>
        </p:blipFill>
        <p:spPr bwMode="auto">
          <a:xfrm>
            <a:off x="5892450" y="1571612"/>
            <a:ext cx="3392153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/>
          <a:srcRect l="30468" t="16666" r="39063" b="17708"/>
          <a:stretch>
            <a:fillRect/>
          </a:stretch>
        </p:blipFill>
        <p:spPr bwMode="auto">
          <a:xfrm>
            <a:off x="785785" y="785794"/>
            <a:ext cx="4304423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9571" name="Picture 3"/>
          <p:cNvPicPr>
            <a:picLocks noChangeAspect="1" noChangeArrowheads="1"/>
          </p:cNvPicPr>
          <p:nvPr/>
        </p:nvPicPr>
        <p:blipFill>
          <a:blip r:embed="rId3"/>
          <a:srcRect l="32422" t="16666" r="40625" b="17708"/>
          <a:stretch>
            <a:fillRect/>
          </a:stretch>
        </p:blipFill>
        <p:spPr bwMode="auto">
          <a:xfrm>
            <a:off x="4857752" y="785794"/>
            <a:ext cx="3964242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3"/>
          <a:srcRect l="33398" t="16666" r="41406" b="17708"/>
          <a:stretch>
            <a:fillRect/>
          </a:stretch>
        </p:blipFill>
        <p:spPr bwMode="auto">
          <a:xfrm>
            <a:off x="500034" y="285728"/>
            <a:ext cx="4429156" cy="6489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0595" name="Picture 3"/>
          <p:cNvPicPr>
            <a:picLocks noChangeAspect="1" noChangeArrowheads="1"/>
          </p:cNvPicPr>
          <p:nvPr/>
        </p:nvPicPr>
        <p:blipFill>
          <a:blip r:embed="rId4"/>
          <a:srcRect l="33008" t="17708" r="40039" b="17708"/>
          <a:stretch>
            <a:fillRect/>
          </a:stretch>
        </p:blipFill>
        <p:spPr bwMode="auto">
          <a:xfrm>
            <a:off x="4467192" y="285728"/>
            <a:ext cx="4822004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/>
          <a:srcRect l="32813" t="16666" r="40234" b="17708"/>
          <a:stretch>
            <a:fillRect/>
          </a:stretch>
        </p:blipFill>
        <p:spPr bwMode="auto">
          <a:xfrm>
            <a:off x="785786" y="785794"/>
            <a:ext cx="4068564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43" name="Picture 3"/>
          <p:cNvPicPr>
            <a:picLocks noChangeAspect="1" noChangeArrowheads="1"/>
          </p:cNvPicPr>
          <p:nvPr/>
        </p:nvPicPr>
        <p:blipFill>
          <a:blip r:embed="rId3"/>
          <a:srcRect l="33008" t="17708" r="40039" b="17708"/>
          <a:stretch>
            <a:fillRect/>
          </a:stretch>
        </p:blipFill>
        <p:spPr bwMode="auto">
          <a:xfrm>
            <a:off x="4714875" y="857232"/>
            <a:ext cx="4187189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/>
          <a:srcRect l="33399" t="16666" r="40234" b="18750"/>
          <a:stretch>
            <a:fillRect/>
          </a:stretch>
        </p:blipFill>
        <p:spPr bwMode="auto">
          <a:xfrm>
            <a:off x="500034" y="1285859"/>
            <a:ext cx="3929090" cy="541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1619" name="Picture 3"/>
          <p:cNvPicPr>
            <a:picLocks noChangeAspect="1" noChangeArrowheads="1"/>
          </p:cNvPicPr>
          <p:nvPr/>
        </p:nvPicPr>
        <p:blipFill>
          <a:blip r:embed="rId3"/>
          <a:srcRect l="33594" t="16666" r="41211" b="17708"/>
          <a:stretch>
            <a:fillRect/>
          </a:stretch>
        </p:blipFill>
        <p:spPr bwMode="auto">
          <a:xfrm>
            <a:off x="4572000" y="1214422"/>
            <a:ext cx="3786214" cy="554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/>
          <a:srcRect l="31641" t="16667" r="39648" b="17708"/>
          <a:stretch>
            <a:fillRect/>
          </a:stretch>
        </p:blipFill>
        <p:spPr bwMode="auto">
          <a:xfrm>
            <a:off x="1643042" y="102030"/>
            <a:ext cx="5143536" cy="6613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1" dirty="0"/>
              <a:t>Navrhněte 1-denní jídelníček pro </a:t>
            </a:r>
            <a:r>
              <a:rPr lang="cs-CZ" altLang="cs-CZ" sz="3600" b="1" dirty="0" err="1"/>
              <a:t>celiaka</a:t>
            </a:r>
            <a:endParaRPr lang="cs-CZ" altLang="cs-CZ" sz="3600" b="1" dirty="0"/>
          </a:p>
        </p:txBody>
      </p:sp>
      <p:pic>
        <p:nvPicPr>
          <p:cNvPr id="41987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19250" y="1898650"/>
            <a:ext cx="5905500" cy="3933825"/>
          </a:xfr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68538" y="0"/>
            <a:ext cx="8229600" cy="1139825"/>
          </a:xfrm>
        </p:spPr>
        <p:txBody>
          <a:bodyPr/>
          <a:lstStyle/>
          <a:p>
            <a:pPr algn="ctr" eaLnBrk="1" hangingPunct="1"/>
            <a:r>
              <a:rPr lang="cs-CZ" altLang="cs-CZ" b="1"/>
              <a:t>Děkuji za pozornost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507413" cy="4492625"/>
          </a:xfrm>
          <a:solidFill>
            <a:srgbClr val="FFFF99"/>
          </a:solidFill>
        </p:spPr>
        <p:txBody>
          <a:bodyPr/>
          <a:lstStyle/>
          <a:p>
            <a:pPr eaLnBrk="1" hangingPunct="1"/>
            <a:endParaRPr lang="cs-CZ" altLang="cs-CZ"/>
          </a:p>
          <a:p>
            <a:pPr eaLnBrk="1" hangingPunct="1">
              <a:buFont typeface="Wingdings" pitchFamily="2" charset="2"/>
              <a:buNone/>
            </a:pPr>
            <a:endParaRPr lang="cs-CZ" altLang="cs-CZ"/>
          </a:p>
          <a:p>
            <a:pPr algn="r" eaLnBrk="1" hangingPunct="1">
              <a:buFont typeface="Wingdings" pitchFamily="2" charset="2"/>
              <a:buNone/>
            </a:pPr>
            <a:r>
              <a:rPr lang="cs-CZ" altLang="cs-CZ" sz="2400"/>
              <a:t>„…co pro jednoho je potravou, </a:t>
            </a:r>
          </a:p>
          <a:p>
            <a:pPr algn="r" eaLnBrk="1" hangingPunct="1">
              <a:buFont typeface="Wingdings" pitchFamily="2" charset="2"/>
              <a:buNone/>
            </a:pPr>
            <a:r>
              <a:rPr lang="cs-CZ" altLang="cs-CZ" sz="2400"/>
              <a:t>pro jiného je jedem.“</a:t>
            </a:r>
            <a:r>
              <a:rPr lang="cs-CZ" altLang="cs-CZ"/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/>
              <a:t>                                              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/>
              <a:t>							    Lukrecius </a:t>
            </a:r>
          </a:p>
        </p:txBody>
      </p:sp>
      <p:pic>
        <p:nvPicPr>
          <p:cNvPr id="43012" name="Picture 7" descr="kl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975"/>
            <a:ext cx="3995738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/>
              <a:t>Celiakie…diagnóza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400" dirty="0"/>
              <a:t>Průkaz sérových vysoce specifických tkáňových </a:t>
            </a:r>
            <a:r>
              <a:rPr lang="cs-CZ" altLang="cs-CZ" sz="2400" b="1" dirty="0"/>
              <a:t>protilátek</a:t>
            </a:r>
            <a:r>
              <a:rPr lang="cs-CZ" altLang="cs-CZ" sz="2400" dirty="0"/>
              <a:t> ve třídě </a:t>
            </a:r>
            <a:r>
              <a:rPr lang="cs-CZ" altLang="cs-CZ" sz="2400" dirty="0" err="1"/>
              <a:t>IgA</a:t>
            </a:r>
            <a:r>
              <a:rPr lang="cs-CZ" altLang="cs-CZ" sz="2400" dirty="0"/>
              <a:t> (</a:t>
            </a:r>
            <a:r>
              <a:rPr lang="cs-CZ" altLang="cs-CZ" sz="2400" dirty="0" err="1"/>
              <a:t>markery</a:t>
            </a:r>
            <a:r>
              <a:rPr lang="cs-CZ" altLang="cs-CZ" sz="2400" dirty="0"/>
              <a:t> </a:t>
            </a:r>
            <a:r>
              <a:rPr lang="cs-CZ" altLang="cs-CZ" sz="2400" dirty="0" err="1"/>
              <a:t>celiakie</a:t>
            </a:r>
            <a:r>
              <a:rPr lang="cs-CZ" altLang="cs-CZ" sz="2400" dirty="0"/>
              <a:t>)</a:t>
            </a:r>
          </a:p>
          <a:p>
            <a:pPr marL="767250" lvl="2" indent="-255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SzPct val="75000"/>
              <a:buFont typeface="Wingdings" pitchFamily="2" charset="2"/>
              <a:buBlip>
                <a:blip r:embed="rId2"/>
              </a:buBlip>
              <a:defRPr/>
            </a:pPr>
            <a:r>
              <a:rPr lang="cs-CZ" sz="1800" dirty="0">
                <a:highlight>
                  <a:srgbClr val="FFFF00"/>
                </a:highlight>
              </a:rPr>
              <a:t>proti tkáňové </a:t>
            </a:r>
            <a:r>
              <a:rPr lang="cs-CZ" sz="1800" dirty="0" err="1">
                <a:highlight>
                  <a:srgbClr val="FFFF00"/>
                </a:highlight>
              </a:rPr>
              <a:t>transglutamináze</a:t>
            </a:r>
            <a:r>
              <a:rPr lang="cs-CZ" sz="1800" dirty="0">
                <a:highlight>
                  <a:srgbClr val="FFFF00"/>
                </a:highlight>
              </a:rPr>
              <a:t> (</a:t>
            </a:r>
            <a:r>
              <a:rPr lang="cs-CZ" sz="1800" dirty="0" err="1">
                <a:highlight>
                  <a:srgbClr val="FFFF00"/>
                </a:highlight>
              </a:rPr>
              <a:t>AtTGA</a:t>
            </a:r>
            <a:r>
              <a:rPr lang="cs-CZ" sz="1800" dirty="0">
                <a:highlight>
                  <a:srgbClr val="FFFF00"/>
                </a:highlight>
              </a:rPr>
              <a:t>)</a:t>
            </a:r>
          </a:p>
          <a:p>
            <a:pPr marL="767250" lvl="2" indent="-255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SzPct val="75000"/>
              <a:buFont typeface="Wingdings" pitchFamily="2" charset="2"/>
              <a:buBlip>
                <a:blip r:embed="rId2"/>
              </a:buBlip>
              <a:defRPr/>
            </a:pPr>
            <a:r>
              <a:rPr lang="cs-CZ" sz="1800" dirty="0"/>
              <a:t>proti </a:t>
            </a:r>
            <a:r>
              <a:rPr lang="cs-CZ" sz="1800" dirty="0" err="1"/>
              <a:t>endomysiu</a:t>
            </a:r>
            <a:endParaRPr lang="cs-CZ" sz="1800" dirty="0"/>
          </a:p>
          <a:p>
            <a:pPr marL="767250" lvl="2" indent="-255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SzPct val="75000"/>
              <a:buFont typeface="Wingdings" pitchFamily="2" charset="2"/>
              <a:buBlip>
                <a:blip r:embed="rId2"/>
              </a:buBlip>
              <a:defRPr/>
            </a:pPr>
            <a:r>
              <a:rPr lang="cs-CZ" sz="1800" dirty="0"/>
              <a:t>proti </a:t>
            </a:r>
            <a:r>
              <a:rPr lang="cs-CZ" sz="1800" dirty="0" err="1"/>
              <a:t>deamidovaným</a:t>
            </a:r>
            <a:r>
              <a:rPr lang="cs-CZ" sz="1800" dirty="0"/>
              <a:t> gliadinovým peptidům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cs-CZ" altLang="cs-CZ" sz="2400" dirty="0"/>
          </a:p>
          <a:p>
            <a:pPr eaLnBrk="1" hangingPunct="1">
              <a:defRPr/>
            </a:pPr>
            <a:r>
              <a:rPr lang="cs-CZ" altLang="cs-CZ" sz="2400" b="1" dirty="0">
                <a:solidFill>
                  <a:srgbClr val="FF0000"/>
                </a:solidFill>
              </a:rPr>
              <a:t>Biopsie</a:t>
            </a:r>
            <a:r>
              <a:rPr lang="cs-CZ" altLang="cs-CZ" sz="2400" dirty="0"/>
              <a:t> střevní sliznice (duodena)</a:t>
            </a:r>
          </a:p>
          <a:p>
            <a:pPr lvl="1" eaLnBrk="1" hangingPunct="1">
              <a:defRPr/>
            </a:pPr>
            <a:r>
              <a:rPr lang="cs-CZ" altLang="cs-CZ" sz="2000" dirty="0"/>
              <a:t>zánik klků tenkého střeva</a:t>
            </a:r>
          </a:p>
          <a:p>
            <a:pPr lvl="1" eaLnBrk="1" hangingPunct="1">
              <a:defRPr/>
            </a:pP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dirty="0"/>
              <a:t>Rozšíření </a:t>
            </a:r>
            <a:r>
              <a:rPr lang="cs-CZ" altLang="cs-CZ" sz="2000" dirty="0" err="1"/>
              <a:t>celiakie</a:t>
            </a:r>
            <a:r>
              <a:rPr lang="cs-CZ" altLang="cs-CZ" sz="2000" dirty="0"/>
              <a:t> v populaci a diagnóza???</a:t>
            </a:r>
          </a:p>
          <a:p>
            <a:pPr lvl="1" eaLnBrk="1" hangingPunct="1">
              <a:defRPr/>
            </a:pPr>
            <a:endParaRPr lang="cs-CZ" altLang="cs-CZ" sz="2000" dirty="0"/>
          </a:p>
        </p:txBody>
      </p:sp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3"/>
          <a:srcRect l="10025" t="1408" r="8121" b="9859"/>
          <a:stretch>
            <a:fillRect/>
          </a:stretch>
        </p:blipFill>
        <p:spPr bwMode="auto">
          <a:xfrm>
            <a:off x="6715140" y="4714884"/>
            <a:ext cx="2047889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/>
              <a:t>Celiakie…léčba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b="1" dirty="0">
                <a:solidFill>
                  <a:srgbClr val="FF0000"/>
                </a:solidFill>
              </a:rPr>
              <a:t>Bezlepková dieta</a:t>
            </a:r>
            <a:r>
              <a:rPr lang="cs-CZ" altLang="cs-CZ" dirty="0"/>
              <a:t>/</a:t>
            </a:r>
            <a:r>
              <a:rPr lang="cs-CZ" altLang="cs-CZ" sz="2000" dirty="0"/>
              <a:t>gluten-free diet</a:t>
            </a:r>
          </a:p>
          <a:p>
            <a:pPr eaLnBrk="1" hangingPunct="1"/>
            <a:r>
              <a:rPr lang="cs-CZ" altLang="cs-CZ" dirty="0"/>
              <a:t>Úplné vyloučení lepku ze stravy</a:t>
            </a:r>
          </a:p>
          <a:p>
            <a:pPr eaLnBrk="1" hangingPunct="1"/>
            <a:r>
              <a:rPr lang="cs-CZ" altLang="cs-CZ" dirty="0"/>
              <a:t>Neexistuje částečně porušovaná BLP dieta, buď je přísná nebo není žádná</a:t>
            </a:r>
          </a:p>
          <a:p>
            <a:pPr eaLnBrk="1" hangingPunct="1"/>
            <a:r>
              <a:rPr lang="cs-CZ" altLang="cs-CZ" dirty="0"/>
              <a:t>Celoživotní (i po vymizení komplikací)</a:t>
            </a:r>
          </a:p>
          <a:p>
            <a:pPr eaLnBrk="1" hangingPunct="1"/>
            <a:r>
              <a:rPr lang="cs-CZ" altLang="cs-CZ" dirty="0"/>
              <a:t>BLP dieta – plnohodnotná</a:t>
            </a:r>
          </a:p>
          <a:p>
            <a:pPr eaLnBrk="1" hangingPunct="1"/>
            <a:r>
              <a:rPr lang="cs-CZ" altLang="cs-CZ" b="1" dirty="0"/>
              <a:t>Reverzibilní efekt</a:t>
            </a:r>
            <a:r>
              <a:rPr lang="cs-CZ" altLang="cs-CZ" dirty="0"/>
              <a:t>=&gt; obnovení střevní sliznice, klky dosahují původní výšky, obnovuje se aktivita enzymů kartáčového lemu </a:t>
            </a:r>
            <a:r>
              <a:rPr lang="cs-CZ" altLang="cs-CZ" dirty="0" err="1"/>
              <a:t>enterocytů</a:t>
            </a:r>
            <a:r>
              <a:rPr lang="cs-CZ" altLang="cs-CZ" dirty="0"/>
              <a:t> (laktáza)</a:t>
            </a:r>
          </a:p>
          <a:p>
            <a:pPr eaLnBrk="1" hangingPunct="1"/>
            <a:endParaRPr lang="cs-CZ" altLang="cs-CZ" dirty="0"/>
          </a:p>
        </p:txBody>
      </p:sp>
      <p:pic>
        <p:nvPicPr>
          <p:cNvPr id="13316" name="Picture 6" descr="logo_hu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Linky">
  <a:themeElements>
    <a:clrScheme name="Linky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Linky">
      <a:majorFont>
        <a:latin typeface="Garamond"/>
        <a:ea typeface=""/>
        <a:cs typeface=""/>
      </a:majorFont>
      <a:minorFont>
        <a:latin typeface="Verdan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Linky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nky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nky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nky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nky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nky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nky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nky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Level</Template>
  <TotalTime>3663</TotalTime>
  <Words>2464</Words>
  <Application>Microsoft Office PowerPoint</Application>
  <PresentationFormat>Předvádění na obrazovce (4:3)</PresentationFormat>
  <Paragraphs>382</Paragraphs>
  <Slides>79</Slides>
  <Notes>20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79</vt:i4>
      </vt:variant>
    </vt:vector>
  </HeadingPairs>
  <TitlesOfParts>
    <vt:vector size="87" baseType="lpstr">
      <vt:lpstr>Arial</vt:lpstr>
      <vt:lpstr>Calibri</vt:lpstr>
      <vt:lpstr>Garamond</vt:lpstr>
      <vt:lpstr>Times New Roman</vt:lpstr>
      <vt:lpstr>Verdana</vt:lpstr>
      <vt:lpstr>Wingdings</vt:lpstr>
      <vt:lpstr>Wingdings 2</vt:lpstr>
      <vt:lpstr>Linky</vt:lpstr>
      <vt:lpstr>CELIAKIE bezlepková strava, příprava pokrmů,  obaly potravin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Celiakie…</vt:lpstr>
      <vt:lpstr>Celiakie…diagnóza</vt:lpstr>
      <vt:lpstr>Celiakie…léčba</vt:lpstr>
      <vt:lpstr>??????????????????????????????????????</vt:lpstr>
      <vt:lpstr>??????????????????????????????????????</vt:lpstr>
      <vt:lpstr>Shopping for Gluten-free !</vt:lpstr>
      <vt:lpstr>Prezentace aplikace PowerPoint</vt:lpstr>
      <vt:lpstr>Možné zdroje lepku</vt:lpstr>
      <vt:lpstr>Prezentace aplikace PowerPoint</vt:lpstr>
      <vt:lpstr>Co nakupovat…??</vt:lpstr>
      <vt:lpstr> BLP obiloviny X  BLPpseudoobiloviny</vt:lpstr>
      <vt:lpstr>Co nakupovat…??   GF (PSEUDO)OBILOVINY</vt:lpstr>
      <vt:lpstr>Kukuřice ve všech podobách…</vt:lpstr>
      <vt:lpstr>Co nakupovat…??   GF (PSEUDO)OBILOVINY</vt:lpstr>
      <vt:lpstr>Co nakupovat…??   GF (PSEUDO)OBILOVINY</vt:lpstr>
      <vt:lpstr>Co nakupovat…??   GF (PSEUDO)OBILOVINY</vt:lpstr>
      <vt:lpstr>Co nakupovat…??   GF (PSEUDO)OBILOVINY</vt:lpstr>
      <vt:lpstr>Co nakupovat…??</vt:lpstr>
      <vt:lpstr>Co nakupovat…??   GF (PSEUDO)OBILOVINY</vt:lpstr>
      <vt:lpstr>Co nakupovat…?                          GF OBILOVINY</vt:lpstr>
      <vt:lpstr>Co nakupovat…?? GF škroby</vt:lpstr>
      <vt:lpstr>Co nakupovat…?? GF škroby</vt:lpstr>
      <vt:lpstr>Co nakupovat…?? GF škroby </vt:lpstr>
      <vt:lpstr>Prezentace aplikace PowerPoint</vt:lpstr>
      <vt:lpstr>Co nakupovat…?? GF MOUKY</vt:lpstr>
      <vt:lpstr>Co nakupovat…??</vt:lpstr>
      <vt:lpstr>Jak nakupovat…??</vt:lpstr>
      <vt:lpstr>Potraviny pro zvláštní výživu</vt:lpstr>
      <vt:lpstr>Potraviny pro zvláštní výživu</vt:lpstr>
      <vt:lpstr>Prezentace aplikace PowerPoint</vt:lpstr>
      <vt:lpstr>Označování potravin z hlediska obsahu lepku</vt:lpstr>
      <vt:lpstr>Potraviny pro zvláštní výživu určené pro osoby s nesnášenlivostí lepku</vt:lpstr>
      <vt:lpstr>Potraviny bez lepku   do 20 mg lepku/ 1 kg / 1 l</vt:lpstr>
      <vt:lpstr>Potraviny pro zvláštní výživu určené pro osoby s nesnášenlivostí lepku</vt:lpstr>
      <vt:lpstr>Potraviny pro zvláštní výživu určené pro osoby s nesnášenlivostí lepku</vt:lpstr>
      <vt:lpstr>Potraviny pro zvláštní výživu určené pro osoby s nesnášenlivostí lepku</vt:lpstr>
      <vt:lpstr>Zvláštní požadavky na OVES určený pro výrobu potravin pro zvláštní výživu určených pro celiaky</vt:lpstr>
      <vt:lpstr>Prezentace aplikace PowerPoint</vt:lpstr>
      <vt:lpstr>Prezentace aplikace PowerPoint</vt:lpstr>
      <vt:lpstr>Prezentace aplikace PowerPoint</vt:lpstr>
      <vt:lpstr>Prezentace aplikace PowerPoint</vt:lpstr>
      <vt:lpstr>Storing and preparing  Gluten-free !</vt:lpstr>
      <vt:lpstr>Riziko kontaminace bezlepkové diety</vt:lpstr>
      <vt:lpstr>Doporučení pro snížení rizika kontaminace</vt:lpstr>
      <vt:lpstr>Technologická příprava GR pokrmů</vt:lpstr>
      <vt:lpstr>             Pečení</vt:lpstr>
      <vt:lpstr>Příprava blp pokrmů</vt:lpstr>
      <vt:lpstr>Bezlepkové mouky v kuchyni</vt:lpstr>
      <vt:lpstr>Příprava pokrmů – viz úprava receptu    Krůtí medailonky na zázvoru se zeleninou</vt:lpstr>
      <vt:lpstr>Příprava pokrmů – viz úprava receptu    Krůtí medailonky na zázvoru se zeleninou</vt:lpstr>
      <vt:lpstr>Příprava pokrmů – viz úprava receptu    Krůtí medailonky na zázvoru se zeleninou</vt:lpstr>
      <vt:lpstr>POTRAVINY POD LUPOU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Navrhněte 1-denní jídelníček pro celiaka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CELIAKIE bezlepková strava</dc:title>
  <dc:creator>oem</dc:creator>
  <cp:lastModifiedBy>Martin Krobot</cp:lastModifiedBy>
  <cp:revision>244</cp:revision>
  <dcterms:created xsi:type="dcterms:W3CDTF">2013-04-15T08:02:42Z</dcterms:created>
  <dcterms:modified xsi:type="dcterms:W3CDTF">2022-04-26T14:27:28Z</dcterms:modified>
</cp:coreProperties>
</file>